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34" d="100"/>
          <a:sy n="134" d="100"/>
        </p:scale>
        <p:origin x="65" y="4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5A368D-6395-A959-9BF3-CD13C46242FD}"/>
              </a:ext>
            </a:extLst>
          </p:cNvPr>
          <p:cNvSpPr txBox="1"/>
          <p:nvPr/>
        </p:nvSpPr>
        <p:spPr>
          <a:xfrm>
            <a:off x="205945" y="864973"/>
            <a:ext cx="11780108" cy="59093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ea typeface="+mn-lt"/>
                <a:cs typeface="+mn-lt"/>
              </a:rPr>
              <a:t>1.      </a:t>
            </a:r>
            <a:r>
              <a:rPr lang="en-US" b="1" u="sng" dirty="0">
                <a:ea typeface="+mn-lt"/>
                <a:cs typeface="+mn-lt"/>
              </a:rPr>
              <a:t>Welcoming Remarks, </a:t>
            </a:r>
            <a:r>
              <a:rPr lang="en-US" b="1" dirty="0">
                <a:solidFill>
                  <a:srgbClr val="0070C0"/>
                </a:solidFill>
                <a:ea typeface="+mn-lt"/>
                <a:cs typeface="+mn-lt"/>
              </a:rPr>
              <a:t>Robin Snyderman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>
                <a:ea typeface="+mn-lt"/>
                <a:cs typeface="+mn-lt"/>
              </a:rPr>
              <a:t>BRicK Partners</a:t>
            </a:r>
            <a:endParaRPr lang="en-US" b="1" u="sng" dirty="0"/>
          </a:p>
          <a:p>
            <a:endParaRPr lang="en-US" sz="1600" dirty="0"/>
          </a:p>
          <a:p>
            <a:r>
              <a:rPr lang="en-US" sz="1600" dirty="0">
                <a:ea typeface="+mn-lt"/>
                <a:cs typeface="+mn-lt"/>
              </a:rPr>
              <a:t>2.    </a:t>
            </a:r>
            <a:r>
              <a:rPr lang="en-US" sz="1600" b="1" dirty="0">
                <a:ea typeface="+mn-lt"/>
                <a:cs typeface="+mn-lt"/>
              </a:rPr>
              <a:t> </a:t>
            </a:r>
            <a:r>
              <a:rPr lang="en-US" b="1" u="sng" dirty="0">
                <a:ea typeface="+mn-lt"/>
                <a:cs typeface="+mn-lt"/>
              </a:rPr>
              <a:t>Local Leadership and Innovation</a:t>
            </a:r>
            <a:endParaRPr lang="en-US" b="1" u="sng" dirty="0"/>
          </a:p>
          <a:p>
            <a:endParaRPr lang="en-US" sz="1600" u="sng" dirty="0"/>
          </a:p>
          <a:p>
            <a:pPr marL="742950" lvl="1" indent="-285750">
              <a:buFont typeface="Courier New"/>
              <a:buChar char="o"/>
            </a:pPr>
            <a:r>
              <a:rPr lang="en-US" sz="1600" b="1" dirty="0">
                <a:solidFill>
                  <a:srgbClr val="0070C0"/>
                </a:solidFill>
                <a:ea typeface="+mn-lt"/>
                <a:cs typeface="+mn-lt"/>
              </a:rPr>
              <a:t>Karina Nava</a:t>
            </a:r>
            <a:r>
              <a:rPr lang="en-US" sz="1600" dirty="0">
                <a:ea typeface="+mn-lt"/>
                <a:cs typeface="+mn-lt"/>
              </a:rPr>
              <a:t>, Assistant City Manager of Elgin </a:t>
            </a:r>
            <a:endParaRPr lang="en-US" sz="1600" dirty="0"/>
          </a:p>
          <a:p>
            <a:pPr marL="742950" lvl="1" indent="-285750">
              <a:buFont typeface="Courier New"/>
              <a:buChar char="o"/>
            </a:pPr>
            <a:r>
              <a:rPr lang="en-US" sz="1600" b="1" dirty="0">
                <a:solidFill>
                  <a:srgbClr val="0070C0"/>
                </a:solidFill>
                <a:ea typeface="+mn-lt"/>
                <a:cs typeface="+mn-lt"/>
              </a:rPr>
              <a:t>Dianha Ortega </a:t>
            </a:r>
            <a:r>
              <a:rPr lang="en-US" sz="1600" b="1" dirty="0" err="1">
                <a:solidFill>
                  <a:srgbClr val="0070C0"/>
                </a:solidFill>
                <a:ea typeface="+mn-lt"/>
                <a:cs typeface="+mn-lt"/>
              </a:rPr>
              <a:t>Ehreth</a:t>
            </a:r>
            <a:r>
              <a:rPr lang="en-US" sz="1600" dirty="0">
                <a:ea typeface="+mn-lt"/>
                <a:cs typeface="+mn-lt"/>
              </a:rPr>
              <a:t>, Executive Director of Centro de Informacion  </a:t>
            </a:r>
            <a:endParaRPr lang="en-US" sz="1600" dirty="0"/>
          </a:p>
          <a:p>
            <a:pPr marL="742950" lvl="1" indent="-285750">
              <a:buFont typeface="Courier New"/>
              <a:buChar char="o"/>
            </a:pPr>
            <a:r>
              <a:rPr lang="en-US" sz="1600" b="1" dirty="0">
                <a:solidFill>
                  <a:srgbClr val="0070C0"/>
                </a:solidFill>
                <a:ea typeface="+mn-lt"/>
                <a:cs typeface="+mn-lt"/>
              </a:rPr>
              <a:t>Tina Rounds</a:t>
            </a:r>
            <a:r>
              <a:rPr lang="en-US" sz="1600" dirty="0">
                <a:ea typeface="+mn-lt"/>
                <a:cs typeface="+mn-lt"/>
              </a:rPr>
              <a:t>, CEO of Beds Plus  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>
                <a:ea typeface="+mn-lt"/>
                <a:cs typeface="+mn-lt"/>
              </a:rPr>
              <a:t>3.      </a:t>
            </a:r>
            <a:r>
              <a:rPr lang="en-US" b="1" u="sng" dirty="0">
                <a:ea typeface="+mn-lt"/>
                <a:cs typeface="+mn-lt"/>
              </a:rPr>
              <a:t>Relevant Information and Resources for Communities and Practitioners</a:t>
            </a:r>
            <a:endParaRPr lang="en-US" b="1" u="sng" dirty="0"/>
          </a:p>
          <a:p>
            <a:endParaRPr lang="en-US" u="sng" dirty="0"/>
          </a:p>
          <a:p>
            <a:pPr marL="742950" lvl="1" indent="-285750">
              <a:buFont typeface="Courier New"/>
              <a:buChar char="o"/>
            </a:pPr>
            <a:r>
              <a:rPr lang="en-US" sz="1600" dirty="0">
                <a:ea typeface="+mn-lt"/>
                <a:cs typeface="+mn-lt"/>
              </a:rPr>
              <a:t>Overview of relevant IDHS Resources Available in FY 2026 </a:t>
            </a:r>
            <a:endParaRPr lang="en-US" sz="1600" dirty="0"/>
          </a:p>
          <a:p>
            <a:pPr marL="1200150" lvl="2" indent="-285750">
              <a:buFont typeface="Wingdings"/>
              <a:buChar char="§"/>
            </a:pPr>
            <a:r>
              <a:rPr lang="en-US" sz="1600" b="1" dirty="0">
                <a:solidFill>
                  <a:srgbClr val="0070C0"/>
                </a:solidFill>
                <a:ea typeface="+mn-lt"/>
                <a:cs typeface="+mn-lt"/>
              </a:rPr>
              <a:t>Colleen Mahoney</a:t>
            </a:r>
            <a:r>
              <a:rPr lang="en-US" sz="1600" dirty="0">
                <a:ea typeface="+mn-lt"/>
                <a:cs typeface="+mn-lt"/>
              </a:rPr>
              <a:t>, Assistant Director, Office to Prevent and End Homelessness</a:t>
            </a:r>
            <a:endParaRPr lang="en-US" sz="1600" dirty="0"/>
          </a:p>
          <a:p>
            <a:pPr marL="742950" lvl="1" indent="-285750">
              <a:buFont typeface="Courier New"/>
              <a:buChar char="o"/>
            </a:pPr>
            <a:endParaRPr lang="en-US" sz="1600" dirty="0"/>
          </a:p>
          <a:p>
            <a:pPr marL="742950" lvl="1" indent="-285750">
              <a:buFont typeface="Courier New"/>
              <a:buChar char="o"/>
            </a:pPr>
            <a:r>
              <a:rPr lang="en-US" sz="1600" dirty="0">
                <a:ea typeface="+mn-lt"/>
                <a:cs typeface="+mn-lt"/>
              </a:rPr>
              <a:t>What to know about Housing Rights </a:t>
            </a:r>
            <a:endParaRPr lang="en-US" sz="1600" dirty="0"/>
          </a:p>
          <a:p>
            <a:pPr marL="1200150" lvl="2" indent="-285750">
              <a:buFont typeface="Wingdings"/>
              <a:buChar char="§"/>
            </a:pPr>
            <a:r>
              <a:rPr lang="en-US" sz="1600" b="1" dirty="0">
                <a:solidFill>
                  <a:srgbClr val="0070C0"/>
                </a:solidFill>
                <a:ea typeface="+mn-lt"/>
                <a:cs typeface="+mn-lt"/>
              </a:rPr>
              <a:t>Anna Arzuaga</a:t>
            </a:r>
            <a:r>
              <a:rPr lang="en-US" sz="1600" dirty="0">
                <a:ea typeface="+mn-lt"/>
                <a:cs typeface="+mn-lt"/>
              </a:rPr>
              <a:t>, Senior Housing Policy Analyst, Latino Policy Forum </a:t>
            </a:r>
            <a:endParaRPr lang="en-US" sz="1600" dirty="0"/>
          </a:p>
          <a:p>
            <a:pPr marL="742950" lvl="1" indent="-285750">
              <a:buFont typeface="Courier New"/>
              <a:buChar char="o"/>
            </a:pPr>
            <a:endParaRPr lang="en-US" sz="1600" dirty="0"/>
          </a:p>
          <a:p>
            <a:pPr marL="742950" lvl="1" indent="-285750">
              <a:buFont typeface="Courier New"/>
              <a:buChar char="o"/>
            </a:pPr>
            <a:r>
              <a:rPr lang="en-US" sz="1600" dirty="0">
                <a:ea typeface="+mn-lt"/>
                <a:cs typeface="+mn-lt"/>
              </a:rPr>
              <a:t>Role of Faith Based Communities </a:t>
            </a:r>
            <a:endParaRPr lang="en-US" sz="1600" dirty="0"/>
          </a:p>
          <a:p>
            <a:pPr marL="1200150" lvl="2" indent="-285750">
              <a:buFont typeface="Wingdings"/>
              <a:buChar char="§"/>
            </a:pPr>
            <a:r>
              <a:rPr lang="en-US" sz="1600" b="1" dirty="0">
                <a:solidFill>
                  <a:srgbClr val="0070C0"/>
                </a:solidFill>
                <a:ea typeface="+mn-lt"/>
                <a:cs typeface="+mn-lt"/>
              </a:rPr>
              <a:t>Gaby Loredo</a:t>
            </a:r>
            <a:r>
              <a:rPr lang="en-US" sz="1600" dirty="0">
                <a:ea typeface="+mn-lt"/>
                <a:cs typeface="+mn-lt"/>
              </a:rPr>
              <a:t>, Housing Specialist, Sanctuary Working Group</a:t>
            </a:r>
            <a:endParaRPr lang="en-US" sz="1600" dirty="0"/>
          </a:p>
          <a:p>
            <a:pPr marL="742950" lvl="1" indent="-285750">
              <a:buFont typeface="Courier New"/>
              <a:buChar char="o"/>
            </a:pPr>
            <a:endParaRPr lang="en-US" sz="1600" dirty="0"/>
          </a:p>
          <a:p>
            <a:pPr marL="742950" lvl="1" indent="-285750">
              <a:buFont typeface="Courier New"/>
              <a:buChar char="o"/>
            </a:pPr>
            <a:r>
              <a:rPr lang="en-US" sz="1600" dirty="0">
                <a:ea typeface="+mn-lt"/>
                <a:cs typeface="+mn-lt"/>
              </a:rPr>
              <a:t>Role of Philanthropy </a:t>
            </a:r>
            <a:endParaRPr lang="en-US" sz="1600" dirty="0"/>
          </a:p>
          <a:p>
            <a:pPr marL="1200150" lvl="2" indent="-285750">
              <a:buFont typeface="Wingdings"/>
              <a:buChar char="§"/>
            </a:pPr>
            <a:r>
              <a:rPr lang="en-US" sz="1600" b="1" dirty="0">
                <a:solidFill>
                  <a:srgbClr val="0070C0"/>
                </a:solidFill>
                <a:ea typeface="+mn-lt"/>
                <a:cs typeface="+mn-lt"/>
              </a:rPr>
              <a:t>Emily </a:t>
            </a:r>
            <a:r>
              <a:rPr lang="en-US" sz="1600" b="1" dirty="0" err="1">
                <a:solidFill>
                  <a:srgbClr val="0070C0"/>
                </a:solidFill>
                <a:ea typeface="+mn-lt"/>
                <a:cs typeface="+mn-lt"/>
              </a:rPr>
              <a:t>Krisciunas</a:t>
            </a:r>
            <a:r>
              <a:rPr lang="en-US" sz="1600" dirty="0">
                <a:ea typeface="+mn-lt"/>
                <a:cs typeface="+mn-lt"/>
              </a:rPr>
              <a:t>, Executive Director, Chicago Funders Together to End Homelessness.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>
                <a:ea typeface="+mn-lt"/>
                <a:cs typeface="+mn-lt"/>
              </a:rPr>
              <a:t>4.      </a:t>
            </a:r>
            <a:r>
              <a:rPr lang="en-US" b="1" u="sng" dirty="0">
                <a:ea typeface="+mn-lt"/>
                <a:cs typeface="+mn-lt"/>
              </a:rPr>
              <a:t>Q and A</a:t>
            </a:r>
            <a:endParaRPr lang="en-US" b="1" u="sng" dirty="0"/>
          </a:p>
        </p:txBody>
      </p:sp>
      <p:pic>
        <p:nvPicPr>
          <p:cNvPr id="5" name="Picture 4" descr="A black and red logo&#10;&#10;AI-generated content may be incorrect.">
            <a:extLst>
              <a:ext uri="{FF2B5EF4-FFF2-40B4-BE49-F238E27FC236}">
                <a16:creationId xmlns:a16="http://schemas.microsoft.com/office/drawing/2014/main" id="{113B871F-D803-DB6B-8D42-8AEA0CD93D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8502" y="6134918"/>
            <a:ext cx="1036827" cy="524961"/>
          </a:xfrm>
          <a:prstGeom prst="rect">
            <a:avLst/>
          </a:prstGeom>
        </p:spPr>
      </p:pic>
      <p:pic>
        <p:nvPicPr>
          <p:cNvPr id="6" name="Picture 5" descr="A close-up of a logo&#10;&#10;AI-generated content may be incorrect.">
            <a:extLst>
              <a:ext uri="{FF2B5EF4-FFF2-40B4-BE49-F238E27FC236}">
                <a16:creationId xmlns:a16="http://schemas.microsoft.com/office/drawing/2014/main" id="{9FD2A23C-2A77-57DC-B846-8BDB16C774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1802" y="5325359"/>
            <a:ext cx="1445535" cy="57007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BC1AE49-9EF9-70DF-0C02-28C600DA1D6F}"/>
              </a:ext>
            </a:extLst>
          </p:cNvPr>
          <p:cNvSpPr txBox="1"/>
          <p:nvPr/>
        </p:nvSpPr>
        <p:spPr>
          <a:xfrm>
            <a:off x="205947" y="157891"/>
            <a:ext cx="11759511" cy="690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900" b="1" dirty="0">
                <a:solidFill>
                  <a:srgbClr val="0070C0"/>
                </a:solidFill>
              </a:rPr>
              <a:t>Evolving Housing Landscape </a:t>
            </a:r>
          </a:p>
          <a:p>
            <a:pPr algn="ctr"/>
            <a:r>
              <a:rPr lang="en-US" sz="1900" b="1" dirty="0">
                <a:solidFill>
                  <a:srgbClr val="0070C0"/>
                </a:solidFill>
              </a:rPr>
              <a:t>for Those Seeking Asylum and Other Emergency Housing Assistance in FY 2026</a:t>
            </a:r>
            <a:endParaRPr lang="en-US" sz="1900" b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75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139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Courier New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Robin Snyderman</cp:lastModifiedBy>
  <cp:revision>117</cp:revision>
  <dcterms:created xsi:type="dcterms:W3CDTF">2025-06-17T15:18:23Z</dcterms:created>
  <dcterms:modified xsi:type="dcterms:W3CDTF">2025-07-03T17:30:59Z</dcterms:modified>
</cp:coreProperties>
</file>