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
  </p:notesMasterIdLst>
  <p:sldIdLst>
    <p:sldId id="256" r:id="rId2"/>
    <p:sldId id="262" r:id="rId3"/>
    <p:sldId id="260" r:id="rId4"/>
    <p:sldId id="264" r:id="rId5"/>
    <p:sldId id="267" r:id="rId6"/>
    <p:sldId id="268" r:id="rId7"/>
    <p:sldId id="30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A9E1"/>
    <a:srgbClr val="2AB69D"/>
    <a:srgbClr val="95C11F"/>
    <a:srgbClr val="9781B4"/>
    <a:srgbClr val="63CA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97" autoAdjust="0"/>
  </p:normalViewPr>
  <p:slideViewPr>
    <p:cSldViewPr snapToGrid="0">
      <p:cViewPr varScale="1">
        <p:scale>
          <a:sx n="55" d="100"/>
          <a:sy n="55" d="100"/>
        </p:scale>
        <p:origin x="131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4A91C-7356-4725-AD82-E317A3F722C7}" type="datetimeFigureOut">
              <a:rPr lang="en-US" smtClean="0"/>
              <a:t>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B6A73-FCA4-49B6-A680-C3BC55EA5823}" type="slidenum">
              <a:rPr lang="en-US" smtClean="0"/>
              <a:t>‹#›</a:t>
            </a:fld>
            <a:endParaRPr lang="en-US"/>
          </a:p>
        </p:txBody>
      </p:sp>
    </p:spTree>
    <p:extLst>
      <p:ext uri="{BB962C8B-B14F-4D97-AF65-F5344CB8AC3E}">
        <p14:creationId xmlns:p14="http://schemas.microsoft.com/office/powerpoint/2010/main" val="77887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physicalactivity/activepeoplehealthynation/join-active-people-healthy-nation/champion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ISPAN’s BE work with focus on three priority areas: 1) Peoria City/County is developing a Complete Streets Project Delivery and Design manual 2) Jackson County has conducted a walk audit and now a bike trail network audit. They will implement recommendations/improvements/interventions identified through those projects in the next three years of ISPAN. 3) CCDPH/SSMMA – integrated health considerations into STP criteria and adopting a number of CS policies in SSMMA municipalities. ISPAN is also providing TA at a state level through the Illinois Bike/Walk Learning Collaborative.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58B6A73-FCA4-49B6-A680-C3BC55EA5823}" type="slidenum">
              <a:rPr lang="en-US" smtClean="0"/>
              <a:t>3</a:t>
            </a:fld>
            <a:endParaRPr lang="en-US"/>
          </a:p>
        </p:txBody>
      </p:sp>
    </p:spTree>
    <p:extLst>
      <p:ext uri="{BB962C8B-B14F-4D97-AF65-F5344CB8AC3E}">
        <p14:creationId xmlns:p14="http://schemas.microsoft.com/office/powerpoint/2010/main" val="3620699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8B6A73-FCA4-49B6-A680-C3BC55EA5823}" type="slidenum">
              <a:rPr lang="en-US" smtClean="0"/>
              <a:t>4</a:t>
            </a:fld>
            <a:endParaRPr lang="en-US"/>
          </a:p>
        </p:txBody>
      </p:sp>
    </p:spTree>
    <p:extLst>
      <p:ext uri="{BB962C8B-B14F-4D97-AF65-F5344CB8AC3E}">
        <p14:creationId xmlns:p14="http://schemas.microsoft.com/office/powerpoint/2010/main" val="2922722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effectLst/>
            </a:endParaRPr>
          </a:p>
          <a:p>
            <a:pPr marL="742950" marR="0" lvl="1" indent="-285750">
              <a:lnSpc>
                <a:spcPct val="105000"/>
              </a:lnSpc>
              <a:spcBef>
                <a:spcPts val="0"/>
              </a:spcBef>
              <a:spcAft>
                <a:spcPts val="800"/>
              </a:spcAft>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Illinois Mayors: Join your fellow state and local elected leaders in creating a more active America, together! </a:t>
            </a:r>
            <a:r>
              <a:rPr lang="en-US" sz="1200" b="1"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Sign up here</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(middle right-hand side of page) to join the “Active People, Healthy Nation Community Champions” email list and get access to mayor-only resources and learning opportunities, and funding opportunities. Active People, Healthy Nation is a Centers for Disease Control and Prevention initiative to get 27 million Americans moving more by 2027.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58B6A73-FCA4-49B6-A680-C3BC55EA5823}" type="slidenum">
              <a:rPr lang="en-US" smtClean="0"/>
              <a:t>5</a:t>
            </a:fld>
            <a:endParaRPr lang="en-US"/>
          </a:p>
        </p:txBody>
      </p:sp>
    </p:spTree>
    <p:extLst>
      <p:ext uri="{BB962C8B-B14F-4D97-AF65-F5344CB8AC3E}">
        <p14:creationId xmlns:p14="http://schemas.microsoft.com/office/powerpoint/2010/main" val="125333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the </a:t>
            </a:r>
            <a:r>
              <a:rPr lang="en-US" b="1" dirty="0"/>
              <a:t>Illinois Transportation Enhancement Program (ITEP)</a:t>
            </a:r>
            <a:r>
              <a:rPr lang="en-US" dirty="0"/>
              <a:t> will provide </a:t>
            </a:r>
            <a:r>
              <a:rPr lang="en-US" b="1" dirty="0"/>
              <a:t>$105.6 million in state and federal funding for walking, biking, and trail projects around the state.</a:t>
            </a:r>
            <a:r>
              <a:rPr lang="en-US" dirty="0"/>
              <a:t> The call for projects will be open from </a:t>
            </a:r>
            <a:r>
              <a:rPr lang="en-US" b="1" dirty="0"/>
              <a:t>August 21 to November 2, 2020</a:t>
            </a:r>
            <a:r>
              <a:rPr lang="en-US" dirty="0"/>
              <a:t>. Through the Illinois State Physical Activity and Nutrition Program and funding from the Centers for Disease Control and Prevention, the Active Transportation Alliance and Illinois Public Health Institute are partnering to help build the capacity of communities to successfully apply for ITEP funds</a:t>
            </a:r>
          </a:p>
          <a:p>
            <a:endParaRPr lang="en-US" dirty="0"/>
          </a:p>
        </p:txBody>
      </p:sp>
      <p:sp>
        <p:nvSpPr>
          <p:cNvPr id="4" name="Slide Number Placeholder 3"/>
          <p:cNvSpPr>
            <a:spLocks noGrp="1"/>
          </p:cNvSpPr>
          <p:nvPr>
            <p:ph type="sldNum" sz="quarter" idx="5"/>
          </p:nvPr>
        </p:nvSpPr>
        <p:spPr/>
        <p:txBody>
          <a:bodyPr/>
          <a:lstStyle/>
          <a:p>
            <a:fld id="{458B6A73-FCA4-49B6-A680-C3BC55EA5823}" type="slidenum">
              <a:rPr lang="en-US" smtClean="0"/>
              <a:t>6</a:t>
            </a:fld>
            <a:endParaRPr lang="en-US"/>
          </a:p>
        </p:txBody>
      </p:sp>
    </p:spTree>
    <p:extLst>
      <p:ext uri="{BB962C8B-B14F-4D97-AF65-F5344CB8AC3E}">
        <p14:creationId xmlns:p14="http://schemas.microsoft.com/office/powerpoint/2010/main" val="930271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300" dirty="0"/>
              <a:t>Hope to host future webinars on these topics of interest. Will add you all to the IAPO </a:t>
            </a:r>
            <a:r>
              <a:rPr lang="en-US" sz="1300" dirty="0" err="1"/>
              <a:t>listserve</a:t>
            </a:r>
            <a:r>
              <a:rPr lang="en-US" sz="1300" dirty="0"/>
              <a:t> to receive updates on our built environment work to promote physical activity. </a:t>
            </a:r>
            <a:r>
              <a:rPr lang="en-US" sz="1300"/>
              <a:t>Thank you for joining!</a:t>
            </a:r>
            <a:endParaRPr lang="en-US" alt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29853" indent="-319173">
              <a:defRPr>
                <a:solidFill>
                  <a:schemeClr val="tx1"/>
                </a:solidFill>
                <a:latin typeface="Calibri" panose="020F0502020204030204" pitchFamily="34" charset="0"/>
              </a:defRPr>
            </a:lvl2pPr>
            <a:lvl3pPr marL="1276698" indent="-255340">
              <a:defRPr>
                <a:solidFill>
                  <a:schemeClr val="tx1"/>
                </a:solidFill>
                <a:latin typeface="Calibri" panose="020F0502020204030204" pitchFamily="34" charset="0"/>
              </a:defRPr>
            </a:lvl3pPr>
            <a:lvl4pPr marL="1787374" indent="-255340">
              <a:defRPr>
                <a:solidFill>
                  <a:schemeClr val="tx1"/>
                </a:solidFill>
                <a:latin typeface="Calibri" panose="020F0502020204030204" pitchFamily="34" charset="0"/>
              </a:defRPr>
            </a:lvl4pPr>
            <a:lvl5pPr marL="2298054" indent="-255340">
              <a:defRPr>
                <a:solidFill>
                  <a:schemeClr val="tx1"/>
                </a:solidFill>
                <a:latin typeface="Calibri" panose="020F0502020204030204" pitchFamily="34" charset="0"/>
              </a:defRPr>
            </a:lvl5pPr>
            <a:lvl6pPr marL="2808732" indent="-255340" fontAlgn="base">
              <a:spcBef>
                <a:spcPct val="0"/>
              </a:spcBef>
              <a:spcAft>
                <a:spcPct val="0"/>
              </a:spcAft>
              <a:defRPr>
                <a:solidFill>
                  <a:schemeClr val="tx1"/>
                </a:solidFill>
                <a:latin typeface="Calibri" panose="020F0502020204030204" pitchFamily="34" charset="0"/>
              </a:defRPr>
            </a:lvl6pPr>
            <a:lvl7pPr marL="3319409" indent="-255340" fontAlgn="base">
              <a:spcBef>
                <a:spcPct val="0"/>
              </a:spcBef>
              <a:spcAft>
                <a:spcPct val="0"/>
              </a:spcAft>
              <a:defRPr>
                <a:solidFill>
                  <a:schemeClr val="tx1"/>
                </a:solidFill>
                <a:latin typeface="Calibri" panose="020F0502020204030204" pitchFamily="34" charset="0"/>
              </a:defRPr>
            </a:lvl7pPr>
            <a:lvl8pPr marL="3830086" indent="-255340" fontAlgn="base">
              <a:spcBef>
                <a:spcPct val="0"/>
              </a:spcBef>
              <a:spcAft>
                <a:spcPct val="0"/>
              </a:spcAft>
              <a:defRPr>
                <a:solidFill>
                  <a:schemeClr val="tx1"/>
                </a:solidFill>
                <a:latin typeface="Calibri" panose="020F0502020204030204" pitchFamily="34" charset="0"/>
              </a:defRPr>
            </a:lvl8pPr>
            <a:lvl9pPr marL="4340764" indent="-25534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EE2ABD4-1A89-442C-BD22-81E74D153727}" type="slidenum">
              <a:rPr lang="en-US" altLang="en-US"/>
              <a:pPr fontAlgn="base">
                <a:spcBef>
                  <a:spcPct val="0"/>
                </a:spcBef>
                <a:spcAft>
                  <a:spcPct val="0"/>
                </a:spcAft>
              </a:pPr>
              <a:t>7</a:t>
            </a:fld>
            <a:endParaRPr lang="en-US" altLang="en-US"/>
          </a:p>
        </p:txBody>
      </p:sp>
    </p:spTree>
    <p:extLst>
      <p:ext uri="{BB962C8B-B14F-4D97-AF65-F5344CB8AC3E}">
        <p14:creationId xmlns:p14="http://schemas.microsoft.com/office/powerpoint/2010/main" val="2759103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9C4E1C-43C0-4432-9266-9135A92D8834}"/>
              </a:ext>
            </a:extLst>
          </p:cNvPr>
          <p:cNvSpPr/>
          <p:nvPr userDrawn="1"/>
        </p:nvSpPr>
        <p:spPr>
          <a:xfrm>
            <a:off x="0" y="0"/>
            <a:ext cx="12192000" cy="6858000"/>
          </a:xfrm>
          <a:prstGeom prst="rect">
            <a:avLst/>
          </a:prstGeom>
          <a:solidFill>
            <a:srgbClr val="63C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A9C0E7-A6B1-484B-B467-3E8D88812BDD}"/>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latin typeface="Franklin Gothic Demi Cond" panose="020B07060304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59FD47F-E31E-44BE-B954-14527BBC2434}"/>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AE1D1BD2-C0B1-486C-90DE-56532AA5BE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721927" cy="3814618"/>
          </a:xfrm>
          <a:prstGeom prst="rect">
            <a:avLst/>
          </a:prstGeom>
        </p:spPr>
      </p:pic>
      <p:sp>
        <p:nvSpPr>
          <p:cNvPr id="10" name="Rectangle 9">
            <a:extLst>
              <a:ext uri="{FF2B5EF4-FFF2-40B4-BE49-F238E27FC236}">
                <a16:creationId xmlns:a16="http://schemas.microsoft.com/office/drawing/2014/main" id="{52DDA03D-6570-48C3-AE53-57937E3DAA90}"/>
              </a:ext>
            </a:extLst>
          </p:cNvPr>
          <p:cNvSpPr/>
          <p:nvPr userDrawn="1"/>
        </p:nvSpPr>
        <p:spPr>
          <a:xfrm>
            <a:off x="0" y="4821382"/>
            <a:ext cx="12192000" cy="2036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A505E35-BD3A-427F-B2D2-A4C65A8AD0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6668" y="5228893"/>
            <a:ext cx="1185890" cy="1185890"/>
          </a:xfrm>
          <a:prstGeom prst="rect">
            <a:avLst/>
          </a:prstGeom>
        </p:spPr>
      </p:pic>
      <p:pic>
        <p:nvPicPr>
          <p:cNvPr id="18" name="Picture 17">
            <a:extLst>
              <a:ext uri="{FF2B5EF4-FFF2-40B4-BE49-F238E27FC236}">
                <a16:creationId xmlns:a16="http://schemas.microsoft.com/office/drawing/2014/main" id="{82335F67-5EE8-437C-854A-DAD65EDA1A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06563" y="5268515"/>
            <a:ext cx="2137333" cy="934243"/>
          </a:xfrm>
          <a:prstGeom prst="rect">
            <a:avLst/>
          </a:prstGeom>
        </p:spPr>
      </p:pic>
      <p:pic>
        <p:nvPicPr>
          <p:cNvPr id="32" name="Picture 31">
            <a:extLst>
              <a:ext uri="{FF2B5EF4-FFF2-40B4-BE49-F238E27FC236}">
                <a16:creationId xmlns:a16="http://schemas.microsoft.com/office/drawing/2014/main" id="{47883F3A-1762-4B5F-A446-20D84A8C0E8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4463"/>
          <a:stretch/>
        </p:blipFill>
        <p:spPr>
          <a:xfrm>
            <a:off x="4693299" y="5228893"/>
            <a:ext cx="7360043" cy="1295330"/>
          </a:xfrm>
          <a:prstGeom prst="rect">
            <a:avLst/>
          </a:prstGeom>
        </p:spPr>
      </p:pic>
    </p:spTree>
    <p:extLst>
      <p:ext uri="{BB962C8B-B14F-4D97-AF65-F5344CB8AC3E}">
        <p14:creationId xmlns:p14="http://schemas.microsoft.com/office/powerpoint/2010/main" val="252609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142E-1F88-4BB4-82A4-080F86CC84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BCCCF5-E22C-4922-A878-3DE6AAB983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13FF2-EF41-4BB7-A763-443596C11368}"/>
              </a:ext>
            </a:extLst>
          </p:cNvPr>
          <p:cNvSpPr>
            <a:spLocks noGrp="1"/>
          </p:cNvSpPr>
          <p:nvPr>
            <p:ph type="dt" sz="half" idx="10"/>
          </p:nvPr>
        </p:nvSpPr>
        <p:spPr>
          <a:xfrm>
            <a:off x="838200" y="6356350"/>
            <a:ext cx="2743200" cy="365125"/>
          </a:xfrm>
          <a:prstGeom prst="rect">
            <a:avLst/>
          </a:prstGeom>
        </p:spPr>
        <p:txBody>
          <a:bodyPr/>
          <a:lstStyle/>
          <a:p>
            <a:fld id="{0AD6C8C1-0D47-4DA6-938C-FE26451FC508}" type="datetimeFigureOut">
              <a:rPr lang="en-US" smtClean="0"/>
              <a:t>10/7/2020</a:t>
            </a:fld>
            <a:endParaRPr lang="en-US"/>
          </a:p>
        </p:txBody>
      </p:sp>
      <p:sp>
        <p:nvSpPr>
          <p:cNvPr id="5" name="Footer Placeholder 4">
            <a:extLst>
              <a:ext uri="{FF2B5EF4-FFF2-40B4-BE49-F238E27FC236}">
                <a16:creationId xmlns:a16="http://schemas.microsoft.com/office/drawing/2014/main" id="{2D8AAC21-6EA1-4605-AECC-2261E515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1D2566-E55E-41DC-B625-A3BBFBA41046}"/>
              </a:ext>
            </a:extLst>
          </p:cNvPr>
          <p:cNvSpPr>
            <a:spLocks noGrp="1"/>
          </p:cNvSpPr>
          <p:nvPr>
            <p:ph type="sldNum" sz="quarter" idx="12"/>
          </p:nvPr>
        </p:nvSpPr>
        <p:spPr>
          <a:xfrm>
            <a:off x="8610600" y="6356350"/>
            <a:ext cx="2743200" cy="365125"/>
          </a:xfrm>
          <a:prstGeom prst="rect">
            <a:avLst/>
          </a:prstGeom>
        </p:spPr>
        <p:txBody>
          <a:bodyPr/>
          <a:lstStyle/>
          <a:p>
            <a:fld id="{FA40009D-D9A5-4D5C-A96F-A79D38A0BF12}" type="slidenum">
              <a:rPr lang="en-US" smtClean="0"/>
              <a:t>‹#›</a:t>
            </a:fld>
            <a:endParaRPr lang="en-US"/>
          </a:p>
        </p:txBody>
      </p:sp>
    </p:spTree>
    <p:extLst>
      <p:ext uri="{BB962C8B-B14F-4D97-AF65-F5344CB8AC3E}">
        <p14:creationId xmlns:p14="http://schemas.microsoft.com/office/powerpoint/2010/main" val="306598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984FBB-DDBC-4BAF-B6FE-D4106E440F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A708C9-B036-48F4-B415-6FB5802AD6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EAE665-1727-491B-AF85-45CD0B2484BB}"/>
              </a:ext>
            </a:extLst>
          </p:cNvPr>
          <p:cNvSpPr>
            <a:spLocks noGrp="1"/>
          </p:cNvSpPr>
          <p:nvPr>
            <p:ph type="dt" sz="half" idx="10"/>
          </p:nvPr>
        </p:nvSpPr>
        <p:spPr>
          <a:xfrm>
            <a:off x="838200" y="6356350"/>
            <a:ext cx="2743200" cy="365125"/>
          </a:xfrm>
          <a:prstGeom prst="rect">
            <a:avLst/>
          </a:prstGeom>
        </p:spPr>
        <p:txBody>
          <a:bodyPr/>
          <a:lstStyle/>
          <a:p>
            <a:fld id="{0AD6C8C1-0D47-4DA6-938C-FE26451FC508}" type="datetimeFigureOut">
              <a:rPr lang="en-US" smtClean="0"/>
              <a:t>10/7/2020</a:t>
            </a:fld>
            <a:endParaRPr lang="en-US"/>
          </a:p>
        </p:txBody>
      </p:sp>
      <p:sp>
        <p:nvSpPr>
          <p:cNvPr id="5" name="Footer Placeholder 4">
            <a:extLst>
              <a:ext uri="{FF2B5EF4-FFF2-40B4-BE49-F238E27FC236}">
                <a16:creationId xmlns:a16="http://schemas.microsoft.com/office/drawing/2014/main" id="{20A7A49F-1252-4A5D-8518-02A3CE2DF2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1EBDEA-B4E6-4A5E-A7DB-D3E69E0C7A32}"/>
              </a:ext>
            </a:extLst>
          </p:cNvPr>
          <p:cNvSpPr>
            <a:spLocks noGrp="1"/>
          </p:cNvSpPr>
          <p:nvPr>
            <p:ph type="sldNum" sz="quarter" idx="12"/>
          </p:nvPr>
        </p:nvSpPr>
        <p:spPr>
          <a:xfrm>
            <a:off x="8610600" y="6356350"/>
            <a:ext cx="2743200" cy="365125"/>
          </a:xfrm>
          <a:prstGeom prst="rect">
            <a:avLst/>
          </a:prstGeom>
        </p:spPr>
        <p:txBody>
          <a:bodyPr/>
          <a:lstStyle/>
          <a:p>
            <a:fld id="{FA40009D-D9A5-4D5C-A96F-A79D38A0BF12}" type="slidenum">
              <a:rPr lang="en-US" smtClean="0"/>
              <a:t>‹#›</a:t>
            </a:fld>
            <a:endParaRPr lang="en-US"/>
          </a:p>
        </p:txBody>
      </p:sp>
    </p:spTree>
    <p:extLst>
      <p:ext uri="{BB962C8B-B14F-4D97-AF65-F5344CB8AC3E}">
        <p14:creationId xmlns:p14="http://schemas.microsoft.com/office/powerpoint/2010/main" val="828112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2356B-9EBB-4FE4-B4E7-F7DCA0131D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EB0008-26B2-408F-B141-98E388A42D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816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90AA-4910-4DE7-92E1-F345F50323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F1A08A-D79F-45CB-8A34-0627EBCBDE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E4FF38-1452-4417-B338-2196AA8B33A2}"/>
              </a:ext>
            </a:extLst>
          </p:cNvPr>
          <p:cNvSpPr>
            <a:spLocks noGrp="1"/>
          </p:cNvSpPr>
          <p:nvPr>
            <p:ph type="dt" sz="half" idx="10"/>
          </p:nvPr>
        </p:nvSpPr>
        <p:spPr>
          <a:xfrm>
            <a:off x="838200" y="6356350"/>
            <a:ext cx="2743200" cy="365125"/>
          </a:xfrm>
          <a:prstGeom prst="rect">
            <a:avLst/>
          </a:prstGeom>
        </p:spPr>
        <p:txBody>
          <a:bodyPr/>
          <a:lstStyle/>
          <a:p>
            <a:fld id="{0AD6C8C1-0D47-4DA6-938C-FE26451FC508}" type="datetimeFigureOut">
              <a:rPr lang="en-US" smtClean="0"/>
              <a:t>10/7/2020</a:t>
            </a:fld>
            <a:endParaRPr lang="en-US"/>
          </a:p>
        </p:txBody>
      </p:sp>
      <p:sp>
        <p:nvSpPr>
          <p:cNvPr id="5" name="Footer Placeholder 4">
            <a:extLst>
              <a:ext uri="{FF2B5EF4-FFF2-40B4-BE49-F238E27FC236}">
                <a16:creationId xmlns:a16="http://schemas.microsoft.com/office/drawing/2014/main" id="{9F59FC8D-46F3-41D7-AC59-4B6077E94F9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E37941E-1E05-4338-8828-FEC01A2BA5C0}"/>
              </a:ext>
            </a:extLst>
          </p:cNvPr>
          <p:cNvSpPr>
            <a:spLocks noGrp="1"/>
          </p:cNvSpPr>
          <p:nvPr>
            <p:ph type="sldNum" sz="quarter" idx="12"/>
          </p:nvPr>
        </p:nvSpPr>
        <p:spPr>
          <a:xfrm>
            <a:off x="8610600" y="6356350"/>
            <a:ext cx="2743200" cy="365125"/>
          </a:xfrm>
          <a:prstGeom prst="rect">
            <a:avLst/>
          </a:prstGeom>
        </p:spPr>
        <p:txBody>
          <a:bodyPr/>
          <a:lstStyle/>
          <a:p>
            <a:fld id="{FA40009D-D9A5-4D5C-A96F-A79D38A0BF12}" type="slidenum">
              <a:rPr lang="en-US" smtClean="0"/>
              <a:t>‹#›</a:t>
            </a:fld>
            <a:endParaRPr lang="en-US"/>
          </a:p>
        </p:txBody>
      </p:sp>
    </p:spTree>
    <p:extLst>
      <p:ext uri="{BB962C8B-B14F-4D97-AF65-F5344CB8AC3E}">
        <p14:creationId xmlns:p14="http://schemas.microsoft.com/office/powerpoint/2010/main" val="3581856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8F5D-54EA-4460-AA98-70543E6EF6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0CF430-53F3-45C3-98EA-54EC0EE609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C24654-0E35-4751-9632-C6763A39516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F51DAC-0386-4AF5-AAEF-A9C0C2D06BDD}"/>
              </a:ext>
            </a:extLst>
          </p:cNvPr>
          <p:cNvSpPr>
            <a:spLocks noGrp="1"/>
          </p:cNvSpPr>
          <p:nvPr>
            <p:ph type="dt" sz="half" idx="10"/>
          </p:nvPr>
        </p:nvSpPr>
        <p:spPr>
          <a:xfrm>
            <a:off x="838200" y="6356350"/>
            <a:ext cx="2743200" cy="365125"/>
          </a:xfrm>
          <a:prstGeom prst="rect">
            <a:avLst/>
          </a:prstGeom>
        </p:spPr>
        <p:txBody>
          <a:bodyPr/>
          <a:lstStyle/>
          <a:p>
            <a:fld id="{0AD6C8C1-0D47-4DA6-938C-FE26451FC508}" type="datetimeFigureOut">
              <a:rPr lang="en-US" smtClean="0"/>
              <a:t>10/7/2020</a:t>
            </a:fld>
            <a:endParaRPr lang="en-US"/>
          </a:p>
        </p:txBody>
      </p:sp>
      <p:sp>
        <p:nvSpPr>
          <p:cNvPr id="6" name="Footer Placeholder 5">
            <a:extLst>
              <a:ext uri="{FF2B5EF4-FFF2-40B4-BE49-F238E27FC236}">
                <a16:creationId xmlns:a16="http://schemas.microsoft.com/office/drawing/2014/main" id="{84572F39-58C9-459D-9614-7E888BC5B9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97DB6DF-1E27-42FB-A2FF-00CD58ADBD6A}"/>
              </a:ext>
            </a:extLst>
          </p:cNvPr>
          <p:cNvSpPr>
            <a:spLocks noGrp="1"/>
          </p:cNvSpPr>
          <p:nvPr>
            <p:ph type="sldNum" sz="quarter" idx="12"/>
          </p:nvPr>
        </p:nvSpPr>
        <p:spPr>
          <a:xfrm>
            <a:off x="8610600" y="6356350"/>
            <a:ext cx="2743200" cy="365125"/>
          </a:xfrm>
          <a:prstGeom prst="rect">
            <a:avLst/>
          </a:prstGeom>
        </p:spPr>
        <p:txBody>
          <a:bodyPr/>
          <a:lstStyle/>
          <a:p>
            <a:fld id="{FA40009D-D9A5-4D5C-A96F-A79D38A0BF12}" type="slidenum">
              <a:rPr lang="en-US" smtClean="0"/>
              <a:t>‹#›</a:t>
            </a:fld>
            <a:endParaRPr lang="en-US"/>
          </a:p>
        </p:txBody>
      </p:sp>
    </p:spTree>
    <p:extLst>
      <p:ext uri="{BB962C8B-B14F-4D97-AF65-F5344CB8AC3E}">
        <p14:creationId xmlns:p14="http://schemas.microsoft.com/office/powerpoint/2010/main" val="322845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B4DB-BAE5-4989-9951-40EBB19626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0B02DA-9A2D-4EAC-B031-FCEF476F7E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66B142-A7A0-4E67-810B-4ADE0AEE14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ED79B2-A834-4C08-ABDE-E49FF85BD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DBD9B1-1F69-4FC8-B6C5-331E4D35029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A0076E-179F-4008-A883-9C306ADCDCE4}"/>
              </a:ext>
            </a:extLst>
          </p:cNvPr>
          <p:cNvSpPr>
            <a:spLocks noGrp="1"/>
          </p:cNvSpPr>
          <p:nvPr>
            <p:ph type="dt" sz="half" idx="10"/>
          </p:nvPr>
        </p:nvSpPr>
        <p:spPr>
          <a:xfrm>
            <a:off x="838200" y="6356350"/>
            <a:ext cx="2743200" cy="365125"/>
          </a:xfrm>
          <a:prstGeom prst="rect">
            <a:avLst/>
          </a:prstGeom>
        </p:spPr>
        <p:txBody>
          <a:bodyPr/>
          <a:lstStyle/>
          <a:p>
            <a:fld id="{0AD6C8C1-0D47-4DA6-938C-FE26451FC508}" type="datetimeFigureOut">
              <a:rPr lang="en-US" smtClean="0"/>
              <a:t>10/7/2020</a:t>
            </a:fld>
            <a:endParaRPr lang="en-US"/>
          </a:p>
        </p:txBody>
      </p:sp>
      <p:sp>
        <p:nvSpPr>
          <p:cNvPr id="8" name="Footer Placeholder 7">
            <a:extLst>
              <a:ext uri="{FF2B5EF4-FFF2-40B4-BE49-F238E27FC236}">
                <a16:creationId xmlns:a16="http://schemas.microsoft.com/office/drawing/2014/main" id="{946194EF-B04E-4416-950F-13C68479CE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2D39BE9-EECE-462C-A31C-4AF518D31F2C}"/>
              </a:ext>
            </a:extLst>
          </p:cNvPr>
          <p:cNvSpPr>
            <a:spLocks noGrp="1"/>
          </p:cNvSpPr>
          <p:nvPr>
            <p:ph type="sldNum" sz="quarter" idx="12"/>
          </p:nvPr>
        </p:nvSpPr>
        <p:spPr>
          <a:xfrm>
            <a:off x="8610600" y="6356350"/>
            <a:ext cx="2743200" cy="365125"/>
          </a:xfrm>
          <a:prstGeom prst="rect">
            <a:avLst/>
          </a:prstGeom>
        </p:spPr>
        <p:txBody>
          <a:bodyPr/>
          <a:lstStyle/>
          <a:p>
            <a:fld id="{FA40009D-D9A5-4D5C-A96F-A79D38A0BF12}" type="slidenum">
              <a:rPr lang="en-US" smtClean="0"/>
              <a:t>‹#›</a:t>
            </a:fld>
            <a:endParaRPr lang="en-US"/>
          </a:p>
        </p:txBody>
      </p:sp>
    </p:spTree>
    <p:extLst>
      <p:ext uri="{BB962C8B-B14F-4D97-AF65-F5344CB8AC3E}">
        <p14:creationId xmlns:p14="http://schemas.microsoft.com/office/powerpoint/2010/main" val="157434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9549-5BB4-4D00-BB24-F61A24AF3A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D40AFF-D586-4AA3-995B-3B0E81DDCB0A}"/>
              </a:ext>
            </a:extLst>
          </p:cNvPr>
          <p:cNvSpPr>
            <a:spLocks noGrp="1"/>
          </p:cNvSpPr>
          <p:nvPr>
            <p:ph type="dt" sz="half" idx="10"/>
          </p:nvPr>
        </p:nvSpPr>
        <p:spPr>
          <a:xfrm>
            <a:off x="838200" y="6356350"/>
            <a:ext cx="2743200" cy="365125"/>
          </a:xfrm>
          <a:prstGeom prst="rect">
            <a:avLst/>
          </a:prstGeom>
        </p:spPr>
        <p:txBody>
          <a:bodyPr/>
          <a:lstStyle/>
          <a:p>
            <a:fld id="{0AD6C8C1-0D47-4DA6-938C-FE26451FC508}" type="datetimeFigureOut">
              <a:rPr lang="en-US" smtClean="0"/>
              <a:t>10/7/2020</a:t>
            </a:fld>
            <a:endParaRPr lang="en-US"/>
          </a:p>
        </p:txBody>
      </p:sp>
      <p:sp>
        <p:nvSpPr>
          <p:cNvPr id="4" name="Footer Placeholder 3">
            <a:extLst>
              <a:ext uri="{FF2B5EF4-FFF2-40B4-BE49-F238E27FC236}">
                <a16:creationId xmlns:a16="http://schemas.microsoft.com/office/drawing/2014/main" id="{01D6A085-3018-4EB8-BD1C-292D492DE9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38BF24-C576-43CB-B1D5-27FECCEF54B9}"/>
              </a:ext>
            </a:extLst>
          </p:cNvPr>
          <p:cNvSpPr>
            <a:spLocks noGrp="1"/>
          </p:cNvSpPr>
          <p:nvPr>
            <p:ph type="sldNum" sz="quarter" idx="12"/>
          </p:nvPr>
        </p:nvSpPr>
        <p:spPr>
          <a:xfrm>
            <a:off x="8610600" y="6356350"/>
            <a:ext cx="2743200" cy="365125"/>
          </a:xfrm>
          <a:prstGeom prst="rect">
            <a:avLst/>
          </a:prstGeom>
        </p:spPr>
        <p:txBody>
          <a:bodyPr/>
          <a:lstStyle/>
          <a:p>
            <a:fld id="{FA40009D-D9A5-4D5C-A96F-A79D38A0BF12}" type="slidenum">
              <a:rPr lang="en-US" smtClean="0"/>
              <a:t>‹#›</a:t>
            </a:fld>
            <a:endParaRPr lang="en-US"/>
          </a:p>
        </p:txBody>
      </p:sp>
    </p:spTree>
    <p:extLst>
      <p:ext uri="{BB962C8B-B14F-4D97-AF65-F5344CB8AC3E}">
        <p14:creationId xmlns:p14="http://schemas.microsoft.com/office/powerpoint/2010/main" val="1767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CB4BD5-86A6-451F-BFA3-5A2654D4EBB9}"/>
              </a:ext>
            </a:extLst>
          </p:cNvPr>
          <p:cNvSpPr>
            <a:spLocks noGrp="1"/>
          </p:cNvSpPr>
          <p:nvPr>
            <p:ph type="dt" sz="half" idx="10"/>
          </p:nvPr>
        </p:nvSpPr>
        <p:spPr>
          <a:xfrm>
            <a:off x="838200" y="6356350"/>
            <a:ext cx="2743200" cy="365125"/>
          </a:xfrm>
          <a:prstGeom prst="rect">
            <a:avLst/>
          </a:prstGeom>
        </p:spPr>
        <p:txBody>
          <a:bodyPr/>
          <a:lstStyle/>
          <a:p>
            <a:fld id="{0AD6C8C1-0D47-4DA6-938C-FE26451FC508}" type="datetimeFigureOut">
              <a:rPr lang="en-US" smtClean="0"/>
              <a:t>10/7/2020</a:t>
            </a:fld>
            <a:endParaRPr lang="en-US"/>
          </a:p>
        </p:txBody>
      </p:sp>
      <p:sp>
        <p:nvSpPr>
          <p:cNvPr id="3" name="Footer Placeholder 2">
            <a:extLst>
              <a:ext uri="{FF2B5EF4-FFF2-40B4-BE49-F238E27FC236}">
                <a16:creationId xmlns:a16="http://schemas.microsoft.com/office/drawing/2014/main" id="{4F0EFE18-6927-4130-A342-0748E895CE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536413E-D915-405F-A816-DA1803B10FDF}"/>
              </a:ext>
            </a:extLst>
          </p:cNvPr>
          <p:cNvSpPr>
            <a:spLocks noGrp="1"/>
          </p:cNvSpPr>
          <p:nvPr>
            <p:ph type="sldNum" sz="quarter" idx="12"/>
          </p:nvPr>
        </p:nvSpPr>
        <p:spPr>
          <a:xfrm>
            <a:off x="8610600" y="6356350"/>
            <a:ext cx="2743200" cy="365125"/>
          </a:xfrm>
          <a:prstGeom prst="rect">
            <a:avLst/>
          </a:prstGeom>
        </p:spPr>
        <p:txBody>
          <a:bodyPr/>
          <a:lstStyle/>
          <a:p>
            <a:fld id="{FA40009D-D9A5-4D5C-A96F-A79D38A0BF12}" type="slidenum">
              <a:rPr lang="en-US" smtClean="0"/>
              <a:t>‹#›</a:t>
            </a:fld>
            <a:endParaRPr lang="en-US"/>
          </a:p>
        </p:txBody>
      </p:sp>
    </p:spTree>
    <p:extLst>
      <p:ext uri="{BB962C8B-B14F-4D97-AF65-F5344CB8AC3E}">
        <p14:creationId xmlns:p14="http://schemas.microsoft.com/office/powerpoint/2010/main" val="3108644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21133-2606-498E-8088-C02C43F1B2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8B6916-955E-4538-84F2-2C063B3CC6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601AC3-A970-4D09-9AEC-8C5FB87DC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FD5FD7-D631-433B-8381-92BD461A86A8}"/>
              </a:ext>
            </a:extLst>
          </p:cNvPr>
          <p:cNvSpPr>
            <a:spLocks noGrp="1"/>
          </p:cNvSpPr>
          <p:nvPr>
            <p:ph type="dt" sz="half" idx="10"/>
          </p:nvPr>
        </p:nvSpPr>
        <p:spPr>
          <a:xfrm>
            <a:off x="838200" y="6356350"/>
            <a:ext cx="2743200" cy="365125"/>
          </a:xfrm>
          <a:prstGeom prst="rect">
            <a:avLst/>
          </a:prstGeom>
        </p:spPr>
        <p:txBody>
          <a:bodyPr/>
          <a:lstStyle/>
          <a:p>
            <a:fld id="{0AD6C8C1-0D47-4DA6-938C-FE26451FC508}" type="datetimeFigureOut">
              <a:rPr lang="en-US" smtClean="0"/>
              <a:t>10/7/2020</a:t>
            </a:fld>
            <a:endParaRPr lang="en-US"/>
          </a:p>
        </p:txBody>
      </p:sp>
      <p:sp>
        <p:nvSpPr>
          <p:cNvPr id="6" name="Footer Placeholder 5">
            <a:extLst>
              <a:ext uri="{FF2B5EF4-FFF2-40B4-BE49-F238E27FC236}">
                <a16:creationId xmlns:a16="http://schemas.microsoft.com/office/drawing/2014/main" id="{ED8FF4B1-104E-4C76-9D73-AC94DE119C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8235B9-4D2F-4155-96BA-42DA2BE0A28A}"/>
              </a:ext>
            </a:extLst>
          </p:cNvPr>
          <p:cNvSpPr>
            <a:spLocks noGrp="1"/>
          </p:cNvSpPr>
          <p:nvPr>
            <p:ph type="sldNum" sz="quarter" idx="12"/>
          </p:nvPr>
        </p:nvSpPr>
        <p:spPr>
          <a:xfrm>
            <a:off x="8610600" y="6356350"/>
            <a:ext cx="2743200" cy="365125"/>
          </a:xfrm>
          <a:prstGeom prst="rect">
            <a:avLst/>
          </a:prstGeom>
        </p:spPr>
        <p:txBody>
          <a:bodyPr/>
          <a:lstStyle/>
          <a:p>
            <a:fld id="{FA40009D-D9A5-4D5C-A96F-A79D38A0BF12}" type="slidenum">
              <a:rPr lang="en-US" smtClean="0"/>
              <a:t>‹#›</a:t>
            </a:fld>
            <a:endParaRPr lang="en-US"/>
          </a:p>
        </p:txBody>
      </p:sp>
    </p:spTree>
    <p:extLst>
      <p:ext uri="{BB962C8B-B14F-4D97-AF65-F5344CB8AC3E}">
        <p14:creationId xmlns:p14="http://schemas.microsoft.com/office/powerpoint/2010/main" val="315626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C68B8-A687-44FF-9307-14D2D8E410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E073C2-9051-4A9A-BE55-E8344DF268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4DE4B4-D870-4C67-AC66-6DD6CB15B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2E0D1E-38F2-4A50-AFCB-EBD224F7CD9E}"/>
              </a:ext>
            </a:extLst>
          </p:cNvPr>
          <p:cNvSpPr>
            <a:spLocks noGrp="1"/>
          </p:cNvSpPr>
          <p:nvPr>
            <p:ph type="dt" sz="half" idx="10"/>
          </p:nvPr>
        </p:nvSpPr>
        <p:spPr>
          <a:xfrm>
            <a:off x="838200" y="6356350"/>
            <a:ext cx="2743200" cy="365125"/>
          </a:xfrm>
          <a:prstGeom prst="rect">
            <a:avLst/>
          </a:prstGeom>
        </p:spPr>
        <p:txBody>
          <a:bodyPr/>
          <a:lstStyle/>
          <a:p>
            <a:fld id="{0AD6C8C1-0D47-4DA6-938C-FE26451FC508}" type="datetimeFigureOut">
              <a:rPr lang="en-US" smtClean="0"/>
              <a:t>10/7/2020</a:t>
            </a:fld>
            <a:endParaRPr lang="en-US"/>
          </a:p>
        </p:txBody>
      </p:sp>
      <p:sp>
        <p:nvSpPr>
          <p:cNvPr id="6" name="Footer Placeholder 5">
            <a:extLst>
              <a:ext uri="{FF2B5EF4-FFF2-40B4-BE49-F238E27FC236}">
                <a16:creationId xmlns:a16="http://schemas.microsoft.com/office/drawing/2014/main" id="{D3B0330B-0382-4F36-8345-2DDCFA861E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28A1F7A-43C3-42D5-B44B-8317BA505A96}"/>
              </a:ext>
            </a:extLst>
          </p:cNvPr>
          <p:cNvSpPr>
            <a:spLocks noGrp="1"/>
          </p:cNvSpPr>
          <p:nvPr>
            <p:ph type="sldNum" sz="quarter" idx="12"/>
          </p:nvPr>
        </p:nvSpPr>
        <p:spPr>
          <a:xfrm>
            <a:off x="8610600" y="6356350"/>
            <a:ext cx="2743200" cy="365125"/>
          </a:xfrm>
          <a:prstGeom prst="rect">
            <a:avLst/>
          </a:prstGeom>
        </p:spPr>
        <p:txBody>
          <a:bodyPr/>
          <a:lstStyle/>
          <a:p>
            <a:fld id="{FA40009D-D9A5-4D5C-A96F-A79D38A0BF12}" type="slidenum">
              <a:rPr lang="en-US" smtClean="0"/>
              <a:t>‹#›</a:t>
            </a:fld>
            <a:endParaRPr lang="en-US"/>
          </a:p>
        </p:txBody>
      </p:sp>
    </p:spTree>
    <p:extLst>
      <p:ext uri="{BB962C8B-B14F-4D97-AF65-F5344CB8AC3E}">
        <p14:creationId xmlns:p14="http://schemas.microsoft.com/office/powerpoint/2010/main" val="145197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F5AB58-083E-44F7-853C-EE7880D0533C}"/>
              </a:ext>
            </a:extLst>
          </p:cNvPr>
          <p:cNvSpPr/>
          <p:nvPr userDrawn="1"/>
        </p:nvSpPr>
        <p:spPr>
          <a:xfrm>
            <a:off x="203200" y="230188"/>
            <a:ext cx="11776364" cy="1095375"/>
          </a:xfrm>
          <a:prstGeom prst="rect">
            <a:avLst/>
          </a:prstGeom>
          <a:solidFill>
            <a:srgbClr val="63C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62F479-90F4-44E0-956F-B252FC3CD51D}"/>
              </a:ext>
            </a:extLst>
          </p:cNvPr>
          <p:cNvSpPr>
            <a:spLocks noGrp="1"/>
          </p:cNvSpPr>
          <p:nvPr>
            <p:ph type="title"/>
          </p:nvPr>
        </p:nvSpPr>
        <p:spPr>
          <a:xfrm>
            <a:off x="838200" y="1365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F70CFEC-5EC8-493C-964A-258395F171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1F92D70-97C9-4D06-B77D-3A3AB4F03DA4}"/>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43656"/>
          <a:stretch/>
        </p:blipFill>
        <p:spPr>
          <a:xfrm flipH="1">
            <a:off x="9054788" y="239427"/>
            <a:ext cx="2922859" cy="1095375"/>
          </a:xfrm>
          <a:prstGeom prst="rect">
            <a:avLst/>
          </a:prstGeom>
        </p:spPr>
      </p:pic>
      <p:pic>
        <p:nvPicPr>
          <p:cNvPr id="9" name="Picture 8">
            <a:extLst>
              <a:ext uri="{FF2B5EF4-FFF2-40B4-BE49-F238E27FC236}">
                <a16:creationId xmlns:a16="http://schemas.microsoft.com/office/drawing/2014/main" id="{989E4A95-2666-4BCB-A817-DEA95DC220F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9522" y="6100428"/>
            <a:ext cx="678677" cy="678677"/>
          </a:xfrm>
          <a:prstGeom prst="rect">
            <a:avLst/>
          </a:prstGeom>
        </p:spPr>
      </p:pic>
      <p:pic>
        <p:nvPicPr>
          <p:cNvPr id="10" name="Picture 9">
            <a:extLst>
              <a:ext uri="{FF2B5EF4-FFF2-40B4-BE49-F238E27FC236}">
                <a16:creationId xmlns:a16="http://schemas.microsoft.com/office/drawing/2014/main" id="{07A655CE-7266-4413-A3C5-C55B494378A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654915" y="6176963"/>
            <a:ext cx="1377563" cy="602142"/>
          </a:xfrm>
          <a:prstGeom prst="rect">
            <a:avLst/>
          </a:prstGeom>
        </p:spPr>
      </p:pic>
      <p:sp>
        <p:nvSpPr>
          <p:cNvPr id="11" name="TextBox 10">
            <a:extLst>
              <a:ext uri="{FF2B5EF4-FFF2-40B4-BE49-F238E27FC236}">
                <a16:creationId xmlns:a16="http://schemas.microsoft.com/office/drawing/2014/main" id="{54EA2052-7641-4363-BF8C-E06B6AE101A9}"/>
              </a:ext>
            </a:extLst>
          </p:cNvPr>
          <p:cNvSpPr txBox="1"/>
          <p:nvPr userDrawn="1"/>
        </p:nvSpPr>
        <p:spPr>
          <a:xfrm>
            <a:off x="2899873" y="6332751"/>
            <a:ext cx="5987754" cy="400110"/>
          </a:xfrm>
          <a:prstGeom prst="rect">
            <a:avLst/>
          </a:prstGeom>
          <a:noFill/>
        </p:spPr>
        <p:txBody>
          <a:bodyPr wrap="square" rtlCol="0">
            <a:spAutoFit/>
          </a:bodyPr>
          <a:lstStyle/>
          <a:p>
            <a:pPr algn="ctr"/>
            <a:r>
              <a:rPr lang="en-US" sz="1000" i="1" dirty="0">
                <a:solidFill>
                  <a:schemeClr val="bg1">
                    <a:lumMod val="50000"/>
                  </a:schemeClr>
                </a:solidFill>
                <a:latin typeface="Franklin Gothic Book" panose="020B0503020102020204" pitchFamily="34" charset="0"/>
              </a:rPr>
              <a:t>ISPAN is made possible with funding from the Centers for Disease Control and Prevention and administered by the Illinois Public Health Institute in collaboration with partners in the Illinois Alliance to Prevent Obesity</a:t>
            </a:r>
          </a:p>
        </p:txBody>
      </p:sp>
    </p:spTree>
    <p:extLst>
      <p:ext uri="{BB962C8B-B14F-4D97-AF65-F5344CB8AC3E}">
        <p14:creationId xmlns:p14="http://schemas.microsoft.com/office/powerpoint/2010/main" val="10142451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bg1"/>
          </a:solidFill>
          <a:latin typeface="Franklin Gothic Demi Cond" panose="020B07060304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63CAE1"/>
        </a:buClr>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63CAE1"/>
        </a:buClr>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63CAE1"/>
        </a:buClr>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63CAE1"/>
        </a:buClr>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63CAE1"/>
        </a:buClr>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physicalactivity/activepeoplehealthynation/join-active-people-healthy-nation/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activetrans.org/ite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B218B-F224-4A0C-ABB5-76EA1548F8A1}"/>
              </a:ext>
            </a:extLst>
          </p:cNvPr>
          <p:cNvSpPr>
            <a:spLocks noGrp="1"/>
          </p:cNvSpPr>
          <p:nvPr>
            <p:ph type="ctrTitle"/>
          </p:nvPr>
        </p:nvSpPr>
        <p:spPr/>
        <p:txBody>
          <a:bodyPr>
            <a:normAutofit fontScale="90000"/>
          </a:bodyPr>
          <a:lstStyle/>
          <a:p>
            <a:r>
              <a:rPr lang="en-US" dirty="0"/>
              <a:t>Illinois State Physical Activity &amp; Nutrition Program:</a:t>
            </a:r>
            <a:br>
              <a:rPr lang="en-US" dirty="0"/>
            </a:br>
            <a:r>
              <a:rPr lang="en-US" dirty="0"/>
              <a:t>Built Environment Overview</a:t>
            </a:r>
          </a:p>
        </p:txBody>
      </p:sp>
      <p:sp>
        <p:nvSpPr>
          <p:cNvPr id="3" name="Subtitle 2">
            <a:extLst>
              <a:ext uri="{FF2B5EF4-FFF2-40B4-BE49-F238E27FC236}">
                <a16:creationId xmlns:a16="http://schemas.microsoft.com/office/drawing/2014/main" id="{28B75276-A0B8-4F98-88C1-D503798B2220}"/>
              </a:ext>
            </a:extLst>
          </p:cNvPr>
          <p:cNvSpPr>
            <a:spLocks noGrp="1"/>
          </p:cNvSpPr>
          <p:nvPr>
            <p:ph type="subTitle" idx="1"/>
          </p:nvPr>
        </p:nvSpPr>
        <p:spPr/>
        <p:txBody>
          <a:bodyPr/>
          <a:lstStyle/>
          <a:p>
            <a:r>
              <a:rPr lang="en-US" dirty="0"/>
              <a:t>10/8/20</a:t>
            </a:r>
          </a:p>
        </p:txBody>
      </p:sp>
    </p:spTree>
    <p:extLst>
      <p:ext uri="{BB962C8B-B14F-4D97-AF65-F5344CB8AC3E}">
        <p14:creationId xmlns:p14="http://schemas.microsoft.com/office/powerpoint/2010/main" val="49258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37997-DB28-4E1E-8719-CF98F35D62B4}"/>
              </a:ext>
            </a:extLst>
          </p:cNvPr>
          <p:cNvSpPr>
            <a:spLocks noGrp="1"/>
          </p:cNvSpPr>
          <p:nvPr>
            <p:ph type="title"/>
          </p:nvPr>
        </p:nvSpPr>
        <p:spPr>
          <a:xfrm>
            <a:off x="838200" y="136525"/>
            <a:ext cx="10515600" cy="1325563"/>
          </a:xfrm>
        </p:spPr>
        <p:txBody>
          <a:bodyPr/>
          <a:lstStyle/>
          <a:p>
            <a:r>
              <a:rPr lang="en-US"/>
              <a:t>ISPAN OVERVIEW</a:t>
            </a:r>
            <a:endParaRPr lang="en-US" dirty="0"/>
          </a:p>
        </p:txBody>
      </p:sp>
      <p:sp>
        <p:nvSpPr>
          <p:cNvPr id="6" name="Content Placeholder 5">
            <a:extLst>
              <a:ext uri="{FF2B5EF4-FFF2-40B4-BE49-F238E27FC236}">
                <a16:creationId xmlns:a16="http://schemas.microsoft.com/office/drawing/2014/main" id="{D15F48B3-EFEF-4FAD-9E55-F52D661246FD}"/>
              </a:ext>
            </a:extLst>
          </p:cNvPr>
          <p:cNvSpPr>
            <a:spLocks noGrp="1"/>
          </p:cNvSpPr>
          <p:nvPr>
            <p:ph sz="half" idx="1"/>
          </p:nvPr>
        </p:nvSpPr>
        <p:spPr>
          <a:xfrm>
            <a:off x="838200" y="1825625"/>
            <a:ext cx="6038088" cy="4351338"/>
          </a:xfrm>
        </p:spPr>
        <p:txBody>
          <a:bodyPr>
            <a:normAutofit lnSpcReduction="10000"/>
          </a:bodyPr>
          <a:lstStyle/>
          <a:p>
            <a:r>
              <a:rPr lang="en-US" sz="2400" dirty="0"/>
              <a:t>Five-year, $4.6 million initiative to implement physical activity and nutrition interventions in Illinois</a:t>
            </a:r>
          </a:p>
          <a:p>
            <a:r>
              <a:rPr lang="en-US" sz="2400" dirty="0"/>
              <a:t>Funded by the Centers for Disease Control and Prevention (CDC)</a:t>
            </a:r>
          </a:p>
          <a:p>
            <a:r>
              <a:rPr lang="en-US" sz="2400" dirty="0"/>
              <a:t>Focused on communities hardest hit by chronic diseases like type 2 diabetes and heart disease</a:t>
            </a:r>
          </a:p>
          <a:p>
            <a:r>
              <a:rPr lang="en-US" sz="2400" dirty="0"/>
              <a:t>Led by the Illinois Public Health Institute (IPHI), in collaboration with the Illinois Department of Public Health (IDPH) and multiple partners</a:t>
            </a:r>
          </a:p>
        </p:txBody>
      </p:sp>
      <p:pic>
        <p:nvPicPr>
          <p:cNvPr id="9" name="Content Placeholder 8">
            <a:extLst>
              <a:ext uri="{FF2B5EF4-FFF2-40B4-BE49-F238E27FC236}">
                <a16:creationId xmlns:a16="http://schemas.microsoft.com/office/drawing/2014/main" id="{5A1B150F-7DE9-453D-8974-731CC08E2ED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53275" y="1635180"/>
            <a:ext cx="5038725" cy="4092147"/>
          </a:xfrm>
        </p:spPr>
      </p:pic>
    </p:spTree>
    <p:extLst>
      <p:ext uri="{BB962C8B-B14F-4D97-AF65-F5344CB8AC3E}">
        <p14:creationId xmlns:p14="http://schemas.microsoft.com/office/powerpoint/2010/main" val="3500204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45960-EC0A-42BD-98DD-02E46BC03594}"/>
              </a:ext>
            </a:extLst>
          </p:cNvPr>
          <p:cNvSpPr>
            <a:spLocks noGrp="1"/>
          </p:cNvSpPr>
          <p:nvPr>
            <p:ph type="title"/>
          </p:nvPr>
        </p:nvSpPr>
        <p:spPr/>
        <p:txBody>
          <a:bodyPr/>
          <a:lstStyle/>
          <a:p>
            <a:r>
              <a:rPr lang="en-US" dirty="0"/>
              <a:t>BUILT ENVIRONMENT</a:t>
            </a:r>
          </a:p>
        </p:txBody>
      </p:sp>
      <p:sp>
        <p:nvSpPr>
          <p:cNvPr id="3" name="Content Placeholder 2">
            <a:extLst>
              <a:ext uri="{FF2B5EF4-FFF2-40B4-BE49-F238E27FC236}">
                <a16:creationId xmlns:a16="http://schemas.microsoft.com/office/drawing/2014/main" id="{D8177E98-ED8C-4706-84F7-3AF53672C4D2}"/>
              </a:ext>
            </a:extLst>
          </p:cNvPr>
          <p:cNvSpPr>
            <a:spLocks noGrp="1"/>
          </p:cNvSpPr>
          <p:nvPr>
            <p:ph idx="1"/>
          </p:nvPr>
        </p:nvSpPr>
        <p:spPr>
          <a:xfrm>
            <a:off x="838200" y="1825625"/>
            <a:ext cx="7179527" cy="4351338"/>
          </a:xfrm>
        </p:spPr>
        <p:txBody>
          <a:bodyPr>
            <a:normAutofit/>
          </a:bodyPr>
          <a:lstStyle/>
          <a:p>
            <a:r>
              <a:rPr lang="en-US" sz="2400" dirty="0"/>
              <a:t>Supporting local implementation of bike and pedestrian plans, or complete streets policies in Chicago and Cook County, Peoria, Tazewell, and Woodford tri-county region, and Jackson County to create activity-friendly routes to everyday destinations.</a:t>
            </a:r>
          </a:p>
        </p:txBody>
      </p:sp>
      <p:pic>
        <p:nvPicPr>
          <p:cNvPr id="6" name="Picture 5">
            <a:extLst>
              <a:ext uri="{FF2B5EF4-FFF2-40B4-BE49-F238E27FC236}">
                <a16:creationId xmlns:a16="http://schemas.microsoft.com/office/drawing/2014/main" id="{537E9537-DF8B-484A-BCB4-1954509E0C41}"/>
              </a:ext>
            </a:extLst>
          </p:cNvPr>
          <p:cNvPicPr>
            <a:picLocks noChangeAspect="1"/>
          </p:cNvPicPr>
          <p:nvPr/>
        </p:nvPicPr>
        <p:blipFill rotWithShape="1">
          <a:blip r:embed="rId3">
            <a:extLst>
              <a:ext uri="{28A0092B-C50C-407E-A947-70E740481C1C}">
                <a14:useLocalDpi xmlns:a14="http://schemas.microsoft.com/office/drawing/2010/main" val="0"/>
              </a:ext>
            </a:extLst>
          </a:blip>
          <a:srcRect l="54294" t="43766" r="28638" b="4629"/>
          <a:stretch/>
        </p:blipFill>
        <p:spPr>
          <a:xfrm>
            <a:off x="8437735" y="1970591"/>
            <a:ext cx="3502721" cy="3356099"/>
          </a:xfrm>
          <a:prstGeom prst="rect">
            <a:avLst/>
          </a:prstGeom>
        </p:spPr>
      </p:pic>
    </p:spTree>
    <p:extLst>
      <p:ext uri="{BB962C8B-B14F-4D97-AF65-F5344CB8AC3E}">
        <p14:creationId xmlns:p14="http://schemas.microsoft.com/office/powerpoint/2010/main" val="369510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DD90-94AD-4E67-B349-8C81FCB638E3}"/>
              </a:ext>
            </a:extLst>
          </p:cNvPr>
          <p:cNvSpPr>
            <a:spLocks noGrp="1"/>
          </p:cNvSpPr>
          <p:nvPr>
            <p:ph type="title"/>
          </p:nvPr>
        </p:nvSpPr>
        <p:spPr/>
        <p:txBody>
          <a:bodyPr/>
          <a:lstStyle/>
          <a:p>
            <a:r>
              <a:rPr lang="en-US" dirty="0"/>
              <a:t>Active People, Health Nation</a:t>
            </a:r>
          </a:p>
        </p:txBody>
      </p:sp>
      <p:pic>
        <p:nvPicPr>
          <p:cNvPr id="5" name="Picture 4" descr="Circle&#10;&#10;Description automatically generated">
            <a:extLst>
              <a:ext uri="{FF2B5EF4-FFF2-40B4-BE49-F238E27FC236}">
                <a16:creationId xmlns:a16="http://schemas.microsoft.com/office/drawing/2014/main" id="{6FE7C1A6-9E74-43CA-9D56-D67C8C02E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217" y="2176641"/>
            <a:ext cx="2714625" cy="2724150"/>
          </a:xfrm>
          <a:prstGeom prst="rect">
            <a:avLst/>
          </a:prstGeom>
        </p:spPr>
      </p:pic>
      <p:pic>
        <p:nvPicPr>
          <p:cNvPr id="7" name="Picture 6" descr="Logo&#10;&#10;Description automatically generated">
            <a:extLst>
              <a:ext uri="{FF2B5EF4-FFF2-40B4-BE49-F238E27FC236}">
                <a16:creationId xmlns:a16="http://schemas.microsoft.com/office/drawing/2014/main" id="{86996D8F-6B7F-4AE5-98BA-B6B7214DEA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5242" y="1834589"/>
            <a:ext cx="2969040" cy="3098384"/>
          </a:xfrm>
          <a:prstGeom prst="rect">
            <a:avLst/>
          </a:prstGeom>
        </p:spPr>
      </p:pic>
    </p:spTree>
    <p:extLst>
      <p:ext uri="{BB962C8B-B14F-4D97-AF65-F5344CB8AC3E}">
        <p14:creationId xmlns:p14="http://schemas.microsoft.com/office/powerpoint/2010/main" val="56792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DD90-94AD-4E67-B349-8C81FCB638E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248029F4-593B-4F62-85BB-D616C69CB60A}"/>
              </a:ext>
            </a:extLst>
          </p:cNvPr>
          <p:cNvSpPr>
            <a:spLocks noGrp="1"/>
          </p:cNvSpPr>
          <p:nvPr>
            <p:ph idx="1"/>
          </p:nvPr>
        </p:nvSpPr>
        <p:spPr>
          <a:xfrm>
            <a:off x="838200" y="1610472"/>
            <a:ext cx="10515600" cy="4351338"/>
          </a:xfrm>
        </p:spPr>
        <p:txBody>
          <a:bodyPr/>
          <a:lstStyle/>
          <a:p>
            <a:r>
              <a:rPr lang="en-US" dirty="0"/>
              <a:t>Mayors as Physical Activity Champions</a:t>
            </a:r>
          </a:p>
        </p:txBody>
      </p:sp>
      <p:sp>
        <p:nvSpPr>
          <p:cNvPr id="9" name="TextBox 8">
            <a:extLst>
              <a:ext uri="{FF2B5EF4-FFF2-40B4-BE49-F238E27FC236}">
                <a16:creationId xmlns:a16="http://schemas.microsoft.com/office/drawing/2014/main" id="{CB8F1221-8090-4A80-963E-13E0788E71F3}"/>
              </a:ext>
            </a:extLst>
          </p:cNvPr>
          <p:cNvSpPr txBox="1"/>
          <p:nvPr/>
        </p:nvSpPr>
        <p:spPr>
          <a:xfrm>
            <a:off x="838200" y="5527626"/>
            <a:ext cx="11029937" cy="369332"/>
          </a:xfrm>
          <a:prstGeom prst="rect">
            <a:avLst/>
          </a:prstGeom>
          <a:noFill/>
        </p:spPr>
        <p:txBody>
          <a:bodyPr wrap="square">
            <a:spAutoFit/>
          </a:bodyPr>
          <a:lstStyle/>
          <a:p>
            <a:pPr marL="0" indent="0">
              <a:buNone/>
            </a:pPr>
            <a:r>
              <a:rPr lang="en-US" sz="1800" dirty="0">
                <a:hlinkClick r:id="rId3"/>
              </a:rPr>
              <a:t>https://www.cdc.gov/physicalactivity/activepeoplehealthynation/join-active-people-healthy-nation/index.html</a:t>
            </a:r>
            <a:r>
              <a:rPr lang="en-US" sz="1800" dirty="0"/>
              <a:t> </a:t>
            </a:r>
          </a:p>
        </p:txBody>
      </p:sp>
      <p:pic>
        <p:nvPicPr>
          <p:cNvPr id="10" name="Picture 9">
            <a:extLst>
              <a:ext uri="{FF2B5EF4-FFF2-40B4-BE49-F238E27FC236}">
                <a16:creationId xmlns:a16="http://schemas.microsoft.com/office/drawing/2014/main" id="{04F66B36-42EB-4A74-8705-9336431E1CA8}"/>
              </a:ext>
            </a:extLst>
          </p:cNvPr>
          <p:cNvPicPr>
            <a:picLocks noChangeAspect="1"/>
          </p:cNvPicPr>
          <p:nvPr/>
        </p:nvPicPr>
        <p:blipFill>
          <a:blip r:embed="rId4"/>
          <a:stretch>
            <a:fillRect/>
          </a:stretch>
        </p:blipFill>
        <p:spPr>
          <a:xfrm>
            <a:off x="975597" y="2109507"/>
            <a:ext cx="9545382" cy="3353268"/>
          </a:xfrm>
          <a:prstGeom prst="rect">
            <a:avLst/>
          </a:prstGeom>
        </p:spPr>
      </p:pic>
      <p:cxnSp>
        <p:nvCxnSpPr>
          <p:cNvPr id="12" name="Straight Arrow Connector 11">
            <a:extLst>
              <a:ext uri="{FF2B5EF4-FFF2-40B4-BE49-F238E27FC236}">
                <a16:creationId xmlns:a16="http://schemas.microsoft.com/office/drawing/2014/main" id="{88C10959-00A2-4651-9CAF-0F67B41BB248}"/>
              </a:ext>
            </a:extLst>
          </p:cNvPr>
          <p:cNvCxnSpPr>
            <a:cxnSpLocks/>
          </p:cNvCxnSpPr>
          <p:nvPr/>
        </p:nvCxnSpPr>
        <p:spPr>
          <a:xfrm>
            <a:off x="7562626" y="1455418"/>
            <a:ext cx="1452282" cy="10188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843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DD90-94AD-4E67-B349-8C81FCB638E3}"/>
              </a:ext>
            </a:extLst>
          </p:cNvPr>
          <p:cNvSpPr>
            <a:spLocks noGrp="1"/>
          </p:cNvSpPr>
          <p:nvPr>
            <p:ph type="title"/>
          </p:nvPr>
        </p:nvSpPr>
        <p:spPr/>
        <p:txBody>
          <a:bodyPr/>
          <a:lstStyle/>
          <a:p>
            <a:r>
              <a:rPr lang="en-US" dirty="0"/>
              <a:t>Illinois Bike/Walk Fund Learning Collaborative</a:t>
            </a:r>
          </a:p>
        </p:txBody>
      </p:sp>
      <p:sp>
        <p:nvSpPr>
          <p:cNvPr id="9" name="TextBox 8">
            <a:extLst>
              <a:ext uri="{FF2B5EF4-FFF2-40B4-BE49-F238E27FC236}">
                <a16:creationId xmlns:a16="http://schemas.microsoft.com/office/drawing/2014/main" id="{CB8F1221-8090-4A80-963E-13E0788E71F3}"/>
              </a:ext>
            </a:extLst>
          </p:cNvPr>
          <p:cNvSpPr txBox="1"/>
          <p:nvPr/>
        </p:nvSpPr>
        <p:spPr>
          <a:xfrm>
            <a:off x="-1767604" y="3244852"/>
            <a:ext cx="11029937" cy="584775"/>
          </a:xfrm>
          <a:prstGeom prst="rect">
            <a:avLst/>
          </a:prstGeom>
          <a:noFill/>
        </p:spPr>
        <p:txBody>
          <a:bodyPr wrap="square">
            <a:spAutoFit/>
          </a:bodyPr>
          <a:lstStyle/>
          <a:p>
            <a:pPr marL="0" indent="0" algn="ctr">
              <a:buNone/>
            </a:pPr>
            <a:r>
              <a:rPr lang="en-US" sz="3200" dirty="0">
                <a:hlinkClick r:id="rId3"/>
              </a:rPr>
              <a:t>https://activetrans.org/itep</a:t>
            </a:r>
            <a:r>
              <a:rPr lang="en-US" sz="3200" dirty="0"/>
              <a:t> </a:t>
            </a:r>
          </a:p>
        </p:txBody>
      </p:sp>
      <p:cxnSp>
        <p:nvCxnSpPr>
          <p:cNvPr id="12" name="Straight Arrow Connector 11">
            <a:extLst>
              <a:ext uri="{FF2B5EF4-FFF2-40B4-BE49-F238E27FC236}">
                <a16:creationId xmlns:a16="http://schemas.microsoft.com/office/drawing/2014/main" id="{88C10959-00A2-4651-9CAF-0F67B41BB248}"/>
              </a:ext>
            </a:extLst>
          </p:cNvPr>
          <p:cNvCxnSpPr>
            <a:cxnSpLocks/>
          </p:cNvCxnSpPr>
          <p:nvPr/>
        </p:nvCxnSpPr>
        <p:spPr>
          <a:xfrm>
            <a:off x="7562626" y="1455418"/>
            <a:ext cx="1452282" cy="10188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9B0B58F-1917-440F-9631-EAF9FE27AA51}"/>
              </a:ext>
            </a:extLst>
          </p:cNvPr>
          <p:cNvPicPr>
            <a:picLocks noChangeAspect="1"/>
          </p:cNvPicPr>
          <p:nvPr/>
        </p:nvPicPr>
        <p:blipFill>
          <a:blip r:embed="rId4"/>
          <a:stretch>
            <a:fillRect/>
          </a:stretch>
        </p:blipFill>
        <p:spPr>
          <a:xfrm>
            <a:off x="6949440" y="1366026"/>
            <a:ext cx="3735356" cy="4831142"/>
          </a:xfrm>
          <a:prstGeom prst="rect">
            <a:avLst/>
          </a:prstGeom>
        </p:spPr>
      </p:pic>
    </p:spTree>
    <p:extLst>
      <p:ext uri="{BB962C8B-B14F-4D97-AF65-F5344CB8AC3E}">
        <p14:creationId xmlns:p14="http://schemas.microsoft.com/office/powerpoint/2010/main" val="296974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720524" y="253365"/>
            <a:ext cx="10515600" cy="1325563"/>
          </a:xfrm>
        </p:spPr>
        <p:txBody>
          <a:bodyPr>
            <a:normAutofit/>
          </a:bodyPr>
          <a:lstStyle/>
          <a:p>
            <a:pPr algn="ctr"/>
            <a:r>
              <a:rPr lang="en-US" altLang="en-US" sz="5400" b="1" dirty="0">
                <a:latin typeface="Calibri" panose="020F0502020204030204" pitchFamily="34" charset="0"/>
                <a:cs typeface="Calibri" panose="020F0502020204030204" pitchFamily="34" charset="0"/>
              </a:rPr>
              <a:t>Thank you!</a:t>
            </a:r>
          </a:p>
        </p:txBody>
      </p:sp>
      <p:sp>
        <p:nvSpPr>
          <p:cNvPr id="3" name="Content Placeholder 2"/>
          <p:cNvSpPr>
            <a:spLocks noGrp="1"/>
          </p:cNvSpPr>
          <p:nvPr>
            <p:ph idx="1"/>
          </p:nvPr>
        </p:nvSpPr>
        <p:spPr>
          <a:xfrm>
            <a:off x="896938" y="2857500"/>
            <a:ext cx="10515600" cy="4351338"/>
          </a:xfrm>
        </p:spPr>
        <p:txBody>
          <a:bodyPr rtlCol="0"/>
          <a:lstStyle/>
          <a:p>
            <a:pPr marL="0" indent="0" defTabSz="914309" fontAlgn="auto">
              <a:spcAft>
                <a:spcPts val="0"/>
              </a:spcAft>
              <a:buFont typeface="Arial" panose="020B0604020202020204" pitchFamily="34" charset="0"/>
              <a:buNone/>
              <a:defRPr/>
            </a:pPr>
            <a:endParaRPr lang="en-US" dirty="0"/>
          </a:p>
          <a:p>
            <a:pPr marL="228578" indent="-228578" defTabSz="914309" fontAlgn="auto">
              <a:spcAft>
                <a:spcPts val="0"/>
              </a:spcAft>
              <a:defRPr/>
            </a:pPr>
            <a:endParaRPr lang="en-US" sz="1800" dirty="0">
              <a:solidFill>
                <a:prstClr val="black"/>
              </a:solidFill>
            </a:endParaRPr>
          </a:p>
          <a:p>
            <a:pPr marL="0" indent="0" algn="ctr" defTabSz="914309" fontAlgn="auto">
              <a:spcAft>
                <a:spcPts val="0"/>
              </a:spcAft>
              <a:buFont typeface="Arial" panose="020B0604020202020204" pitchFamily="34" charset="0"/>
              <a:buNone/>
              <a:defRPr/>
            </a:pPr>
            <a:r>
              <a:rPr lang="en-US" sz="2000" b="1" dirty="0"/>
              <a:t>Questions/concerns:</a:t>
            </a:r>
            <a:br>
              <a:rPr lang="en-US" sz="2000" b="1" dirty="0"/>
            </a:br>
            <a:r>
              <a:rPr lang="en-US" sz="2000" b="1" dirty="0"/>
              <a:t>Sarah Chusid</a:t>
            </a:r>
            <a:endParaRPr lang="en-US" sz="2000" dirty="0"/>
          </a:p>
          <a:p>
            <a:pPr marL="0" indent="0" algn="ctr" defTabSz="914309" fontAlgn="auto">
              <a:spcAft>
                <a:spcPts val="0"/>
              </a:spcAft>
              <a:buFont typeface="Arial" panose="020B0604020202020204" pitchFamily="34" charset="0"/>
              <a:buNone/>
              <a:defRPr/>
            </a:pPr>
            <a:r>
              <a:rPr lang="en-US" sz="2000" dirty="0"/>
              <a:t>Program Manager</a:t>
            </a:r>
          </a:p>
          <a:p>
            <a:pPr marL="0" indent="0" algn="ctr" defTabSz="914309" fontAlgn="auto">
              <a:spcAft>
                <a:spcPts val="0"/>
              </a:spcAft>
              <a:buFont typeface="Arial" panose="020B0604020202020204" pitchFamily="34" charset="0"/>
              <a:buNone/>
              <a:defRPr/>
            </a:pPr>
            <a:r>
              <a:rPr lang="en-US" sz="2000" dirty="0"/>
              <a:t>Center for Policy &amp; Partnership Initiatives </a:t>
            </a:r>
          </a:p>
          <a:p>
            <a:pPr marL="0" indent="0" algn="ctr" defTabSz="914309" fontAlgn="auto">
              <a:spcAft>
                <a:spcPts val="0"/>
              </a:spcAft>
              <a:buFont typeface="Arial" panose="020B0604020202020204" pitchFamily="34" charset="0"/>
              <a:buNone/>
              <a:defRPr/>
            </a:pPr>
            <a:r>
              <a:rPr lang="en-US" sz="2000" dirty="0"/>
              <a:t>Illinois Public Health Institute</a:t>
            </a:r>
          </a:p>
          <a:p>
            <a:pPr marL="0" indent="0" algn="ctr" defTabSz="914309" fontAlgn="auto">
              <a:spcAft>
                <a:spcPts val="0"/>
              </a:spcAft>
              <a:buFont typeface="Arial" panose="020B0604020202020204" pitchFamily="34" charset="0"/>
              <a:buNone/>
              <a:defRPr/>
            </a:pPr>
            <a:r>
              <a:rPr lang="en-US" sz="2000" dirty="0"/>
              <a:t>Sarah.Chusid@iphionline.org</a:t>
            </a:r>
          </a:p>
        </p:txBody>
      </p:sp>
      <p:sp>
        <p:nvSpPr>
          <p:cNvPr id="4" name="Content Placeholder 2"/>
          <p:cNvSpPr txBox="1">
            <a:spLocks/>
          </p:cNvSpPr>
          <p:nvPr/>
        </p:nvSpPr>
        <p:spPr>
          <a:xfrm>
            <a:off x="1053296" y="1952203"/>
            <a:ext cx="9850056" cy="1682248"/>
          </a:xfrm>
          <a:prstGeom prst="rect">
            <a:avLst/>
          </a:prstGeom>
        </p:spPr>
        <p:txBody>
          <a:bodyPr vert="horz" lIns="91440" tIns="45720" rIns="91440" bIns="45720" rtlCol="0">
            <a:normAutofit/>
          </a:bodyPr>
          <a:lstStyle>
            <a:lvl1pPr marL="228578" indent="-228578" algn="l" defTabSz="914309" rtl="0" eaLnBrk="1" latinLnBrk="0" hangingPunct="1">
              <a:lnSpc>
                <a:spcPct val="90000"/>
              </a:lnSpc>
              <a:spcBef>
                <a:spcPts val="1000"/>
              </a:spcBef>
              <a:buFont typeface="Arial" panose="020B0604020202020204" pitchFamily="34" charset="0"/>
              <a:buChar char="•"/>
              <a:defRPr sz="2800" b="0" i="0" kern="1200">
                <a:solidFill>
                  <a:srgbClr val="273777"/>
                </a:solidFill>
                <a:latin typeface="Calibri" panose="020F0502020204030204" pitchFamily="34" charset="0"/>
                <a:ea typeface="Calibri" panose="020F0502020204030204" pitchFamily="34" charset="0"/>
                <a:cs typeface="Calibri" panose="020F0502020204030204" pitchFamily="34" charset="0"/>
              </a:defRPr>
            </a:lvl1pPr>
            <a:lvl2pPr marL="685734" indent="-228578" algn="l" defTabSz="914309" rtl="0" eaLnBrk="1" latinLnBrk="0" hangingPunct="1">
              <a:lnSpc>
                <a:spcPct val="90000"/>
              </a:lnSpc>
              <a:spcBef>
                <a:spcPts val="500"/>
              </a:spcBef>
              <a:buFont typeface="Arial" panose="020B0604020202020204" pitchFamily="34" charset="0"/>
              <a:buChar char="•"/>
              <a:defRPr sz="2400" b="0" i="0" kern="1200">
                <a:solidFill>
                  <a:srgbClr val="273777"/>
                </a:solidFill>
                <a:latin typeface="Calibri" panose="020F0502020204030204" pitchFamily="34" charset="0"/>
                <a:ea typeface="Calibri" panose="020F0502020204030204" pitchFamily="34" charset="0"/>
                <a:cs typeface="Calibri" panose="020F0502020204030204" pitchFamily="34" charset="0"/>
              </a:defRPr>
            </a:lvl2pPr>
            <a:lvl3pPr marL="1142886" indent="-228578" algn="l" defTabSz="914309" rtl="0" eaLnBrk="1" latinLnBrk="0" hangingPunct="1">
              <a:lnSpc>
                <a:spcPct val="90000"/>
              </a:lnSpc>
              <a:spcBef>
                <a:spcPts val="500"/>
              </a:spcBef>
              <a:buFont typeface="Arial" panose="020B0604020202020204" pitchFamily="34" charset="0"/>
              <a:buChar char="•"/>
              <a:defRPr sz="2000" b="0" i="0" kern="1200">
                <a:solidFill>
                  <a:srgbClr val="273777"/>
                </a:solidFill>
                <a:latin typeface="Calibri" panose="020F0502020204030204" pitchFamily="34" charset="0"/>
                <a:ea typeface="Calibri" panose="020F0502020204030204" pitchFamily="34" charset="0"/>
                <a:cs typeface="Calibri" panose="020F0502020204030204" pitchFamily="34" charset="0"/>
              </a:defRPr>
            </a:lvl3pPr>
            <a:lvl4pPr marL="1600040" indent="-228578" algn="l" defTabSz="914309" rtl="0" eaLnBrk="1" latinLnBrk="0" hangingPunct="1">
              <a:lnSpc>
                <a:spcPct val="90000"/>
              </a:lnSpc>
              <a:spcBef>
                <a:spcPts val="500"/>
              </a:spcBef>
              <a:buFont typeface="Arial" panose="020B0604020202020204" pitchFamily="34" charset="0"/>
              <a:buChar char="•"/>
              <a:defRPr sz="1800" b="0" i="0" kern="1200">
                <a:solidFill>
                  <a:srgbClr val="273777"/>
                </a:solidFill>
                <a:latin typeface="Calibri" panose="020F0502020204030204" pitchFamily="34" charset="0"/>
                <a:ea typeface="Calibri" panose="020F0502020204030204" pitchFamily="34" charset="0"/>
                <a:cs typeface="Calibri" panose="020F0502020204030204" pitchFamily="34" charset="0"/>
              </a:defRPr>
            </a:lvl4pPr>
            <a:lvl5pPr marL="2057195" indent="-228578" algn="l" defTabSz="914309" rtl="0" eaLnBrk="1" latinLnBrk="0" hangingPunct="1">
              <a:lnSpc>
                <a:spcPct val="90000"/>
              </a:lnSpc>
              <a:spcBef>
                <a:spcPts val="500"/>
              </a:spcBef>
              <a:buFont typeface="Arial" panose="020B0604020202020204" pitchFamily="34" charset="0"/>
              <a:buChar char="•"/>
              <a:defRPr sz="1800" b="0" i="0" kern="1200">
                <a:solidFill>
                  <a:srgbClr val="273777"/>
                </a:solidFill>
                <a:latin typeface="Calibri" panose="020F0502020204030204" pitchFamily="34" charset="0"/>
                <a:ea typeface="Calibri" panose="020F0502020204030204" pitchFamily="34" charset="0"/>
                <a:cs typeface="Calibri" panose="020F0502020204030204" pitchFamily="34" charset="0"/>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altLang="en-US" sz="3600" dirty="0"/>
          </a:p>
        </p:txBody>
      </p:sp>
    </p:spTree>
    <p:extLst>
      <p:ext uri="{BB962C8B-B14F-4D97-AF65-F5344CB8AC3E}">
        <p14:creationId xmlns:p14="http://schemas.microsoft.com/office/powerpoint/2010/main" val="4074692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716</TotalTime>
  <Words>514</Words>
  <Application>Microsoft Office PowerPoint</Application>
  <PresentationFormat>Widescreen</PresentationFormat>
  <Paragraphs>33</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Courier New</vt:lpstr>
      <vt:lpstr>Franklin Gothic Book</vt:lpstr>
      <vt:lpstr>Franklin Gothic Demi Cond</vt:lpstr>
      <vt:lpstr>Office Theme</vt:lpstr>
      <vt:lpstr>Illinois State Physical Activity &amp; Nutrition Program: Built Environment Overview</vt:lpstr>
      <vt:lpstr>ISPAN OVERVIEW</vt:lpstr>
      <vt:lpstr>BUILT ENVIRONMENT</vt:lpstr>
      <vt:lpstr>Active People, Health Nation</vt:lpstr>
      <vt:lpstr>Resources</vt:lpstr>
      <vt:lpstr>Illinois Bike/Walk Fund Learning Collaborative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info@allindata.org</dc:creator>
  <cp:lastModifiedBy>Administrator</cp:lastModifiedBy>
  <cp:revision>36</cp:revision>
  <dcterms:created xsi:type="dcterms:W3CDTF">2019-04-09T18:37:34Z</dcterms:created>
  <dcterms:modified xsi:type="dcterms:W3CDTF">2020-10-07T20:36:40Z</dcterms:modified>
</cp:coreProperties>
</file>