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82" r:id="rId1"/>
    <p:sldMasterId id="2147483996" r:id="rId2"/>
    <p:sldMasterId id="2147484008" r:id="rId3"/>
    <p:sldMasterId id="2147484022" r:id="rId4"/>
    <p:sldMasterId id="2147484034" r:id="rId5"/>
    <p:sldMasterId id="2147484046" r:id="rId6"/>
    <p:sldMasterId id="2147484058" r:id="rId7"/>
  </p:sldMasterIdLst>
  <p:notesMasterIdLst>
    <p:notesMasterId r:id="rId66"/>
  </p:notesMasterIdLst>
  <p:handoutMasterIdLst>
    <p:handoutMasterId r:id="rId67"/>
  </p:handoutMasterIdLst>
  <p:sldIdLst>
    <p:sldId id="486" r:id="rId8"/>
    <p:sldId id="487" r:id="rId9"/>
    <p:sldId id="497" r:id="rId10"/>
    <p:sldId id="256" r:id="rId11"/>
    <p:sldId id="459" r:id="rId12"/>
    <p:sldId id="260" r:id="rId13"/>
    <p:sldId id="364" r:id="rId14"/>
    <p:sldId id="359" r:id="rId15"/>
    <p:sldId id="448" r:id="rId16"/>
    <p:sldId id="380" r:id="rId17"/>
    <p:sldId id="365" r:id="rId18"/>
    <p:sldId id="473" r:id="rId19"/>
    <p:sldId id="474" r:id="rId20"/>
    <p:sldId id="475" r:id="rId21"/>
    <p:sldId id="367" r:id="rId22"/>
    <p:sldId id="451" r:id="rId23"/>
    <p:sldId id="400" r:id="rId24"/>
    <p:sldId id="424" r:id="rId25"/>
    <p:sldId id="425" r:id="rId26"/>
    <p:sldId id="429" r:id="rId27"/>
    <p:sldId id="472" r:id="rId28"/>
    <p:sldId id="455" r:id="rId29"/>
    <p:sldId id="376" r:id="rId30"/>
    <p:sldId id="499" r:id="rId31"/>
    <p:sldId id="504" r:id="rId32"/>
    <p:sldId id="505" r:id="rId33"/>
    <p:sldId id="506" r:id="rId34"/>
    <p:sldId id="507" r:id="rId35"/>
    <p:sldId id="508" r:id="rId36"/>
    <p:sldId id="509" r:id="rId37"/>
    <p:sldId id="510" r:id="rId38"/>
    <p:sldId id="511" r:id="rId39"/>
    <p:sldId id="512" r:id="rId40"/>
    <p:sldId id="500" r:id="rId41"/>
    <p:sldId id="513" r:id="rId42"/>
    <p:sldId id="515" r:id="rId43"/>
    <p:sldId id="501" r:id="rId44"/>
    <p:sldId id="483" r:id="rId45"/>
    <p:sldId id="484" r:id="rId46"/>
    <p:sldId id="485" r:id="rId47"/>
    <p:sldId id="502" r:id="rId48"/>
    <p:sldId id="476" r:id="rId49"/>
    <p:sldId id="477" r:id="rId50"/>
    <p:sldId id="478" r:id="rId51"/>
    <p:sldId id="516" r:id="rId52"/>
    <p:sldId id="480" r:id="rId53"/>
    <p:sldId id="481" r:id="rId54"/>
    <p:sldId id="482" r:id="rId55"/>
    <p:sldId id="488" r:id="rId56"/>
    <p:sldId id="503" r:id="rId57"/>
    <p:sldId id="489" r:id="rId58"/>
    <p:sldId id="490" r:id="rId59"/>
    <p:sldId id="491" r:id="rId60"/>
    <p:sldId id="492" r:id="rId61"/>
    <p:sldId id="493" r:id="rId62"/>
    <p:sldId id="494" r:id="rId63"/>
    <p:sldId id="495" r:id="rId64"/>
    <p:sldId id="496" r:id="rId65"/>
  </p:sldIdLst>
  <p:sldSz cx="9144000" cy="6858000" type="screen4x3"/>
  <p:notesSz cx="7023100" cy="9309100"/>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mn-cs"/>
      </a:defRPr>
    </a:lvl5pPr>
    <a:lvl6pPr marL="2286000" algn="l" defTabSz="914400" rtl="0" eaLnBrk="1" latinLnBrk="0" hangingPunct="1">
      <a:defRPr kern="1200">
        <a:solidFill>
          <a:schemeClr val="tx1"/>
        </a:solidFill>
        <a:latin typeface="Calibri" pitchFamily="34" charset="0"/>
        <a:ea typeface="+mn-ea"/>
        <a:cs typeface="+mn-cs"/>
      </a:defRPr>
    </a:lvl6pPr>
    <a:lvl7pPr marL="2743200" algn="l" defTabSz="914400" rtl="0" eaLnBrk="1" latinLnBrk="0" hangingPunct="1">
      <a:defRPr kern="1200">
        <a:solidFill>
          <a:schemeClr val="tx1"/>
        </a:solidFill>
        <a:latin typeface="Calibri" pitchFamily="34" charset="0"/>
        <a:ea typeface="+mn-ea"/>
        <a:cs typeface="+mn-cs"/>
      </a:defRPr>
    </a:lvl7pPr>
    <a:lvl8pPr marL="3200400" algn="l" defTabSz="914400" rtl="0" eaLnBrk="1" latinLnBrk="0" hangingPunct="1">
      <a:defRPr kern="1200">
        <a:solidFill>
          <a:schemeClr val="tx1"/>
        </a:solidFill>
        <a:latin typeface="Calibri" pitchFamily="34" charset="0"/>
        <a:ea typeface="+mn-ea"/>
        <a:cs typeface="+mn-cs"/>
      </a:defRPr>
    </a:lvl8pPr>
    <a:lvl9pPr marL="3657600" algn="l" defTabSz="914400" rtl="0" eaLnBrk="1" latinLnBrk="0" hangingPunct="1">
      <a:defRPr kern="1200">
        <a:solidFill>
          <a:schemeClr val="tx1"/>
        </a:solidFill>
        <a:latin typeface="Calibri"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2B8958"/>
    <a:srgbClr val="339966"/>
    <a:srgbClr val="56565A"/>
    <a:srgbClr val="2C542C"/>
    <a:srgbClr val="E8D559"/>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988" autoAdjust="0"/>
    <p:restoredTop sz="85062" autoAdjust="0"/>
  </p:normalViewPr>
  <p:slideViewPr>
    <p:cSldViewPr snapToGrid="0">
      <p:cViewPr varScale="1">
        <p:scale>
          <a:sx n="50" d="100"/>
          <a:sy n="50" d="100"/>
        </p:scale>
        <p:origin x="664" y="4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50" d="100"/>
        <a:sy n="50" d="100"/>
      </p:scale>
      <p:origin x="0" y="-3352"/>
    </p:cViewPr>
  </p:sorterViewPr>
  <p:notesViewPr>
    <p:cSldViewPr snapToGrid="0">
      <p:cViewPr varScale="1">
        <p:scale>
          <a:sx n="55" d="100"/>
          <a:sy n="55" d="100"/>
        </p:scale>
        <p:origin x="2292" y="90"/>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handoutMaster" Target="handoutMasters/handoutMaster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D6744D-004B-3A4A-82CE-C7F1497B2E2A}" type="doc">
      <dgm:prSet loTypeId="urn:microsoft.com/office/officeart/2005/8/layout/hChevron3" loCatId="" qsTypeId="urn:microsoft.com/office/officeart/2005/8/quickstyle/simple1" qsCatId="simple" csTypeId="urn:microsoft.com/office/officeart/2005/8/colors/accent6_5" csCatId="accent6" phldr="1"/>
      <dgm:spPr/>
    </dgm:pt>
    <dgm:pt modelId="{CAE882E5-D07A-8F42-A2EE-560CF9D9391F}">
      <dgm:prSet phldrT="[Text]" custT="1"/>
      <dgm:spPr/>
      <dgm:t>
        <a:bodyPr/>
        <a:lstStyle/>
        <a:p>
          <a:pPr marL="73152" algn="l">
            <a:lnSpc>
              <a:spcPts val="960"/>
            </a:lnSpc>
          </a:pPr>
          <a:r>
            <a:rPr lang="en-US" sz="800" kern="0" spc="-10" dirty="0">
              <a:latin typeface="Arial"/>
            </a:rPr>
            <a:t>Fiscal </a:t>
          </a:r>
          <a:br>
            <a:rPr lang="en-US" sz="800" kern="0" spc="-10" dirty="0">
              <a:latin typeface="Arial"/>
            </a:rPr>
          </a:br>
          <a:r>
            <a:rPr lang="en-US" sz="800" kern="0" spc="-10" dirty="0">
              <a:latin typeface="Arial"/>
            </a:rPr>
            <a:t>Stability</a:t>
          </a:r>
        </a:p>
      </dgm:t>
    </dgm:pt>
    <dgm:pt modelId="{FAB5E1BB-8361-494F-A043-F20CF35DBF89}" type="parTrans" cxnId="{D7D03068-BFDC-AF41-965C-1C7972A9431E}">
      <dgm:prSet/>
      <dgm:spPr/>
      <dgm:t>
        <a:bodyPr/>
        <a:lstStyle/>
        <a:p>
          <a:pPr marL="73152" algn="l">
            <a:lnSpc>
              <a:spcPts val="960"/>
            </a:lnSpc>
          </a:pPr>
          <a:endParaRPr lang="en-US" sz="800" kern="0" spc="-10">
            <a:latin typeface="Arial"/>
          </a:endParaRPr>
        </a:p>
      </dgm:t>
    </dgm:pt>
    <dgm:pt modelId="{DA36AFD2-7BE1-3343-98E9-84F78B748321}" type="sibTrans" cxnId="{D7D03068-BFDC-AF41-965C-1C7972A9431E}">
      <dgm:prSet/>
      <dgm:spPr/>
      <dgm:t>
        <a:bodyPr/>
        <a:lstStyle/>
        <a:p>
          <a:pPr marL="73152" algn="l">
            <a:lnSpc>
              <a:spcPts val="960"/>
            </a:lnSpc>
          </a:pPr>
          <a:endParaRPr lang="en-US" sz="800" kern="0" spc="-10">
            <a:latin typeface="Arial"/>
          </a:endParaRPr>
        </a:p>
      </dgm:t>
    </dgm:pt>
    <dgm:pt modelId="{61CB7E93-1079-CB4E-9C8F-2ECEB9EC8623}">
      <dgm:prSet phldrT="[Text]" custT="1"/>
      <dgm:spPr/>
      <dgm:t>
        <a:bodyPr/>
        <a:lstStyle/>
        <a:p>
          <a:pPr marL="73152" algn="l">
            <a:lnSpc>
              <a:spcPts val="960"/>
            </a:lnSpc>
          </a:pPr>
          <a:r>
            <a:rPr lang="en-US" sz="800" kern="0" spc="-10" dirty="0">
              <a:latin typeface="Arial"/>
            </a:rPr>
            <a:t>Public </a:t>
          </a:r>
          <a:br>
            <a:rPr lang="en-US" sz="800" kern="0" spc="-10" dirty="0">
              <a:latin typeface="Arial"/>
            </a:rPr>
          </a:br>
          <a:r>
            <a:rPr lang="en-US" sz="800" kern="0" spc="-10" dirty="0">
              <a:latin typeface="Arial"/>
            </a:rPr>
            <a:t>Safety</a:t>
          </a:r>
        </a:p>
      </dgm:t>
    </dgm:pt>
    <dgm:pt modelId="{3C940BC2-0EF2-3646-8D78-49BD8BC184D7}" type="parTrans" cxnId="{1BFED097-AB05-4744-B0D8-2A247D7A0C11}">
      <dgm:prSet/>
      <dgm:spPr/>
      <dgm:t>
        <a:bodyPr/>
        <a:lstStyle/>
        <a:p>
          <a:pPr marL="73152" algn="l">
            <a:lnSpc>
              <a:spcPts val="960"/>
            </a:lnSpc>
          </a:pPr>
          <a:endParaRPr lang="en-US" sz="800" kern="0" spc="-10">
            <a:latin typeface="Arial"/>
          </a:endParaRPr>
        </a:p>
      </dgm:t>
    </dgm:pt>
    <dgm:pt modelId="{0F1DE518-5714-9544-A703-893F7ADC4C09}" type="sibTrans" cxnId="{1BFED097-AB05-4744-B0D8-2A247D7A0C11}">
      <dgm:prSet/>
      <dgm:spPr/>
      <dgm:t>
        <a:bodyPr/>
        <a:lstStyle/>
        <a:p>
          <a:pPr marL="73152" algn="l">
            <a:lnSpc>
              <a:spcPts val="960"/>
            </a:lnSpc>
          </a:pPr>
          <a:endParaRPr lang="en-US" sz="800" kern="0" spc="-10">
            <a:latin typeface="Arial"/>
          </a:endParaRPr>
        </a:p>
      </dgm:t>
    </dgm:pt>
    <dgm:pt modelId="{88C81707-A724-664F-B19E-B689CCF1F60E}">
      <dgm:prSet phldrT="[Text]" custT="1"/>
      <dgm:spPr/>
      <dgm:t>
        <a:bodyPr/>
        <a:lstStyle/>
        <a:p>
          <a:pPr marL="73152" algn="l">
            <a:lnSpc>
              <a:spcPts val="960"/>
            </a:lnSpc>
          </a:pPr>
          <a:r>
            <a:rPr lang="en-US" sz="800" kern="0" spc="-10" dirty="0">
              <a:latin typeface="Arial"/>
            </a:rPr>
            <a:t>Infrastructure Investment</a:t>
          </a:r>
        </a:p>
      </dgm:t>
    </dgm:pt>
    <dgm:pt modelId="{2C66FD3B-A85A-884E-901F-72C535B4CC22}" type="parTrans" cxnId="{84B5DC6D-B6BA-1946-9672-14A7E733454B}">
      <dgm:prSet/>
      <dgm:spPr/>
      <dgm:t>
        <a:bodyPr/>
        <a:lstStyle/>
        <a:p>
          <a:pPr marL="73152" algn="l">
            <a:lnSpc>
              <a:spcPts val="960"/>
            </a:lnSpc>
          </a:pPr>
          <a:endParaRPr lang="en-US" sz="800" kern="0" spc="-10">
            <a:latin typeface="Arial"/>
          </a:endParaRPr>
        </a:p>
      </dgm:t>
    </dgm:pt>
    <dgm:pt modelId="{1DFB839B-8CA7-6C4D-A807-FB83E773CA78}" type="sibTrans" cxnId="{84B5DC6D-B6BA-1946-9672-14A7E733454B}">
      <dgm:prSet/>
      <dgm:spPr/>
      <dgm:t>
        <a:bodyPr/>
        <a:lstStyle/>
        <a:p>
          <a:pPr marL="73152" algn="l">
            <a:lnSpc>
              <a:spcPts val="960"/>
            </a:lnSpc>
          </a:pPr>
          <a:endParaRPr lang="en-US" sz="800" kern="0" spc="-10">
            <a:latin typeface="Arial"/>
          </a:endParaRPr>
        </a:p>
      </dgm:t>
    </dgm:pt>
    <dgm:pt modelId="{03CF8D9B-E116-CB49-A459-BBDD11097C28}">
      <dgm:prSet custT="1"/>
      <dgm:spPr/>
      <dgm:t>
        <a:bodyPr/>
        <a:lstStyle/>
        <a:p>
          <a:pPr marL="73152" algn="l">
            <a:lnSpc>
              <a:spcPts val="960"/>
            </a:lnSpc>
          </a:pPr>
          <a:r>
            <a:rPr lang="en-US" sz="800" kern="0" spc="-10" dirty="0">
              <a:latin typeface="Arial"/>
            </a:rPr>
            <a:t>Community Vibrancy</a:t>
          </a:r>
        </a:p>
      </dgm:t>
    </dgm:pt>
    <dgm:pt modelId="{95A90294-6B81-0140-8128-D4B8917F2562}" type="parTrans" cxnId="{53B91333-C407-1343-9322-DDFD4A361B91}">
      <dgm:prSet/>
      <dgm:spPr/>
      <dgm:t>
        <a:bodyPr/>
        <a:lstStyle/>
        <a:p>
          <a:pPr marL="73152" algn="l">
            <a:lnSpc>
              <a:spcPts val="960"/>
            </a:lnSpc>
          </a:pPr>
          <a:endParaRPr lang="en-US" sz="800" kern="0" spc="-10">
            <a:latin typeface="Arial"/>
          </a:endParaRPr>
        </a:p>
      </dgm:t>
    </dgm:pt>
    <dgm:pt modelId="{3F699487-30E2-7847-B12D-41DB0D026EC5}" type="sibTrans" cxnId="{53B91333-C407-1343-9322-DDFD4A361B91}">
      <dgm:prSet/>
      <dgm:spPr/>
      <dgm:t>
        <a:bodyPr/>
        <a:lstStyle/>
        <a:p>
          <a:pPr marL="73152" algn="l">
            <a:lnSpc>
              <a:spcPts val="960"/>
            </a:lnSpc>
          </a:pPr>
          <a:endParaRPr lang="en-US" sz="800" kern="0" spc="-10">
            <a:latin typeface="Arial"/>
          </a:endParaRPr>
        </a:p>
      </dgm:t>
    </dgm:pt>
    <dgm:pt modelId="{D520738B-C552-A44C-BB0B-0D029FC8E21C}" type="pres">
      <dgm:prSet presAssocID="{5BD6744D-004B-3A4A-82CE-C7F1497B2E2A}" presName="Name0" presStyleCnt="0">
        <dgm:presLayoutVars>
          <dgm:dir/>
          <dgm:resizeHandles val="exact"/>
        </dgm:presLayoutVars>
      </dgm:prSet>
      <dgm:spPr/>
    </dgm:pt>
    <dgm:pt modelId="{9F967B3F-1A53-2C4A-8A9D-44ADA53ABCCE}" type="pres">
      <dgm:prSet presAssocID="{CAE882E5-D07A-8F42-A2EE-560CF9D9391F}" presName="parTxOnly" presStyleLbl="node1" presStyleIdx="0" presStyleCnt="4">
        <dgm:presLayoutVars>
          <dgm:bulletEnabled val="1"/>
        </dgm:presLayoutVars>
      </dgm:prSet>
      <dgm:spPr/>
      <dgm:t>
        <a:bodyPr/>
        <a:lstStyle/>
        <a:p>
          <a:endParaRPr lang="en-US"/>
        </a:p>
      </dgm:t>
    </dgm:pt>
    <dgm:pt modelId="{69C62455-4826-2944-8739-9A4B51F01DBF}" type="pres">
      <dgm:prSet presAssocID="{DA36AFD2-7BE1-3343-98E9-84F78B748321}" presName="parSpace" presStyleCnt="0"/>
      <dgm:spPr/>
    </dgm:pt>
    <dgm:pt modelId="{2A16ED13-9C93-C942-8DA4-5B269A742DC3}" type="pres">
      <dgm:prSet presAssocID="{61CB7E93-1079-CB4E-9C8F-2ECEB9EC8623}" presName="parTxOnly" presStyleLbl="node1" presStyleIdx="1" presStyleCnt="4">
        <dgm:presLayoutVars>
          <dgm:bulletEnabled val="1"/>
        </dgm:presLayoutVars>
      </dgm:prSet>
      <dgm:spPr/>
      <dgm:t>
        <a:bodyPr/>
        <a:lstStyle/>
        <a:p>
          <a:endParaRPr lang="en-US"/>
        </a:p>
      </dgm:t>
    </dgm:pt>
    <dgm:pt modelId="{6C6C2BA9-0297-054F-8FE9-254411C85B79}" type="pres">
      <dgm:prSet presAssocID="{0F1DE518-5714-9544-A703-893F7ADC4C09}" presName="parSpace" presStyleCnt="0"/>
      <dgm:spPr/>
    </dgm:pt>
    <dgm:pt modelId="{42496A74-6A4F-D84E-B8B6-12F14F3CA8E8}" type="pres">
      <dgm:prSet presAssocID="{88C81707-A724-664F-B19E-B689CCF1F60E}" presName="parTxOnly" presStyleLbl="node1" presStyleIdx="2" presStyleCnt="4">
        <dgm:presLayoutVars>
          <dgm:bulletEnabled val="1"/>
        </dgm:presLayoutVars>
      </dgm:prSet>
      <dgm:spPr/>
      <dgm:t>
        <a:bodyPr/>
        <a:lstStyle/>
        <a:p>
          <a:endParaRPr lang="en-US"/>
        </a:p>
      </dgm:t>
    </dgm:pt>
    <dgm:pt modelId="{7D3D8D71-0E8C-7245-8115-15EDE07A2EC1}" type="pres">
      <dgm:prSet presAssocID="{1DFB839B-8CA7-6C4D-A807-FB83E773CA78}" presName="parSpace" presStyleCnt="0"/>
      <dgm:spPr/>
    </dgm:pt>
    <dgm:pt modelId="{D4098669-0A93-3740-A3FB-C8CB96096D11}" type="pres">
      <dgm:prSet presAssocID="{03CF8D9B-E116-CB49-A459-BBDD11097C28}" presName="parTxOnly" presStyleLbl="node1" presStyleIdx="3" presStyleCnt="4" custLinFactX="20824" custLinFactNeighborX="100000">
        <dgm:presLayoutVars>
          <dgm:bulletEnabled val="1"/>
        </dgm:presLayoutVars>
      </dgm:prSet>
      <dgm:spPr/>
      <dgm:t>
        <a:bodyPr/>
        <a:lstStyle/>
        <a:p>
          <a:endParaRPr lang="en-US"/>
        </a:p>
      </dgm:t>
    </dgm:pt>
  </dgm:ptLst>
  <dgm:cxnLst>
    <dgm:cxn modelId="{53B91333-C407-1343-9322-DDFD4A361B91}" srcId="{5BD6744D-004B-3A4A-82CE-C7F1497B2E2A}" destId="{03CF8D9B-E116-CB49-A459-BBDD11097C28}" srcOrd="3" destOrd="0" parTransId="{95A90294-6B81-0140-8128-D4B8917F2562}" sibTransId="{3F699487-30E2-7847-B12D-41DB0D026EC5}"/>
    <dgm:cxn modelId="{B72CD35A-8F7D-4E8C-839C-7E78F3E03C5E}" type="presOf" srcId="{03CF8D9B-E116-CB49-A459-BBDD11097C28}" destId="{D4098669-0A93-3740-A3FB-C8CB96096D11}" srcOrd="0" destOrd="0" presId="urn:microsoft.com/office/officeart/2005/8/layout/hChevron3"/>
    <dgm:cxn modelId="{1BFED097-AB05-4744-B0D8-2A247D7A0C11}" srcId="{5BD6744D-004B-3A4A-82CE-C7F1497B2E2A}" destId="{61CB7E93-1079-CB4E-9C8F-2ECEB9EC8623}" srcOrd="1" destOrd="0" parTransId="{3C940BC2-0EF2-3646-8D78-49BD8BC184D7}" sibTransId="{0F1DE518-5714-9544-A703-893F7ADC4C09}"/>
    <dgm:cxn modelId="{D7D03068-BFDC-AF41-965C-1C7972A9431E}" srcId="{5BD6744D-004B-3A4A-82CE-C7F1497B2E2A}" destId="{CAE882E5-D07A-8F42-A2EE-560CF9D9391F}" srcOrd="0" destOrd="0" parTransId="{FAB5E1BB-8361-494F-A043-F20CF35DBF89}" sibTransId="{DA36AFD2-7BE1-3343-98E9-84F78B748321}"/>
    <dgm:cxn modelId="{84B5DC6D-B6BA-1946-9672-14A7E733454B}" srcId="{5BD6744D-004B-3A4A-82CE-C7F1497B2E2A}" destId="{88C81707-A724-664F-B19E-B689CCF1F60E}" srcOrd="2" destOrd="0" parTransId="{2C66FD3B-A85A-884E-901F-72C535B4CC22}" sibTransId="{1DFB839B-8CA7-6C4D-A807-FB83E773CA78}"/>
    <dgm:cxn modelId="{0A3864FE-0144-4112-9401-33056E93D01A}" type="presOf" srcId="{CAE882E5-D07A-8F42-A2EE-560CF9D9391F}" destId="{9F967B3F-1A53-2C4A-8A9D-44ADA53ABCCE}" srcOrd="0" destOrd="0" presId="urn:microsoft.com/office/officeart/2005/8/layout/hChevron3"/>
    <dgm:cxn modelId="{8F987BD0-E63C-40A3-BC77-418654995429}" type="presOf" srcId="{61CB7E93-1079-CB4E-9C8F-2ECEB9EC8623}" destId="{2A16ED13-9C93-C942-8DA4-5B269A742DC3}" srcOrd="0" destOrd="0" presId="urn:microsoft.com/office/officeart/2005/8/layout/hChevron3"/>
    <dgm:cxn modelId="{C2A5BD8C-DA92-439F-AB52-7C842323CAD0}" type="presOf" srcId="{5BD6744D-004B-3A4A-82CE-C7F1497B2E2A}" destId="{D520738B-C552-A44C-BB0B-0D029FC8E21C}" srcOrd="0" destOrd="0" presId="urn:microsoft.com/office/officeart/2005/8/layout/hChevron3"/>
    <dgm:cxn modelId="{B3E3FAC3-CC70-42E9-A948-304C9188DC82}" type="presOf" srcId="{88C81707-A724-664F-B19E-B689CCF1F60E}" destId="{42496A74-6A4F-D84E-B8B6-12F14F3CA8E8}" srcOrd="0" destOrd="0" presId="urn:microsoft.com/office/officeart/2005/8/layout/hChevron3"/>
    <dgm:cxn modelId="{7E9BC885-3B26-474C-B367-2FDC27D9FF7D}" type="presParOf" srcId="{D520738B-C552-A44C-BB0B-0D029FC8E21C}" destId="{9F967B3F-1A53-2C4A-8A9D-44ADA53ABCCE}" srcOrd="0" destOrd="0" presId="urn:microsoft.com/office/officeart/2005/8/layout/hChevron3"/>
    <dgm:cxn modelId="{2600054F-B47A-46C3-9866-70DBF2F7C2A8}" type="presParOf" srcId="{D520738B-C552-A44C-BB0B-0D029FC8E21C}" destId="{69C62455-4826-2944-8739-9A4B51F01DBF}" srcOrd="1" destOrd="0" presId="urn:microsoft.com/office/officeart/2005/8/layout/hChevron3"/>
    <dgm:cxn modelId="{4F935DBC-809D-401C-B1FB-D59C958B59FC}" type="presParOf" srcId="{D520738B-C552-A44C-BB0B-0D029FC8E21C}" destId="{2A16ED13-9C93-C942-8DA4-5B269A742DC3}" srcOrd="2" destOrd="0" presId="urn:microsoft.com/office/officeart/2005/8/layout/hChevron3"/>
    <dgm:cxn modelId="{D07DFA39-CEB3-4C2F-B91E-EAD381A8CCFD}" type="presParOf" srcId="{D520738B-C552-A44C-BB0B-0D029FC8E21C}" destId="{6C6C2BA9-0297-054F-8FE9-254411C85B79}" srcOrd="3" destOrd="0" presId="urn:microsoft.com/office/officeart/2005/8/layout/hChevron3"/>
    <dgm:cxn modelId="{9E98C0F3-FADD-4530-8D7E-A3823AEE17C9}" type="presParOf" srcId="{D520738B-C552-A44C-BB0B-0D029FC8E21C}" destId="{42496A74-6A4F-D84E-B8B6-12F14F3CA8E8}" srcOrd="4" destOrd="0" presId="urn:microsoft.com/office/officeart/2005/8/layout/hChevron3"/>
    <dgm:cxn modelId="{16E5C5D3-D2C0-4860-8F8A-73076234D706}" type="presParOf" srcId="{D520738B-C552-A44C-BB0B-0D029FC8E21C}" destId="{7D3D8D71-0E8C-7245-8115-15EDE07A2EC1}" srcOrd="5" destOrd="0" presId="urn:microsoft.com/office/officeart/2005/8/layout/hChevron3"/>
    <dgm:cxn modelId="{9F4671E0-8D10-4896-AF06-330DA7A66352}" type="presParOf" srcId="{D520738B-C552-A44C-BB0B-0D029FC8E21C}" destId="{D4098669-0A93-3740-A3FB-C8CB96096D1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D6744D-004B-3A4A-82CE-C7F1497B2E2A}" type="doc">
      <dgm:prSet loTypeId="urn:microsoft.com/office/officeart/2005/8/layout/hChevron3" loCatId="" qsTypeId="urn:microsoft.com/office/officeart/2005/8/quickstyle/simple1" qsCatId="simple" csTypeId="urn:microsoft.com/office/officeart/2005/8/colors/accent6_5" csCatId="accent6" phldr="1"/>
      <dgm:spPr/>
    </dgm:pt>
    <dgm:pt modelId="{CAE882E5-D07A-8F42-A2EE-560CF9D9391F}">
      <dgm:prSet phldrT="[Text]" custT="1"/>
      <dgm:spPr/>
      <dgm:t>
        <a:bodyPr/>
        <a:lstStyle/>
        <a:p>
          <a:pPr marL="73152" algn="l">
            <a:lnSpc>
              <a:spcPts val="960"/>
            </a:lnSpc>
          </a:pPr>
          <a:r>
            <a:rPr lang="en-US" sz="800" kern="0" spc="-10" dirty="0">
              <a:latin typeface="Arial"/>
            </a:rPr>
            <a:t>Fiscal </a:t>
          </a:r>
          <a:br>
            <a:rPr lang="en-US" sz="800" kern="0" spc="-10" dirty="0">
              <a:latin typeface="Arial"/>
            </a:rPr>
          </a:br>
          <a:r>
            <a:rPr lang="en-US" sz="800" kern="0" spc="-10" dirty="0">
              <a:latin typeface="Arial"/>
            </a:rPr>
            <a:t>Stability</a:t>
          </a:r>
        </a:p>
      </dgm:t>
    </dgm:pt>
    <dgm:pt modelId="{FAB5E1BB-8361-494F-A043-F20CF35DBF89}" type="parTrans" cxnId="{D7D03068-BFDC-AF41-965C-1C7972A9431E}">
      <dgm:prSet/>
      <dgm:spPr/>
      <dgm:t>
        <a:bodyPr/>
        <a:lstStyle/>
        <a:p>
          <a:pPr marL="73152" algn="l">
            <a:lnSpc>
              <a:spcPts val="960"/>
            </a:lnSpc>
          </a:pPr>
          <a:endParaRPr lang="en-US" sz="800" kern="0" spc="-10">
            <a:latin typeface="Arial"/>
          </a:endParaRPr>
        </a:p>
      </dgm:t>
    </dgm:pt>
    <dgm:pt modelId="{DA36AFD2-7BE1-3343-98E9-84F78B748321}" type="sibTrans" cxnId="{D7D03068-BFDC-AF41-965C-1C7972A9431E}">
      <dgm:prSet/>
      <dgm:spPr/>
      <dgm:t>
        <a:bodyPr/>
        <a:lstStyle/>
        <a:p>
          <a:pPr marL="73152" algn="l">
            <a:lnSpc>
              <a:spcPts val="960"/>
            </a:lnSpc>
          </a:pPr>
          <a:endParaRPr lang="en-US" sz="800" kern="0" spc="-10">
            <a:latin typeface="Arial"/>
          </a:endParaRPr>
        </a:p>
      </dgm:t>
    </dgm:pt>
    <dgm:pt modelId="{61CB7E93-1079-CB4E-9C8F-2ECEB9EC8623}">
      <dgm:prSet phldrT="[Text]" custT="1"/>
      <dgm:spPr/>
      <dgm:t>
        <a:bodyPr/>
        <a:lstStyle/>
        <a:p>
          <a:pPr marL="73152" algn="l">
            <a:lnSpc>
              <a:spcPts val="960"/>
            </a:lnSpc>
          </a:pPr>
          <a:r>
            <a:rPr lang="en-US" sz="800" kern="0" spc="-10" dirty="0">
              <a:latin typeface="Arial"/>
            </a:rPr>
            <a:t>Public </a:t>
          </a:r>
          <a:br>
            <a:rPr lang="en-US" sz="800" kern="0" spc="-10" dirty="0">
              <a:latin typeface="Arial"/>
            </a:rPr>
          </a:br>
          <a:r>
            <a:rPr lang="en-US" sz="800" kern="0" spc="-10" dirty="0">
              <a:latin typeface="Arial"/>
            </a:rPr>
            <a:t>Safety</a:t>
          </a:r>
        </a:p>
      </dgm:t>
    </dgm:pt>
    <dgm:pt modelId="{3C940BC2-0EF2-3646-8D78-49BD8BC184D7}" type="parTrans" cxnId="{1BFED097-AB05-4744-B0D8-2A247D7A0C11}">
      <dgm:prSet/>
      <dgm:spPr/>
      <dgm:t>
        <a:bodyPr/>
        <a:lstStyle/>
        <a:p>
          <a:pPr marL="73152" algn="l">
            <a:lnSpc>
              <a:spcPts val="960"/>
            </a:lnSpc>
          </a:pPr>
          <a:endParaRPr lang="en-US" sz="800" kern="0" spc="-10">
            <a:latin typeface="Arial"/>
          </a:endParaRPr>
        </a:p>
      </dgm:t>
    </dgm:pt>
    <dgm:pt modelId="{0F1DE518-5714-9544-A703-893F7ADC4C09}" type="sibTrans" cxnId="{1BFED097-AB05-4744-B0D8-2A247D7A0C11}">
      <dgm:prSet/>
      <dgm:spPr/>
      <dgm:t>
        <a:bodyPr/>
        <a:lstStyle/>
        <a:p>
          <a:pPr marL="73152" algn="l">
            <a:lnSpc>
              <a:spcPts val="960"/>
            </a:lnSpc>
          </a:pPr>
          <a:endParaRPr lang="en-US" sz="800" kern="0" spc="-10">
            <a:latin typeface="Arial"/>
          </a:endParaRPr>
        </a:p>
      </dgm:t>
    </dgm:pt>
    <dgm:pt modelId="{88C81707-A724-664F-B19E-B689CCF1F60E}">
      <dgm:prSet phldrT="[Text]" custT="1"/>
      <dgm:spPr/>
      <dgm:t>
        <a:bodyPr/>
        <a:lstStyle/>
        <a:p>
          <a:pPr marL="73152" algn="l">
            <a:lnSpc>
              <a:spcPts val="960"/>
            </a:lnSpc>
          </a:pPr>
          <a:r>
            <a:rPr lang="en-US" sz="800" kern="0" spc="-10" dirty="0">
              <a:latin typeface="Arial"/>
            </a:rPr>
            <a:t>Infrastructure Investment</a:t>
          </a:r>
        </a:p>
      </dgm:t>
    </dgm:pt>
    <dgm:pt modelId="{2C66FD3B-A85A-884E-901F-72C535B4CC22}" type="parTrans" cxnId="{84B5DC6D-B6BA-1946-9672-14A7E733454B}">
      <dgm:prSet/>
      <dgm:spPr/>
      <dgm:t>
        <a:bodyPr/>
        <a:lstStyle/>
        <a:p>
          <a:pPr marL="73152" algn="l">
            <a:lnSpc>
              <a:spcPts val="960"/>
            </a:lnSpc>
          </a:pPr>
          <a:endParaRPr lang="en-US" sz="800" kern="0" spc="-10">
            <a:latin typeface="Arial"/>
          </a:endParaRPr>
        </a:p>
      </dgm:t>
    </dgm:pt>
    <dgm:pt modelId="{1DFB839B-8CA7-6C4D-A807-FB83E773CA78}" type="sibTrans" cxnId="{84B5DC6D-B6BA-1946-9672-14A7E733454B}">
      <dgm:prSet/>
      <dgm:spPr/>
      <dgm:t>
        <a:bodyPr/>
        <a:lstStyle/>
        <a:p>
          <a:pPr marL="73152" algn="l">
            <a:lnSpc>
              <a:spcPts val="960"/>
            </a:lnSpc>
          </a:pPr>
          <a:endParaRPr lang="en-US" sz="800" kern="0" spc="-10">
            <a:latin typeface="Arial"/>
          </a:endParaRPr>
        </a:p>
      </dgm:t>
    </dgm:pt>
    <dgm:pt modelId="{03CF8D9B-E116-CB49-A459-BBDD11097C28}">
      <dgm:prSet custT="1"/>
      <dgm:spPr/>
      <dgm:t>
        <a:bodyPr/>
        <a:lstStyle/>
        <a:p>
          <a:pPr marL="73152" algn="l">
            <a:lnSpc>
              <a:spcPts val="960"/>
            </a:lnSpc>
          </a:pPr>
          <a:r>
            <a:rPr lang="en-US" sz="800" kern="0" spc="-10" dirty="0">
              <a:latin typeface="Arial"/>
            </a:rPr>
            <a:t>Community Vibrancy</a:t>
          </a:r>
        </a:p>
      </dgm:t>
    </dgm:pt>
    <dgm:pt modelId="{95A90294-6B81-0140-8128-D4B8917F2562}" type="parTrans" cxnId="{53B91333-C407-1343-9322-DDFD4A361B91}">
      <dgm:prSet/>
      <dgm:spPr/>
      <dgm:t>
        <a:bodyPr/>
        <a:lstStyle/>
        <a:p>
          <a:pPr marL="73152" algn="l">
            <a:lnSpc>
              <a:spcPts val="960"/>
            </a:lnSpc>
          </a:pPr>
          <a:endParaRPr lang="en-US" sz="800" kern="0" spc="-10">
            <a:latin typeface="Arial"/>
          </a:endParaRPr>
        </a:p>
      </dgm:t>
    </dgm:pt>
    <dgm:pt modelId="{3F699487-30E2-7847-B12D-41DB0D026EC5}" type="sibTrans" cxnId="{53B91333-C407-1343-9322-DDFD4A361B91}">
      <dgm:prSet/>
      <dgm:spPr/>
      <dgm:t>
        <a:bodyPr/>
        <a:lstStyle/>
        <a:p>
          <a:pPr marL="73152" algn="l">
            <a:lnSpc>
              <a:spcPts val="960"/>
            </a:lnSpc>
          </a:pPr>
          <a:endParaRPr lang="en-US" sz="800" kern="0" spc="-10">
            <a:latin typeface="Arial"/>
          </a:endParaRPr>
        </a:p>
      </dgm:t>
    </dgm:pt>
    <dgm:pt modelId="{D520738B-C552-A44C-BB0B-0D029FC8E21C}" type="pres">
      <dgm:prSet presAssocID="{5BD6744D-004B-3A4A-82CE-C7F1497B2E2A}" presName="Name0" presStyleCnt="0">
        <dgm:presLayoutVars>
          <dgm:dir/>
          <dgm:resizeHandles val="exact"/>
        </dgm:presLayoutVars>
      </dgm:prSet>
      <dgm:spPr/>
    </dgm:pt>
    <dgm:pt modelId="{9F967B3F-1A53-2C4A-8A9D-44ADA53ABCCE}" type="pres">
      <dgm:prSet presAssocID="{CAE882E5-D07A-8F42-A2EE-560CF9D9391F}" presName="parTxOnly" presStyleLbl="node1" presStyleIdx="0" presStyleCnt="4">
        <dgm:presLayoutVars>
          <dgm:bulletEnabled val="1"/>
        </dgm:presLayoutVars>
      </dgm:prSet>
      <dgm:spPr/>
      <dgm:t>
        <a:bodyPr/>
        <a:lstStyle/>
        <a:p>
          <a:endParaRPr lang="en-US"/>
        </a:p>
      </dgm:t>
    </dgm:pt>
    <dgm:pt modelId="{69C62455-4826-2944-8739-9A4B51F01DBF}" type="pres">
      <dgm:prSet presAssocID="{DA36AFD2-7BE1-3343-98E9-84F78B748321}" presName="parSpace" presStyleCnt="0"/>
      <dgm:spPr/>
    </dgm:pt>
    <dgm:pt modelId="{2A16ED13-9C93-C942-8DA4-5B269A742DC3}" type="pres">
      <dgm:prSet presAssocID="{61CB7E93-1079-CB4E-9C8F-2ECEB9EC8623}" presName="parTxOnly" presStyleLbl="node1" presStyleIdx="1" presStyleCnt="4">
        <dgm:presLayoutVars>
          <dgm:bulletEnabled val="1"/>
        </dgm:presLayoutVars>
      </dgm:prSet>
      <dgm:spPr/>
      <dgm:t>
        <a:bodyPr/>
        <a:lstStyle/>
        <a:p>
          <a:endParaRPr lang="en-US"/>
        </a:p>
      </dgm:t>
    </dgm:pt>
    <dgm:pt modelId="{6C6C2BA9-0297-054F-8FE9-254411C85B79}" type="pres">
      <dgm:prSet presAssocID="{0F1DE518-5714-9544-A703-893F7ADC4C09}" presName="parSpace" presStyleCnt="0"/>
      <dgm:spPr/>
    </dgm:pt>
    <dgm:pt modelId="{42496A74-6A4F-D84E-B8B6-12F14F3CA8E8}" type="pres">
      <dgm:prSet presAssocID="{88C81707-A724-664F-B19E-B689CCF1F60E}" presName="parTxOnly" presStyleLbl="node1" presStyleIdx="2" presStyleCnt="4">
        <dgm:presLayoutVars>
          <dgm:bulletEnabled val="1"/>
        </dgm:presLayoutVars>
      </dgm:prSet>
      <dgm:spPr/>
      <dgm:t>
        <a:bodyPr/>
        <a:lstStyle/>
        <a:p>
          <a:endParaRPr lang="en-US"/>
        </a:p>
      </dgm:t>
    </dgm:pt>
    <dgm:pt modelId="{7D3D8D71-0E8C-7245-8115-15EDE07A2EC1}" type="pres">
      <dgm:prSet presAssocID="{1DFB839B-8CA7-6C4D-A807-FB83E773CA78}" presName="parSpace" presStyleCnt="0"/>
      <dgm:spPr/>
    </dgm:pt>
    <dgm:pt modelId="{D4098669-0A93-3740-A3FB-C8CB96096D11}" type="pres">
      <dgm:prSet presAssocID="{03CF8D9B-E116-CB49-A459-BBDD11097C28}" presName="parTxOnly" presStyleLbl="node1" presStyleIdx="3" presStyleCnt="4" custLinFactX="20824" custLinFactNeighborX="100000">
        <dgm:presLayoutVars>
          <dgm:bulletEnabled val="1"/>
        </dgm:presLayoutVars>
      </dgm:prSet>
      <dgm:spPr/>
      <dgm:t>
        <a:bodyPr/>
        <a:lstStyle/>
        <a:p>
          <a:endParaRPr lang="en-US"/>
        </a:p>
      </dgm:t>
    </dgm:pt>
  </dgm:ptLst>
  <dgm:cxnLst>
    <dgm:cxn modelId="{53B91333-C407-1343-9322-DDFD4A361B91}" srcId="{5BD6744D-004B-3A4A-82CE-C7F1497B2E2A}" destId="{03CF8D9B-E116-CB49-A459-BBDD11097C28}" srcOrd="3" destOrd="0" parTransId="{95A90294-6B81-0140-8128-D4B8917F2562}" sibTransId="{3F699487-30E2-7847-B12D-41DB0D026EC5}"/>
    <dgm:cxn modelId="{8E5F8F23-F429-49E1-8846-CFBDD5989B7B}" type="presOf" srcId="{61CB7E93-1079-CB4E-9C8F-2ECEB9EC8623}" destId="{2A16ED13-9C93-C942-8DA4-5B269A742DC3}" srcOrd="0" destOrd="0" presId="urn:microsoft.com/office/officeart/2005/8/layout/hChevron3"/>
    <dgm:cxn modelId="{6C651A9B-1CC7-4D26-8848-D35839FC1167}" type="presOf" srcId="{CAE882E5-D07A-8F42-A2EE-560CF9D9391F}" destId="{9F967B3F-1A53-2C4A-8A9D-44ADA53ABCCE}" srcOrd="0" destOrd="0" presId="urn:microsoft.com/office/officeart/2005/8/layout/hChevron3"/>
    <dgm:cxn modelId="{A9822C82-63C5-4732-8B8E-ED7301E1169B}" type="presOf" srcId="{88C81707-A724-664F-B19E-B689CCF1F60E}" destId="{42496A74-6A4F-D84E-B8B6-12F14F3CA8E8}" srcOrd="0" destOrd="0" presId="urn:microsoft.com/office/officeart/2005/8/layout/hChevron3"/>
    <dgm:cxn modelId="{B546D2A3-05AD-4972-A005-548FB6439FFC}" type="presOf" srcId="{5BD6744D-004B-3A4A-82CE-C7F1497B2E2A}" destId="{D520738B-C552-A44C-BB0B-0D029FC8E21C}" srcOrd="0" destOrd="0" presId="urn:microsoft.com/office/officeart/2005/8/layout/hChevron3"/>
    <dgm:cxn modelId="{0F7A7391-7A99-435E-8884-F17DEFF92D31}" type="presOf" srcId="{03CF8D9B-E116-CB49-A459-BBDD11097C28}" destId="{D4098669-0A93-3740-A3FB-C8CB96096D11}" srcOrd="0" destOrd="0" presId="urn:microsoft.com/office/officeart/2005/8/layout/hChevron3"/>
    <dgm:cxn modelId="{D7D03068-BFDC-AF41-965C-1C7972A9431E}" srcId="{5BD6744D-004B-3A4A-82CE-C7F1497B2E2A}" destId="{CAE882E5-D07A-8F42-A2EE-560CF9D9391F}" srcOrd="0" destOrd="0" parTransId="{FAB5E1BB-8361-494F-A043-F20CF35DBF89}" sibTransId="{DA36AFD2-7BE1-3343-98E9-84F78B748321}"/>
    <dgm:cxn modelId="{84B5DC6D-B6BA-1946-9672-14A7E733454B}" srcId="{5BD6744D-004B-3A4A-82CE-C7F1497B2E2A}" destId="{88C81707-A724-664F-B19E-B689CCF1F60E}" srcOrd="2" destOrd="0" parTransId="{2C66FD3B-A85A-884E-901F-72C535B4CC22}" sibTransId="{1DFB839B-8CA7-6C4D-A807-FB83E773CA78}"/>
    <dgm:cxn modelId="{1BFED097-AB05-4744-B0D8-2A247D7A0C11}" srcId="{5BD6744D-004B-3A4A-82CE-C7F1497B2E2A}" destId="{61CB7E93-1079-CB4E-9C8F-2ECEB9EC8623}" srcOrd="1" destOrd="0" parTransId="{3C940BC2-0EF2-3646-8D78-49BD8BC184D7}" sibTransId="{0F1DE518-5714-9544-A703-893F7ADC4C09}"/>
    <dgm:cxn modelId="{ECEDCD15-E550-4ACF-9B65-D7C96DE6C50B}" type="presParOf" srcId="{D520738B-C552-A44C-BB0B-0D029FC8E21C}" destId="{9F967B3F-1A53-2C4A-8A9D-44ADA53ABCCE}" srcOrd="0" destOrd="0" presId="urn:microsoft.com/office/officeart/2005/8/layout/hChevron3"/>
    <dgm:cxn modelId="{AC8B0FED-6E00-4C6A-A792-7D3CDE01E9F4}" type="presParOf" srcId="{D520738B-C552-A44C-BB0B-0D029FC8E21C}" destId="{69C62455-4826-2944-8739-9A4B51F01DBF}" srcOrd="1" destOrd="0" presId="urn:microsoft.com/office/officeart/2005/8/layout/hChevron3"/>
    <dgm:cxn modelId="{8B3F7E2D-D2D3-481E-BFD9-0AED391B42E6}" type="presParOf" srcId="{D520738B-C552-A44C-BB0B-0D029FC8E21C}" destId="{2A16ED13-9C93-C942-8DA4-5B269A742DC3}" srcOrd="2" destOrd="0" presId="urn:microsoft.com/office/officeart/2005/8/layout/hChevron3"/>
    <dgm:cxn modelId="{C9C8AA0F-DD80-437E-B9D9-97DD800EACA8}" type="presParOf" srcId="{D520738B-C552-A44C-BB0B-0D029FC8E21C}" destId="{6C6C2BA9-0297-054F-8FE9-254411C85B79}" srcOrd="3" destOrd="0" presId="urn:microsoft.com/office/officeart/2005/8/layout/hChevron3"/>
    <dgm:cxn modelId="{F41AA145-BE24-479B-BC7F-5803650B23DA}" type="presParOf" srcId="{D520738B-C552-A44C-BB0B-0D029FC8E21C}" destId="{42496A74-6A4F-D84E-B8B6-12F14F3CA8E8}" srcOrd="4" destOrd="0" presId="urn:microsoft.com/office/officeart/2005/8/layout/hChevron3"/>
    <dgm:cxn modelId="{FC6873AF-78D4-4162-A4A4-B9498615976C}" type="presParOf" srcId="{D520738B-C552-A44C-BB0B-0D029FC8E21C}" destId="{7D3D8D71-0E8C-7245-8115-15EDE07A2EC1}" srcOrd="5" destOrd="0" presId="urn:microsoft.com/office/officeart/2005/8/layout/hChevron3"/>
    <dgm:cxn modelId="{A140BCAE-D16F-432A-9B3E-81F2BB5A426D}" type="presParOf" srcId="{D520738B-C552-A44C-BB0B-0D029FC8E21C}" destId="{D4098669-0A93-3740-A3FB-C8CB96096D1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D6744D-004B-3A4A-82CE-C7F1497B2E2A}" type="doc">
      <dgm:prSet loTypeId="urn:microsoft.com/office/officeart/2005/8/layout/hChevron3" loCatId="" qsTypeId="urn:microsoft.com/office/officeart/2005/8/quickstyle/simple1" qsCatId="simple" csTypeId="urn:microsoft.com/office/officeart/2005/8/colors/accent6_5" csCatId="accent6" phldr="1"/>
      <dgm:spPr/>
    </dgm:pt>
    <dgm:pt modelId="{CAE882E5-D07A-8F42-A2EE-560CF9D9391F}">
      <dgm:prSet phldrT="[Text]" custT="1"/>
      <dgm:spPr/>
      <dgm:t>
        <a:bodyPr/>
        <a:lstStyle/>
        <a:p>
          <a:pPr marL="73152" algn="l">
            <a:lnSpc>
              <a:spcPts val="960"/>
            </a:lnSpc>
          </a:pPr>
          <a:r>
            <a:rPr lang="en-US" sz="800" kern="0" spc="-10" dirty="0">
              <a:latin typeface="Arial"/>
            </a:rPr>
            <a:t>Fiscal </a:t>
          </a:r>
          <a:br>
            <a:rPr lang="en-US" sz="800" kern="0" spc="-10" dirty="0">
              <a:latin typeface="Arial"/>
            </a:rPr>
          </a:br>
          <a:r>
            <a:rPr lang="en-US" sz="800" kern="0" spc="-10" dirty="0">
              <a:latin typeface="Arial"/>
            </a:rPr>
            <a:t>Stability</a:t>
          </a:r>
        </a:p>
      </dgm:t>
    </dgm:pt>
    <dgm:pt modelId="{FAB5E1BB-8361-494F-A043-F20CF35DBF89}" type="parTrans" cxnId="{D7D03068-BFDC-AF41-965C-1C7972A9431E}">
      <dgm:prSet/>
      <dgm:spPr/>
      <dgm:t>
        <a:bodyPr/>
        <a:lstStyle/>
        <a:p>
          <a:pPr marL="73152" algn="l">
            <a:lnSpc>
              <a:spcPts val="960"/>
            </a:lnSpc>
          </a:pPr>
          <a:endParaRPr lang="en-US" sz="800" kern="0" spc="-10">
            <a:latin typeface="Arial"/>
          </a:endParaRPr>
        </a:p>
      </dgm:t>
    </dgm:pt>
    <dgm:pt modelId="{DA36AFD2-7BE1-3343-98E9-84F78B748321}" type="sibTrans" cxnId="{D7D03068-BFDC-AF41-965C-1C7972A9431E}">
      <dgm:prSet/>
      <dgm:spPr/>
      <dgm:t>
        <a:bodyPr/>
        <a:lstStyle/>
        <a:p>
          <a:pPr marL="73152" algn="l">
            <a:lnSpc>
              <a:spcPts val="960"/>
            </a:lnSpc>
          </a:pPr>
          <a:endParaRPr lang="en-US" sz="800" kern="0" spc="-10">
            <a:latin typeface="Arial"/>
          </a:endParaRPr>
        </a:p>
      </dgm:t>
    </dgm:pt>
    <dgm:pt modelId="{61CB7E93-1079-CB4E-9C8F-2ECEB9EC8623}">
      <dgm:prSet phldrT="[Text]" custT="1"/>
      <dgm:spPr/>
      <dgm:t>
        <a:bodyPr/>
        <a:lstStyle/>
        <a:p>
          <a:pPr marL="73152" algn="l">
            <a:lnSpc>
              <a:spcPts val="960"/>
            </a:lnSpc>
          </a:pPr>
          <a:r>
            <a:rPr lang="en-US" sz="800" kern="0" spc="-10" dirty="0">
              <a:latin typeface="Arial"/>
            </a:rPr>
            <a:t>Public </a:t>
          </a:r>
          <a:br>
            <a:rPr lang="en-US" sz="800" kern="0" spc="-10" dirty="0">
              <a:latin typeface="Arial"/>
            </a:rPr>
          </a:br>
          <a:r>
            <a:rPr lang="en-US" sz="800" kern="0" spc="-10" dirty="0">
              <a:latin typeface="Arial"/>
            </a:rPr>
            <a:t>Safety</a:t>
          </a:r>
        </a:p>
      </dgm:t>
    </dgm:pt>
    <dgm:pt modelId="{3C940BC2-0EF2-3646-8D78-49BD8BC184D7}" type="parTrans" cxnId="{1BFED097-AB05-4744-B0D8-2A247D7A0C11}">
      <dgm:prSet/>
      <dgm:spPr/>
      <dgm:t>
        <a:bodyPr/>
        <a:lstStyle/>
        <a:p>
          <a:pPr marL="73152" algn="l">
            <a:lnSpc>
              <a:spcPts val="960"/>
            </a:lnSpc>
          </a:pPr>
          <a:endParaRPr lang="en-US" sz="800" kern="0" spc="-10">
            <a:latin typeface="Arial"/>
          </a:endParaRPr>
        </a:p>
      </dgm:t>
    </dgm:pt>
    <dgm:pt modelId="{0F1DE518-5714-9544-A703-893F7ADC4C09}" type="sibTrans" cxnId="{1BFED097-AB05-4744-B0D8-2A247D7A0C11}">
      <dgm:prSet/>
      <dgm:spPr/>
      <dgm:t>
        <a:bodyPr/>
        <a:lstStyle/>
        <a:p>
          <a:pPr marL="73152" algn="l">
            <a:lnSpc>
              <a:spcPts val="960"/>
            </a:lnSpc>
          </a:pPr>
          <a:endParaRPr lang="en-US" sz="800" kern="0" spc="-10">
            <a:latin typeface="Arial"/>
          </a:endParaRPr>
        </a:p>
      </dgm:t>
    </dgm:pt>
    <dgm:pt modelId="{88C81707-A724-664F-B19E-B689CCF1F60E}">
      <dgm:prSet phldrT="[Text]" custT="1"/>
      <dgm:spPr/>
      <dgm:t>
        <a:bodyPr/>
        <a:lstStyle/>
        <a:p>
          <a:pPr marL="73152" algn="l">
            <a:lnSpc>
              <a:spcPts val="960"/>
            </a:lnSpc>
          </a:pPr>
          <a:r>
            <a:rPr lang="en-US" sz="800" kern="0" spc="-10" dirty="0">
              <a:latin typeface="Arial"/>
            </a:rPr>
            <a:t>Infrastructure Investment</a:t>
          </a:r>
        </a:p>
      </dgm:t>
    </dgm:pt>
    <dgm:pt modelId="{2C66FD3B-A85A-884E-901F-72C535B4CC22}" type="parTrans" cxnId="{84B5DC6D-B6BA-1946-9672-14A7E733454B}">
      <dgm:prSet/>
      <dgm:spPr/>
      <dgm:t>
        <a:bodyPr/>
        <a:lstStyle/>
        <a:p>
          <a:pPr marL="73152" algn="l">
            <a:lnSpc>
              <a:spcPts val="960"/>
            </a:lnSpc>
          </a:pPr>
          <a:endParaRPr lang="en-US" sz="800" kern="0" spc="-10">
            <a:latin typeface="Arial"/>
          </a:endParaRPr>
        </a:p>
      </dgm:t>
    </dgm:pt>
    <dgm:pt modelId="{1DFB839B-8CA7-6C4D-A807-FB83E773CA78}" type="sibTrans" cxnId="{84B5DC6D-B6BA-1946-9672-14A7E733454B}">
      <dgm:prSet/>
      <dgm:spPr/>
      <dgm:t>
        <a:bodyPr/>
        <a:lstStyle/>
        <a:p>
          <a:pPr marL="73152" algn="l">
            <a:lnSpc>
              <a:spcPts val="960"/>
            </a:lnSpc>
          </a:pPr>
          <a:endParaRPr lang="en-US" sz="800" kern="0" spc="-10">
            <a:latin typeface="Arial"/>
          </a:endParaRPr>
        </a:p>
      </dgm:t>
    </dgm:pt>
    <dgm:pt modelId="{03CF8D9B-E116-CB49-A459-BBDD11097C28}">
      <dgm:prSet custT="1"/>
      <dgm:spPr/>
      <dgm:t>
        <a:bodyPr/>
        <a:lstStyle/>
        <a:p>
          <a:pPr marL="73152" algn="l">
            <a:lnSpc>
              <a:spcPts val="960"/>
            </a:lnSpc>
          </a:pPr>
          <a:r>
            <a:rPr lang="en-US" sz="800" kern="0" spc="-10" dirty="0">
              <a:latin typeface="Arial"/>
            </a:rPr>
            <a:t>Community Vibrancy</a:t>
          </a:r>
        </a:p>
      </dgm:t>
    </dgm:pt>
    <dgm:pt modelId="{95A90294-6B81-0140-8128-D4B8917F2562}" type="parTrans" cxnId="{53B91333-C407-1343-9322-DDFD4A361B91}">
      <dgm:prSet/>
      <dgm:spPr/>
      <dgm:t>
        <a:bodyPr/>
        <a:lstStyle/>
        <a:p>
          <a:pPr marL="73152" algn="l">
            <a:lnSpc>
              <a:spcPts val="960"/>
            </a:lnSpc>
          </a:pPr>
          <a:endParaRPr lang="en-US" sz="800" kern="0" spc="-10">
            <a:latin typeface="Arial"/>
          </a:endParaRPr>
        </a:p>
      </dgm:t>
    </dgm:pt>
    <dgm:pt modelId="{3F699487-30E2-7847-B12D-41DB0D026EC5}" type="sibTrans" cxnId="{53B91333-C407-1343-9322-DDFD4A361B91}">
      <dgm:prSet/>
      <dgm:spPr/>
      <dgm:t>
        <a:bodyPr/>
        <a:lstStyle/>
        <a:p>
          <a:pPr marL="73152" algn="l">
            <a:lnSpc>
              <a:spcPts val="960"/>
            </a:lnSpc>
          </a:pPr>
          <a:endParaRPr lang="en-US" sz="800" kern="0" spc="-10">
            <a:latin typeface="Arial"/>
          </a:endParaRPr>
        </a:p>
      </dgm:t>
    </dgm:pt>
    <dgm:pt modelId="{D520738B-C552-A44C-BB0B-0D029FC8E21C}" type="pres">
      <dgm:prSet presAssocID="{5BD6744D-004B-3A4A-82CE-C7F1497B2E2A}" presName="Name0" presStyleCnt="0">
        <dgm:presLayoutVars>
          <dgm:dir/>
          <dgm:resizeHandles val="exact"/>
        </dgm:presLayoutVars>
      </dgm:prSet>
      <dgm:spPr/>
    </dgm:pt>
    <dgm:pt modelId="{9F967B3F-1A53-2C4A-8A9D-44ADA53ABCCE}" type="pres">
      <dgm:prSet presAssocID="{CAE882E5-D07A-8F42-A2EE-560CF9D9391F}" presName="parTxOnly" presStyleLbl="node1" presStyleIdx="0" presStyleCnt="4">
        <dgm:presLayoutVars>
          <dgm:bulletEnabled val="1"/>
        </dgm:presLayoutVars>
      </dgm:prSet>
      <dgm:spPr/>
      <dgm:t>
        <a:bodyPr/>
        <a:lstStyle/>
        <a:p>
          <a:endParaRPr lang="en-US"/>
        </a:p>
      </dgm:t>
    </dgm:pt>
    <dgm:pt modelId="{69C62455-4826-2944-8739-9A4B51F01DBF}" type="pres">
      <dgm:prSet presAssocID="{DA36AFD2-7BE1-3343-98E9-84F78B748321}" presName="parSpace" presStyleCnt="0"/>
      <dgm:spPr/>
    </dgm:pt>
    <dgm:pt modelId="{2A16ED13-9C93-C942-8DA4-5B269A742DC3}" type="pres">
      <dgm:prSet presAssocID="{61CB7E93-1079-CB4E-9C8F-2ECEB9EC8623}" presName="parTxOnly" presStyleLbl="node1" presStyleIdx="1" presStyleCnt="4">
        <dgm:presLayoutVars>
          <dgm:bulletEnabled val="1"/>
        </dgm:presLayoutVars>
      </dgm:prSet>
      <dgm:spPr/>
      <dgm:t>
        <a:bodyPr/>
        <a:lstStyle/>
        <a:p>
          <a:endParaRPr lang="en-US"/>
        </a:p>
      </dgm:t>
    </dgm:pt>
    <dgm:pt modelId="{6C6C2BA9-0297-054F-8FE9-254411C85B79}" type="pres">
      <dgm:prSet presAssocID="{0F1DE518-5714-9544-A703-893F7ADC4C09}" presName="parSpace" presStyleCnt="0"/>
      <dgm:spPr/>
    </dgm:pt>
    <dgm:pt modelId="{42496A74-6A4F-D84E-B8B6-12F14F3CA8E8}" type="pres">
      <dgm:prSet presAssocID="{88C81707-A724-664F-B19E-B689CCF1F60E}" presName="parTxOnly" presStyleLbl="node1" presStyleIdx="2" presStyleCnt="4">
        <dgm:presLayoutVars>
          <dgm:bulletEnabled val="1"/>
        </dgm:presLayoutVars>
      </dgm:prSet>
      <dgm:spPr/>
      <dgm:t>
        <a:bodyPr/>
        <a:lstStyle/>
        <a:p>
          <a:endParaRPr lang="en-US"/>
        </a:p>
      </dgm:t>
    </dgm:pt>
    <dgm:pt modelId="{7D3D8D71-0E8C-7245-8115-15EDE07A2EC1}" type="pres">
      <dgm:prSet presAssocID="{1DFB839B-8CA7-6C4D-A807-FB83E773CA78}" presName="parSpace" presStyleCnt="0"/>
      <dgm:spPr/>
    </dgm:pt>
    <dgm:pt modelId="{D4098669-0A93-3740-A3FB-C8CB96096D11}" type="pres">
      <dgm:prSet presAssocID="{03CF8D9B-E116-CB49-A459-BBDD11097C28}" presName="parTxOnly" presStyleLbl="node1" presStyleIdx="3" presStyleCnt="4" custLinFactX="20824" custLinFactNeighborX="100000">
        <dgm:presLayoutVars>
          <dgm:bulletEnabled val="1"/>
        </dgm:presLayoutVars>
      </dgm:prSet>
      <dgm:spPr/>
      <dgm:t>
        <a:bodyPr/>
        <a:lstStyle/>
        <a:p>
          <a:endParaRPr lang="en-US"/>
        </a:p>
      </dgm:t>
    </dgm:pt>
  </dgm:ptLst>
  <dgm:cxnLst>
    <dgm:cxn modelId="{148104A8-1D35-47D7-B283-FC83520A254A}" type="presOf" srcId="{5BD6744D-004B-3A4A-82CE-C7F1497B2E2A}" destId="{D520738B-C552-A44C-BB0B-0D029FC8E21C}" srcOrd="0" destOrd="0" presId="urn:microsoft.com/office/officeart/2005/8/layout/hChevron3"/>
    <dgm:cxn modelId="{53B91333-C407-1343-9322-DDFD4A361B91}" srcId="{5BD6744D-004B-3A4A-82CE-C7F1497B2E2A}" destId="{03CF8D9B-E116-CB49-A459-BBDD11097C28}" srcOrd="3" destOrd="0" parTransId="{95A90294-6B81-0140-8128-D4B8917F2562}" sibTransId="{3F699487-30E2-7847-B12D-41DB0D026EC5}"/>
    <dgm:cxn modelId="{33DC401A-E2C8-4E37-BB08-EC3708C85CF4}" type="presOf" srcId="{88C81707-A724-664F-B19E-B689CCF1F60E}" destId="{42496A74-6A4F-D84E-B8B6-12F14F3CA8E8}" srcOrd="0" destOrd="0" presId="urn:microsoft.com/office/officeart/2005/8/layout/hChevron3"/>
    <dgm:cxn modelId="{351BC9FB-753D-4005-B768-262D8FDAC41F}" type="presOf" srcId="{CAE882E5-D07A-8F42-A2EE-560CF9D9391F}" destId="{9F967B3F-1A53-2C4A-8A9D-44ADA53ABCCE}" srcOrd="0" destOrd="0" presId="urn:microsoft.com/office/officeart/2005/8/layout/hChevron3"/>
    <dgm:cxn modelId="{D7D03068-BFDC-AF41-965C-1C7972A9431E}" srcId="{5BD6744D-004B-3A4A-82CE-C7F1497B2E2A}" destId="{CAE882E5-D07A-8F42-A2EE-560CF9D9391F}" srcOrd="0" destOrd="0" parTransId="{FAB5E1BB-8361-494F-A043-F20CF35DBF89}" sibTransId="{DA36AFD2-7BE1-3343-98E9-84F78B748321}"/>
    <dgm:cxn modelId="{84B5DC6D-B6BA-1946-9672-14A7E733454B}" srcId="{5BD6744D-004B-3A4A-82CE-C7F1497B2E2A}" destId="{88C81707-A724-664F-B19E-B689CCF1F60E}" srcOrd="2" destOrd="0" parTransId="{2C66FD3B-A85A-884E-901F-72C535B4CC22}" sibTransId="{1DFB839B-8CA7-6C4D-A807-FB83E773CA78}"/>
    <dgm:cxn modelId="{9DCE1701-D3E6-4A84-B739-60617573A087}" type="presOf" srcId="{03CF8D9B-E116-CB49-A459-BBDD11097C28}" destId="{D4098669-0A93-3740-A3FB-C8CB96096D11}" srcOrd="0" destOrd="0" presId="urn:microsoft.com/office/officeart/2005/8/layout/hChevron3"/>
    <dgm:cxn modelId="{1BFED097-AB05-4744-B0D8-2A247D7A0C11}" srcId="{5BD6744D-004B-3A4A-82CE-C7F1497B2E2A}" destId="{61CB7E93-1079-CB4E-9C8F-2ECEB9EC8623}" srcOrd="1" destOrd="0" parTransId="{3C940BC2-0EF2-3646-8D78-49BD8BC184D7}" sibTransId="{0F1DE518-5714-9544-A703-893F7ADC4C09}"/>
    <dgm:cxn modelId="{36BC3BE3-F90E-4B61-9685-2045975ACCC5}" type="presOf" srcId="{61CB7E93-1079-CB4E-9C8F-2ECEB9EC8623}" destId="{2A16ED13-9C93-C942-8DA4-5B269A742DC3}" srcOrd="0" destOrd="0" presId="urn:microsoft.com/office/officeart/2005/8/layout/hChevron3"/>
    <dgm:cxn modelId="{A77DC308-C891-4149-8DFE-72049BE187A8}" type="presParOf" srcId="{D520738B-C552-A44C-BB0B-0D029FC8E21C}" destId="{9F967B3F-1A53-2C4A-8A9D-44ADA53ABCCE}" srcOrd="0" destOrd="0" presId="urn:microsoft.com/office/officeart/2005/8/layout/hChevron3"/>
    <dgm:cxn modelId="{B7A65503-F763-4017-9CEF-6C04D8A6D1EC}" type="presParOf" srcId="{D520738B-C552-A44C-BB0B-0D029FC8E21C}" destId="{69C62455-4826-2944-8739-9A4B51F01DBF}" srcOrd="1" destOrd="0" presId="urn:microsoft.com/office/officeart/2005/8/layout/hChevron3"/>
    <dgm:cxn modelId="{F0D27952-A162-4999-9A5F-586B4E81976B}" type="presParOf" srcId="{D520738B-C552-A44C-BB0B-0D029FC8E21C}" destId="{2A16ED13-9C93-C942-8DA4-5B269A742DC3}" srcOrd="2" destOrd="0" presId="urn:microsoft.com/office/officeart/2005/8/layout/hChevron3"/>
    <dgm:cxn modelId="{EA2B6DF4-B719-4AB8-9D6A-257638891F84}" type="presParOf" srcId="{D520738B-C552-A44C-BB0B-0D029FC8E21C}" destId="{6C6C2BA9-0297-054F-8FE9-254411C85B79}" srcOrd="3" destOrd="0" presId="urn:microsoft.com/office/officeart/2005/8/layout/hChevron3"/>
    <dgm:cxn modelId="{DDA8FF4C-056F-4853-8418-8AA2B03C7E43}" type="presParOf" srcId="{D520738B-C552-A44C-BB0B-0D029FC8E21C}" destId="{42496A74-6A4F-D84E-B8B6-12F14F3CA8E8}" srcOrd="4" destOrd="0" presId="urn:microsoft.com/office/officeart/2005/8/layout/hChevron3"/>
    <dgm:cxn modelId="{F750A766-9438-44ED-ADE6-08B44DF3A5D1}" type="presParOf" srcId="{D520738B-C552-A44C-BB0B-0D029FC8E21C}" destId="{7D3D8D71-0E8C-7245-8115-15EDE07A2EC1}" srcOrd="5" destOrd="0" presId="urn:microsoft.com/office/officeart/2005/8/layout/hChevron3"/>
    <dgm:cxn modelId="{013F714F-FD8E-407B-93D4-07459E7E6A5A}" type="presParOf" srcId="{D520738B-C552-A44C-BB0B-0D029FC8E21C}" destId="{D4098669-0A93-3740-A3FB-C8CB96096D11}" srcOrd="6"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3308" tIns="46654" rIns="93308" bIns="466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978276" y="1"/>
            <a:ext cx="3043238" cy="466725"/>
          </a:xfrm>
          <a:prstGeom prst="rect">
            <a:avLst/>
          </a:prstGeom>
        </p:spPr>
        <p:txBody>
          <a:bodyPr vert="horz" lIns="93308" tIns="46654" rIns="93308" bIns="46654" rtlCol="0"/>
          <a:lstStyle>
            <a:lvl1pPr algn="r" eaLnBrk="1" fontAlgn="auto" hangingPunct="1">
              <a:spcBef>
                <a:spcPts val="0"/>
              </a:spcBef>
              <a:spcAft>
                <a:spcPts val="0"/>
              </a:spcAft>
              <a:defRPr sz="1200">
                <a:latin typeface="+mn-lt"/>
              </a:defRPr>
            </a:lvl1pPr>
          </a:lstStyle>
          <a:p>
            <a:pPr>
              <a:defRPr/>
            </a:pPr>
            <a:r>
              <a:rPr lang="en-US"/>
              <a:t>4/18/2017</a:t>
            </a:r>
          </a:p>
        </p:txBody>
      </p:sp>
      <p:sp>
        <p:nvSpPr>
          <p:cNvPr id="4" name="Footer Placeholder 3"/>
          <p:cNvSpPr>
            <a:spLocks noGrp="1"/>
          </p:cNvSpPr>
          <p:nvPr>
            <p:ph type="ftr" sz="quarter" idx="2"/>
          </p:nvPr>
        </p:nvSpPr>
        <p:spPr>
          <a:xfrm>
            <a:off x="1" y="8842375"/>
            <a:ext cx="3043238" cy="466725"/>
          </a:xfrm>
          <a:prstGeom prst="rect">
            <a:avLst/>
          </a:prstGeom>
        </p:spPr>
        <p:txBody>
          <a:bodyPr vert="horz" lIns="93308" tIns="46654" rIns="93308" bIns="46654"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978276" y="8842375"/>
            <a:ext cx="3043238" cy="466725"/>
          </a:xfrm>
          <a:prstGeom prst="rect">
            <a:avLst/>
          </a:prstGeom>
        </p:spPr>
        <p:txBody>
          <a:bodyPr vert="horz" wrap="square" lIns="93308" tIns="46654" rIns="93308" bIns="46654" numCol="1" anchor="b" anchorCtr="0" compatLnSpc="1">
            <a:prstTxWarp prst="textNoShape">
              <a:avLst/>
            </a:prstTxWarp>
          </a:bodyPr>
          <a:lstStyle>
            <a:lvl1pPr algn="r" eaLnBrk="1" hangingPunct="1">
              <a:defRPr sz="1200"/>
            </a:lvl1pPr>
          </a:lstStyle>
          <a:p>
            <a:pPr>
              <a:defRPr/>
            </a:pPr>
            <a:fld id="{D8405F01-A741-416D-8B80-52A040879BC0}" type="slidenum">
              <a:rPr lang="en-US" altLang="en-US"/>
              <a:pPr>
                <a:defRPr/>
              </a:pPr>
              <a:t>‹#›</a:t>
            </a:fld>
            <a:endParaRPr lang="en-US" altLang="en-US"/>
          </a:p>
        </p:txBody>
      </p:sp>
    </p:spTree>
    <p:extLst>
      <p:ext uri="{BB962C8B-B14F-4D97-AF65-F5344CB8AC3E}">
        <p14:creationId xmlns:p14="http://schemas.microsoft.com/office/powerpoint/2010/main" val="413960578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238" cy="466725"/>
          </a:xfrm>
          <a:prstGeom prst="rect">
            <a:avLst/>
          </a:prstGeom>
        </p:spPr>
        <p:txBody>
          <a:bodyPr vert="horz" lIns="93308" tIns="46654" rIns="93308" bIns="46654"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8276" y="1"/>
            <a:ext cx="3043238" cy="466725"/>
          </a:xfrm>
          <a:prstGeom prst="rect">
            <a:avLst/>
          </a:prstGeom>
        </p:spPr>
        <p:txBody>
          <a:bodyPr vert="horz" lIns="93308" tIns="46654" rIns="93308" bIns="46654" rtlCol="0"/>
          <a:lstStyle>
            <a:lvl1pPr algn="r" eaLnBrk="1" fontAlgn="auto" hangingPunct="1">
              <a:spcBef>
                <a:spcPts val="0"/>
              </a:spcBef>
              <a:spcAft>
                <a:spcPts val="0"/>
              </a:spcAft>
              <a:defRPr sz="1200">
                <a:latin typeface="+mn-lt"/>
              </a:defRPr>
            </a:lvl1pPr>
          </a:lstStyle>
          <a:p>
            <a:pPr>
              <a:defRPr/>
            </a:pPr>
            <a:r>
              <a:rPr lang="en-US"/>
              <a:t>4/18/2017</a:t>
            </a:r>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08" tIns="46654" rIns="93308" bIns="46654" rtlCol="0" anchor="ctr"/>
          <a:lstStyle/>
          <a:p>
            <a:pPr lvl="0"/>
            <a:endParaRPr lang="en-US" noProof="0"/>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3308" tIns="46654" rIns="93308" bIns="4665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8842375"/>
            <a:ext cx="3043238" cy="466725"/>
          </a:xfrm>
          <a:prstGeom prst="rect">
            <a:avLst/>
          </a:prstGeom>
        </p:spPr>
        <p:txBody>
          <a:bodyPr vert="horz" lIns="93308" tIns="46654" rIns="93308" bIns="46654"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8276" y="8842375"/>
            <a:ext cx="3043238" cy="466725"/>
          </a:xfrm>
          <a:prstGeom prst="rect">
            <a:avLst/>
          </a:prstGeom>
        </p:spPr>
        <p:txBody>
          <a:bodyPr vert="horz" wrap="square" lIns="93308" tIns="46654" rIns="93308" bIns="46654" numCol="1" anchor="b" anchorCtr="0" compatLnSpc="1">
            <a:prstTxWarp prst="textNoShape">
              <a:avLst/>
            </a:prstTxWarp>
          </a:bodyPr>
          <a:lstStyle>
            <a:lvl1pPr algn="r" eaLnBrk="1" hangingPunct="1">
              <a:defRPr sz="1200"/>
            </a:lvl1pPr>
          </a:lstStyle>
          <a:p>
            <a:pPr>
              <a:defRPr/>
            </a:pPr>
            <a:fld id="{E5BC145F-4C68-401B-BBDD-FF76E48FE5EA}" type="slidenum">
              <a:rPr lang="en-US" altLang="en-US"/>
              <a:pPr>
                <a:defRPr/>
              </a:pPr>
              <a:t>‹#›</a:t>
            </a:fld>
            <a:endParaRPr lang="en-US" altLang="en-US"/>
          </a:p>
        </p:txBody>
      </p:sp>
    </p:spTree>
    <p:extLst>
      <p:ext uri="{BB962C8B-B14F-4D97-AF65-F5344CB8AC3E}">
        <p14:creationId xmlns:p14="http://schemas.microsoft.com/office/powerpoint/2010/main" val="320741305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d1d468c77_0_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5d1d468c7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6378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11</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3486420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a:defRPr/>
            </a:pPr>
            <a:r>
              <a:rPr lang="en-US"/>
              <a:t>4/18/2017</a:t>
            </a:r>
          </a:p>
        </p:txBody>
      </p:sp>
      <p:sp>
        <p:nvSpPr>
          <p:cNvPr id="5" name="Slide Number Placeholder 4"/>
          <p:cNvSpPr>
            <a:spLocks noGrp="1"/>
          </p:cNvSpPr>
          <p:nvPr>
            <p:ph type="sldNum" sz="quarter" idx="5"/>
          </p:nvPr>
        </p:nvSpPr>
        <p:spPr/>
        <p:txBody>
          <a:bodyPr/>
          <a:lstStyle/>
          <a:p>
            <a:pPr>
              <a:defRPr/>
            </a:pPr>
            <a:fld id="{E5BC145F-4C68-401B-BBDD-FF76E48FE5EA}" type="slidenum">
              <a:rPr lang="en-US" altLang="en-US" smtClean="0"/>
              <a:pPr>
                <a:defRPr/>
              </a:pPr>
              <a:t>12</a:t>
            </a:fld>
            <a:endParaRPr lang="en-US" altLang="en-US"/>
          </a:p>
        </p:txBody>
      </p:sp>
    </p:spTree>
    <p:extLst>
      <p:ext uri="{BB962C8B-B14F-4D97-AF65-F5344CB8AC3E}">
        <p14:creationId xmlns:p14="http://schemas.microsoft.com/office/powerpoint/2010/main" val="33680779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1184275" y="698500"/>
            <a:ext cx="4654550" cy="34909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a:p>
            <a:pPr eaLnBrk="1" hangingPunct="1">
              <a:spcBef>
                <a:spcPct val="0"/>
              </a:spcBef>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74" indent="-285721">
              <a:defRPr>
                <a:solidFill>
                  <a:schemeClr val="tx1"/>
                </a:solidFill>
                <a:latin typeface="Calibri" pitchFamily="34" charset="0"/>
              </a:defRPr>
            </a:lvl2pPr>
            <a:lvl3pPr marL="1142883" indent="-228576">
              <a:defRPr>
                <a:solidFill>
                  <a:schemeClr val="tx1"/>
                </a:solidFill>
                <a:latin typeface="Calibri" pitchFamily="34" charset="0"/>
              </a:defRPr>
            </a:lvl3pPr>
            <a:lvl4pPr marL="1600036" indent="-228576">
              <a:defRPr>
                <a:solidFill>
                  <a:schemeClr val="tx1"/>
                </a:solidFill>
                <a:latin typeface="Calibri" pitchFamily="34" charset="0"/>
              </a:defRPr>
            </a:lvl4pPr>
            <a:lvl5pPr marL="2057189" indent="-228576">
              <a:defRPr>
                <a:solidFill>
                  <a:schemeClr val="tx1"/>
                </a:solidFill>
                <a:latin typeface="Calibri" pitchFamily="34" charset="0"/>
              </a:defRPr>
            </a:lvl5pPr>
            <a:lvl6pPr marL="2514343" indent="-228576" defTabSz="457153" eaLnBrk="0" fontAlgn="base" hangingPunct="0">
              <a:spcBef>
                <a:spcPct val="0"/>
              </a:spcBef>
              <a:spcAft>
                <a:spcPct val="0"/>
              </a:spcAft>
              <a:defRPr>
                <a:solidFill>
                  <a:schemeClr val="tx1"/>
                </a:solidFill>
                <a:latin typeface="Calibri" pitchFamily="34" charset="0"/>
              </a:defRPr>
            </a:lvl6pPr>
            <a:lvl7pPr marL="2971496" indent="-228576" defTabSz="457153" eaLnBrk="0" fontAlgn="base" hangingPunct="0">
              <a:spcBef>
                <a:spcPct val="0"/>
              </a:spcBef>
              <a:spcAft>
                <a:spcPct val="0"/>
              </a:spcAft>
              <a:defRPr>
                <a:solidFill>
                  <a:schemeClr val="tx1"/>
                </a:solidFill>
                <a:latin typeface="Calibri" pitchFamily="34" charset="0"/>
              </a:defRPr>
            </a:lvl7pPr>
            <a:lvl8pPr marL="3428649" indent="-228576" defTabSz="457153" eaLnBrk="0" fontAlgn="base" hangingPunct="0">
              <a:spcBef>
                <a:spcPct val="0"/>
              </a:spcBef>
              <a:spcAft>
                <a:spcPct val="0"/>
              </a:spcAft>
              <a:defRPr>
                <a:solidFill>
                  <a:schemeClr val="tx1"/>
                </a:solidFill>
                <a:latin typeface="Calibri" pitchFamily="34" charset="0"/>
              </a:defRPr>
            </a:lvl8pPr>
            <a:lvl9pPr marL="3885802" indent="-228576" defTabSz="457153" eaLnBrk="0" fontAlgn="base" hangingPunct="0">
              <a:spcBef>
                <a:spcPct val="0"/>
              </a:spcBef>
              <a:spcAft>
                <a:spcPct val="0"/>
              </a:spcAft>
              <a:defRPr>
                <a:solidFill>
                  <a:schemeClr val="tx1"/>
                </a:solidFill>
                <a:latin typeface="Calibri" pitchFamily="34" charset="0"/>
              </a:defRPr>
            </a:lvl9pPr>
          </a:lstStyle>
          <a:p>
            <a:fld id="{607977C9-87FE-4F35-9A94-56D30A67D54A}" type="slidenum">
              <a:rPr lang="en-US" altLang="en-US" smtClean="0"/>
              <a:pPr/>
              <a:t>14</a:t>
            </a:fld>
            <a:endParaRPr lang="en-US" altLang="en-US"/>
          </a:p>
        </p:txBody>
      </p:sp>
      <p:sp>
        <p:nvSpPr>
          <p:cNvPr id="2" name="Date Placeholder 1"/>
          <p:cNvSpPr>
            <a:spLocks noGrp="1"/>
          </p:cNvSpPr>
          <p:nvPr>
            <p:ph type="dt" idx="10"/>
          </p:nvPr>
        </p:nvSpPr>
        <p:spPr/>
        <p:txBody>
          <a:bodyPr/>
          <a:lstStyle/>
          <a:p>
            <a:pPr>
              <a:defRPr/>
            </a:pPr>
            <a:r>
              <a:rPr lang="en-US"/>
              <a:t>4/18/2017</a:t>
            </a:r>
          </a:p>
        </p:txBody>
      </p:sp>
    </p:spTree>
    <p:extLst>
      <p:ext uri="{BB962C8B-B14F-4D97-AF65-F5344CB8AC3E}">
        <p14:creationId xmlns:p14="http://schemas.microsoft.com/office/powerpoint/2010/main" val="342429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15</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2439669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r>
              <a:rPr lang="en-US" smtClean="0"/>
              <a:t>4/18/2017</a:t>
            </a:r>
            <a:endParaRPr lang="en-US"/>
          </a:p>
        </p:txBody>
      </p:sp>
      <p:sp>
        <p:nvSpPr>
          <p:cNvPr id="5" name="Slide Number Placeholder 4"/>
          <p:cNvSpPr>
            <a:spLocks noGrp="1"/>
          </p:cNvSpPr>
          <p:nvPr>
            <p:ph type="sldNum" sz="quarter" idx="11"/>
          </p:nvPr>
        </p:nvSpPr>
        <p:spPr/>
        <p:txBody>
          <a:bodyPr/>
          <a:lstStyle/>
          <a:p>
            <a:pPr>
              <a:defRPr/>
            </a:pPr>
            <a:fld id="{E5BC145F-4C68-401B-BBDD-FF76E48FE5EA}" type="slidenum">
              <a:rPr lang="en-US" altLang="en-US" smtClean="0"/>
              <a:pPr>
                <a:defRPr/>
              </a:pPr>
              <a:t>17</a:t>
            </a:fld>
            <a:endParaRPr lang="en-US" altLang="en-US"/>
          </a:p>
        </p:txBody>
      </p:sp>
    </p:spTree>
    <p:extLst>
      <p:ext uri="{BB962C8B-B14F-4D97-AF65-F5344CB8AC3E}">
        <p14:creationId xmlns:p14="http://schemas.microsoft.com/office/powerpoint/2010/main" val="2243661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a:xfrm>
            <a:off x="701675" y="4479926"/>
            <a:ext cx="5619750" cy="3924102"/>
          </a:xfrm>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18</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1384341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20</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15946054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22</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3469032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D8776801-69E1-42DB-8E3D-3F253E3F2FE2}" type="slidenum">
              <a:rPr lang="en-US" altLang="en-US"/>
              <a:pPr/>
              <a:t>23</a:t>
            </a:fld>
            <a:endParaRPr lang="en-US" altLang="en-US"/>
          </a:p>
        </p:txBody>
      </p:sp>
      <p:sp>
        <p:nvSpPr>
          <p:cNvPr id="2" name="Date Placeholder 1"/>
          <p:cNvSpPr>
            <a:spLocks noGrp="1"/>
          </p:cNvSpPr>
          <p:nvPr>
            <p:ph type="dt" idx="10"/>
          </p:nvPr>
        </p:nvSpPr>
        <p:spPr/>
        <p:txBody>
          <a:bodyPr/>
          <a:lstStyle/>
          <a:p>
            <a:pPr>
              <a:defRPr/>
            </a:pPr>
            <a:r>
              <a:rPr lang="en-US"/>
              <a:t>4/18/2017</a:t>
            </a:r>
          </a:p>
        </p:txBody>
      </p:sp>
    </p:spTree>
    <p:extLst>
      <p:ext uri="{BB962C8B-B14F-4D97-AF65-F5344CB8AC3E}">
        <p14:creationId xmlns:p14="http://schemas.microsoft.com/office/powerpoint/2010/main" val="3803696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3050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Welcome </a:t>
            </a:r>
            <a:r>
              <a:rPr lang="en-US" smtClean="0"/>
              <a:t>and introductions</a:t>
            </a:r>
            <a:endParaRPr/>
          </a:p>
        </p:txBody>
      </p:sp>
    </p:spTree>
    <p:extLst>
      <p:ext uri="{BB962C8B-B14F-4D97-AF65-F5344CB8AC3E}">
        <p14:creationId xmlns:p14="http://schemas.microsoft.com/office/powerpoint/2010/main" val="1999860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C4D19-8328-4791-84D7-57B6572CECEA}" type="slidenum">
              <a:rPr lang="en-US" smtClean="0"/>
              <a:t>25</a:t>
            </a:fld>
            <a:endParaRPr lang="en-US"/>
          </a:p>
        </p:txBody>
      </p:sp>
    </p:spTree>
    <p:extLst>
      <p:ext uri="{BB962C8B-B14F-4D97-AF65-F5344CB8AC3E}">
        <p14:creationId xmlns:p14="http://schemas.microsoft.com/office/powerpoint/2010/main" val="1536143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4D19-8328-4791-84D7-57B6572CECEA}" type="slidenum">
              <a:rPr lang="en-US" smtClean="0"/>
              <a:t>26</a:t>
            </a:fld>
            <a:endParaRPr lang="en-US"/>
          </a:p>
        </p:txBody>
      </p:sp>
    </p:spTree>
    <p:extLst>
      <p:ext uri="{BB962C8B-B14F-4D97-AF65-F5344CB8AC3E}">
        <p14:creationId xmlns:p14="http://schemas.microsoft.com/office/powerpoint/2010/main" val="22029737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CC4D19-8328-4791-84D7-57B6572CECEA}"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779231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4D19-8328-4791-84D7-57B6572CECEA}" type="slidenum">
              <a:rPr lang="en-US" smtClean="0"/>
              <a:t>28</a:t>
            </a:fld>
            <a:endParaRPr lang="en-US"/>
          </a:p>
        </p:txBody>
      </p:sp>
    </p:spTree>
    <p:extLst>
      <p:ext uri="{BB962C8B-B14F-4D97-AF65-F5344CB8AC3E}">
        <p14:creationId xmlns:p14="http://schemas.microsoft.com/office/powerpoint/2010/main" val="3612597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6CC4D19-8328-4791-84D7-57B6572CECEA}" type="slidenum">
              <a:rPr lang="en-US" smtClean="0"/>
              <a:t>29</a:t>
            </a:fld>
            <a:endParaRPr lang="en-US"/>
          </a:p>
        </p:txBody>
      </p:sp>
    </p:spTree>
    <p:extLst>
      <p:ext uri="{BB962C8B-B14F-4D97-AF65-F5344CB8AC3E}">
        <p14:creationId xmlns:p14="http://schemas.microsoft.com/office/powerpoint/2010/main" val="2532727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C4D19-8328-4791-84D7-57B6572CECEA}" type="slidenum">
              <a:rPr lang="en-US" smtClean="0"/>
              <a:t>30</a:t>
            </a:fld>
            <a:endParaRPr lang="en-US"/>
          </a:p>
        </p:txBody>
      </p:sp>
    </p:spTree>
    <p:extLst>
      <p:ext uri="{BB962C8B-B14F-4D97-AF65-F5344CB8AC3E}">
        <p14:creationId xmlns:p14="http://schemas.microsoft.com/office/powerpoint/2010/main" val="2302545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6CC4D19-8328-4791-84D7-57B6572CECEA}"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7036517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C4D19-8328-4791-84D7-57B6572CECEA}" type="slidenum">
              <a:rPr lang="en-US" smtClean="0"/>
              <a:t>32</a:t>
            </a:fld>
            <a:endParaRPr lang="en-US"/>
          </a:p>
        </p:txBody>
      </p:sp>
    </p:spTree>
    <p:extLst>
      <p:ext uri="{BB962C8B-B14F-4D97-AF65-F5344CB8AC3E}">
        <p14:creationId xmlns:p14="http://schemas.microsoft.com/office/powerpoint/2010/main" val="3858352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CC4D19-8328-4791-84D7-57B6572CECEA}" type="slidenum">
              <a:rPr lang="en-US" smtClean="0"/>
              <a:t>33</a:t>
            </a:fld>
            <a:endParaRPr lang="en-US"/>
          </a:p>
        </p:txBody>
      </p:sp>
    </p:spTree>
    <p:extLst>
      <p:ext uri="{BB962C8B-B14F-4D97-AF65-F5344CB8AC3E}">
        <p14:creationId xmlns:p14="http://schemas.microsoft.com/office/powerpoint/2010/main" val="156020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627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1492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948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7389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285750" indent="-285750"/>
            <a:r>
              <a:rPr lang="en-US" sz="1200" dirty="0"/>
              <a:t>Population is 27,087 with 9,742 households </a:t>
            </a:r>
          </a:p>
          <a:p>
            <a:pPr marL="285750" indent="-285750"/>
            <a:r>
              <a:rPr lang="en-US" sz="1200" dirty="0"/>
              <a:t>Is a home rule community with a Village President and Board of Trustees elected at large and a Village Manager who runs the day to day operations of the Village</a:t>
            </a:r>
          </a:p>
          <a:p>
            <a:pPr marL="285750" indent="-285750"/>
            <a:r>
              <a:rPr lang="en-US" sz="1200" dirty="0"/>
              <a:t>Over 100 Wilmette residents serve on 13 boards and commissions.  The Village President appoints members to the boards and commissions with the approval of the Village Board</a:t>
            </a:r>
          </a:p>
          <a:p>
            <a:pPr marL="285750" indent="-285750"/>
            <a:r>
              <a:rPr lang="en-US" sz="1200" dirty="0"/>
              <a:t>The Environmental and Energy Commission (EEC)  is an advisory body to the Village Board, and its purpose shall be to provide advice and education on environmental and energy-related issues and is currently charged with creating a sustainability plan</a:t>
            </a:r>
          </a:p>
          <a:p>
            <a:pPr marL="285750" indent="-285750"/>
            <a:r>
              <a:rPr lang="en-US" sz="1200" dirty="0"/>
              <a:t>Has 20 Parks (188.3 acres) and 63 acres of lakefront parks</a:t>
            </a:r>
          </a:p>
          <a:p>
            <a:endParaRPr lang="en-US" dirty="0"/>
          </a:p>
        </p:txBody>
      </p:sp>
      <p:sp>
        <p:nvSpPr>
          <p:cNvPr id="4" name="Slide Number Placeholder 3"/>
          <p:cNvSpPr>
            <a:spLocks noGrp="1"/>
          </p:cNvSpPr>
          <p:nvPr>
            <p:ph type="sldNum" sz="quarter" idx="5"/>
          </p:nvPr>
        </p:nvSpPr>
        <p:spPr/>
        <p:txBody>
          <a:bodyPr/>
          <a:lstStyle/>
          <a:p>
            <a:fld id="{CB47113C-3E11-448E-BCE4-496426019374}" type="slidenum">
              <a:rPr lang="en-US" smtClean="0"/>
              <a:t>43</a:t>
            </a:fld>
            <a:endParaRPr lang="en-US"/>
          </a:p>
        </p:txBody>
      </p:sp>
    </p:spTree>
    <p:extLst>
      <p:ext uri="{BB962C8B-B14F-4D97-AF65-F5344CB8AC3E}">
        <p14:creationId xmlns:p14="http://schemas.microsoft.com/office/powerpoint/2010/main" val="36651708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24 Board of Directors and 200 current members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League’s support  is based on our position on natural resources and the environment. Our position states, in part, to: 1) preserve the physical, chemical, and biological integrity of the ecosystem, with maximum protection of public health and the environment; and 2) promote an environment beneficial to life through the protection and wise management of natural resources in the public interest.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 In accordance with the LWV position,  the LWV has been a longstanding participant in the Annual Conference of the Parties to the 1992 United Nations Framework Convention on Climate Change (UNFCCC), which formulated the Kyoto Protocol and negotiated the Paris Agreement.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LWV-US sends delegates to the UNFCC annually and our local league member , Rebecca Boyd has attended as a delegate in Poland in 2019.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LWV-IL and LWV-Wilmette have advocacy chairs and environmental teams working to provide ongoing advocacy on a local, state and national level. </a:t>
            </a:r>
          </a:p>
          <a:p>
            <a:endParaRPr lang="en-US" dirty="0"/>
          </a:p>
        </p:txBody>
      </p:sp>
      <p:sp>
        <p:nvSpPr>
          <p:cNvPr id="4" name="Slide Number Placeholder 3"/>
          <p:cNvSpPr>
            <a:spLocks noGrp="1"/>
          </p:cNvSpPr>
          <p:nvPr>
            <p:ph type="sldNum" sz="quarter" idx="5"/>
          </p:nvPr>
        </p:nvSpPr>
        <p:spPr/>
        <p:txBody>
          <a:bodyPr/>
          <a:lstStyle/>
          <a:p>
            <a:fld id="{CB47113C-3E11-448E-BCE4-496426019374}" type="slidenum">
              <a:rPr lang="en-US" smtClean="0"/>
              <a:t>44</a:t>
            </a:fld>
            <a:endParaRPr lang="en-US"/>
          </a:p>
        </p:txBody>
      </p:sp>
    </p:spTree>
    <p:extLst>
      <p:ext uri="{BB962C8B-B14F-4D97-AF65-F5344CB8AC3E}">
        <p14:creationId xmlns:p14="http://schemas.microsoft.com/office/powerpoint/2010/main" val="370017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Invite Board of Trustees to Attend Mayor’s Caucus (December 2017)</a:t>
            </a:r>
          </a:p>
          <a:p>
            <a:r>
              <a:rPr lang="en-US" sz="1200" dirty="0">
                <a:solidFill>
                  <a:srgbClr val="FFFFFF"/>
                </a:solidFill>
              </a:rPr>
              <a:t>Letter campaign asking Village Board of Trustees and Energy and Environmental Commission  to join Climate Mayors and Endorse GRC2 (Spring 2018)</a:t>
            </a:r>
          </a:p>
          <a:p>
            <a:r>
              <a:rPr lang="en-US" sz="1200" dirty="0">
                <a:solidFill>
                  <a:srgbClr val="FFFFFF"/>
                </a:solidFill>
              </a:rPr>
              <a:t> Village President joins Climate Mayors and  Village Board endorses sustainability effort and passes a resolution endorsing the Metropolitan Mayors Caucus’  GRC. (August, 2018)</a:t>
            </a:r>
          </a:p>
          <a:p>
            <a:r>
              <a:rPr lang="en-US" sz="1200" dirty="0">
                <a:solidFill>
                  <a:srgbClr val="FFFFFF"/>
                </a:solidFill>
              </a:rPr>
              <a:t>Climate Action Event:  Thinking Globally, Acting Locally co-sponsored by Go Green and LWV-Wilmette 100 attendees  (February, 2019) Local community experts sign-up to offer assistance supporting EEC. </a:t>
            </a:r>
          </a:p>
          <a:p>
            <a:r>
              <a:rPr lang="en-US" sz="1200" dirty="0">
                <a:solidFill>
                  <a:schemeClr val="bg1"/>
                </a:solidFill>
              </a:rPr>
              <a:t>Go Green Environmental Fair: 100 exhibits and 1,500 guests, volunteers and exhibitors</a:t>
            </a:r>
            <a:endParaRPr lang="en-US" sz="1200"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CB47113C-3E11-448E-BCE4-496426019374}" type="slidenum">
              <a:rPr lang="en-US" smtClean="0"/>
              <a:t>45</a:t>
            </a:fld>
            <a:endParaRPr lang="en-US"/>
          </a:p>
        </p:txBody>
      </p:sp>
    </p:spTree>
    <p:extLst>
      <p:ext uri="{BB962C8B-B14F-4D97-AF65-F5344CB8AC3E}">
        <p14:creationId xmlns:p14="http://schemas.microsoft.com/office/powerpoint/2010/main" val="779519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dirty="0"/>
              <a:t>Edith </a:t>
            </a:r>
            <a:r>
              <a:rPr lang="en-US" dirty="0" err="1"/>
              <a:t>Makra</a:t>
            </a:r>
            <a:r>
              <a:rPr lang="en-US" dirty="0"/>
              <a:t>, Director of Environmental Initiatives, Metropolitan Mayors Caucus  meets with EEC. (March, 2018)</a:t>
            </a:r>
          </a:p>
          <a:p>
            <a:r>
              <a:rPr lang="en-US" dirty="0"/>
              <a:t>EEC recommends the Village of Wilmette adopt the resolutions to join the GRC2.   (July, 2018)</a:t>
            </a:r>
          </a:p>
          <a:p>
            <a:r>
              <a:rPr lang="en-US" dirty="0"/>
              <a:t>Greenest Region Process Discussion.  Decided that each commissioner to submit the 1-2 Consensus Goals that they wish to develop based on interest and expertise. (October, 2018)</a:t>
            </a:r>
          </a:p>
          <a:p>
            <a:r>
              <a:rPr lang="en-US" dirty="0"/>
              <a:t>Other municipality sustainability plans reviewed to determine format and process.  Each Commissioner assigned a GRC Consensus Goal to work on and submit first draft.  Each commissioner provided citizen experts to optionally use as support.  (January, 2019).</a:t>
            </a:r>
          </a:p>
          <a:p>
            <a:r>
              <a:rPr lang="en-US" dirty="0"/>
              <a:t>Commissioners reviewed with the EEC the highlights of each submitted draft.  Two commissioners assigned to create a “working draft” to compile drafts into a consistent format.  Intent is to have a working draft delivered to the EEC to consider this summer. </a:t>
            </a:r>
          </a:p>
          <a:p>
            <a:endParaRPr lang="en-US" dirty="0"/>
          </a:p>
          <a:p>
            <a:endParaRPr lang="en-US" dirty="0"/>
          </a:p>
        </p:txBody>
      </p:sp>
      <p:sp>
        <p:nvSpPr>
          <p:cNvPr id="4" name="Slide Number Placeholder 3"/>
          <p:cNvSpPr>
            <a:spLocks noGrp="1"/>
          </p:cNvSpPr>
          <p:nvPr>
            <p:ph type="sldNum" sz="quarter" idx="5"/>
          </p:nvPr>
        </p:nvSpPr>
        <p:spPr/>
        <p:txBody>
          <a:bodyPr/>
          <a:lstStyle/>
          <a:p>
            <a:fld id="{CB47113C-3E11-448E-BCE4-496426019374}" type="slidenum">
              <a:rPr lang="en-US" smtClean="0"/>
              <a:t>46</a:t>
            </a:fld>
            <a:endParaRPr lang="en-US"/>
          </a:p>
        </p:txBody>
      </p:sp>
    </p:spTree>
    <p:extLst>
      <p:ext uri="{BB962C8B-B14F-4D97-AF65-F5344CB8AC3E}">
        <p14:creationId xmlns:p14="http://schemas.microsoft.com/office/powerpoint/2010/main" val="1654959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5d39a2d3c7_0_3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5d39a2d3c7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77165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6156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5d39a2d3c7_1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5d39a2d3c7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the audience to refer to the handout on the framework categories overview</a:t>
            </a:r>
            <a:endParaRPr/>
          </a:p>
        </p:txBody>
      </p:sp>
    </p:spTree>
    <p:extLst>
      <p:ext uri="{BB962C8B-B14F-4D97-AF65-F5344CB8AC3E}">
        <p14:creationId xmlns:p14="http://schemas.microsoft.com/office/powerpoint/2010/main" val="1901852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5d39a2d3c7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5d39a2d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 each of the ten sustainable categories, there are sub categories.</a:t>
            </a:r>
            <a:endParaRPr/>
          </a:p>
        </p:txBody>
      </p:sp>
      <p:sp>
        <p:nvSpPr>
          <p:cNvPr id="200" name="Google Shape;200;g5d39a2d3c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52</a:t>
            </a:fld>
            <a:endParaRPr/>
          </a:p>
        </p:txBody>
      </p:sp>
    </p:spTree>
    <p:extLst>
      <p:ext uri="{BB962C8B-B14F-4D97-AF65-F5344CB8AC3E}">
        <p14:creationId xmlns:p14="http://schemas.microsoft.com/office/powerpoint/2010/main" val="2016463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74" indent="-285721">
              <a:defRPr>
                <a:solidFill>
                  <a:schemeClr val="tx1"/>
                </a:solidFill>
                <a:latin typeface="Calibri" pitchFamily="34" charset="0"/>
              </a:defRPr>
            </a:lvl2pPr>
            <a:lvl3pPr marL="1142883" indent="-228576">
              <a:defRPr>
                <a:solidFill>
                  <a:schemeClr val="tx1"/>
                </a:solidFill>
                <a:latin typeface="Calibri" pitchFamily="34" charset="0"/>
              </a:defRPr>
            </a:lvl3pPr>
            <a:lvl4pPr marL="1600036" indent="-228576">
              <a:defRPr>
                <a:solidFill>
                  <a:schemeClr val="tx1"/>
                </a:solidFill>
                <a:latin typeface="Calibri" pitchFamily="34" charset="0"/>
              </a:defRPr>
            </a:lvl4pPr>
            <a:lvl5pPr marL="2057189" indent="-228576">
              <a:defRPr>
                <a:solidFill>
                  <a:schemeClr val="tx1"/>
                </a:solidFill>
                <a:latin typeface="Calibri" pitchFamily="34" charset="0"/>
              </a:defRPr>
            </a:lvl5pPr>
            <a:lvl6pPr marL="2514343" indent="-228576" defTabSz="457153" eaLnBrk="0" fontAlgn="base" hangingPunct="0">
              <a:spcBef>
                <a:spcPct val="0"/>
              </a:spcBef>
              <a:spcAft>
                <a:spcPct val="0"/>
              </a:spcAft>
              <a:defRPr>
                <a:solidFill>
                  <a:schemeClr val="tx1"/>
                </a:solidFill>
                <a:latin typeface="Calibri" pitchFamily="34" charset="0"/>
              </a:defRPr>
            </a:lvl6pPr>
            <a:lvl7pPr marL="2971496" indent="-228576" defTabSz="457153" eaLnBrk="0" fontAlgn="base" hangingPunct="0">
              <a:spcBef>
                <a:spcPct val="0"/>
              </a:spcBef>
              <a:spcAft>
                <a:spcPct val="0"/>
              </a:spcAft>
              <a:defRPr>
                <a:solidFill>
                  <a:schemeClr val="tx1"/>
                </a:solidFill>
                <a:latin typeface="Calibri" pitchFamily="34" charset="0"/>
              </a:defRPr>
            </a:lvl7pPr>
            <a:lvl8pPr marL="3428649" indent="-228576" defTabSz="457153" eaLnBrk="0" fontAlgn="base" hangingPunct="0">
              <a:spcBef>
                <a:spcPct val="0"/>
              </a:spcBef>
              <a:spcAft>
                <a:spcPct val="0"/>
              </a:spcAft>
              <a:defRPr>
                <a:solidFill>
                  <a:schemeClr val="tx1"/>
                </a:solidFill>
                <a:latin typeface="Calibri" pitchFamily="34" charset="0"/>
              </a:defRPr>
            </a:lvl8pPr>
            <a:lvl9pPr marL="3885802" indent="-228576" defTabSz="457153" eaLnBrk="0" fontAlgn="base" hangingPunct="0">
              <a:spcBef>
                <a:spcPct val="0"/>
              </a:spcBef>
              <a:spcAft>
                <a:spcPct val="0"/>
              </a:spcAft>
              <a:defRPr>
                <a:solidFill>
                  <a:schemeClr val="tx1"/>
                </a:solidFill>
                <a:latin typeface="Calibri" pitchFamily="34" charset="0"/>
              </a:defRPr>
            </a:lvl9pPr>
          </a:lstStyle>
          <a:p>
            <a:fld id="{C58800AD-D875-44EC-8BAC-5E5F98052F6B}" type="slidenum">
              <a:rPr lang="en-US" altLang="en-US" smtClean="0"/>
              <a:pPr/>
              <a:t>4</a:t>
            </a:fld>
            <a:endParaRPr lang="en-US" altLang="en-US"/>
          </a:p>
        </p:txBody>
      </p:sp>
      <p:sp>
        <p:nvSpPr>
          <p:cNvPr id="2" name="Date Placeholder 1"/>
          <p:cNvSpPr>
            <a:spLocks noGrp="1"/>
          </p:cNvSpPr>
          <p:nvPr>
            <p:ph type="dt" idx="10"/>
          </p:nvPr>
        </p:nvSpPr>
        <p:spPr/>
        <p:txBody>
          <a:bodyPr/>
          <a:lstStyle/>
          <a:p>
            <a:pPr>
              <a:defRPr/>
            </a:pPr>
            <a:r>
              <a:rPr lang="en-US"/>
              <a:t>4/18/2017</a:t>
            </a:r>
          </a:p>
        </p:txBody>
      </p:sp>
    </p:spTree>
    <p:extLst>
      <p:ext uri="{BB962C8B-B14F-4D97-AF65-F5344CB8AC3E}">
        <p14:creationId xmlns:p14="http://schemas.microsoft.com/office/powerpoint/2010/main" val="21713251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d39a2d3c7_0_1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5d39a2d3c7_0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Followed by specific goals that are letter, symbol, and number coded. The letter(s) are after the sustainability category, the symbol tells what kind of goal it is, and the number helps with organization.</a:t>
            </a:r>
            <a:endParaRPr/>
          </a:p>
        </p:txBody>
      </p:sp>
      <p:sp>
        <p:nvSpPr>
          <p:cNvPr id="208" name="Google Shape;208;g5d39a2d3c7_0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53</a:t>
            </a:fld>
            <a:endParaRPr/>
          </a:p>
        </p:txBody>
      </p:sp>
    </p:spTree>
    <p:extLst>
      <p:ext uri="{BB962C8B-B14F-4D97-AF65-F5344CB8AC3E}">
        <p14:creationId xmlns:p14="http://schemas.microsoft.com/office/powerpoint/2010/main" val="19777135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d39a2d3c7_0_2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5d39a2d3c7_0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In this section, the main objectives are bolded, strategy objectives have a guillemet (gi-emi), while the advanced strategy objectives have plus sign and are also bolded.</a:t>
            </a:r>
            <a:endParaRPr/>
          </a:p>
        </p:txBody>
      </p:sp>
      <p:sp>
        <p:nvSpPr>
          <p:cNvPr id="216" name="Google Shape;216;g5d39a2d3c7_0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extLst>
      <p:ext uri="{BB962C8B-B14F-4D97-AF65-F5344CB8AC3E}">
        <p14:creationId xmlns:p14="http://schemas.microsoft.com/office/powerpoint/2010/main" val="17111849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5d39a2d3c7_0_3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5d39a2d3c7_0_3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The final section is where your municipality can mark up the status of each objective. It’s important to note that if multiple contacts within a village are marking up the framework that they fill out the contact initials. There are also resource links to some of the objectives. You can also add your own links to refer back to. </a:t>
            </a:r>
            <a:endParaRPr/>
          </a:p>
        </p:txBody>
      </p:sp>
      <p:sp>
        <p:nvSpPr>
          <p:cNvPr id="224" name="Google Shape;224;g5d39a2d3c7_0_3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extLst>
      <p:ext uri="{BB962C8B-B14F-4D97-AF65-F5344CB8AC3E}">
        <p14:creationId xmlns:p14="http://schemas.microsoft.com/office/powerpoint/2010/main" val="19148622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d39a2d3c7_1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d39a2d3c7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90780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5d39a2d3c7_0_3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5d39a2d3c7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0820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5d39a2d3c7_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5d39a2d3c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55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68" eaLnBrk="1" hangingPunct="1">
              <a:spcBef>
                <a:spcPct val="0"/>
              </a:spcBef>
            </a:pPr>
            <a:r>
              <a:rPr lang="en-US" altLang="en-US" b="1" dirty="0"/>
              <a:t>Ostenburg</a:t>
            </a:r>
          </a:p>
          <a:p>
            <a:pPr defTabSz="931768" eaLnBrk="1" hangingPunct="1">
              <a:spcBef>
                <a:spcPct val="0"/>
              </a:spcBef>
            </a:pPr>
            <a:endParaRPr lang="en-US" altLang="en-US" dirty="0"/>
          </a:p>
          <a:p>
            <a:pPr defTabSz="931768" eaLnBrk="1" hangingPunct="1">
              <a:spcBef>
                <a:spcPct val="0"/>
              </a:spcBef>
            </a:pPr>
            <a:r>
              <a:rPr lang="en-US" altLang="en-US" dirty="0"/>
              <a:t>Ok to read the goal –</a:t>
            </a:r>
          </a:p>
          <a:p>
            <a:pPr defTabSz="931768" eaLnBrk="1" hangingPunct="1">
              <a:spcBef>
                <a:spcPct val="0"/>
              </a:spcBef>
            </a:pPr>
            <a:endParaRPr lang="en-US" altLang="en-US" dirty="0"/>
          </a:p>
          <a:p>
            <a:pPr defTabSz="931768" eaLnBrk="1" hangingPunct="1">
              <a:spcBef>
                <a:spcPct val="0"/>
              </a:spcBef>
            </a:pPr>
            <a:r>
              <a:rPr lang="en-US" altLang="en-US" b="1" dirty="0"/>
              <a:t>Bottom line.  </a:t>
            </a:r>
          </a:p>
          <a:p>
            <a:pPr defTabSz="931768" eaLnBrk="1" hangingPunct="1">
              <a:spcBef>
                <a:spcPct val="0"/>
              </a:spcBef>
            </a:pPr>
            <a:r>
              <a:rPr lang="en-US" altLang="en-US" b="1" dirty="0"/>
              <a:t>We have to work together and strategically.  </a:t>
            </a:r>
          </a:p>
          <a:p>
            <a:pPr defTabSz="931768" eaLnBrk="1" hangingPunct="1">
              <a:spcBef>
                <a:spcPct val="0"/>
              </a:spcBef>
            </a:pPr>
            <a:r>
              <a:rPr lang="en-US" altLang="en-US" dirty="0"/>
              <a:t>Not enough resources to get much done without aligning efforts</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874" indent="-285721">
              <a:defRPr>
                <a:solidFill>
                  <a:schemeClr val="tx1"/>
                </a:solidFill>
                <a:latin typeface="Calibri" pitchFamily="34" charset="0"/>
              </a:defRPr>
            </a:lvl2pPr>
            <a:lvl3pPr marL="1142883" indent="-228576">
              <a:defRPr>
                <a:solidFill>
                  <a:schemeClr val="tx1"/>
                </a:solidFill>
                <a:latin typeface="Calibri" pitchFamily="34" charset="0"/>
              </a:defRPr>
            </a:lvl3pPr>
            <a:lvl4pPr marL="1600036" indent="-228576">
              <a:defRPr>
                <a:solidFill>
                  <a:schemeClr val="tx1"/>
                </a:solidFill>
                <a:latin typeface="Calibri" pitchFamily="34" charset="0"/>
              </a:defRPr>
            </a:lvl4pPr>
            <a:lvl5pPr marL="2057189" indent="-228576">
              <a:defRPr>
                <a:solidFill>
                  <a:schemeClr val="tx1"/>
                </a:solidFill>
                <a:latin typeface="Calibri" pitchFamily="34" charset="0"/>
              </a:defRPr>
            </a:lvl5pPr>
            <a:lvl6pPr marL="2514343" indent="-228576" defTabSz="457153" eaLnBrk="0" fontAlgn="base" hangingPunct="0">
              <a:spcBef>
                <a:spcPct val="0"/>
              </a:spcBef>
              <a:spcAft>
                <a:spcPct val="0"/>
              </a:spcAft>
              <a:defRPr>
                <a:solidFill>
                  <a:schemeClr val="tx1"/>
                </a:solidFill>
                <a:latin typeface="Calibri" pitchFamily="34" charset="0"/>
              </a:defRPr>
            </a:lvl6pPr>
            <a:lvl7pPr marL="2971496" indent="-228576" defTabSz="457153" eaLnBrk="0" fontAlgn="base" hangingPunct="0">
              <a:spcBef>
                <a:spcPct val="0"/>
              </a:spcBef>
              <a:spcAft>
                <a:spcPct val="0"/>
              </a:spcAft>
              <a:defRPr>
                <a:solidFill>
                  <a:schemeClr val="tx1"/>
                </a:solidFill>
                <a:latin typeface="Calibri" pitchFamily="34" charset="0"/>
              </a:defRPr>
            </a:lvl7pPr>
            <a:lvl8pPr marL="3428649" indent="-228576" defTabSz="457153" eaLnBrk="0" fontAlgn="base" hangingPunct="0">
              <a:spcBef>
                <a:spcPct val="0"/>
              </a:spcBef>
              <a:spcAft>
                <a:spcPct val="0"/>
              </a:spcAft>
              <a:defRPr>
                <a:solidFill>
                  <a:schemeClr val="tx1"/>
                </a:solidFill>
                <a:latin typeface="Calibri" pitchFamily="34" charset="0"/>
              </a:defRPr>
            </a:lvl8pPr>
            <a:lvl9pPr marL="3885802" indent="-228576" defTabSz="457153" eaLnBrk="0" fontAlgn="base" hangingPunct="0">
              <a:spcBef>
                <a:spcPct val="0"/>
              </a:spcBef>
              <a:spcAft>
                <a:spcPct val="0"/>
              </a:spcAft>
              <a:defRPr>
                <a:solidFill>
                  <a:schemeClr val="tx1"/>
                </a:solidFill>
                <a:latin typeface="Calibri" pitchFamily="34" charset="0"/>
              </a:defRPr>
            </a:lvl9pPr>
          </a:lstStyle>
          <a:p>
            <a:fld id="{B3EF3000-279C-43E6-B03B-8D3051F5CD0B}" type="slidenum">
              <a:rPr lang="en-US" altLang="en-US" smtClean="0"/>
              <a:pPr/>
              <a:t>6</a:t>
            </a:fld>
            <a:endParaRPr lang="en-US" altLang="en-US"/>
          </a:p>
        </p:txBody>
      </p:sp>
      <p:sp>
        <p:nvSpPr>
          <p:cNvPr id="2" name="Date Placeholder 1"/>
          <p:cNvSpPr>
            <a:spLocks noGrp="1"/>
          </p:cNvSpPr>
          <p:nvPr>
            <p:ph type="dt" idx="10"/>
          </p:nvPr>
        </p:nvSpPr>
        <p:spPr/>
        <p:txBody>
          <a:bodyPr/>
          <a:lstStyle/>
          <a:p>
            <a:pPr>
              <a:defRPr/>
            </a:pPr>
            <a:r>
              <a:rPr lang="en-US"/>
              <a:t>4/18/2017</a:t>
            </a:r>
          </a:p>
        </p:txBody>
      </p:sp>
    </p:spTree>
    <p:extLst>
      <p:ext uri="{BB962C8B-B14F-4D97-AF65-F5344CB8AC3E}">
        <p14:creationId xmlns:p14="http://schemas.microsoft.com/office/powerpoint/2010/main" val="498983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7</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3443698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a:defRPr/>
            </a:pPr>
            <a:fld id="{E5BC145F-4C68-401B-BBDD-FF76E48FE5EA}" type="slidenum">
              <a:rPr lang="en-US" altLang="en-US" smtClean="0"/>
              <a:pPr>
                <a:defRPr/>
              </a:pPr>
              <a:t>8</a:t>
            </a:fld>
            <a:endParaRPr lang="en-US" altLang="en-US"/>
          </a:p>
        </p:txBody>
      </p:sp>
      <p:sp>
        <p:nvSpPr>
          <p:cNvPr id="5" name="Date Placeholder 4"/>
          <p:cNvSpPr>
            <a:spLocks noGrp="1"/>
          </p:cNvSpPr>
          <p:nvPr>
            <p:ph type="dt" idx="11"/>
          </p:nvPr>
        </p:nvSpPr>
        <p:spPr/>
        <p:txBody>
          <a:bodyPr/>
          <a:lstStyle/>
          <a:p>
            <a:pPr>
              <a:defRPr/>
            </a:pPr>
            <a:r>
              <a:rPr lang="en-US"/>
              <a:t>4/18/2017</a:t>
            </a:r>
          </a:p>
        </p:txBody>
      </p:sp>
    </p:spTree>
    <p:extLst>
      <p:ext uri="{BB962C8B-B14F-4D97-AF65-F5344CB8AC3E}">
        <p14:creationId xmlns:p14="http://schemas.microsoft.com/office/powerpoint/2010/main" val="35864167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Edith</a:t>
            </a:r>
          </a:p>
          <a:p>
            <a:pPr>
              <a:spcBef>
                <a:spcPct val="0"/>
              </a:spcBef>
            </a:pPr>
            <a:r>
              <a:rPr lang="en-US" altLang="en-US" dirty="0"/>
              <a:t>Normalized – land achievements nearly 30%</a:t>
            </a:r>
          </a:p>
          <a:p>
            <a:pPr>
              <a:spcBef>
                <a:spcPct val="0"/>
              </a:spcBef>
            </a:pPr>
            <a:r>
              <a:rPr lang="en-US" altLang="en-US" dirty="0"/>
              <a:t>Normalized for dominance of land and scarcity of waste achievements</a:t>
            </a:r>
          </a:p>
          <a:p>
            <a:pPr>
              <a:spcBef>
                <a:spcPct val="0"/>
              </a:spcBef>
            </a:pPr>
            <a:endParaRPr lang="en-US" altLang="en-US" dirty="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583016C-2527-4BB3-BA2E-98317BCD9A92}" type="slidenum">
              <a:rPr lang="en-US" altLang="en-US"/>
              <a:pPr fontAlgn="base">
                <a:spcBef>
                  <a:spcPct val="0"/>
                </a:spcBef>
                <a:spcAft>
                  <a:spcPct val="0"/>
                </a:spcAft>
              </a:pPr>
              <a:t>9</a:t>
            </a:fld>
            <a:endParaRPr lang="en-US" altLang="en-US"/>
          </a:p>
        </p:txBody>
      </p:sp>
    </p:spTree>
    <p:extLst>
      <p:ext uri="{BB962C8B-B14F-4D97-AF65-F5344CB8AC3E}">
        <p14:creationId xmlns:p14="http://schemas.microsoft.com/office/powerpoint/2010/main" val="988613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1417638" y="1163638"/>
            <a:ext cx="4187825" cy="31416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0B72732B-AB2E-4F50-B8EB-7AE5ABC8C606}" type="slidenum">
              <a:rPr lang="en-US" altLang="en-US"/>
              <a:pPr/>
              <a:t>10</a:t>
            </a:fld>
            <a:endParaRPr lang="en-US" altLang="en-US"/>
          </a:p>
        </p:txBody>
      </p:sp>
      <p:sp>
        <p:nvSpPr>
          <p:cNvPr id="2" name="Date Placeholder 1"/>
          <p:cNvSpPr>
            <a:spLocks noGrp="1"/>
          </p:cNvSpPr>
          <p:nvPr>
            <p:ph type="dt" idx="10"/>
          </p:nvPr>
        </p:nvSpPr>
        <p:spPr/>
        <p:txBody>
          <a:bodyPr/>
          <a:lstStyle/>
          <a:p>
            <a:pPr>
              <a:defRPr/>
            </a:pPr>
            <a:r>
              <a:rPr lang="en-US"/>
              <a:t>4/18/2017</a:t>
            </a:r>
          </a:p>
        </p:txBody>
      </p:sp>
    </p:spTree>
    <p:extLst>
      <p:ext uri="{BB962C8B-B14F-4D97-AF65-F5344CB8AC3E}">
        <p14:creationId xmlns:p14="http://schemas.microsoft.com/office/powerpoint/2010/main" val="4098716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7"/>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a:defRPr/>
            </a:pPr>
            <a:fld id="{A1BCF777-DCEE-45FE-BD33-61528B2C5BF8}" type="slidenum">
              <a:rPr lang="en-US" altLang="en-US" smtClean="0"/>
              <a:pPr>
                <a:defRPr/>
              </a:pPr>
              <a:t>‹#›</a:t>
            </a:fld>
            <a:endParaRPr lang="en-US" altLang="en-US"/>
          </a:p>
        </p:txBody>
      </p:sp>
      <p:cxnSp>
        <p:nvCxnSpPr>
          <p:cNvPr id="8" name="Straight Connector 7"/>
          <p:cNvCxnSpPr/>
          <p:nvPr/>
        </p:nvCxnSpPr>
        <p:spPr>
          <a:xfrm>
            <a:off x="1483996"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015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32166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1"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2784914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6"/>
        <p:cNvGrpSpPr/>
        <p:nvPr/>
      </p:nvGrpSpPr>
      <p:grpSpPr>
        <a:xfrm>
          <a:off x="0" y="0"/>
          <a:ext cx="0" cy="0"/>
          <a:chOff x="0" y="0"/>
          <a:chExt cx="0" cy="0"/>
        </a:xfrm>
      </p:grpSpPr>
      <p:sp>
        <p:nvSpPr>
          <p:cNvPr id="18" name="Google Shape;18;p3"/>
          <p:cNvSpPr txBox="1">
            <a:spLocks noGrp="1"/>
          </p:cNvSpPr>
          <p:nvPr>
            <p:ph type="title"/>
          </p:nvPr>
        </p:nvSpPr>
        <p:spPr>
          <a:xfrm>
            <a:off x="480750" y="2353267"/>
            <a:ext cx="8222100" cy="12100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9" name="Google Shape;19;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382871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2" name="Google Shape;22;p4"/>
          <p:cNvSpPr txBox="1">
            <a:spLocks noGrp="1"/>
          </p:cNvSpPr>
          <p:nvPr>
            <p:ph type="title"/>
          </p:nvPr>
        </p:nvSpPr>
        <p:spPr>
          <a:xfrm>
            <a:off x="387900" y="610700"/>
            <a:ext cx="8368200" cy="9148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3" name="Google Shape;23;p4"/>
          <p:cNvSpPr txBox="1">
            <a:spLocks noGrp="1"/>
          </p:cNvSpPr>
          <p:nvPr>
            <p:ph type="body" idx="1"/>
          </p:nvPr>
        </p:nvSpPr>
        <p:spPr>
          <a:xfrm>
            <a:off x="387900" y="1986432"/>
            <a:ext cx="8368200" cy="41052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99389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r="7834"/>
          <a:stretch/>
        </p:blipFill>
        <p:spPr>
          <a:xfrm>
            <a:off x="0" y="-10446"/>
            <a:ext cx="9152356" cy="6868446"/>
          </a:xfrm>
          <a:prstGeom prst="rect">
            <a:avLst/>
          </a:prstGeom>
        </p:spPr>
      </p:pic>
      <p:sp>
        <p:nvSpPr>
          <p:cNvPr id="22" name="Text Placeholder 21"/>
          <p:cNvSpPr>
            <a:spLocks noGrp="1"/>
          </p:cNvSpPr>
          <p:nvPr>
            <p:ph type="body" sz="quarter" idx="10"/>
          </p:nvPr>
        </p:nvSpPr>
        <p:spPr>
          <a:xfrm>
            <a:off x="910749" y="4395322"/>
            <a:ext cx="7130340" cy="554230"/>
          </a:xfrm>
          <a:prstGeom prst="rect">
            <a:avLst/>
          </a:prstGeom>
        </p:spPr>
        <p:txBody>
          <a:bodyPr vert="horz"/>
          <a:lstStyle>
            <a:lvl1pPr marL="0" indent="0" algn="l">
              <a:buNone/>
              <a:defRPr sz="2475" baseline="0">
                <a:solidFill>
                  <a:schemeClr val="tx1"/>
                </a:solidFill>
                <a:latin typeface="Georgia"/>
                <a:cs typeface="Georgia"/>
              </a:defRPr>
            </a:lvl1pPr>
          </a:lstStyle>
          <a:p>
            <a:pPr lvl="0"/>
            <a:r>
              <a:rPr lang="en-US" dirty="0"/>
              <a:t>Click to edit Master text styles</a:t>
            </a:r>
          </a:p>
        </p:txBody>
      </p:sp>
      <p:sp>
        <p:nvSpPr>
          <p:cNvPr id="26" name="Text Placeholder 25"/>
          <p:cNvSpPr>
            <a:spLocks noGrp="1"/>
          </p:cNvSpPr>
          <p:nvPr>
            <p:ph type="body" sz="quarter" idx="11"/>
          </p:nvPr>
        </p:nvSpPr>
        <p:spPr>
          <a:xfrm>
            <a:off x="910750" y="5016404"/>
            <a:ext cx="7130340" cy="577455"/>
          </a:xfrm>
          <a:prstGeom prst="rect">
            <a:avLst/>
          </a:prstGeom>
        </p:spPr>
        <p:txBody>
          <a:bodyPr vert="horz"/>
          <a:lstStyle>
            <a:lvl1pPr marL="0" indent="0" algn="l">
              <a:lnSpc>
                <a:spcPct val="110000"/>
              </a:lnSpc>
              <a:buNone/>
              <a:defRPr sz="1050" baseline="0">
                <a:solidFill>
                  <a:srgbClr val="56565A"/>
                </a:solidFill>
                <a:latin typeface="Arial"/>
                <a:cs typeface="Arial"/>
              </a:defRPr>
            </a:lvl1pPr>
          </a:lstStyle>
          <a:p>
            <a:pPr lvl="0"/>
            <a:r>
              <a:rPr lang="en-US" dirty="0"/>
              <a:t>Click to edit Master text styles</a:t>
            </a:r>
          </a:p>
        </p:txBody>
      </p:sp>
      <p:pic>
        <p:nvPicPr>
          <p:cNvPr id="9" name="Picture 8" descr="hp_main_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92" y="3680949"/>
            <a:ext cx="2146629" cy="806105"/>
          </a:xfrm>
          <a:prstGeom prst="rect">
            <a:avLst/>
          </a:prstGeom>
        </p:spPr>
      </p:pic>
    </p:spTree>
    <p:extLst>
      <p:ext uri="{BB962C8B-B14F-4D97-AF65-F5344CB8AC3E}">
        <p14:creationId xmlns:p14="http://schemas.microsoft.com/office/powerpoint/2010/main" val="3973689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object 2"/>
          <p:cNvSpPr/>
          <p:nvPr/>
        </p:nvSpPr>
        <p:spPr>
          <a:xfrm>
            <a:off x="0" y="0"/>
            <a:ext cx="9144000" cy="6172200"/>
          </a:xfrm>
          <a:custGeom>
            <a:avLst/>
            <a:gdLst/>
            <a:ahLst/>
            <a:cxnLst/>
            <a:rect l="l" t="t" r="r" b="b"/>
            <a:pathLst>
              <a:path w="9144000" h="6172200">
                <a:moveTo>
                  <a:pt x="0" y="6172200"/>
                </a:moveTo>
                <a:lnTo>
                  <a:pt x="9144000" y="6172200"/>
                </a:lnTo>
                <a:lnTo>
                  <a:pt x="9144000" y="0"/>
                </a:lnTo>
                <a:lnTo>
                  <a:pt x="0" y="0"/>
                </a:lnTo>
                <a:lnTo>
                  <a:pt x="0" y="6172200"/>
                </a:lnTo>
                <a:close/>
              </a:path>
            </a:pathLst>
          </a:custGeom>
          <a:solidFill>
            <a:schemeClr val="bg1">
              <a:lumMod val="95000"/>
            </a:schemeClr>
          </a:solidFill>
        </p:spPr>
        <p:txBody>
          <a:bodyPr lIns="0" tIns="0" rIns="0" bIns="0"/>
          <a:lstStyle/>
          <a:p>
            <a:pPr fontAlgn="auto">
              <a:spcBef>
                <a:spcPts val="0"/>
              </a:spcBef>
              <a:spcAft>
                <a:spcPts val="0"/>
              </a:spcAft>
              <a:defRPr/>
            </a:pPr>
            <a:endParaRPr>
              <a:latin typeface="+mn-lt"/>
              <a:ea typeface="+mn-ea"/>
              <a:cs typeface="+mn-cs"/>
            </a:endParaRPr>
          </a:p>
        </p:txBody>
      </p:sp>
      <p:sp>
        <p:nvSpPr>
          <p:cNvPr id="3" name="Text Placeholder 2"/>
          <p:cNvSpPr>
            <a:spLocks noGrp="1"/>
          </p:cNvSpPr>
          <p:nvPr>
            <p:ph type="body" sz="quarter" idx="10"/>
          </p:nvPr>
        </p:nvSpPr>
        <p:spPr>
          <a:xfrm>
            <a:off x="561105" y="482605"/>
            <a:ext cx="8040688" cy="708602"/>
          </a:xfrm>
          <a:prstGeom prst="rect">
            <a:avLst/>
          </a:prstGeom>
        </p:spPr>
        <p:txBody>
          <a:bodyPr vert="horz"/>
          <a:lstStyle>
            <a:lvl1pPr marL="0" indent="0">
              <a:buNone/>
              <a:defRPr sz="2475" baseline="0">
                <a:latin typeface="Georgia"/>
                <a:cs typeface="Georgia"/>
              </a:defRPr>
            </a:lvl1pPr>
          </a:lstStyle>
          <a:p>
            <a:pPr lvl="0"/>
            <a:r>
              <a:rPr lang="en-US"/>
              <a:t>Click to edit Master text styles</a:t>
            </a:r>
          </a:p>
        </p:txBody>
      </p:sp>
      <p:sp>
        <p:nvSpPr>
          <p:cNvPr id="11" name="Text Placeholder 10"/>
          <p:cNvSpPr>
            <a:spLocks noGrp="1"/>
          </p:cNvSpPr>
          <p:nvPr>
            <p:ph type="body" sz="quarter" idx="12"/>
          </p:nvPr>
        </p:nvSpPr>
        <p:spPr>
          <a:xfrm>
            <a:off x="560390" y="1465263"/>
            <a:ext cx="8041405" cy="444500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1500" baseline="0">
                <a:latin typeface="Arial"/>
                <a:cs typeface="Arial"/>
              </a:defRPr>
            </a:lvl1pPr>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descr="hp_main_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92" y="6112715"/>
            <a:ext cx="2146629" cy="806105"/>
          </a:xfrm>
          <a:prstGeom prst="rect">
            <a:avLst/>
          </a:prstGeom>
        </p:spPr>
      </p:pic>
      <p:sp>
        <p:nvSpPr>
          <p:cNvPr id="10" name="object 5"/>
          <p:cNvSpPr txBox="1">
            <a:spLocks/>
          </p:cNvSpPr>
          <p:nvPr userDrawn="1"/>
        </p:nvSpPr>
        <p:spPr>
          <a:xfrm>
            <a:off x="8147050" y="6424614"/>
            <a:ext cx="350838" cy="102592"/>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525" algn="r" fontAlgn="auto">
              <a:lnSpc>
                <a:spcPts val="840"/>
              </a:lnSpc>
              <a:spcBef>
                <a:spcPts val="0"/>
              </a:spcBef>
              <a:spcAft>
                <a:spcPts val="0"/>
              </a:spcAft>
              <a:tabLst>
                <a:tab pos="963930" algn="l"/>
              </a:tabLst>
              <a:defRPr/>
            </a:pPr>
            <a:fld id="{A67AD3FF-A619-A74C-9BBB-F2AEF91D639C}" type="slidenum">
              <a:rPr lang="de-DE" sz="900" baseline="3472" smtClean="0">
                <a:latin typeface="Arial"/>
                <a:cs typeface="Arial"/>
              </a:rPr>
              <a:pPr marL="9525" algn="r" fontAlgn="auto">
                <a:lnSpc>
                  <a:spcPts val="840"/>
                </a:lnSpc>
                <a:spcBef>
                  <a:spcPts val="0"/>
                </a:spcBef>
                <a:spcAft>
                  <a:spcPts val="0"/>
                </a:spcAft>
                <a:tabLst>
                  <a:tab pos="963930" algn="l"/>
                </a:tabLst>
                <a:defRPr/>
              </a:pPr>
              <a:t>‹#›</a:t>
            </a:fld>
            <a:endParaRPr lang="de-DE" sz="750" dirty="0">
              <a:latin typeface="Arial"/>
              <a:cs typeface="Arial"/>
            </a:endParaRPr>
          </a:p>
        </p:txBody>
      </p:sp>
      <p:graphicFrame>
        <p:nvGraphicFramePr>
          <p:cNvPr id="8" name="Diagram 7"/>
          <p:cNvGraphicFramePr/>
          <p:nvPr userDrawn="1">
            <p:extLst/>
          </p:nvPr>
        </p:nvGraphicFramePr>
        <p:xfrm>
          <a:off x="4329656" y="6353303"/>
          <a:ext cx="3562953" cy="34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17018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5312002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7624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8531782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857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401720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8"/>
            <a:ext cx="3703320" cy="402335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17677006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26286246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23839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112031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8" y="731520"/>
            <a:ext cx="5009393"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8790881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380868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21045270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4781"/>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4779"/>
            <a:ext cx="5800725" cy="5757420"/>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510741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spTree>
    <p:extLst>
      <p:ext uri="{BB962C8B-B14F-4D97-AF65-F5344CB8AC3E}">
        <p14:creationId xmlns:p14="http://schemas.microsoft.com/office/powerpoint/2010/main" val="3415748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2210674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cxnSp>
        <p:nvCxnSpPr>
          <p:cNvPr id="7" name="Straight Connector 6"/>
          <p:cNvCxnSpPr/>
          <p:nvPr/>
        </p:nvCxnSpPr>
        <p:spPr>
          <a:xfrm>
            <a:off x="1485901"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737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spTree>
    <p:extLst>
      <p:ext uri="{BB962C8B-B14F-4D97-AF65-F5344CB8AC3E}">
        <p14:creationId xmlns:p14="http://schemas.microsoft.com/office/powerpoint/2010/main" val="61299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19513080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1837031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16122004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24757241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1934771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6715502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6730245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1211605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r="7834"/>
          <a:stretch/>
        </p:blipFill>
        <p:spPr>
          <a:xfrm>
            <a:off x="0" y="-10446"/>
            <a:ext cx="9152356" cy="6868446"/>
          </a:xfrm>
          <a:prstGeom prst="rect">
            <a:avLst/>
          </a:prstGeom>
        </p:spPr>
      </p:pic>
      <p:sp>
        <p:nvSpPr>
          <p:cNvPr id="22" name="Text Placeholder 21"/>
          <p:cNvSpPr>
            <a:spLocks noGrp="1"/>
          </p:cNvSpPr>
          <p:nvPr>
            <p:ph type="body" sz="quarter" idx="10"/>
          </p:nvPr>
        </p:nvSpPr>
        <p:spPr>
          <a:xfrm>
            <a:off x="910749" y="4395322"/>
            <a:ext cx="7130340" cy="554230"/>
          </a:xfrm>
          <a:prstGeom prst="rect">
            <a:avLst/>
          </a:prstGeom>
        </p:spPr>
        <p:txBody>
          <a:bodyPr vert="horz"/>
          <a:lstStyle>
            <a:lvl1pPr marL="0" indent="0" algn="l">
              <a:buNone/>
              <a:defRPr sz="2475" baseline="0">
                <a:solidFill>
                  <a:schemeClr val="tx1"/>
                </a:solidFill>
                <a:latin typeface="Georgia"/>
                <a:cs typeface="Georgia"/>
              </a:defRPr>
            </a:lvl1pPr>
          </a:lstStyle>
          <a:p>
            <a:pPr lvl="0"/>
            <a:r>
              <a:rPr lang="en-US" dirty="0"/>
              <a:t>Click to edit Master text styles</a:t>
            </a:r>
          </a:p>
        </p:txBody>
      </p:sp>
      <p:sp>
        <p:nvSpPr>
          <p:cNvPr id="26" name="Text Placeholder 25"/>
          <p:cNvSpPr>
            <a:spLocks noGrp="1"/>
          </p:cNvSpPr>
          <p:nvPr>
            <p:ph type="body" sz="quarter" idx="11"/>
          </p:nvPr>
        </p:nvSpPr>
        <p:spPr>
          <a:xfrm>
            <a:off x="910750" y="5016404"/>
            <a:ext cx="7130340" cy="577455"/>
          </a:xfrm>
          <a:prstGeom prst="rect">
            <a:avLst/>
          </a:prstGeom>
        </p:spPr>
        <p:txBody>
          <a:bodyPr vert="horz"/>
          <a:lstStyle>
            <a:lvl1pPr marL="0" indent="0" algn="l">
              <a:lnSpc>
                <a:spcPct val="110000"/>
              </a:lnSpc>
              <a:buNone/>
              <a:defRPr sz="1050" baseline="0">
                <a:solidFill>
                  <a:srgbClr val="56565A"/>
                </a:solidFill>
                <a:latin typeface="Arial"/>
                <a:cs typeface="Arial"/>
              </a:defRPr>
            </a:lvl1pPr>
          </a:lstStyle>
          <a:p>
            <a:pPr lvl="0"/>
            <a:r>
              <a:rPr lang="en-US" dirty="0"/>
              <a:t>Click to edit Master text styles</a:t>
            </a:r>
          </a:p>
        </p:txBody>
      </p:sp>
      <p:pic>
        <p:nvPicPr>
          <p:cNvPr id="9" name="Picture 8" descr="hp_main_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92" y="3680949"/>
            <a:ext cx="2146629" cy="806105"/>
          </a:xfrm>
          <a:prstGeom prst="rect">
            <a:avLst/>
          </a:prstGeom>
        </p:spPr>
      </p:pic>
    </p:spTree>
    <p:extLst>
      <p:ext uri="{BB962C8B-B14F-4D97-AF65-F5344CB8AC3E}">
        <p14:creationId xmlns:p14="http://schemas.microsoft.com/office/powerpoint/2010/main" val="2733604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2824976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object 2"/>
          <p:cNvSpPr/>
          <p:nvPr/>
        </p:nvSpPr>
        <p:spPr>
          <a:xfrm>
            <a:off x="0" y="0"/>
            <a:ext cx="9144000" cy="6172200"/>
          </a:xfrm>
          <a:custGeom>
            <a:avLst/>
            <a:gdLst/>
            <a:ahLst/>
            <a:cxnLst/>
            <a:rect l="l" t="t" r="r" b="b"/>
            <a:pathLst>
              <a:path w="9144000" h="6172200">
                <a:moveTo>
                  <a:pt x="0" y="6172200"/>
                </a:moveTo>
                <a:lnTo>
                  <a:pt x="9144000" y="6172200"/>
                </a:lnTo>
                <a:lnTo>
                  <a:pt x="9144000" y="0"/>
                </a:lnTo>
                <a:lnTo>
                  <a:pt x="0" y="0"/>
                </a:lnTo>
                <a:lnTo>
                  <a:pt x="0" y="6172200"/>
                </a:lnTo>
                <a:close/>
              </a:path>
            </a:pathLst>
          </a:custGeom>
          <a:solidFill>
            <a:schemeClr val="bg1">
              <a:lumMod val="95000"/>
            </a:schemeClr>
          </a:solidFill>
        </p:spPr>
        <p:txBody>
          <a:bodyPr lIns="0" tIns="0" rIns="0" bIns="0"/>
          <a:lstStyle/>
          <a:p>
            <a:pPr fontAlgn="auto">
              <a:spcBef>
                <a:spcPts val="0"/>
              </a:spcBef>
              <a:spcAft>
                <a:spcPts val="0"/>
              </a:spcAft>
              <a:defRPr/>
            </a:pPr>
            <a:endParaRPr>
              <a:latin typeface="+mn-lt"/>
              <a:ea typeface="+mn-ea"/>
              <a:cs typeface="+mn-cs"/>
            </a:endParaRPr>
          </a:p>
        </p:txBody>
      </p:sp>
      <p:sp>
        <p:nvSpPr>
          <p:cNvPr id="3" name="Text Placeholder 2"/>
          <p:cNvSpPr>
            <a:spLocks noGrp="1"/>
          </p:cNvSpPr>
          <p:nvPr>
            <p:ph type="body" sz="quarter" idx="10"/>
          </p:nvPr>
        </p:nvSpPr>
        <p:spPr>
          <a:xfrm>
            <a:off x="561105" y="482605"/>
            <a:ext cx="8040688" cy="708602"/>
          </a:xfrm>
          <a:prstGeom prst="rect">
            <a:avLst/>
          </a:prstGeom>
        </p:spPr>
        <p:txBody>
          <a:bodyPr vert="horz"/>
          <a:lstStyle>
            <a:lvl1pPr marL="0" indent="0">
              <a:buNone/>
              <a:defRPr sz="2475" baseline="0">
                <a:latin typeface="Georgia"/>
                <a:cs typeface="Georgia"/>
              </a:defRPr>
            </a:lvl1pPr>
          </a:lstStyle>
          <a:p>
            <a:pPr lvl="0"/>
            <a:r>
              <a:rPr lang="en-US"/>
              <a:t>Click to edit Master text styles</a:t>
            </a:r>
          </a:p>
        </p:txBody>
      </p:sp>
      <p:sp>
        <p:nvSpPr>
          <p:cNvPr id="11" name="Text Placeholder 10"/>
          <p:cNvSpPr>
            <a:spLocks noGrp="1"/>
          </p:cNvSpPr>
          <p:nvPr>
            <p:ph type="body" sz="quarter" idx="12"/>
          </p:nvPr>
        </p:nvSpPr>
        <p:spPr>
          <a:xfrm>
            <a:off x="560390" y="1465263"/>
            <a:ext cx="8041405" cy="444500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1500" baseline="0">
                <a:latin typeface="Arial"/>
                <a:cs typeface="Arial"/>
              </a:defRPr>
            </a:lvl1pPr>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descr="hp_main_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92" y="6112715"/>
            <a:ext cx="2146629" cy="806105"/>
          </a:xfrm>
          <a:prstGeom prst="rect">
            <a:avLst/>
          </a:prstGeom>
        </p:spPr>
      </p:pic>
      <p:sp>
        <p:nvSpPr>
          <p:cNvPr id="10" name="object 5"/>
          <p:cNvSpPr txBox="1">
            <a:spLocks/>
          </p:cNvSpPr>
          <p:nvPr userDrawn="1"/>
        </p:nvSpPr>
        <p:spPr>
          <a:xfrm>
            <a:off x="8147050" y="6424614"/>
            <a:ext cx="350838" cy="102592"/>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525" algn="r" fontAlgn="auto">
              <a:lnSpc>
                <a:spcPts val="840"/>
              </a:lnSpc>
              <a:spcBef>
                <a:spcPts val="0"/>
              </a:spcBef>
              <a:spcAft>
                <a:spcPts val="0"/>
              </a:spcAft>
              <a:tabLst>
                <a:tab pos="963930" algn="l"/>
              </a:tabLst>
              <a:defRPr/>
            </a:pPr>
            <a:fld id="{A67AD3FF-A619-A74C-9BBB-F2AEF91D639C}" type="slidenum">
              <a:rPr lang="de-DE" sz="900" baseline="3472" smtClean="0">
                <a:latin typeface="Arial"/>
                <a:cs typeface="Arial"/>
              </a:rPr>
              <a:pPr marL="9525" algn="r" fontAlgn="auto">
                <a:lnSpc>
                  <a:spcPts val="840"/>
                </a:lnSpc>
                <a:spcBef>
                  <a:spcPts val="0"/>
                </a:spcBef>
                <a:spcAft>
                  <a:spcPts val="0"/>
                </a:spcAft>
                <a:tabLst>
                  <a:tab pos="963930" algn="l"/>
                </a:tabLst>
                <a:defRPr/>
              </a:pPr>
              <a:t>‹#›</a:t>
            </a:fld>
            <a:endParaRPr lang="de-DE" sz="750" dirty="0">
              <a:latin typeface="Arial"/>
              <a:cs typeface="Arial"/>
            </a:endParaRPr>
          </a:p>
        </p:txBody>
      </p:sp>
      <p:graphicFrame>
        <p:nvGraphicFramePr>
          <p:cNvPr id="8" name="Diagram 7"/>
          <p:cNvGraphicFramePr/>
          <p:nvPr userDrawn="1">
            <p:extLst/>
          </p:nvPr>
        </p:nvGraphicFramePr>
        <p:xfrm>
          <a:off x="4329656" y="6353303"/>
          <a:ext cx="3562953" cy="34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25149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3173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14183490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5686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22141180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1317223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20393152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9" name="Slide Number Placeholder 8"/>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3437969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pPr>
              <a:defRPr/>
            </a:pP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16710198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31238555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35473710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29829881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21702210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spTree>
    <p:extLst>
      <p:ext uri="{BB962C8B-B14F-4D97-AF65-F5344CB8AC3E}">
        <p14:creationId xmlns:p14="http://schemas.microsoft.com/office/powerpoint/2010/main" val="33476256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943156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spTree>
    <p:extLst>
      <p:ext uri="{BB962C8B-B14F-4D97-AF65-F5344CB8AC3E}">
        <p14:creationId xmlns:p14="http://schemas.microsoft.com/office/powerpoint/2010/main" val="13920371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1978393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29627401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34059613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28749135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82352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3279956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9814934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8107752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32289951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spTree>
    <p:extLst>
      <p:ext uri="{BB962C8B-B14F-4D97-AF65-F5344CB8AC3E}">
        <p14:creationId xmlns:p14="http://schemas.microsoft.com/office/powerpoint/2010/main" val="34398203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31604655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spTree>
    <p:extLst>
      <p:ext uri="{BB962C8B-B14F-4D97-AF65-F5344CB8AC3E}">
        <p14:creationId xmlns:p14="http://schemas.microsoft.com/office/powerpoint/2010/main" val="28001741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2557475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249051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33473301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3054476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7216727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4695435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24908573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468526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1156922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a:srcRect r="7834"/>
          <a:stretch/>
        </p:blipFill>
        <p:spPr>
          <a:xfrm>
            <a:off x="0" y="-10446"/>
            <a:ext cx="9152356" cy="6868446"/>
          </a:xfrm>
          <a:prstGeom prst="rect">
            <a:avLst/>
          </a:prstGeom>
        </p:spPr>
      </p:pic>
      <p:sp>
        <p:nvSpPr>
          <p:cNvPr id="22" name="Text Placeholder 21"/>
          <p:cNvSpPr>
            <a:spLocks noGrp="1"/>
          </p:cNvSpPr>
          <p:nvPr>
            <p:ph type="body" sz="quarter" idx="10"/>
          </p:nvPr>
        </p:nvSpPr>
        <p:spPr>
          <a:xfrm>
            <a:off x="910749" y="4395322"/>
            <a:ext cx="7130340" cy="554230"/>
          </a:xfrm>
          <a:prstGeom prst="rect">
            <a:avLst/>
          </a:prstGeom>
        </p:spPr>
        <p:txBody>
          <a:bodyPr vert="horz"/>
          <a:lstStyle>
            <a:lvl1pPr marL="0" indent="0" algn="l">
              <a:buNone/>
              <a:defRPr sz="2475" baseline="0">
                <a:solidFill>
                  <a:schemeClr val="tx1"/>
                </a:solidFill>
                <a:latin typeface="Georgia"/>
                <a:cs typeface="Georgia"/>
              </a:defRPr>
            </a:lvl1pPr>
          </a:lstStyle>
          <a:p>
            <a:pPr lvl="0"/>
            <a:r>
              <a:rPr lang="en-US" dirty="0"/>
              <a:t>Click to edit Master text styles</a:t>
            </a:r>
          </a:p>
        </p:txBody>
      </p:sp>
      <p:sp>
        <p:nvSpPr>
          <p:cNvPr id="26" name="Text Placeholder 25"/>
          <p:cNvSpPr>
            <a:spLocks noGrp="1"/>
          </p:cNvSpPr>
          <p:nvPr>
            <p:ph type="body" sz="quarter" idx="11"/>
          </p:nvPr>
        </p:nvSpPr>
        <p:spPr>
          <a:xfrm>
            <a:off x="910750" y="5016404"/>
            <a:ext cx="7130340" cy="577455"/>
          </a:xfrm>
          <a:prstGeom prst="rect">
            <a:avLst/>
          </a:prstGeom>
        </p:spPr>
        <p:txBody>
          <a:bodyPr vert="horz"/>
          <a:lstStyle>
            <a:lvl1pPr marL="0" indent="0" algn="l">
              <a:lnSpc>
                <a:spcPct val="110000"/>
              </a:lnSpc>
              <a:buNone/>
              <a:defRPr sz="1050" baseline="0">
                <a:solidFill>
                  <a:srgbClr val="56565A"/>
                </a:solidFill>
                <a:latin typeface="Arial"/>
                <a:cs typeface="Arial"/>
              </a:defRPr>
            </a:lvl1pPr>
          </a:lstStyle>
          <a:p>
            <a:pPr lvl="0"/>
            <a:r>
              <a:rPr lang="en-US" dirty="0"/>
              <a:t>Click to edit Master text styles</a:t>
            </a:r>
          </a:p>
        </p:txBody>
      </p:sp>
      <p:pic>
        <p:nvPicPr>
          <p:cNvPr id="9" name="Picture 8" descr="hp_main_green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5992" y="3680949"/>
            <a:ext cx="2146629" cy="806105"/>
          </a:xfrm>
          <a:prstGeom prst="rect">
            <a:avLst/>
          </a:prstGeom>
        </p:spPr>
      </p:pic>
    </p:spTree>
    <p:extLst>
      <p:ext uri="{BB962C8B-B14F-4D97-AF65-F5344CB8AC3E}">
        <p14:creationId xmlns:p14="http://schemas.microsoft.com/office/powerpoint/2010/main" val="2694439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4" name="object 2"/>
          <p:cNvSpPr/>
          <p:nvPr/>
        </p:nvSpPr>
        <p:spPr>
          <a:xfrm>
            <a:off x="0" y="0"/>
            <a:ext cx="9144000" cy="6172200"/>
          </a:xfrm>
          <a:custGeom>
            <a:avLst/>
            <a:gdLst/>
            <a:ahLst/>
            <a:cxnLst/>
            <a:rect l="l" t="t" r="r" b="b"/>
            <a:pathLst>
              <a:path w="9144000" h="6172200">
                <a:moveTo>
                  <a:pt x="0" y="6172200"/>
                </a:moveTo>
                <a:lnTo>
                  <a:pt x="9144000" y="6172200"/>
                </a:lnTo>
                <a:lnTo>
                  <a:pt x="9144000" y="0"/>
                </a:lnTo>
                <a:lnTo>
                  <a:pt x="0" y="0"/>
                </a:lnTo>
                <a:lnTo>
                  <a:pt x="0" y="6172200"/>
                </a:lnTo>
                <a:close/>
              </a:path>
            </a:pathLst>
          </a:custGeom>
          <a:solidFill>
            <a:schemeClr val="bg1">
              <a:lumMod val="95000"/>
            </a:schemeClr>
          </a:solidFill>
        </p:spPr>
        <p:txBody>
          <a:bodyPr lIns="0" tIns="0" rIns="0" bIns="0"/>
          <a:lstStyle/>
          <a:p>
            <a:pPr fontAlgn="auto">
              <a:spcBef>
                <a:spcPts val="0"/>
              </a:spcBef>
              <a:spcAft>
                <a:spcPts val="0"/>
              </a:spcAft>
              <a:defRPr/>
            </a:pPr>
            <a:endParaRPr>
              <a:latin typeface="+mn-lt"/>
              <a:ea typeface="+mn-ea"/>
              <a:cs typeface="+mn-cs"/>
            </a:endParaRPr>
          </a:p>
        </p:txBody>
      </p:sp>
      <p:sp>
        <p:nvSpPr>
          <p:cNvPr id="3" name="Text Placeholder 2"/>
          <p:cNvSpPr>
            <a:spLocks noGrp="1"/>
          </p:cNvSpPr>
          <p:nvPr>
            <p:ph type="body" sz="quarter" idx="10"/>
          </p:nvPr>
        </p:nvSpPr>
        <p:spPr>
          <a:xfrm>
            <a:off x="561105" y="482605"/>
            <a:ext cx="8040688" cy="708602"/>
          </a:xfrm>
          <a:prstGeom prst="rect">
            <a:avLst/>
          </a:prstGeom>
        </p:spPr>
        <p:txBody>
          <a:bodyPr vert="horz"/>
          <a:lstStyle>
            <a:lvl1pPr marL="0" indent="0">
              <a:buNone/>
              <a:defRPr sz="2475" baseline="0">
                <a:latin typeface="Georgia"/>
                <a:cs typeface="Georgia"/>
              </a:defRPr>
            </a:lvl1pPr>
          </a:lstStyle>
          <a:p>
            <a:pPr lvl="0"/>
            <a:r>
              <a:rPr lang="en-US"/>
              <a:t>Click to edit Master text styles</a:t>
            </a:r>
          </a:p>
        </p:txBody>
      </p:sp>
      <p:sp>
        <p:nvSpPr>
          <p:cNvPr id="11" name="Text Placeholder 10"/>
          <p:cNvSpPr>
            <a:spLocks noGrp="1"/>
          </p:cNvSpPr>
          <p:nvPr>
            <p:ph type="body" sz="quarter" idx="12"/>
          </p:nvPr>
        </p:nvSpPr>
        <p:spPr>
          <a:xfrm>
            <a:off x="560390" y="1465263"/>
            <a:ext cx="8041405" cy="4445000"/>
          </a:xfrm>
          <a:prstGeom prst="rect">
            <a:avLst/>
          </a:prstGeom>
        </p:spPr>
        <p:txBody>
          <a:bodyPr vert="horz"/>
          <a:lstStyle>
            <a:lvl1pPr marL="0" marR="0" indent="0" algn="l" defTabSz="342900" rtl="0" eaLnBrk="1" fontAlgn="auto" latinLnBrk="0" hangingPunct="1">
              <a:lnSpc>
                <a:spcPct val="100000"/>
              </a:lnSpc>
              <a:spcBef>
                <a:spcPct val="20000"/>
              </a:spcBef>
              <a:spcAft>
                <a:spcPts val="0"/>
              </a:spcAft>
              <a:buClrTx/>
              <a:buSzTx/>
              <a:buFont typeface="Arial"/>
              <a:buNone/>
              <a:tabLst/>
              <a:defRPr sz="1500" baseline="0">
                <a:latin typeface="Arial"/>
                <a:cs typeface="Arial"/>
              </a:defRPr>
            </a:lvl1pPr>
            <a:lvl2pPr>
              <a:defRPr/>
            </a:lvl2pPr>
            <a:lvl3pPr>
              <a:defRPr/>
            </a:lvl3pPr>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descr="hp_main_green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5992" y="6112715"/>
            <a:ext cx="2146629" cy="806105"/>
          </a:xfrm>
          <a:prstGeom prst="rect">
            <a:avLst/>
          </a:prstGeom>
        </p:spPr>
      </p:pic>
      <p:sp>
        <p:nvSpPr>
          <p:cNvPr id="10" name="object 5"/>
          <p:cNvSpPr txBox="1">
            <a:spLocks/>
          </p:cNvSpPr>
          <p:nvPr userDrawn="1"/>
        </p:nvSpPr>
        <p:spPr>
          <a:xfrm>
            <a:off x="8147050" y="6424614"/>
            <a:ext cx="350838" cy="102592"/>
          </a:xfrm>
          <a:prstGeom prst="rect">
            <a:avLst/>
          </a:prstGeom>
        </p:spPr>
        <p:txBody>
          <a:bodyPr lIns="0" tIns="0" rIns="0" bIns="0">
            <a:spAutoFit/>
          </a:bodyPr>
          <a:lstStyle>
            <a:defPPr>
              <a:defRPr lang="en-US"/>
            </a:defPPr>
            <a:lvl1pPr marL="0" algn="l" defTabSz="457200" rtl="0" eaLnBrk="1" latinLnBrk="0" hangingPunct="1">
              <a:defRPr sz="1800" kern="1200">
                <a:solidFill>
                  <a:schemeClr val="tx1"/>
                </a:solidFill>
                <a:latin typeface="Helvetica Light"/>
                <a:ea typeface="+mn-ea"/>
                <a:cs typeface="Helvetica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9525" algn="r" fontAlgn="auto">
              <a:lnSpc>
                <a:spcPts val="840"/>
              </a:lnSpc>
              <a:spcBef>
                <a:spcPts val="0"/>
              </a:spcBef>
              <a:spcAft>
                <a:spcPts val="0"/>
              </a:spcAft>
              <a:tabLst>
                <a:tab pos="963930" algn="l"/>
              </a:tabLst>
              <a:defRPr/>
            </a:pPr>
            <a:fld id="{A67AD3FF-A619-A74C-9BBB-F2AEF91D639C}" type="slidenum">
              <a:rPr lang="de-DE" sz="900" baseline="3472" smtClean="0">
                <a:latin typeface="Arial"/>
                <a:cs typeface="Arial"/>
              </a:rPr>
              <a:pPr marL="9525" algn="r" fontAlgn="auto">
                <a:lnSpc>
                  <a:spcPts val="840"/>
                </a:lnSpc>
                <a:spcBef>
                  <a:spcPts val="0"/>
                </a:spcBef>
                <a:spcAft>
                  <a:spcPts val="0"/>
                </a:spcAft>
                <a:tabLst>
                  <a:tab pos="963930" algn="l"/>
                </a:tabLst>
                <a:defRPr/>
              </a:pPr>
              <a:t>‹#›</a:t>
            </a:fld>
            <a:endParaRPr lang="de-DE" sz="750" dirty="0">
              <a:latin typeface="Arial"/>
              <a:cs typeface="Arial"/>
            </a:endParaRPr>
          </a:p>
        </p:txBody>
      </p:sp>
      <p:graphicFrame>
        <p:nvGraphicFramePr>
          <p:cNvPr id="8" name="Diagram 7"/>
          <p:cNvGraphicFramePr/>
          <p:nvPr userDrawn="1">
            <p:extLst/>
          </p:nvPr>
        </p:nvGraphicFramePr>
        <p:xfrm>
          <a:off x="4329656" y="6353303"/>
          <a:ext cx="3562953" cy="341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14386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95629BB9-C79E-4FA5-B140-8114ADCA2B1D}"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1BCF777-DCEE-45FE-BD33-61528B2C5BF8}" type="slidenum">
              <a:rPr lang="en-US" altLang="en-US" smtClean="0"/>
              <a:pPr>
                <a:defRPr/>
              </a:pPr>
              <a:t>‹#›</a:t>
            </a:fld>
            <a:endParaRPr lang="en-US" altLang="en-US"/>
          </a:p>
        </p:txBody>
      </p:sp>
    </p:spTree>
    <p:extLst>
      <p:ext uri="{BB962C8B-B14F-4D97-AF65-F5344CB8AC3E}">
        <p14:creationId xmlns:p14="http://schemas.microsoft.com/office/powerpoint/2010/main" val="1333657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C6C7F5D-7BEA-43C6-872D-F15F96E92177}"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21B579-9ED6-4F22-86E7-13BA1A7C8215}" type="slidenum">
              <a:rPr lang="en-US" altLang="en-US" smtClean="0"/>
              <a:pPr>
                <a:defRPr/>
              </a:pPr>
              <a:t>‹#›</a:t>
            </a:fld>
            <a:endParaRPr lang="en-US" altLang="en-US"/>
          </a:p>
        </p:txBody>
      </p:sp>
    </p:spTree>
    <p:extLst>
      <p:ext uri="{BB962C8B-B14F-4D97-AF65-F5344CB8AC3E}">
        <p14:creationId xmlns:p14="http://schemas.microsoft.com/office/powerpoint/2010/main" val="40785606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054BD3AF-9E23-4F39-8EDD-80C0DA8DBA5B}"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63FE698-755A-4FA4-8129-F244A21C604E}" type="slidenum">
              <a:rPr lang="en-US" altLang="en-US" smtClean="0"/>
              <a:pPr>
                <a:defRPr/>
              </a:pPr>
              <a:t>‹#›</a:t>
            </a:fld>
            <a:endParaRPr lang="en-US" altLang="en-US"/>
          </a:p>
        </p:txBody>
      </p:sp>
    </p:spTree>
    <p:extLst>
      <p:ext uri="{BB962C8B-B14F-4D97-AF65-F5344CB8AC3E}">
        <p14:creationId xmlns:p14="http://schemas.microsoft.com/office/powerpoint/2010/main" val="35151410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171391EE-8969-4F22-ABDD-DEDD229DD8D7}"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076F95C-2B66-44D4-B57F-838FDCC46432}" type="slidenum">
              <a:rPr lang="en-US" altLang="en-US" smtClean="0"/>
              <a:pPr>
                <a:defRPr/>
              </a:pPr>
              <a:t>‹#›</a:t>
            </a:fld>
            <a:endParaRPr lang="en-US" altLang="en-US"/>
          </a:p>
        </p:txBody>
      </p:sp>
    </p:spTree>
    <p:extLst>
      <p:ext uri="{BB962C8B-B14F-4D97-AF65-F5344CB8AC3E}">
        <p14:creationId xmlns:p14="http://schemas.microsoft.com/office/powerpoint/2010/main" val="3182990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5"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30230259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3F8255CC-27CD-45D3-A35F-056B0BBD6C54}" type="datetimeFigureOut">
              <a:rPr lang="en-US" smtClean="0"/>
              <a:pPr>
                <a:defRPr/>
              </a:pPr>
              <a:t>8/27/2019</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8C7FD246-1402-44A1-A422-2FCE3D0EA3B2}" type="slidenum">
              <a:rPr lang="en-US" altLang="en-US" smtClean="0"/>
              <a:pPr>
                <a:defRPr/>
              </a:pPr>
              <a:t>‹#›</a:t>
            </a:fld>
            <a:endParaRPr lang="en-US" altLang="en-US"/>
          </a:p>
        </p:txBody>
      </p:sp>
    </p:spTree>
    <p:extLst>
      <p:ext uri="{BB962C8B-B14F-4D97-AF65-F5344CB8AC3E}">
        <p14:creationId xmlns:p14="http://schemas.microsoft.com/office/powerpoint/2010/main" val="4244169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fld id="{B58D373B-400F-4827-8226-9AAE75D8B412}" type="datetimeFigureOut">
              <a:rPr lang="en-US" smtClean="0"/>
              <a:pPr>
                <a:defRPr/>
              </a:pPr>
              <a:t>8/27/2019</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F11818C-6F45-4926-8B13-2D89461761F4}" type="slidenum">
              <a:rPr lang="en-US" altLang="en-US" smtClean="0"/>
              <a:pPr>
                <a:defRPr/>
              </a:pPr>
              <a:t>‹#›</a:t>
            </a:fld>
            <a:endParaRPr lang="en-US" altLang="en-US"/>
          </a:p>
        </p:txBody>
      </p:sp>
    </p:spTree>
    <p:extLst>
      <p:ext uri="{BB962C8B-B14F-4D97-AF65-F5344CB8AC3E}">
        <p14:creationId xmlns:p14="http://schemas.microsoft.com/office/powerpoint/2010/main" val="7258709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5F495BBD-F0F5-4E71-9862-FDAE1EDD0CEE}" type="datetimeFigureOut">
              <a:rPr lang="en-US" smtClean="0"/>
              <a:pPr>
                <a:defRPr/>
              </a:pPr>
              <a:t>8/27/2019</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E7A54699-A899-462C-B867-688391E77AE0}" type="slidenum">
              <a:rPr lang="en-US" altLang="en-US" smtClean="0"/>
              <a:pPr>
                <a:defRPr/>
              </a:pPr>
              <a:t>‹#›</a:t>
            </a:fld>
            <a:endParaRPr lang="en-US" altLang="en-US"/>
          </a:p>
        </p:txBody>
      </p:sp>
    </p:spTree>
    <p:extLst>
      <p:ext uri="{BB962C8B-B14F-4D97-AF65-F5344CB8AC3E}">
        <p14:creationId xmlns:p14="http://schemas.microsoft.com/office/powerpoint/2010/main" val="799214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0AD325DA-CED6-49C6-8861-244DD847E90F}"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9EB206B-F314-4E5C-B75F-3C01FC8EE922}" type="slidenum">
              <a:rPr lang="en-US" altLang="en-US" smtClean="0"/>
              <a:pPr>
                <a:defRPr/>
              </a:pPr>
              <a:t>‹#›</a:t>
            </a:fld>
            <a:endParaRPr lang="en-US" altLang="en-US"/>
          </a:p>
        </p:txBody>
      </p:sp>
    </p:spTree>
    <p:extLst>
      <p:ext uri="{BB962C8B-B14F-4D97-AF65-F5344CB8AC3E}">
        <p14:creationId xmlns:p14="http://schemas.microsoft.com/office/powerpoint/2010/main" val="2541526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34109790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44BB42A9-AF7F-409B-9924-6803BCAE0138}"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7232645-A951-463B-A9A8-C2C30ACA7CFF}" type="slidenum">
              <a:rPr lang="en-US" altLang="en-US" smtClean="0"/>
              <a:pPr>
                <a:defRPr/>
              </a:pPr>
              <a:t>‹#›</a:t>
            </a:fld>
            <a:endParaRPr lang="en-US" altLang="en-US"/>
          </a:p>
        </p:txBody>
      </p:sp>
    </p:spTree>
    <p:extLst>
      <p:ext uri="{BB962C8B-B14F-4D97-AF65-F5344CB8AC3E}">
        <p14:creationId xmlns:p14="http://schemas.microsoft.com/office/powerpoint/2010/main" val="11623200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6202324B-E6D1-4125-80B5-C433C65E3BBF}" type="datetimeFigureOut">
              <a:rPr lang="en-US" smtClean="0"/>
              <a:pPr>
                <a:defRPr/>
              </a:pPr>
              <a:t>8/27/2019</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FD73DE-1EA2-4D49-B952-33BA73F2D930}" type="slidenum">
              <a:rPr lang="en-US" altLang="en-US" smtClean="0"/>
              <a:pPr>
                <a:defRPr/>
              </a:pPr>
              <a:t>‹#›</a:t>
            </a:fld>
            <a:endParaRPr lang="en-US" altLang="en-US"/>
          </a:p>
        </p:txBody>
      </p:sp>
    </p:spTree>
    <p:extLst>
      <p:ext uri="{BB962C8B-B14F-4D97-AF65-F5344CB8AC3E}">
        <p14:creationId xmlns:p14="http://schemas.microsoft.com/office/powerpoint/2010/main" val="4175839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8" y="1069849"/>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473074F5-15A6-40D1-8602-0E2556E7C41C}" type="datetimeFigureOut">
              <a:rPr lang="en-US" smtClean="0"/>
              <a:pPr>
                <a:defRPr/>
              </a:pPr>
              <a:t>8/27/2019</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54FA466-FA46-46ED-BBBB-049FFA91E9C0}" type="slidenum">
              <a:rPr lang="en-US" altLang="en-US" smtClean="0"/>
              <a:pPr>
                <a:defRPr/>
              </a:pPr>
              <a:t>‹#›</a:t>
            </a:fld>
            <a:endParaRPr lang="en-US" altLang="en-US"/>
          </a:p>
        </p:txBody>
      </p:sp>
    </p:spTree>
    <p:extLst>
      <p:ext uri="{BB962C8B-B14F-4D97-AF65-F5344CB8AC3E}">
        <p14:creationId xmlns:p14="http://schemas.microsoft.com/office/powerpoint/2010/main" val="3848729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2"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8" y="6223831"/>
            <a:ext cx="1746806" cy="365125"/>
          </a:xfrm>
          <a:prstGeom prst="rect">
            <a:avLst/>
          </a:prstGeom>
        </p:spPr>
        <p:txBody>
          <a:bodyPr vert="horz" lIns="91440" tIns="45720" rIns="91440" bIns="45720" rtlCol="0" anchor="ctr"/>
          <a:lstStyle>
            <a:lvl1pPr algn="l">
              <a:defRPr sz="1000">
                <a:solidFill>
                  <a:schemeClr val="accent1"/>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2961862" y="6223831"/>
            <a:ext cx="3538331" cy="365125"/>
          </a:xfrm>
          <a:prstGeom prst="rect">
            <a:avLst/>
          </a:prstGeom>
        </p:spPr>
        <p:txBody>
          <a:bodyPr vert="horz" lIns="91440" tIns="45720" rIns="91440" bIns="45720" rtlCol="0" anchor="ctr"/>
          <a:lstStyle>
            <a:lvl1pPr algn="ctr">
              <a:defRPr sz="1000">
                <a:solidFill>
                  <a:schemeClr val="accent1"/>
                </a:solidFill>
              </a:defRPr>
            </a:lvl1pPr>
          </a:lstStyle>
          <a:p>
            <a:pPr>
              <a:defRPr/>
            </a:pPr>
            <a:endParaRPr lang="en-US"/>
          </a:p>
        </p:txBody>
      </p:sp>
      <p:sp>
        <p:nvSpPr>
          <p:cNvPr id="6" name="Slide Number Placeholder 5"/>
          <p:cNvSpPr>
            <a:spLocks noGrp="1"/>
          </p:cNvSpPr>
          <p:nvPr>
            <p:ph type="sldNum" sz="quarter" idx="4"/>
          </p:nvPr>
        </p:nvSpPr>
        <p:spPr>
          <a:xfrm>
            <a:off x="6997149" y="6223831"/>
            <a:ext cx="1279663" cy="365125"/>
          </a:xfrm>
          <a:prstGeom prst="rect">
            <a:avLst/>
          </a:prstGeom>
        </p:spPr>
        <p:txBody>
          <a:bodyPr vert="horz" lIns="91440" tIns="45720" rIns="91440" bIns="45720" rtlCol="0" anchor="ctr"/>
          <a:lstStyle>
            <a:lvl1pPr algn="r">
              <a:defRPr sz="1000">
                <a:solidFill>
                  <a:schemeClr val="accent1"/>
                </a:solidFill>
              </a:defRPr>
            </a:lvl1pPr>
          </a:lstStyle>
          <a:p>
            <a:pPr>
              <a:defRPr/>
            </a:pPr>
            <a:fld id="{24B4F7C4-41AF-4CA4-BC5C-DF0F94DAC95D}" type="slidenum">
              <a:rPr lang="en-US" altLang="en-US" smtClean="0"/>
              <a:pPr>
                <a:defRPr/>
              </a:pPr>
              <a:t>‹#›</a:t>
            </a:fld>
            <a:endParaRPr lang="en-US" altLang="en-US"/>
          </a:p>
        </p:txBody>
      </p:sp>
    </p:spTree>
    <p:extLst>
      <p:ext uri="{BB962C8B-B14F-4D97-AF65-F5344CB8AC3E}">
        <p14:creationId xmlns:p14="http://schemas.microsoft.com/office/powerpoint/2010/main" val="476529330"/>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 id="2147483994" r:id="rId12"/>
    <p:sldLayoutId id="2147483995" r:id="rId13"/>
    <p:sldLayoutId id="2147483964" r:id="rId14"/>
    <p:sldLayoutId id="2147483965" r:id="rId15"/>
    <p:sldLayoutId id="2147484070" r:id="rId16"/>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24B4F7C4-41AF-4CA4-BC5C-DF0F94DAC95D}"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822183"/>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B4F7C4-41AF-4CA4-BC5C-DF0F94DAC95D}" type="slidenum">
              <a:rPr lang="en-US" altLang="en-US" smtClean="0"/>
              <a:pPr>
                <a:defRPr/>
              </a:pPr>
              <a:t>‹#›</a:t>
            </a:fld>
            <a:endParaRPr lang="en-US" altLang="en-US"/>
          </a:p>
        </p:txBody>
      </p:sp>
    </p:spTree>
    <p:extLst>
      <p:ext uri="{BB962C8B-B14F-4D97-AF65-F5344CB8AC3E}">
        <p14:creationId xmlns:p14="http://schemas.microsoft.com/office/powerpoint/2010/main" val="40932867"/>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 id="2147484021"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7"/>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24B4F7C4-41AF-4CA4-BC5C-DF0F94DAC95D}" type="slidenum">
              <a:rPr lang="en-US" altLang="en-US" smtClean="0"/>
              <a:pPr>
                <a:defRPr/>
              </a:pPr>
              <a:t>‹#›</a:t>
            </a:fld>
            <a:endParaRPr lang="en-US" alt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0798671"/>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hf sldNum="0"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B4F7C4-41AF-4CA4-BC5C-DF0F94DAC95D}" type="slidenum">
              <a:rPr lang="en-US" altLang="en-US" smtClean="0"/>
              <a:pPr>
                <a:defRPr/>
              </a:pPr>
              <a:t>‹#›</a:t>
            </a:fld>
            <a:endParaRPr lang="en-US" altLang="en-US"/>
          </a:p>
        </p:txBody>
      </p:sp>
    </p:spTree>
    <p:extLst>
      <p:ext uri="{BB962C8B-B14F-4D97-AF65-F5344CB8AC3E}">
        <p14:creationId xmlns:p14="http://schemas.microsoft.com/office/powerpoint/2010/main" val="2556633409"/>
      </p:ext>
    </p:extLst>
  </p:cSld>
  <p:clrMap bg1="dk1" tx1="lt1" bg2="dk2" tx2="lt2" accent1="accent1" accent2="accent2" accent3="accent3" accent4="accent4" accent5="accent5" accent6="accent6" hlink="hlink" folHlink="folHlink"/>
  <p:sldLayoutIdLst>
    <p:sldLayoutId id="2147484035" r:id="rId1"/>
    <p:sldLayoutId id="2147484036" r:id="rId2"/>
    <p:sldLayoutId id="2147484037" r:id="rId3"/>
    <p:sldLayoutId id="2147484038" r:id="rId4"/>
    <p:sldLayoutId id="2147484039" r:id="rId5"/>
    <p:sldLayoutId id="2147484040" r:id="rId6"/>
    <p:sldLayoutId id="2147484041" r:id="rId7"/>
    <p:sldLayoutId id="2147484042" r:id="rId8"/>
    <p:sldLayoutId id="2147484043" r:id="rId9"/>
    <p:sldLayoutId id="2147484044" r:id="rId10"/>
    <p:sldLayoutId id="214748404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B4F7C4-41AF-4CA4-BC5C-DF0F94DAC95D}" type="slidenum">
              <a:rPr lang="en-US" altLang="en-US" smtClean="0"/>
              <a:pPr>
                <a:defRPr/>
              </a:pPr>
              <a:t>‹#›</a:t>
            </a:fld>
            <a:endParaRPr lang="en-US" altLang="en-US"/>
          </a:p>
        </p:txBody>
      </p:sp>
    </p:spTree>
    <p:extLst>
      <p:ext uri="{BB962C8B-B14F-4D97-AF65-F5344CB8AC3E}">
        <p14:creationId xmlns:p14="http://schemas.microsoft.com/office/powerpoint/2010/main" val="3085513189"/>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 id="2147483966" r:id="rId12"/>
    <p:sldLayoutId id="2147483967" r:id="rId1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BB3065D0-8A6B-4553-9365-C491B7FCEFB6}" type="datetimeFigureOut">
              <a:rPr lang="en-US" smtClean="0"/>
              <a:pPr>
                <a:defRPr/>
              </a:pPr>
              <a:t>8/27/2019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4B4F7C4-41AF-4CA4-BC5C-DF0F94DAC95D}" type="slidenum">
              <a:rPr lang="en-US" altLang="en-US" smtClean="0"/>
              <a:pPr>
                <a:defRPr/>
              </a:pPr>
              <a:t>‹#›</a:t>
            </a:fld>
            <a:endParaRPr lang="en-US" altLang="en-US"/>
          </a:p>
        </p:txBody>
      </p:sp>
    </p:spTree>
    <p:extLst>
      <p:ext uri="{BB962C8B-B14F-4D97-AF65-F5344CB8AC3E}">
        <p14:creationId xmlns:p14="http://schemas.microsoft.com/office/powerpoint/2010/main" val="4202805149"/>
      </p:ext>
    </p:extLst>
  </p:cSld>
  <p:clrMap bg1="dk1" tx1="lt1" bg2="dk2" tx2="lt2" accent1="accent1" accent2="accent2" accent3="accent3" accent4="accent4" accent5="accent5" accent6="accent6" hlink="hlink" folHlink="folHlink"/>
  <p:sldLayoutIdLst>
    <p:sldLayoutId id="2147484059" r:id="rId1"/>
    <p:sldLayoutId id="2147484060" r:id="rId2"/>
    <p:sldLayoutId id="2147484061" r:id="rId3"/>
    <p:sldLayoutId id="2147484062" r:id="rId4"/>
    <p:sldLayoutId id="2147484063" r:id="rId5"/>
    <p:sldLayoutId id="2147484064" r:id="rId6"/>
    <p:sldLayoutId id="2147484065" r:id="rId7"/>
    <p:sldLayoutId id="2147484066" r:id="rId8"/>
    <p:sldLayoutId id="2147484067" r:id="rId9"/>
    <p:sldLayoutId id="2147484068" r:id="rId10"/>
    <p:sldLayoutId id="214748406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3.xml"/><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0.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mailto:emakra@mayorscaucus.org"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6.emf"/><Relationship Id="rId4" Type="http://schemas.openxmlformats.org/officeDocument/2006/relationships/hyperlink" Target="http://mayorscaucus.org/initiatives/environment/rec/"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40.xml"/><Relationship Id="rId5" Type="http://schemas.openxmlformats.org/officeDocument/2006/relationships/image" Target="../media/image32.emf"/><Relationship Id="rId4" Type="http://schemas.openxmlformats.org/officeDocument/2006/relationships/image" Target="../media/image31.em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image" Target="../media/image34.emf"/><Relationship Id="rId7"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37.emf"/><Relationship Id="rId5" Type="http://schemas.openxmlformats.org/officeDocument/2006/relationships/image" Target="../media/image36.emf"/><Relationship Id="rId10" Type="http://schemas.openxmlformats.org/officeDocument/2006/relationships/image" Target="../media/image41.emf"/><Relationship Id="rId4" Type="http://schemas.openxmlformats.org/officeDocument/2006/relationships/image" Target="../media/image35.emf"/><Relationship Id="rId9" Type="http://schemas.openxmlformats.org/officeDocument/2006/relationships/image" Target="../media/image40.emf"/></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3.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5.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tiff"/><Relationship Id="rId1" Type="http://schemas.openxmlformats.org/officeDocument/2006/relationships/slideLayout" Target="../slideLayouts/slideLayout53.xml"/><Relationship Id="rId5" Type="http://schemas.openxmlformats.org/officeDocument/2006/relationships/image" Target="../media/image55.tiff"/><Relationship Id="rId4" Type="http://schemas.openxmlformats.org/officeDocument/2006/relationships/image" Target="../media/image54.tiff"/></Relationships>
</file>

<file path=ppt/slides/_rels/slide4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2.xml"/><Relationship Id="rId1" Type="http://schemas.openxmlformats.org/officeDocument/2006/relationships/slideLayout" Target="../slideLayouts/slideLayout53.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3.xml"/><Relationship Id="rId1" Type="http://schemas.openxmlformats.org/officeDocument/2006/relationships/slideLayout" Target="../slideLayouts/slideLayout53.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4.xml"/><Relationship Id="rId6" Type="http://schemas.openxmlformats.org/officeDocument/2006/relationships/image" Target="../media/image52.tiff"/><Relationship Id="rId5" Type="http://schemas.openxmlformats.org/officeDocument/2006/relationships/image" Target="../media/image55.tiff"/><Relationship Id="rId4" Type="http://schemas.openxmlformats.org/officeDocument/2006/relationships/image" Target="../media/image54.tiff"/></Relationships>
</file>

<file path=ppt/slides/_rels/slide4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5.xml"/><Relationship Id="rId1" Type="http://schemas.openxmlformats.org/officeDocument/2006/relationships/slideLayout" Target="../slideLayouts/slideLayout77.xml"/><Relationship Id="rId6" Type="http://schemas.openxmlformats.org/officeDocument/2006/relationships/image" Target="../media/image55.tiff"/><Relationship Id="rId5" Type="http://schemas.openxmlformats.org/officeDocument/2006/relationships/image" Target="../media/image54.tiff"/><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64.xml"/><Relationship Id="rId5" Type="http://schemas.openxmlformats.org/officeDocument/2006/relationships/image" Target="../media/image52.tiff"/><Relationship Id="rId4" Type="http://schemas.openxmlformats.org/officeDocument/2006/relationships/image" Target="../media/image55.tiff"/></Relationships>
</file>

<file path=ppt/slides/_rels/slide4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image" Target="../media/image53.png"/><Relationship Id="rId1" Type="http://schemas.openxmlformats.org/officeDocument/2006/relationships/slideLayout" Target="../slideLayouts/slideLayout64.xml"/><Relationship Id="rId5" Type="http://schemas.openxmlformats.org/officeDocument/2006/relationships/image" Target="../media/image52.tiff"/><Relationship Id="rId4" Type="http://schemas.openxmlformats.org/officeDocument/2006/relationships/image" Target="../media/image55.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emf"/><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460950" y="2555625"/>
            <a:ext cx="8222100" cy="907500"/>
          </a:xfrm>
          <a:prstGeom prst="rect">
            <a:avLst/>
          </a:prstGeom>
        </p:spPr>
        <p:txBody>
          <a:bodyPr spcFirstLastPara="1" vert="horz" wrap="square" lIns="91425" tIns="91425" rIns="91425" bIns="91425" rtlCol="0" anchor="b" anchorCtr="0">
            <a:noAutofit/>
          </a:bodyPr>
          <a:lstStyle/>
          <a:p>
            <a:r>
              <a:rPr lang="en" dirty="0"/>
              <a:t>Mentimeter #01 </a:t>
            </a:r>
            <a:endParaRPr dirty="0"/>
          </a:p>
        </p:txBody>
      </p:sp>
      <p:sp>
        <p:nvSpPr>
          <p:cNvPr id="139" name="Google Shape;139;p25"/>
          <p:cNvSpPr txBox="1"/>
          <p:nvPr/>
        </p:nvSpPr>
        <p:spPr>
          <a:xfrm>
            <a:off x="2263945" y="4155098"/>
            <a:ext cx="4616113" cy="1129824"/>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2800" dirty="0">
                <a:solidFill>
                  <a:srgbClr val="274E13"/>
                </a:solidFill>
                <a:latin typeface="Roboto"/>
                <a:ea typeface="Roboto"/>
                <a:cs typeface="Roboto"/>
                <a:sym typeface="Roboto"/>
              </a:rPr>
              <a:t>What do you expect to learn from this workshop?</a:t>
            </a:r>
            <a:endParaRPr sz="2800" dirty="0">
              <a:solidFill>
                <a:srgbClr val="274E13"/>
              </a:solidFill>
              <a:latin typeface="Roboto"/>
              <a:ea typeface="Roboto"/>
              <a:cs typeface="Roboto"/>
              <a:sym typeface="Roboto"/>
            </a:endParaRPr>
          </a:p>
        </p:txBody>
      </p:sp>
    </p:spTree>
    <p:extLst>
      <p:ext uri="{BB962C8B-B14F-4D97-AF65-F5344CB8AC3E}">
        <p14:creationId xmlns:p14="http://schemas.microsoft.com/office/powerpoint/2010/main" val="614057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lumMod val="75000"/>
                    <a:lumOff val="25000"/>
                  </a:schemeClr>
                </a:solidFill>
              </a:rPr>
              <a:t>Which communities are sustainable?</a:t>
            </a:r>
          </a:p>
        </p:txBody>
      </p:sp>
      <p:pic>
        <p:nvPicPr>
          <p:cNvPr id="25603"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04418" y="2061046"/>
            <a:ext cx="8463195" cy="3412599"/>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4" name="Slide Number Placeholder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defTabSz="342900" eaLnBrk="0" fontAlgn="base" hangingPunct="0">
              <a:spcBef>
                <a:spcPct val="0"/>
              </a:spcBef>
              <a:spcAft>
                <a:spcPct val="0"/>
              </a:spcAft>
              <a:defRPr>
                <a:solidFill>
                  <a:schemeClr val="tx1"/>
                </a:solidFill>
                <a:latin typeface="Calibri" panose="020F0502020204030204" pitchFamily="34" charset="0"/>
              </a:defRPr>
            </a:lvl6pPr>
            <a:lvl7pPr marL="2228850" indent="-171450" defTabSz="342900" eaLnBrk="0" fontAlgn="base" hangingPunct="0">
              <a:spcBef>
                <a:spcPct val="0"/>
              </a:spcBef>
              <a:spcAft>
                <a:spcPct val="0"/>
              </a:spcAft>
              <a:defRPr>
                <a:solidFill>
                  <a:schemeClr val="tx1"/>
                </a:solidFill>
                <a:latin typeface="Calibri" panose="020F0502020204030204" pitchFamily="34" charset="0"/>
              </a:defRPr>
            </a:lvl7pPr>
            <a:lvl8pPr marL="2571750" indent="-171450" defTabSz="342900" eaLnBrk="0" fontAlgn="base" hangingPunct="0">
              <a:spcBef>
                <a:spcPct val="0"/>
              </a:spcBef>
              <a:spcAft>
                <a:spcPct val="0"/>
              </a:spcAft>
              <a:defRPr>
                <a:solidFill>
                  <a:schemeClr val="tx1"/>
                </a:solidFill>
                <a:latin typeface="Calibri" panose="020F0502020204030204" pitchFamily="34" charset="0"/>
              </a:defRPr>
            </a:lvl8pPr>
            <a:lvl9pPr marL="2914650" indent="-171450" defTabSz="342900" eaLnBrk="0" fontAlgn="base" hangingPunct="0">
              <a:spcBef>
                <a:spcPct val="0"/>
              </a:spcBef>
              <a:spcAft>
                <a:spcPct val="0"/>
              </a:spcAft>
              <a:defRPr>
                <a:solidFill>
                  <a:schemeClr val="tx1"/>
                </a:solidFill>
                <a:latin typeface="Calibri" panose="020F0502020204030204" pitchFamily="34" charset="0"/>
              </a:defRPr>
            </a:lvl9pPr>
          </a:lstStyle>
          <a:p>
            <a:fld id="{4571B23B-5604-4E4D-9F10-701692C724CC}" type="slidenum">
              <a:rPr lang="en-US" altLang="en-US">
                <a:solidFill>
                  <a:srgbClr val="FFFFFF"/>
                </a:solidFill>
              </a:rPr>
              <a:pPr/>
              <a:t>10</a:t>
            </a:fld>
            <a:endParaRPr lang="en-US" altLang="en-US">
              <a:solidFill>
                <a:srgbClr val="FFFFFF"/>
              </a:solidFill>
            </a:endParaRPr>
          </a:p>
        </p:txBody>
      </p:sp>
      <p:sp>
        <p:nvSpPr>
          <p:cNvPr id="4" name="Oval 3"/>
          <p:cNvSpPr/>
          <p:nvPr/>
        </p:nvSpPr>
        <p:spPr>
          <a:xfrm flipH="1" flipV="1">
            <a:off x="3808809" y="3073003"/>
            <a:ext cx="3533980" cy="242649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000" dirty="0"/>
          </a:p>
        </p:txBody>
      </p:sp>
      <p:sp>
        <p:nvSpPr>
          <p:cNvPr id="6" name="TextBox 5"/>
          <p:cNvSpPr txBox="1">
            <a:spLocks noChangeArrowheads="1"/>
          </p:cNvSpPr>
          <p:nvPr/>
        </p:nvSpPr>
        <p:spPr bwMode="auto">
          <a:xfrm>
            <a:off x="4895852" y="3529012"/>
            <a:ext cx="10334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100" dirty="0"/>
              <a:t>71%</a:t>
            </a:r>
          </a:p>
        </p:txBody>
      </p:sp>
      <p:sp>
        <p:nvSpPr>
          <p:cNvPr id="3" name="Oval 2"/>
          <p:cNvSpPr/>
          <p:nvPr/>
        </p:nvSpPr>
        <p:spPr>
          <a:xfrm>
            <a:off x="717380" y="3620158"/>
            <a:ext cx="1816976" cy="1717217"/>
          </a:xfrm>
          <a:prstGeom prst="ellipse">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91470" y="3588194"/>
            <a:ext cx="617340" cy="415498"/>
          </a:xfrm>
          <a:prstGeom prst="rect">
            <a:avLst/>
          </a:prstGeom>
          <a:noFill/>
        </p:spPr>
        <p:txBody>
          <a:bodyPr wrap="square" rtlCol="0">
            <a:spAutoFit/>
          </a:bodyPr>
          <a:lstStyle/>
          <a:p>
            <a:r>
              <a:rPr lang="en-US" sz="2100" dirty="0"/>
              <a:t>9%</a:t>
            </a:r>
          </a:p>
        </p:txBody>
      </p:sp>
      <p:sp>
        <p:nvSpPr>
          <p:cNvPr id="9" name="Oval 8"/>
          <p:cNvSpPr/>
          <p:nvPr/>
        </p:nvSpPr>
        <p:spPr>
          <a:xfrm>
            <a:off x="2321521" y="3463727"/>
            <a:ext cx="1968500" cy="1873646"/>
          </a:xfrm>
          <a:prstGeom prst="ellipse">
            <a:avLst/>
          </a:prstGeom>
          <a:noFill/>
          <a:ln w="349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78407" y="3767343"/>
            <a:ext cx="1094927" cy="415498"/>
          </a:xfrm>
          <a:prstGeom prst="rect">
            <a:avLst/>
          </a:prstGeom>
          <a:noFill/>
        </p:spPr>
        <p:txBody>
          <a:bodyPr wrap="square" rtlCol="0">
            <a:spAutoFit/>
          </a:bodyPr>
          <a:lstStyle/>
          <a:p>
            <a:r>
              <a:rPr lang="en-US" sz="2100" b="1" dirty="0"/>
              <a:t>1%</a:t>
            </a:r>
          </a:p>
        </p:txBody>
      </p:sp>
    </p:spTree>
    <p:extLst>
      <p:ext uri="{BB962C8B-B14F-4D97-AF65-F5344CB8AC3E}">
        <p14:creationId xmlns:p14="http://schemas.microsoft.com/office/powerpoint/2010/main" val="303506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the GRC2</a:t>
            </a:r>
          </a:p>
        </p:txBody>
      </p:sp>
      <p:sp>
        <p:nvSpPr>
          <p:cNvPr id="3" name="Content Placeholder 2"/>
          <p:cNvSpPr>
            <a:spLocks noGrp="1"/>
          </p:cNvSpPr>
          <p:nvPr>
            <p:ph idx="1"/>
          </p:nvPr>
        </p:nvSpPr>
        <p:spPr>
          <a:xfrm>
            <a:off x="822722" y="2241949"/>
            <a:ext cx="7543800" cy="3365103"/>
          </a:xfrm>
        </p:spPr>
        <p:txBody>
          <a:bodyPr>
            <a:normAutofit lnSpcReduction="10000"/>
          </a:bodyPr>
          <a:lstStyle/>
          <a:p>
            <a:pPr marL="557213" indent="-557213">
              <a:buClr>
                <a:srgbClr val="2C542C"/>
              </a:buClr>
              <a:buFont typeface="+mj-lt"/>
              <a:buAutoNum type="arabicPeriod"/>
            </a:pPr>
            <a:r>
              <a:rPr lang="en-US" sz="2700" dirty="0">
                <a:solidFill>
                  <a:srgbClr val="2C542C"/>
                </a:solidFill>
              </a:rPr>
              <a:t>What is already planned?</a:t>
            </a:r>
          </a:p>
          <a:p>
            <a:pPr marL="557213" indent="-557213">
              <a:buClr>
                <a:srgbClr val="2C542C"/>
              </a:buClr>
              <a:buFont typeface="+mj-lt"/>
              <a:buAutoNum type="arabicPeriod"/>
            </a:pPr>
            <a:r>
              <a:rPr lang="en-US" sz="2700" dirty="0">
                <a:solidFill>
                  <a:srgbClr val="2C542C"/>
                </a:solidFill>
              </a:rPr>
              <a:t>What are common priorities?</a:t>
            </a:r>
          </a:p>
          <a:p>
            <a:pPr marL="557213" indent="-557213">
              <a:buClr>
                <a:srgbClr val="2C542C"/>
              </a:buClr>
              <a:buFont typeface="+mj-lt"/>
              <a:buAutoNum type="arabicPeriod"/>
            </a:pPr>
            <a:endParaRPr lang="en-US" sz="1350" i="1" dirty="0">
              <a:solidFill>
                <a:srgbClr val="C2BC80">
                  <a:lumMod val="75000"/>
                </a:srgbClr>
              </a:solidFill>
            </a:endParaRPr>
          </a:p>
          <a:p>
            <a:pPr lvl="0">
              <a:buClr>
                <a:srgbClr val="E48312"/>
              </a:buClr>
            </a:pPr>
            <a:r>
              <a:rPr lang="en-US" sz="1800" i="1" dirty="0">
                <a:solidFill>
                  <a:srgbClr val="C2BC80">
                    <a:lumMod val="75000"/>
                  </a:srgbClr>
                </a:solidFill>
              </a:rPr>
              <a:t>TO ANSWER THOSE QUESTIONS - </a:t>
            </a:r>
            <a:endParaRPr lang="en-US" dirty="0"/>
          </a:p>
          <a:p>
            <a:pPr>
              <a:buFont typeface="Wingdings" panose="05000000000000000000" pitchFamily="2" charset="2"/>
              <a:buChar char="Ø"/>
            </a:pPr>
            <a:r>
              <a:rPr lang="en-US" sz="3300" dirty="0"/>
              <a:t>Analyzed existing sustainability plans</a:t>
            </a:r>
          </a:p>
          <a:p>
            <a:pPr lvl="1" eaLnBrk="1" fontAlgn="auto" hangingPunct="1">
              <a:buClr>
                <a:srgbClr val="E48312"/>
              </a:buClr>
              <a:buFont typeface="Arial" panose="020B0604020202020204" pitchFamily="34" charset="0"/>
              <a:buChar char="•"/>
              <a:defRPr/>
            </a:pPr>
            <a:r>
              <a:rPr lang="en-US" sz="2100" dirty="0">
                <a:solidFill>
                  <a:srgbClr val="000000">
                    <a:lumMod val="75000"/>
                    <a:lumOff val="25000"/>
                  </a:srgbClr>
                </a:solidFill>
              </a:rPr>
              <a:t>30 local plans</a:t>
            </a:r>
          </a:p>
          <a:p>
            <a:pPr lvl="1" eaLnBrk="1" fontAlgn="auto" hangingPunct="1">
              <a:buClr>
                <a:srgbClr val="E48312"/>
              </a:buClr>
              <a:buFont typeface="Arial" panose="020B0604020202020204" pitchFamily="34" charset="0"/>
              <a:buChar char="•"/>
              <a:defRPr/>
            </a:pPr>
            <a:r>
              <a:rPr lang="en-US" sz="2100" dirty="0">
                <a:solidFill>
                  <a:srgbClr val="000000">
                    <a:lumMod val="75000"/>
                    <a:lumOff val="25000"/>
                  </a:srgbClr>
                </a:solidFill>
              </a:rPr>
              <a:t>9 regional/national plans</a:t>
            </a:r>
          </a:p>
          <a:p>
            <a:pPr lvl="1" eaLnBrk="1" fontAlgn="auto" hangingPunct="1">
              <a:buClr>
                <a:srgbClr val="E48312"/>
              </a:buClr>
              <a:buFont typeface="Arial" panose="020B0604020202020204" pitchFamily="34" charset="0"/>
              <a:buChar char="•"/>
              <a:defRPr/>
            </a:pPr>
            <a:r>
              <a:rPr lang="en-US" sz="2100" dirty="0">
                <a:solidFill>
                  <a:srgbClr val="000000">
                    <a:lumMod val="75000"/>
                    <a:lumOff val="25000"/>
                  </a:srgbClr>
                </a:solidFill>
              </a:rPr>
              <a:t>1149 specific sustainability goals</a:t>
            </a:r>
          </a:p>
          <a:p>
            <a:pPr marL="0" indent="0">
              <a:buClr>
                <a:srgbClr val="E48312"/>
              </a:buClr>
              <a:buNone/>
              <a:defRPr/>
            </a:pPr>
            <a:endParaRPr lang="en-US" dirty="0">
              <a:solidFill>
                <a:srgbClr val="000000">
                  <a:lumMod val="75000"/>
                  <a:lumOff val="25000"/>
                </a:srgbClr>
              </a:solidFill>
            </a:endParaRPr>
          </a:p>
          <a:p>
            <a:pPr marL="0" indent="0">
              <a:buNone/>
            </a:pPr>
            <a:endParaRPr lang="en-US" sz="3000" dirty="0"/>
          </a:p>
        </p:txBody>
      </p:sp>
      <p:pic>
        <p:nvPicPr>
          <p:cNvPr id="5" name="Picture 4">
            <a:extLst>
              <a:ext uri="{FF2B5EF4-FFF2-40B4-BE49-F238E27FC236}">
                <a16:creationId xmlns="" xmlns:a16="http://schemas.microsoft.com/office/drawing/2014/main" id="{60CD5679-D7EF-824A-AA7B-AED95F0C0A80}"/>
              </a:ext>
            </a:extLst>
          </p:cNvPr>
          <p:cNvPicPr>
            <a:picLocks noChangeAspect="1"/>
          </p:cNvPicPr>
          <p:nvPr/>
        </p:nvPicPr>
        <p:blipFill>
          <a:blip r:embed="rId3"/>
          <a:stretch>
            <a:fillRect/>
          </a:stretch>
        </p:blipFill>
        <p:spPr>
          <a:xfrm>
            <a:off x="6612700" y="4611103"/>
            <a:ext cx="2105935" cy="995948"/>
          </a:xfrm>
          <a:prstGeom prst="rect">
            <a:avLst/>
          </a:prstGeom>
        </p:spPr>
      </p:pic>
    </p:spTree>
    <p:extLst>
      <p:ext uri="{BB962C8B-B14F-4D97-AF65-F5344CB8AC3E}">
        <p14:creationId xmlns:p14="http://schemas.microsoft.com/office/powerpoint/2010/main" val="13452733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4724400" y="5554266"/>
            <a:ext cx="37338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900">
                <a:solidFill>
                  <a:srgbClr val="000000"/>
                </a:solidFill>
              </a:rPr>
              <a:t>*based on GRC+2 categories</a:t>
            </a:r>
          </a:p>
        </p:txBody>
      </p:sp>
      <p:pic>
        <p:nvPicPr>
          <p:cNvPr id="2048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424" y="759024"/>
            <a:ext cx="7661672" cy="4899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a:extLst>
              <a:ext uri="{FF2B5EF4-FFF2-40B4-BE49-F238E27FC236}">
                <a16:creationId xmlns:a16="http://schemas.microsoft.com/office/drawing/2014/main" xmlns="" id="{EE877FA2-F2DD-9446-9DC6-6E6B49E0614C}"/>
              </a:ext>
            </a:extLst>
          </p:cNvPr>
          <p:cNvSpPr/>
          <p:nvPr/>
        </p:nvSpPr>
        <p:spPr>
          <a:xfrm rot="16200000">
            <a:off x="6761197" y="4744329"/>
            <a:ext cx="592490" cy="3059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xmlns="" id="{2CC1472E-E1A1-624B-A63F-91EEA459EA0F}"/>
              </a:ext>
            </a:extLst>
          </p:cNvPr>
          <p:cNvSpPr/>
          <p:nvPr/>
        </p:nvSpPr>
        <p:spPr>
          <a:xfrm rot="16200000">
            <a:off x="5861398" y="4749407"/>
            <a:ext cx="592490" cy="29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5BD4D99-2342-8A44-8FD3-8E7C72A48AC2}"/>
              </a:ext>
            </a:extLst>
          </p:cNvPr>
          <p:cNvSpPr txBox="1"/>
          <p:nvPr/>
        </p:nvSpPr>
        <p:spPr>
          <a:xfrm>
            <a:off x="1418325" y="857250"/>
            <a:ext cx="5667872" cy="415498"/>
          </a:xfrm>
          <a:prstGeom prst="rect">
            <a:avLst/>
          </a:prstGeom>
          <a:solidFill>
            <a:schemeClr val="accent1">
              <a:lumMod val="60000"/>
              <a:lumOff val="40000"/>
            </a:schemeClr>
          </a:solidFill>
        </p:spPr>
        <p:txBody>
          <a:bodyPr wrap="square" rtlCol="0">
            <a:spAutoFit/>
          </a:bodyPr>
          <a:lstStyle/>
          <a:p>
            <a:r>
              <a:rPr lang="en-US" sz="2100" dirty="0"/>
              <a:t>ALL LOCAL SUSTAINABILITY PLANS IN GRC</a:t>
            </a:r>
          </a:p>
        </p:txBody>
      </p:sp>
      <p:sp>
        <p:nvSpPr>
          <p:cNvPr id="13" name="Right Arrow 12">
            <a:extLst>
              <a:ext uri="{FF2B5EF4-FFF2-40B4-BE49-F238E27FC236}">
                <a16:creationId xmlns:a16="http://schemas.microsoft.com/office/drawing/2014/main" xmlns="" id="{32770424-F058-914F-A965-F4E14E6FC0BE}"/>
              </a:ext>
            </a:extLst>
          </p:cNvPr>
          <p:cNvSpPr/>
          <p:nvPr/>
        </p:nvSpPr>
        <p:spPr>
          <a:xfrm rot="16200000">
            <a:off x="3266672" y="4734201"/>
            <a:ext cx="563117" cy="2949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4559031" y="4553772"/>
            <a:ext cx="330743" cy="609460"/>
          </a:xfrm>
          <a:prstGeom prst="rect">
            <a:avLst/>
          </a:prstGeom>
        </p:spPr>
      </p:pic>
      <p:pic>
        <p:nvPicPr>
          <p:cNvPr id="3" name="Picture 2"/>
          <p:cNvPicPr>
            <a:picLocks noChangeAspect="1"/>
          </p:cNvPicPr>
          <p:nvPr/>
        </p:nvPicPr>
        <p:blipFill>
          <a:blip r:embed="rId5"/>
          <a:stretch>
            <a:fillRect/>
          </a:stretch>
        </p:blipFill>
        <p:spPr>
          <a:xfrm>
            <a:off x="2842035" y="4585430"/>
            <a:ext cx="338357" cy="608129"/>
          </a:xfrm>
          <a:prstGeom prst="rect">
            <a:avLst/>
          </a:prstGeom>
        </p:spPr>
      </p:pic>
      <p:sp>
        <p:nvSpPr>
          <p:cNvPr id="10" name="Right Arrow 9">
            <a:extLst>
              <a:ext uri="{FF2B5EF4-FFF2-40B4-BE49-F238E27FC236}">
                <a16:creationId xmlns:a16="http://schemas.microsoft.com/office/drawing/2014/main" xmlns="" id="{2CC1472E-E1A1-624B-A63F-91EEA459EA0F}"/>
              </a:ext>
            </a:extLst>
          </p:cNvPr>
          <p:cNvSpPr/>
          <p:nvPr/>
        </p:nvSpPr>
        <p:spPr>
          <a:xfrm rot="16200000">
            <a:off x="1563310" y="4733767"/>
            <a:ext cx="592490" cy="295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801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3"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E48C8525-68F5-534B-A5D3-E9248D40ED0E}"/>
              </a:ext>
            </a:extLst>
          </p:cNvPr>
          <p:cNvSpPr>
            <a:spLocks noGrp="1"/>
          </p:cNvSpPr>
          <p:nvPr>
            <p:ph type="title"/>
          </p:nvPr>
        </p:nvSpPr>
        <p:spPr/>
        <p:txBody>
          <a:bodyPr/>
          <a:lstStyle/>
          <a:p>
            <a:r>
              <a:rPr lang="en-US" dirty="0"/>
              <a:t>Putting it all together</a:t>
            </a:r>
          </a:p>
        </p:txBody>
      </p:sp>
      <p:sp>
        <p:nvSpPr>
          <p:cNvPr id="5" name="Text Placeholder 4">
            <a:extLst>
              <a:ext uri="{FF2B5EF4-FFF2-40B4-BE49-F238E27FC236}">
                <a16:creationId xmlns:a16="http://schemas.microsoft.com/office/drawing/2014/main" xmlns="" id="{E4104393-7E51-D440-8B28-9D017C3CBF15}"/>
              </a:ext>
            </a:extLst>
          </p:cNvPr>
          <p:cNvSpPr>
            <a:spLocks noGrp="1"/>
          </p:cNvSpPr>
          <p:nvPr>
            <p:ph type="body" idx="1"/>
          </p:nvPr>
        </p:nvSpPr>
        <p:spPr/>
        <p:txBody>
          <a:bodyPr/>
          <a:lstStyle/>
          <a:p>
            <a:r>
              <a:rPr lang="en-US" dirty="0"/>
              <a:t>Consensus GRC goals</a:t>
            </a:r>
          </a:p>
        </p:txBody>
      </p:sp>
      <p:pic>
        <p:nvPicPr>
          <p:cNvPr id="6" name="Picture 5">
            <a:extLst>
              <a:ext uri="{FF2B5EF4-FFF2-40B4-BE49-F238E27FC236}">
                <a16:creationId xmlns:a16="http://schemas.microsoft.com/office/drawing/2014/main" xmlns="" id="{CAC1DF47-CF53-2C46-852B-22DC1327BFBB}"/>
              </a:ext>
            </a:extLst>
          </p:cNvPr>
          <p:cNvPicPr>
            <a:picLocks noChangeAspect="1"/>
          </p:cNvPicPr>
          <p:nvPr/>
        </p:nvPicPr>
        <p:blipFill>
          <a:blip r:embed="rId2"/>
          <a:stretch>
            <a:fillRect/>
          </a:stretch>
        </p:blipFill>
        <p:spPr>
          <a:xfrm>
            <a:off x="6576605" y="4435588"/>
            <a:ext cx="2105935" cy="995948"/>
          </a:xfrm>
          <a:prstGeom prst="rect">
            <a:avLst/>
          </a:prstGeom>
        </p:spPr>
      </p:pic>
    </p:spTree>
    <p:extLst>
      <p:ext uri="{BB962C8B-B14F-4D97-AF65-F5344CB8AC3E}">
        <p14:creationId xmlns:p14="http://schemas.microsoft.com/office/powerpoint/2010/main" val="4012126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64406"/>
            <a:ext cx="8229600" cy="857250"/>
          </a:xfrm>
        </p:spPr>
        <p:txBody>
          <a:bodyPr/>
          <a:lstStyle/>
          <a:p>
            <a:pPr>
              <a:defRPr/>
            </a:pPr>
            <a:r>
              <a:rPr lang="en-US" dirty="0">
                <a:solidFill>
                  <a:schemeClr val="tx1">
                    <a:lumMod val="75000"/>
                    <a:lumOff val="25000"/>
                  </a:schemeClr>
                </a:solidFill>
              </a:rPr>
              <a:t>Consensus GRC Goals</a:t>
            </a:r>
          </a:p>
        </p:txBody>
      </p:sp>
      <p:pic>
        <p:nvPicPr>
          <p:cNvPr id="5122"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822325" y="2732657"/>
            <a:ext cx="3703638" cy="2249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008080" y="1036482"/>
            <a:ext cx="2032673" cy="4557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TextBox 9"/>
          <p:cNvSpPr txBox="1">
            <a:spLocks noChangeArrowheads="1"/>
          </p:cNvSpPr>
          <p:nvPr/>
        </p:nvSpPr>
        <p:spPr bwMode="auto">
          <a:xfrm>
            <a:off x="427435" y="1832372"/>
            <a:ext cx="3886200"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en-US" altLang="en-US" b="1" dirty="0">
                <a:solidFill>
                  <a:schemeClr val="accent1">
                    <a:lumMod val="75000"/>
                  </a:schemeClr>
                </a:solidFill>
              </a:rPr>
              <a:t>From ALL Sustainability Goals </a:t>
            </a:r>
          </a:p>
        </p:txBody>
      </p:sp>
      <p:pic>
        <p:nvPicPr>
          <p:cNvPr id="14346"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01125" y="3002173"/>
            <a:ext cx="850106" cy="1856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9"/>
          <p:cNvSpPr txBox="1">
            <a:spLocks noChangeArrowheads="1"/>
          </p:cNvSpPr>
          <p:nvPr/>
        </p:nvSpPr>
        <p:spPr bwMode="auto">
          <a:xfrm>
            <a:off x="5349064" y="1793502"/>
            <a:ext cx="1623543" cy="3693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eaLnBrk="0" fontAlgn="base" hangingPunct="0">
              <a:spcBef>
                <a:spcPct val="0"/>
              </a:spcBef>
              <a:spcAft>
                <a:spcPct val="0"/>
              </a:spcAft>
              <a:defRPr>
                <a:solidFill>
                  <a:schemeClr val="tx1"/>
                </a:solidFill>
                <a:latin typeface="Calibri" pitchFamily="34" charset="0"/>
              </a:defRPr>
            </a:lvl6pPr>
            <a:lvl7pPr marL="2971800" indent="-228600" defTabSz="457200" eaLnBrk="0" fontAlgn="base" hangingPunct="0">
              <a:spcBef>
                <a:spcPct val="0"/>
              </a:spcBef>
              <a:spcAft>
                <a:spcPct val="0"/>
              </a:spcAft>
              <a:defRPr>
                <a:solidFill>
                  <a:schemeClr val="tx1"/>
                </a:solidFill>
                <a:latin typeface="Calibri" pitchFamily="34" charset="0"/>
              </a:defRPr>
            </a:lvl7pPr>
            <a:lvl8pPr marL="3429000" indent="-228600" defTabSz="457200" eaLnBrk="0" fontAlgn="base" hangingPunct="0">
              <a:spcBef>
                <a:spcPct val="0"/>
              </a:spcBef>
              <a:spcAft>
                <a:spcPct val="0"/>
              </a:spcAft>
              <a:defRPr>
                <a:solidFill>
                  <a:schemeClr val="tx1"/>
                </a:solidFill>
                <a:latin typeface="Calibri" pitchFamily="34" charset="0"/>
              </a:defRPr>
            </a:lvl8pPr>
            <a:lvl9pPr marL="3886200" indent="-228600" defTabSz="457200" eaLnBrk="0" fontAlgn="base" hangingPunct="0">
              <a:spcBef>
                <a:spcPct val="0"/>
              </a:spcBef>
              <a:spcAft>
                <a:spcPct val="0"/>
              </a:spcAft>
              <a:defRPr>
                <a:solidFill>
                  <a:schemeClr val="tx1"/>
                </a:solidFill>
                <a:latin typeface="Calibri" pitchFamily="34" charset="0"/>
              </a:defRPr>
            </a:lvl9pPr>
          </a:lstStyle>
          <a:p>
            <a:pPr eaLnBrk="1" hangingPunct="1"/>
            <a:r>
              <a:rPr lang="en-US" altLang="en-US" b="1" dirty="0">
                <a:solidFill>
                  <a:schemeClr val="accent1">
                    <a:lumMod val="75000"/>
                  </a:schemeClr>
                </a:solidFill>
              </a:rPr>
              <a:t>To GRC Goals </a:t>
            </a:r>
          </a:p>
        </p:txBody>
      </p:sp>
      <p:pic>
        <p:nvPicPr>
          <p:cNvPr id="143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3715" y="1764540"/>
            <a:ext cx="507025" cy="48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25300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4950" dirty="0"/>
              <a:t>Greenest Region Compact</a:t>
            </a:r>
          </a:p>
        </p:txBody>
      </p:sp>
      <p:sp>
        <p:nvSpPr>
          <p:cNvPr id="6" name="Text Placeholder 5"/>
          <p:cNvSpPr>
            <a:spLocks noGrp="1"/>
          </p:cNvSpPr>
          <p:nvPr>
            <p:ph type="body" idx="1"/>
          </p:nvPr>
        </p:nvSpPr>
        <p:spPr/>
        <p:txBody>
          <a:bodyPr>
            <a:normAutofit fontScale="92500" lnSpcReduction="10000"/>
          </a:bodyPr>
          <a:lstStyle/>
          <a:p>
            <a:r>
              <a:rPr lang="en-US" dirty="0"/>
              <a:t>consensus sustainability for communities and the region</a:t>
            </a:r>
          </a:p>
          <a:p>
            <a:r>
              <a:rPr lang="en-US" b="1" dirty="0"/>
              <a:t>In three parts</a:t>
            </a:r>
          </a:p>
        </p:txBody>
      </p:sp>
      <p:pic>
        <p:nvPicPr>
          <p:cNvPr id="4" name="Picture 3">
            <a:extLst>
              <a:ext uri="{FF2B5EF4-FFF2-40B4-BE49-F238E27FC236}">
                <a16:creationId xmlns="" xmlns:a16="http://schemas.microsoft.com/office/drawing/2014/main" id="{C2796F03-89E3-6C4C-885A-E96ECF3F1EB2}"/>
              </a:ext>
            </a:extLst>
          </p:cNvPr>
          <p:cNvPicPr>
            <a:picLocks noChangeAspect="1"/>
          </p:cNvPicPr>
          <p:nvPr/>
        </p:nvPicPr>
        <p:blipFill>
          <a:blip r:embed="rId3"/>
          <a:stretch>
            <a:fillRect/>
          </a:stretch>
        </p:blipFill>
        <p:spPr>
          <a:xfrm>
            <a:off x="6260827" y="4892188"/>
            <a:ext cx="2105935" cy="995948"/>
          </a:xfrm>
          <a:prstGeom prst="rect">
            <a:avLst/>
          </a:prstGeom>
        </p:spPr>
      </p:pic>
    </p:spTree>
    <p:extLst>
      <p:ext uri="{BB962C8B-B14F-4D97-AF65-F5344CB8AC3E}">
        <p14:creationId xmlns:p14="http://schemas.microsoft.com/office/powerpoint/2010/main" val="7211629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 </a:t>
            </a:r>
          </a:p>
        </p:txBody>
      </p:sp>
      <p:pic>
        <p:nvPicPr>
          <p:cNvPr id="20" name="Content Placeholder 19">
            <a:extLst>
              <a:ext uri="{FF2B5EF4-FFF2-40B4-BE49-F238E27FC236}">
                <a16:creationId xmlns="" xmlns:a16="http://schemas.microsoft.com/office/drawing/2014/main" id="{A67FD2E4-4D15-B542-9DA3-EEAAE0FDFA58}"/>
              </a:ext>
            </a:extLst>
          </p:cNvPr>
          <p:cNvPicPr>
            <a:picLocks noGrp="1" noChangeAspect="1"/>
          </p:cNvPicPr>
          <p:nvPr>
            <p:ph sz="half" idx="1"/>
          </p:nvPr>
        </p:nvPicPr>
        <p:blipFill>
          <a:blip r:embed="rId2"/>
          <a:stretch>
            <a:fillRect/>
          </a:stretch>
        </p:blipFill>
        <p:spPr>
          <a:xfrm>
            <a:off x="1243555" y="1072205"/>
            <a:ext cx="3738694" cy="4838311"/>
          </a:xfrm>
          <a:solidFill>
            <a:schemeClr val="bg1"/>
          </a:solidFill>
          <a:ln>
            <a:solidFill>
              <a:schemeClr val="tx1"/>
            </a:solidFill>
          </a:ln>
        </p:spPr>
      </p:pic>
      <p:pic>
        <p:nvPicPr>
          <p:cNvPr id="3" name="Content Placeholder 2"/>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88747" y="1072204"/>
            <a:ext cx="3738694" cy="4838311"/>
          </a:xfrm>
          <a:ln>
            <a:solidFill>
              <a:schemeClr val="tx1"/>
            </a:solidFill>
          </a:ln>
        </p:spPr>
      </p:pic>
      <p:sp>
        <p:nvSpPr>
          <p:cNvPr id="15" name="Text Placeholder 7">
            <a:extLst>
              <a:ext uri="{FF2B5EF4-FFF2-40B4-BE49-F238E27FC236}">
                <a16:creationId xmlns="" xmlns:a16="http://schemas.microsoft.com/office/drawing/2014/main" id="{D44CE965-E4B9-2A42-B155-31D79E9E0EC2}"/>
              </a:ext>
            </a:extLst>
          </p:cNvPr>
          <p:cNvSpPr txBox="1">
            <a:spLocks/>
          </p:cNvSpPr>
          <p:nvPr/>
        </p:nvSpPr>
        <p:spPr bwMode="auto">
          <a:xfrm rot="16200000">
            <a:off x="-878979" y="3301532"/>
            <a:ext cx="3192673" cy="910153"/>
          </a:xfrm>
          <a:prstGeom prst="rect">
            <a:avLst/>
          </a:prstGeo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tyle>
          <a:lnRef idx="1">
            <a:schemeClr val="accent6"/>
          </a:lnRef>
          <a:fillRef idx="3">
            <a:schemeClr val="accent6"/>
          </a:fillRef>
          <a:effectRef idx="2">
            <a:schemeClr val="accent6"/>
          </a:effectRef>
          <a:fontRef idx="minor">
            <a:schemeClr val="lt1"/>
          </a:fontRef>
        </p:style>
        <p:txBody>
          <a:bodyPr vert="horz" wrap="square" lIns="0" tIns="34290" rIns="0" bIns="34290" numCol="1" anchor="t" anchorCtr="0" compatLnSpc="1">
            <a:prstTxWarp prst="textNoShape">
              <a:avLst/>
            </a:prstTxWarp>
          </a:bodyPr>
          <a:lst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8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itchFamily="34" charset="0"/>
              <a:buChar char="◦"/>
              <a:defRPr sz="2400"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itchFamily="34" charset="0"/>
              <a:buChar char="◦"/>
              <a:defRPr sz="20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defTabSz="685800"/>
            <a:r>
              <a:rPr lang="en-US" sz="2100" dirty="0">
                <a:solidFill>
                  <a:schemeClr val="bg1"/>
                </a:solidFill>
              </a:rPr>
              <a:t>Part 1 </a:t>
            </a:r>
          </a:p>
          <a:p>
            <a:pPr defTabSz="685800"/>
            <a:r>
              <a:rPr lang="en-US" sz="2100" dirty="0">
                <a:solidFill>
                  <a:schemeClr val="bg1"/>
                </a:solidFill>
              </a:rPr>
              <a:t>The Compact – Just Goals</a:t>
            </a:r>
          </a:p>
        </p:txBody>
      </p:sp>
    </p:spTree>
    <p:extLst>
      <p:ext uri="{BB962C8B-B14F-4D97-AF65-F5344CB8AC3E}">
        <p14:creationId xmlns:p14="http://schemas.microsoft.com/office/powerpoint/2010/main" val="3157200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GRC Adopters </a:t>
            </a:r>
            <a:r>
              <a:rPr lang="en-US" dirty="0" smtClean="0"/>
              <a:t> </a:t>
            </a:r>
            <a:endParaRPr lang="en-US" dirty="0"/>
          </a:p>
        </p:txBody>
      </p:sp>
      <p:sp>
        <p:nvSpPr>
          <p:cNvPr id="6" name="Content Placeholder 5"/>
          <p:cNvSpPr>
            <a:spLocks noGrp="1"/>
          </p:cNvSpPr>
          <p:nvPr>
            <p:ph idx="1"/>
          </p:nvPr>
        </p:nvSpPr>
        <p:spPr/>
        <p:txBody>
          <a:bodyPr/>
          <a:lstStyle/>
          <a:p>
            <a:r>
              <a:rPr lang="en-US" sz="2700" dirty="0"/>
              <a:t> </a:t>
            </a:r>
          </a:p>
          <a:p>
            <a:endParaRPr lang="en-US" dirty="0"/>
          </a:p>
          <a:p>
            <a:endParaRPr lang="en-US" dirty="0"/>
          </a:p>
        </p:txBody>
      </p:sp>
      <p:sp>
        <p:nvSpPr>
          <p:cNvPr id="11" name="Rectangle 10"/>
          <p:cNvSpPr/>
          <p:nvPr/>
        </p:nvSpPr>
        <p:spPr>
          <a:xfrm>
            <a:off x="5341583" y="1490317"/>
            <a:ext cx="3242604" cy="5078313"/>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a:t>Barrington Area Council of Governments</a:t>
            </a:r>
          </a:p>
          <a:p>
            <a:r>
              <a:rPr lang="en-US" dirty="0"/>
              <a:t>Lake County Municipal League</a:t>
            </a:r>
          </a:p>
          <a:p>
            <a:r>
              <a:rPr lang="en-US" dirty="0"/>
              <a:t>McHenry County Council of Governments</a:t>
            </a:r>
          </a:p>
          <a:p>
            <a:r>
              <a:rPr lang="en-US" dirty="0"/>
              <a:t>Metro West Council of Governments</a:t>
            </a:r>
          </a:p>
          <a:p>
            <a:r>
              <a:rPr lang="en-US" dirty="0"/>
              <a:t>Northwest Municipal Conference</a:t>
            </a:r>
          </a:p>
          <a:p>
            <a:r>
              <a:rPr lang="en-US" dirty="0"/>
              <a:t>South Suburban Mayors &amp; Managers</a:t>
            </a:r>
          </a:p>
          <a:p>
            <a:r>
              <a:rPr lang="en-US" dirty="0"/>
              <a:t>Southwest Conference of Mayors</a:t>
            </a:r>
          </a:p>
          <a:p>
            <a:r>
              <a:rPr lang="en-US" dirty="0"/>
              <a:t>West Central Municipal Conference</a:t>
            </a:r>
          </a:p>
          <a:p>
            <a:r>
              <a:rPr lang="en-US" dirty="0"/>
              <a:t>Will County Government League</a:t>
            </a:r>
          </a:p>
          <a:p>
            <a:r>
              <a:rPr lang="en-US" dirty="0"/>
              <a:t>DuPage Mayors and Managers Conference</a:t>
            </a:r>
          </a:p>
        </p:txBody>
      </p:sp>
      <p:sp>
        <p:nvSpPr>
          <p:cNvPr id="12" name="TextBox 11"/>
          <p:cNvSpPr txBox="1"/>
          <p:nvPr/>
        </p:nvSpPr>
        <p:spPr>
          <a:xfrm>
            <a:off x="5341585" y="403383"/>
            <a:ext cx="2084937"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b="1" dirty="0"/>
              <a:t>121 municipalities</a:t>
            </a:r>
          </a:p>
          <a:p>
            <a:r>
              <a:rPr lang="en-US" b="1" dirty="0"/>
              <a:t>3counties</a:t>
            </a:r>
          </a:p>
          <a:p>
            <a:r>
              <a:rPr lang="en-US" b="1" dirty="0"/>
              <a:t>10 COGS</a:t>
            </a:r>
          </a:p>
        </p:txBody>
      </p:sp>
      <p:pic>
        <p:nvPicPr>
          <p:cNvPr id="4" name="Picture 3">
            <a:extLst>
              <a:ext uri="{FF2B5EF4-FFF2-40B4-BE49-F238E27FC236}">
                <a16:creationId xmlns="" xmlns:a16="http://schemas.microsoft.com/office/drawing/2014/main" id="{CE78F11F-5040-D94B-B330-ECD41F5E7E53}"/>
              </a:ext>
            </a:extLst>
          </p:cNvPr>
          <p:cNvPicPr>
            <a:picLocks noChangeAspect="1"/>
          </p:cNvPicPr>
          <p:nvPr/>
        </p:nvPicPr>
        <p:blipFill>
          <a:blip r:embed="rId3"/>
          <a:stretch>
            <a:fillRect/>
          </a:stretch>
        </p:blipFill>
        <p:spPr>
          <a:xfrm>
            <a:off x="1040386" y="2159794"/>
            <a:ext cx="3531614" cy="3739356"/>
          </a:xfrm>
          <a:prstGeom prst="rect">
            <a:avLst/>
          </a:prstGeom>
        </p:spPr>
      </p:pic>
    </p:spTree>
    <p:extLst>
      <p:ext uri="{BB962C8B-B14F-4D97-AF65-F5344CB8AC3E}">
        <p14:creationId xmlns:p14="http://schemas.microsoft.com/office/powerpoint/2010/main" val="3326484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100" dirty="0">
                <a:solidFill>
                  <a:schemeClr val="bg1">
                    <a:lumMod val="50000"/>
                  </a:schemeClr>
                </a:solidFill>
              </a:rPr>
              <a:t>Part 2 </a:t>
            </a:r>
            <a:r>
              <a:rPr lang="en-US" dirty="0"/>
              <a:t>- The GRC </a:t>
            </a:r>
            <a:r>
              <a:rPr lang="en-US" b="1" i="1" dirty="0">
                <a:solidFill>
                  <a:schemeClr val="tx2">
                    <a:lumMod val="75000"/>
                  </a:schemeClr>
                </a:solidFill>
              </a:rPr>
              <a:t>Framework</a:t>
            </a:r>
          </a:p>
        </p:txBody>
      </p:sp>
      <p:sp>
        <p:nvSpPr>
          <p:cNvPr id="6" name="Content Placeholder 5"/>
          <p:cNvSpPr>
            <a:spLocks noGrp="1"/>
          </p:cNvSpPr>
          <p:nvPr>
            <p:ph idx="1"/>
          </p:nvPr>
        </p:nvSpPr>
        <p:spPr>
          <a:xfrm>
            <a:off x="822722" y="2341812"/>
            <a:ext cx="7543800" cy="3352342"/>
          </a:xfrm>
        </p:spPr>
        <p:txBody>
          <a:bodyPr/>
          <a:lstStyle/>
          <a:p>
            <a:r>
              <a:rPr lang="en-US" b="1" dirty="0">
                <a:solidFill>
                  <a:schemeClr val="accent1">
                    <a:lumMod val="75000"/>
                  </a:schemeClr>
                </a:solidFill>
              </a:rPr>
              <a:t>Compilation of </a:t>
            </a:r>
            <a:r>
              <a:rPr lang="en-US" b="1" i="1" u="sng" dirty="0">
                <a:solidFill>
                  <a:schemeClr val="accent1">
                    <a:lumMod val="75000"/>
                  </a:schemeClr>
                </a:solidFill>
              </a:rPr>
              <a:t>all </a:t>
            </a:r>
            <a:r>
              <a:rPr lang="en-US" b="1" dirty="0">
                <a:solidFill>
                  <a:schemeClr val="accent1">
                    <a:lumMod val="75000"/>
                  </a:schemeClr>
                </a:solidFill>
              </a:rPr>
              <a:t>Common Objectives, Strategies</a:t>
            </a:r>
          </a:p>
          <a:p>
            <a:endParaRPr lang="en-US" sz="750" b="1" dirty="0">
              <a:solidFill>
                <a:schemeClr val="accent1">
                  <a:lumMod val="75000"/>
                </a:schemeClr>
              </a:solidFill>
            </a:endParaRPr>
          </a:p>
          <a:p>
            <a:pPr lvl="1">
              <a:buFont typeface="Arial" panose="020B0604020202020204" pitchFamily="34" charset="0"/>
              <a:buChar char="•"/>
            </a:pPr>
            <a:r>
              <a:rPr lang="en-US" sz="2100" dirty="0"/>
              <a:t>Aligns with regional, national, global objectives</a:t>
            </a:r>
          </a:p>
          <a:p>
            <a:pPr lvl="1">
              <a:buFont typeface="Arial" panose="020B0604020202020204" pitchFamily="34" charset="0"/>
              <a:buChar char="•"/>
            </a:pPr>
            <a:r>
              <a:rPr lang="en-US" sz="2100" dirty="0"/>
              <a:t>Links to resources &amp; existing programs</a:t>
            </a:r>
          </a:p>
          <a:p>
            <a:pPr>
              <a:buFont typeface="Wingdings" panose="05000000000000000000" pitchFamily="2" charset="2"/>
              <a:buChar char="§"/>
            </a:pPr>
            <a:r>
              <a:rPr lang="en-US" b="1" dirty="0" smtClean="0"/>
              <a:t>Can </a:t>
            </a:r>
            <a:r>
              <a:rPr lang="en-US" b="1" dirty="0"/>
              <a:t>be the Framework for your own sustainability plan</a:t>
            </a:r>
          </a:p>
          <a:p>
            <a:pPr>
              <a:buFont typeface="Wingdings" panose="05000000000000000000" pitchFamily="2" charset="2"/>
              <a:buChar char="§"/>
            </a:pPr>
            <a:r>
              <a:rPr lang="en-US" b="1" dirty="0"/>
              <a:t> No reporting or commitment required</a:t>
            </a:r>
          </a:p>
          <a:p>
            <a:pPr marL="0" indent="0">
              <a:buNone/>
            </a:pPr>
            <a:r>
              <a:rPr lang="en-US" dirty="0"/>
              <a:t> </a:t>
            </a:r>
          </a:p>
        </p:txBody>
      </p:sp>
      <p:pic>
        <p:nvPicPr>
          <p:cNvPr id="7" name="Picture 6">
            <a:extLst>
              <a:ext uri="{FF2B5EF4-FFF2-40B4-BE49-F238E27FC236}">
                <a16:creationId xmlns="" xmlns:a16="http://schemas.microsoft.com/office/drawing/2014/main" id="{56796C38-3E9C-EC48-8CF6-647DB922ED79}"/>
              </a:ext>
            </a:extLst>
          </p:cNvPr>
          <p:cNvPicPr>
            <a:picLocks noChangeAspect="1"/>
          </p:cNvPicPr>
          <p:nvPr/>
        </p:nvPicPr>
        <p:blipFill>
          <a:blip r:embed="rId3"/>
          <a:stretch>
            <a:fillRect/>
          </a:stretch>
        </p:blipFill>
        <p:spPr>
          <a:xfrm>
            <a:off x="6800726" y="741413"/>
            <a:ext cx="2105935" cy="995948"/>
          </a:xfrm>
          <a:prstGeom prst="rect">
            <a:avLst/>
          </a:prstGeom>
        </p:spPr>
      </p:pic>
    </p:spTree>
    <p:extLst>
      <p:ext uri="{BB962C8B-B14F-4D97-AF65-F5344CB8AC3E}">
        <p14:creationId xmlns:p14="http://schemas.microsoft.com/office/powerpoint/2010/main" val="19446622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649F7FA9-59D2-BD40-8266-D3847D297230}"/>
              </a:ext>
            </a:extLst>
          </p:cNvPr>
          <p:cNvPicPr>
            <a:picLocks noChangeAspect="1"/>
          </p:cNvPicPr>
          <p:nvPr/>
        </p:nvPicPr>
        <p:blipFill>
          <a:blip r:embed="rId2"/>
          <a:stretch>
            <a:fillRect/>
          </a:stretch>
        </p:blipFill>
        <p:spPr>
          <a:xfrm>
            <a:off x="298031" y="1943164"/>
            <a:ext cx="8609160" cy="3454460"/>
          </a:xfrm>
          <a:prstGeom prst="rect">
            <a:avLst/>
          </a:prstGeom>
        </p:spPr>
      </p:pic>
      <p:sp>
        <p:nvSpPr>
          <p:cNvPr id="4" name="Oval 3"/>
          <p:cNvSpPr/>
          <p:nvPr/>
        </p:nvSpPr>
        <p:spPr>
          <a:xfrm>
            <a:off x="209550" y="3563362"/>
            <a:ext cx="1861138" cy="1887306"/>
          </a:xfrm>
          <a:prstGeom prst="ellipse">
            <a:avLst/>
          </a:prstGeom>
          <a:noFill/>
          <a:ln w="254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7"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030" y="2651427"/>
            <a:ext cx="901304" cy="93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87668">
            <a:off x="991378" y="2146094"/>
            <a:ext cx="1937846" cy="150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0"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76039">
            <a:off x="4535002" y="1407830"/>
            <a:ext cx="2226212" cy="1394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al 1"/>
          <p:cNvSpPr/>
          <p:nvPr/>
        </p:nvSpPr>
        <p:spPr>
          <a:xfrm>
            <a:off x="2164979" y="4621075"/>
            <a:ext cx="4385975" cy="445107"/>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10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additive="base">
                                        <p:cTn id="7" dur="500" fill="hold"/>
                                        <p:tgtEl>
                                          <p:spTgt spid="15367"/>
                                        </p:tgtEl>
                                        <p:attrNameLst>
                                          <p:attrName>ppt_x</p:attrName>
                                        </p:attrNameLst>
                                      </p:cBhvr>
                                      <p:tavLst>
                                        <p:tav tm="0">
                                          <p:val>
                                            <p:strVal val="0-#ppt_w/2"/>
                                          </p:val>
                                        </p:tav>
                                        <p:tav tm="100000">
                                          <p:val>
                                            <p:strVal val="#ppt_x"/>
                                          </p:val>
                                        </p:tav>
                                      </p:tavLst>
                                    </p:anim>
                                    <p:anim calcmode="lin" valueType="num">
                                      <p:cBhvr additive="base">
                                        <p:cTn id="8" dur="500" fill="hold"/>
                                        <p:tgtEl>
                                          <p:spTgt spid="15367"/>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5368"/>
                                        </p:tgtEl>
                                        <p:attrNameLst>
                                          <p:attrName>style.visibility</p:attrName>
                                        </p:attrNameLst>
                                      </p:cBhvr>
                                      <p:to>
                                        <p:strVal val="visible"/>
                                      </p:to>
                                    </p:set>
                                    <p:anim calcmode="lin" valueType="num">
                                      <p:cBhvr additive="base">
                                        <p:cTn id="17" dur="500" fill="hold"/>
                                        <p:tgtEl>
                                          <p:spTgt spid="15368"/>
                                        </p:tgtEl>
                                        <p:attrNameLst>
                                          <p:attrName>ppt_x</p:attrName>
                                        </p:attrNameLst>
                                      </p:cBhvr>
                                      <p:tavLst>
                                        <p:tav tm="0">
                                          <p:val>
                                            <p:strVal val="0-#ppt_w/2"/>
                                          </p:val>
                                        </p:tav>
                                        <p:tav tm="100000">
                                          <p:val>
                                            <p:strVal val="#ppt_x"/>
                                          </p:val>
                                        </p:tav>
                                      </p:tavLst>
                                    </p:anim>
                                    <p:anim calcmode="lin" valueType="num">
                                      <p:cBhvr additive="base">
                                        <p:cTn id="18" dur="500" fill="hold"/>
                                        <p:tgtEl>
                                          <p:spTgt spid="1536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0-#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370"/>
                                        </p:tgtEl>
                                        <p:attrNameLst>
                                          <p:attrName>style.visibility</p:attrName>
                                        </p:attrNameLst>
                                      </p:cBhvr>
                                      <p:to>
                                        <p:strVal val="visible"/>
                                      </p:to>
                                    </p:set>
                                    <p:anim calcmode="lin" valueType="num">
                                      <p:cBhvr additive="base">
                                        <p:cTn id="27" dur="500" fill="hold"/>
                                        <p:tgtEl>
                                          <p:spTgt spid="15370"/>
                                        </p:tgtEl>
                                        <p:attrNameLst>
                                          <p:attrName>ppt_x</p:attrName>
                                        </p:attrNameLst>
                                      </p:cBhvr>
                                      <p:tavLst>
                                        <p:tav tm="0">
                                          <p:val>
                                            <p:strVal val="#ppt_x"/>
                                          </p:val>
                                        </p:tav>
                                        <p:tav tm="100000">
                                          <p:val>
                                            <p:strVal val="#ppt_x"/>
                                          </p:val>
                                        </p:tav>
                                      </p:tavLst>
                                    </p:anim>
                                    <p:anim calcmode="lin" valueType="num">
                                      <p:cBhvr additive="base">
                                        <p:cTn id="28" dur="500" fill="hold"/>
                                        <p:tgtEl>
                                          <p:spTgt spid="153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1007389" y="2208377"/>
            <a:ext cx="7129221" cy="1457325"/>
          </a:xfrm>
          <a:prstGeom prst="rect">
            <a:avLst/>
          </a:prstGeom>
        </p:spPr>
        <p:txBody>
          <a:bodyPr spcFirstLastPara="1" vert="horz" wrap="square" lIns="91425" tIns="91425" rIns="91425" bIns="91425" rtlCol="0" anchor="b" anchorCtr="0">
            <a:noAutofit/>
          </a:bodyPr>
          <a:lstStyle/>
          <a:p>
            <a:pPr algn="ctr">
              <a:spcBef>
                <a:spcPts val="0"/>
              </a:spcBef>
            </a:pPr>
            <a:r>
              <a:rPr lang="en" sz="4800" dirty="0" smtClean="0"/>
              <a:t>The GRC </a:t>
            </a:r>
            <a:r>
              <a:rPr lang="en" sz="4800" dirty="0"/>
              <a:t>Framework In Use</a:t>
            </a:r>
            <a:endParaRPr sz="4800" dirty="0"/>
          </a:p>
        </p:txBody>
      </p:sp>
      <p:sp>
        <p:nvSpPr>
          <p:cNvPr id="145" name="Google Shape;145;p26"/>
          <p:cNvSpPr txBox="1">
            <a:spLocks noGrp="1"/>
          </p:cNvSpPr>
          <p:nvPr>
            <p:ph type="subTitle" idx="4294967295"/>
          </p:nvPr>
        </p:nvSpPr>
        <p:spPr>
          <a:xfrm>
            <a:off x="1518834" y="4054720"/>
            <a:ext cx="5784850" cy="1493673"/>
          </a:xfrm>
          <a:prstGeom prst="rect">
            <a:avLst/>
          </a:prstGeom>
        </p:spPr>
        <p:txBody>
          <a:bodyPr spcFirstLastPara="1" vert="horz" wrap="square" lIns="91425" tIns="91425" rIns="91425" bIns="91425" rtlCol="0" anchor="t" anchorCtr="0">
            <a:noAutofit/>
          </a:bodyPr>
          <a:lstStyle/>
          <a:p>
            <a:pPr marL="0" indent="0" algn="ctr">
              <a:spcBef>
                <a:spcPts val="0"/>
              </a:spcBef>
              <a:buNone/>
            </a:pPr>
            <a:r>
              <a:rPr lang="en" sz="2400" dirty="0" smtClean="0">
                <a:solidFill>
                  <a:srgbClr val="274E13"/>
                </a:solidFill>
              </a:rPr>
              <a:t>Metropolitan Mayors Caucus </a:t>
            </a:r>
          </a:p>
          <a:p>
            <a:pPr marL="0" indent="0" algn="ctr">
              <a:spcBef>
                <a:spcPts val="0"/>
              </a:spcBef>
              <a:buNone/>
            </a:pPr>
            <a:r>
              <a:rPr lang="en" sz="2400" dirty="0" smtClean="0">
                <a:solidFill>
                  <a:srgbClr val="274E13"/>
                </a:solidFill>
              </a:rPr>
              <a:t>Environment Committee Meeting</a:t>
            </a:r>
          </a:p>
          <a:p>
            <a:pPr marL="0" indent="0" algn="ctr">
              <a:spcBef>
                <a:spcPts val="0"/>
              </a:spcBef>
              <a:buNone/>
            </a:pPr>
            <a:r>
              <a:rPr lang="en" sz="2400" dirty="0" smtClean="0">
                <a:solidFill>
                  <a:srgbClr val="274E13"/>
                </a:solidFill>
              </a:rPr>
              <a:t>City of Highland Park</a:t>
            </a:r>
          </a:p>
          <a:p>
            <a:pPr marL="0" indent="0" algn="ctr">
              <a:spcBef>
                <a:spcPts val="0"/>
              </a:spcBef>
              <a:buNone/>
            </a:pPr>
            <a:r>
              <a:rPr lang="en" sz="2400" dirty="0" smtClean="0">
                <a:solidFill>
                  <a:srgbClr val="274E13"/>
                </a:solidFill>
              </a:rPr>
              <a:t>July 18</a:t>
            </a:r>
            <a:r>
              <a:rPr lang="en" sz="2400" baseline="30000" dirty="0" smtClean="0">
                <a:solidFill>
                  <a:srgbClr val="274E13"/>
                </a:solidFill>
              </a:rPr>
              <a:t>th</a:t>
            </a:r>
            <a:r>
              <a:rPr lang="en" sz="2400" dirty="0" smtClean="0">
                <a:solidFill>
                  <a:srgbClr val="274E13"/>
                </a:solidFill>
              </a:rPr>
              <a:t>, 2019</a:t>
            </a:r>
          </a:p>
        </p:txBody>
      </p:sp>
    </p:spTree>
    <p:extLst>
      <p:ext uri="{BB962C8B-B14F-4D97-AF65-F5344CB8AC3E}">
        <p14:creationId xmlns:p14="http://schemas.microsoft.com/office/powerpoint/2010/main" val="6197263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solidFill>
                  <a:schemeClr val="bg1">
                    <a:lumMod val="50000"/>
                  </a:schemeClr>
                </a:solidFill>
              </a:rPr>
              <a:t>Part 3 –</a:t>
            </a:r>
            <a:r>
              <a:rPr lang="en-US" sz="3000" dirty="0"/>
              <a:t>GRC Collaborative </a:t>
            </a:r>
            <a:r>
              <a:rPr lang="en-US" sz="3000" b="1" i="1" dirty="0">
                <a:solidFill>
                  <a:schemeClr val="tx2">
                    <a:lumMod val="75000"/>
                  </a:schemeClr>
                </a:solidFill>
              </a:rPr>
              <a:t>Programs </a:t>
            </a:r>
          </a:p>
        </p:txBody>
      </p:sp>
      <p:sp>
        <p:nvSpPr>
          <p:cNvPr id="3" name="Content Placeholder 2"/>
          <p:cNvSpPr>
            <a:spLocks noGrp="1"/>
          </p:cNvSpPr>
          <p:nvPr>
            <p:ph idx="1"/>
          </p:nvPr>
        </p:nvSpPr>
        <p:spPr>
          <a:xfrm>
            <a:off x="822722" y="2336247"/>
            <a:ext cx="7543800" cy="3336680"/>
          </a:xfrm>
        </p:spPr>
        <p:txBody>
          <a:bodyPr/>
          <a:lstStyle/>
          <a:p>
            <a:r>
              <a:rPr lang="en-US" sz="2400" dirty="0">
                <a:solidFill>
                  <a:schemeClr val="accent1">
                    <a:lumMod val="75000"/>
                  </a:schemeClr>
                </a:solidFill>
              </a:rPr>
              <a:t>Collaborative programs to realize GRC goals</a:t>
            </a:r>
            <a:r>
              <a:rPr lang="en-US" sz="2400" b="1" i="1" dirty="0">
                <a:solidFill>
                  <a:schemeClr val="accent1">
                    <a:lumMod val="75000"/>
                  </a:schemeClr>
                </a:solidFill>
              </a:rPr>
              <a:t> regionally</a:t>
            </a:r>
            <a:endParaRPr lang="en-US" altLang="en-US" b="1" i="1" dirty="0"/>
          </a:p>
          <a:p>
            <a:pPr>
              <a:buFont typeface="Wingdings" pitchFamily="2" charset="2"/>
              <a:buChar char="§"/>
            </a:pPr>
            <a:r>
              <a:rPr lang="en-US" sz="2400" dirty="0"/>
              <a:t>Leverage municipal consensus </a:t>
            </a:r>
          </a:p>
          <a:p>
            <a:pPr>
              <a:buFont typeface="Wingdings" pitchFamily="2" charset="2"/>
              <a:buChar char="§"/>
            </a:pPr>
            <a:r>
              <a:rPr lang="en-US" sz="2400" dirty="0"/>
              <a:t>Grants</a:t>
            </a:r>
          </a:p>
          <a:p>
            <a:pPr lvl="1">
              <a:buFont typeface="Wingdings" pitchFamily="2" charset="2"/>
              <a:buChar char="§"/>
            </a:pPr>
            <a:r>
              <a:rPr lang="en-US" dirty="0"/>
              <a:t>Collaborative grant </a:t>
            </a:r>
            <a:r>
              <a:rPr lang="en-US" i="1" dirty="0"/>
              <a:t>seeking</a:t>
            </a:r>
          </a:p>
          <a:p>
            <a:pPr lvl="1">
              <a:buFont typeface="Wingdings" pitchFamily="2" charset="2"/>
              <a:buChar char="§"/>
            </a:pPr>
            <a:r>
              <a:rPr lang="en-US" dirty="0"/>
              <a:t>Preferred to </a:t>
            </a:r>
            <a:r>
              <a:rPr lang="en-US" i="1" dirty="0"/>
              <a:t>receive</a:t>
            </a:r>
            <a:r>
              <a:rPr lang="en-US" dirty="0"/>
              <a:t> grants</a:t>
            </a:r>
          </a:p>
          <a:p>
            <a:pPr>
              <a:buFont typeface="Wingdings" pitchFamily="2" charset="2"/>
              <a:buChar char="§"/>
            </a:pPr>
            <a:r>
              <a:rPr lang="en-US" sz="2400" dirty="0"/>
              <a:t>Collaboration to address specific GRC goals</a:t>
            </a:r>
          </a:p>
          <a:p>
            <a:pPr marL="150019" lvl="1" indent="0">
              <a:buNone/>
            </a:pPr>
            <a:endParaRPr lang="en-US" altLang="en-US" dirty="0"/>
          </a:p>
          <a:p>
            <a:endParaRPr lang="en-US" dirty="0"/>
          </a:p>
        </p:txBody>
      </p:sp>
      <p:pic>
        <p:nvPicPr>
          <p:cNvPr id="6" name="Picture 5">
            <a:extLst>
              <a:ext uri="{FF2B5EF4-FFF2-40B4-BE49-F238E27FC236}">
                <a16:creationId xmlns="" xmlns:a16="http://schemas.microsoft.com/office/drawing/2014/main" id="{E23A8C82-1741-D84C-BD3F-6714B8B45EEA}"/>
              </a:ext>
            </a:extLst>
          </p:cNvPr>
          <p:cNvPicPr>
            <a:picLocks noChangeAspect="1"/>
          </p:cNvPicPr>
          <p:nvPr/>
        </p:nvPicPr>
        <p:blipFill>
          <a:blip r:embed="rId3"/>
          <a:stretch>
            <a:fillRect/>
          </a:stretch>
        </p:blipFill>
        <p:spPr>
          <a:xfrm>
            <a:off x="6260589" y="741413"/>
            <a:ext cx="2105935" cy="995948"/>
          </a:xfrm>
          <a:prstGeom prst="rect">
            <a:avLst/>
          </a:prstGeom>
        </p:spPr>
      </p:pic>
    </p:spTree>
    <p:extLst>
      <p:ext uri="{BB962C8B-B14F-4D97-AF65-F5344CB8AC3E}">
        <p14:creationId xmlns:p14="http://schemas.microsoft.com/office/powerpoint/2010/main" val="19344528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F60F0C51-B274-9848-A5C7-68FE5F0D90F8}"/>
              </a:ext>
            </a:extLst>
          </p:cNvPr>
          <p:cNvSpPr>
            <a:spLocks noGrp="1"/>
          </p:cNvSpPr>
          <p:nvPr>
            <p:ph type="title"/>
          </p:nvPr>
        </p:nvSpPr>
        <p:spPr/>
        <p:txBody>
          <a:bodyPr/>
          <a:lstStyle/>
          <a:p>
            <a:r>
              <a:rPr lang="en-US" dirty="0"/>
              <a:t>Addressing GRC Goals together</a:t>
            </a:r>
          </a:p>
        </p:txBody>
      </p:sp>
      <p:sp>
        <p:nvSpPr>
          <p:cNvPr id="6" name="Content Placeholder 5">
            <a:extLst>
              <a:ext uri="{FF2B5EF4-FFF2-40B4-BE49-F238E27FC236}">
                <a16:creationId xmlns="" xmlns:a16="http://schemas.microsoft.com/office/drawing/2014/main" id="{41EB8ADD-19B8-A745-BE69-7B4F1FA9EB3C}"/>
              </a:ext>
            </a:extLst>
          </p:cNvPr>
          <p:cNvSpPr>
            <a:spLocks noGrp="1"/>
          </p:cNvSpPr>
          <p:nvPr>
            <p:ph sz="half" idx="1"/>
          </p:nvPr>
        </p:nvSpPr>
        <p:spPr>
          <a:xfrm>
            <a:off x="950803" y="2295635"/>
            <a:ext cx="3389308" cy="3017520"/>
          </a:xfrm>
        </p:spPr>
        <p:txBody>
          <a:bodyPr/>
          <a:lstStyle/>
          <a:p>
            <a:r>
              <a:rPr lang="en-US" b="1" i="1" dirty="0"/>
              <a:t>Advance renewable energy </a:t>
            </a:r>
            <a:endParaRPr lang="en-US" sz="1500" b="1" i="1" dirty="0"/>
          </a:p>
          <a:p>
            <a:r>
              <a:rPr lang="en-US" dirty="0"/>
              <a:t>Led 35 local </a:t>
            </a:r>
            <a:r>
              <a:rPr lang="en-US" dirty="0" err="1"/>
              <a:t>gov’s</a:t>
            </a:r>
            <a:r>
              <a:rPr lang="en-US" dirty="0"/>
              <a:t> to earn SolSmart by streamlining solar codes &amp; policies making IL #1</a:t>
            </a:r>
          </a:p>
          <a:p>
            <a:endParaRPr lang="en-US" dirty="0"/>
          </a:p>
          <a:p>
            <a:r>
              <a:rPr lang="en-US" dirty="0"/>
              <a:t>	</a:t>
            </a:r>
          </a:p>
          <a:p>
            <a:endParaRPr lang="en-US" dirty="0"/>
          </a:p>
          <a:p>
            <a:endParaRPr lang="en-US" dirty="0"/>
          </a:p>
          <a:p>
            <a:endParaRPr lang="en-US" dirty="0"/>
          </a:p>
        </p:txBody>
      </p:sp>
      <p:sp>
        <p:nvSpPr>
          <p:cNvPr id="7" name="Content Placeholder 6">
            <a:extLst>
              <a:ext uri="{FF2B5EF4-FFF2-40B4-BE49-F238E27FC236}">
                <a16:creationId xmlns="" xmlns:a16="http://schemas.microsoft.com/office/drawing/2014/main" id="{631BACEC-240A-244B-92A9-797360A3291E}"/>
              </a:ext>
            </a:extLst>
          </p:cNvPr>
          <p:cNvSpPr>
            <a:spLocks noGrp="1"/>
          </p:cNvSpPr>
          <p:nvPr>
            <p:ph sz="half" idx="2"/>
          </p:nvPr>
        </p:nvSpPr>
        <p:spPr>
          <a:xfrm>
            <a:off x="5097550" y="2343710"/>
            <a:ext cx="4046450" cy="3017520"/>
          </a:xfrm>
        </p:spPr>
        <p:txBody>
          <a:bodyPr/>
          <a:lstStyle/>
          <a:p>
            <a:pPr marL="0" indent="0">
              <a:buNone/>
            </a:pPr>
            <a:r>
              <a:rPr lang="en-US" b="1" i="1" dirty="0" smtClean="0"/>
              <a:t>Dedicate staff to sustainability initiatives</a:t>
            </a:r>
            <a:endParaRPr lang="en-US" b="1" i="1" dirty="0"/>
          </a:p>
        </p:txBody>
      </p:sp>
      <p:pic>
        <p:nvPicPr>
          <p:cNvPr id="9" name="Picture 8">
            <a:extLst>
              <a:ext uri="{FF2B5EF4-FFF2-40B4-BE49-F238E27FC236}">
                <a16:creationId xmlns="" xmlns:a16="http://schemas.microsoft.com/office/drawing/2014/main" id="{FE7CFC6B-9F15-8D4A-892B-7CEA84AE0A83}"/>
              </a:ext>
            </a:extLst>
          </p:cNvPr>
          <p:cNvPicPr>
            <a:picLocks noChangeAspect="1"/>
          </p:cNvPicPr>
          <p:nvPr/>
        </p:nvPicPr>
        <p:blipFill>
          <a:blip r:embed="rId2"/>
          <a:stretch>
            <a:fillRect/>
          </a:stretch>
        </p:blipFill>
        <p:spPr>
          <a:xfrm>
            <a:off x="20644" y="2161861"/>
            <a:ext cx="485775" cy="485775"/>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16" y="3150479"/>
            <a:ext cx="826517" cy="44274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23810" b="9524"/>
          <a:stretch/>
        </p:blipFill>
        <p:spPr>
          <a:xfrm>
            <a:off x="94414" y="3823423"/>
            <a:ext cx="4755230" cy="211343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1374" y="2295635"/>
            <a:ext cx="454914" cy="416052"/>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97552" y="3226616"/>
            <a:ext cx="3613661" cy="2710245"/>
          </a:xfrm>
          <a:prstGeom prst="rect">
            <a:avLst/>
          </a:prstGeom>
        </p:spPr>
      </p:pic>
    </p:spTree>
    <p:extLst>
      <p:ext uri="{BB962C8B-B14F-4D97-AF65-F5344CB8AC3E}">
        <p14:creationId xmlns:p14="http://schemas.microsoft.com/office/powerpoint/2010/main" val="28958124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100" dirty="0">
                <a:solidFill>
                  <a:schemeClr val="bg1">
                    <a:lumMod val="50000"/>
                  </a:schemeClr>
                </a:solidFill>
              </a:rPr>
              <a:t>Part 3 –</a:t>
            </a:r>
            <a:r>
              <a:rPr lang="en-US" sz="3000" dirty="0"/>
              <a:t>GRC </a:t>
            </a:r>
            <a:r>
              <a:rPr lang="en-US" sz="3000" b="1" i="1" dirty="0">
                <a:solidFill>
                  <a:schemeClr val="tx2">
                    <a:lumMod val="75000"/>
                  </a:schemeClr>
                </a:solidFill>
              </a:rPr>
              <a:t>Supportive Programs </a:t>
            </a:r>
          </a:p>
        </p:txBody>
      </p:sp>
      <p:sp>
        <p:nvSpPr>
          <p:cNvPr id="3" name="Content Placeholder 2"/>
          <p:cNvSpPr>
            <a:spLocks noGrp="1"/>
          </p:cNvSpPr>
          <p:nvPr>
            <p:ph idx="1"/>
          </p:nvPr>
        </p:nvSpPr>
        <p:spPr>
          <a:xfrm>
            <a:off x="822722" y="2373558"/>
            <a:ext cx="7543800" cy="3017044"/>
          </a:xfrm>
        </p:spPr>
        <p:txBody>
          <a:bodyPr/>
          <a:lstStyle/>
          <a:p>
            <a:r>
              <a:rPr lang="en-US" sz="2400" i="1" dirty="0">
                <a:solidFill>
                  <a:schemeClr val="accent1">
                    <a:lumMod val="75000"/>
                  </a:schemeClr>
                </a:solidFill>
              </a:rPr>
              <a:t>Planned</a:t>
            </a:r>
            <a:r>
              <a:rPr lang="en-US" sz="2400" dirty="0">
                <a:solidFill>
                  <a:schemeClr val="accent1">
                    <a:lumMod val="75000"/>
                  </a:schemeClr>
                </a:solidFill>
              </a:rPr>
              <a:t> programs to realize GRC goals</a:t>
            </a:r>
          </a:p>
          <a:p>
            <a:endParaRPr lang="en-US" sz="2400" dirty="0">
              <a:solidFill>
                <a:schemeClr val="accent1">
                  <a:lumMod val="75000"/>
                </a:schemeClr>
              </a:solidFill>
            </a:endParaRPr>
          </a:p>
          <a:p>
            <a:pPr lvl="1">
              <a:buFont typeface="Wingdings" pitchFamily="2" charset="2"/>
              <a:buChar char="§"/>
            </a:pPr>
            <a:r>
              <a:rPr lang="en-US" altLang="en-US" sz="2400" dirty="0"/>
              <a:t>Track achievement of specific goals</a:t>
            </a:r>
          </a:p>
          <a:p>
            <a:pPr lvl="1">
              <a:buFont typeface="Wingdings" pitchFamily="2" charset="2"/>
              <a:buChar char="§"/>
            </a:pPr>
            <a:r>
              <a:rPr lang="en-US" altLang="en-US" sz="2400" dirty="0"/>
              <a:t>Regional greenhouse gas tracking &amp; reporting</a:t>
            </a:r>
          </a:p>
          <a:p>
            <a:pPr lvl="1">
              <a:buFont typeface="Wingdings" pitchFamily="2" charset="2"/>
              <a:buChar char="§"/>
            </a:pPr>
            <a:r>
              <a:rPr lang="en-US" altLang="en-US" sz="2400" dirty="0"/>
              <a:t>Tiered recognition program</a:t>
            </a:r>
          </a:p>
          <a:p>
            <a:pPr marL="150019" lvl="1" indent="0">
              <a:buNone/>
            </a:pPr>
            <a:endParaRPr lang="en-US" altLang="en-US" dirty="0"/>
          </a:p>
          <a:p>
            <a:pPr marL="150019" lvl="1" indent="0">
              <a:buNone/>
            </a:pPr>
            <a:endParaRPr lang="en-US" altLang="en-US" dirty="0"/>
          </a:p>
          <a:p>
            <a:endParaRPr lang="en-US" dirty="0"/>
          </a:p>
        </p:txBody>
      </p:sp>
      <p:pic>
        <p:nvPicPr>
          <p:cNvPr id="6" name="Picture 5">
            <a:extLst>
              <a:ext uri="{FF2B5EF4-FFF2-40B4-BE49-F238E27FC236}">
                <a16:creationId xmlns="" xmlns:a16="http://schemas.microsoft.com/office/drawing/2014/main" id="{E23A8C82-1741-D84C-BD3F-6714B8B45EEA}"/>
              </a:ext>
            </a:extLst>
          </p:cNvPr>
          <p:cNvPicPr>
            <a:picLocks noChangeAspect="1"/>
          </p:cNvPicPr>
          <p:nvPr/>
        </p:nvPicPr>
        <p:blipFill>
          <a:blip r:embed="rId3"/>
          <a:stretch>
            <a:fillRect/>
          </a:stretch>
        </p:blipFill>
        <p:spPr>
          <a:xfrm>
            <a:off x="6483831" y="1206526"/>
            <a:ext cx="2105935" cy="995948"/>
          </a:xfrm>
          <a:prstGeom prst="rect">
            <a:avLst/>
          </a:prstGeom>
        </p:spPr>
      </p:pic>
      <p:pic>
        <p:nvPicPr>
          <p:cNvPr id="4" name="Picture 3"/>
          <p:cNvPicPr>
            <a:picLocks noChangeAspect="1"/>
          </p:cNvPicPr>
          <p:nvPr/>
        </p:nvPicPr>
        <p:blipFill>
          <a:blip r:embed="rId4"/>
          <a:stretch>
            <a:fillRect/>
          </a:stretch>
        </p:blipFill>
        <p:spPr>
          <a:xfrm>
            <a:off x="5758577" y="4081593"/>
            <a:ext cx="3123497" cy="1646442"/>
          </a:xfrm>
          <a:prstGeom prst="rect">
            <a:avLst/>
          </a:prstGeom>
        </p:spPr>
      </p:pic>
    </p:spTree>
    <p:extLst>
      <p:ext uri="{BB962C8B-B14F-4D97-AF65-F5344CB8AC3E}">
        <p14:creationId xmlns:p14="http://schemas.microsoft.com/office/powerpoint/2010/main" val="2099922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E24741-FD63-B649-B2B1-4FE69C279946}"/>
              </a:ext>
            </a:extLst>
          </p:cNvPr>
          <p:cNvSpPr>
            <a:spLocks noGrp="1"/>
          </p:cNvSpPr>
          <p:nvPr>
            <p:ph type="title"/>
          </p:nvPr>
        </p:nvSpPr>
        <p:spPr/>
        <p:txBody>
          <a:bodyPr/>
          <a:lstStyle/>
          <a:p>
            <a:r>
              <a:rPr lang="en-US" dirty="0"/>
              <a:t>Joins us!</a:t>
            </a:r>
          </a:p>
        </p:txBody>
      </p:sp>
      <p:sp>
        <p:nvSpPr>
          <p:cNvPr id="4" name="Content Placeholder 3"/>
          <p:cNvSpPr>
            <a:spLocks noGrp="1"/>
          </p:cNvSpPr>
          <p:nvPr>
            <p:ph idx="1"/>
          </p:nvPr>
        </p:nvSpPr>
        <p:spPr/>
        <p:txBody>
          <a:bodyPr rtlCol="0">
            <a:normAutofit/>
          </a:bodyPr>
          <a:lstStyle/>
          <a:p>
            <a:pPr marL="68580" indent="-68580">
              <a:lnSpc>
                <a:spcPct val="100000"/>
              </a:lnSpc>
              <a:spcBef>
                <a:spcPts val="0"/>
              </a:spcBef>
              <a:spcAft>
                <a:spcPts val="0"/>
              </a:spcAft>
              <a:defRPr/>
            </a:pPr>
            <a:r>
              <a:rPr lang="en-US" sz="1800" b="1" dirty="0"/>
              <a:t>Edith Makra</a:t>
            </a:r>
          </a:p>
          <a:p>
            <a:pPr marL="68580" indent="-68580">
              <a:lnSpc>
                <a:spcPct val="100000"/>
              </a:lnSpc>
              <a:spcBef>
                <a:spcPts val="0"/>
              </a:spcBef>
              <a:spcAft>
                <a:spcPts val="0"/>
              </a:spcAft>
              <a:defRPr/>
            </a:pPr>
            <a:r>
              <a:rPr lang="en-US" sz="1800" dirty="0"/>
              <a:t>Director of Environmental Initiatives</a:t>
            </a:r>
          </a:p>
          <a:p>
            <a:pPr marL="68580" indent="-68580">
              <a:lnSpc>
                <a:spcPct val="100000"/>
              </a:lnSpc>
              <a:spcBef>
                <a:spcPts val="0"/>
              </a:spcBef>
              <a:spcAft>
                <a:spcPts val="0"/>
              </a:spcAft>
              <a:defRPr/>
            </a:pPr>
            <a:r>
              <a:rPr lang="en-US" sz="1800" dirty="0"/>
              <a:t>Metropolitan Mayors Caucus</a:t>
            </a:r>
          </a:p>
          <a:p>
            <a:pPr marL="68580" indent="-68580">
              <a:lnSpc>
                <a:spcPct val="100000"/>
              </a:lnSpc>
              <a:spcBef>
                <a:spcPts val="0"/>
              </a:spcBef>
              <a:spcAft>
                <a:spcPts val="0"/>
              </a:spcAft>
              <a:defRPr/>
            </a:pPr>
            <a:r>
              <a:rPr lang="en-US" sz="1800" dirty="0"/>
              <a:t>312-201-4506</a:t>
            </a:r>
          </a:p>
          <a:p>
            <a:pPr marL="68580" indent="-68580">
              <a:lnSpc>
                <a:spcPct val="100000"/>
              </a:lnSpc>
              <a:defRPr/>
            </a:pPr>
            <a:r>
              <a:rPr lang="en-US" sz="1800" dirty="0">
                <a:hlinkClick r:id="rId3"/>
              </a:rPr>
              <a:t>emakra@mayorscaucus.org</a:t>
            </a:r>
            <a:endParaRPr lang="en-US" sz="1800" dirty="0"/>
          </a:p>
          <a:p>
            <a:pPr marL="68580" indent="-68580">
              <a:lnSpc>
                <a:spcPct val="100000"/>
              </a:lnSpc>
              <a:defRPr/>
            </a:pPr>
            <a:r>
              <a:rPr lang="en-US" sz="1800" dirty="0">
                <a:hlinkClick r:id="rId4"/>
              </a:rPr>
              <a:t>http://mayorscaucus.org/initiatives/environment/rec/</a:t>
            </a:r>
            <a:r>
              <a:rPr lang="en-US" sz="1800" dirty="0"/>
              <a:t> </a:t>
            </a:r>
          </a:p>
          <a:p>
            <a:pPr marL="68580" indent="-68580">
              <a:lnSpc>
                <a:spcPct val="100000"/>
              </a:lnSpc>
              <a:defRPr/>
            </a:pPr>
            <a:endParaRPr lang="en-US" sz="1800" dirty="0"/>
          </a:p>
          <a:p>
            <a:pPr marL="68580" indent="-68580">
              <a:defRPr/>
            </a:pPr>
            <a:endParaRPr lang="en-US" sz="1500" dirty="0"/>
          </a:p>
          <a:p>
            <a:pPr marL="68580" indent="-68580">
              <a:defRPr/>
            </a:pPr>
            <a:endParaRPr lang="en-US" dirty="0">
              <a:solidFill>
                <a:schemeClr val="tx1">
                  <a:lumMod val="75000"/>
                  <a:lumOff val="25000"/>
                </a:schemeClr>
              </a:solidFill>
            </a:endParaRPr>
          </a:p>
          <a:p>
            <a:pPr marL="0" indent="0">
              <a:buNone/>
              <a:defRPr/>
            </a:pPr>
            <a:endParaRPr lang="en-US" dirty="0">
              <a:solidFill>
                <a:schemeClr val="tx1">
                  <a:lumMod val="75000"/>
                  <a:lumOff val="25000"/>
                </a:schemeClr>
              </a:solidFill>
            </a:endParaRPr>
          </a:p>
        </p:txBody>
      </p:sp>
      <p:pic>
        <p:nvPicPr>
          <p:cNvPr id="5" name="Picture 4">
            <a:extLst>
              <a:ext uri="{FF2B5EF4-FFF2-40B4-BE49-F238E27FC236}">
                <a16:creationId xmlns="" xmlns:a16="http://schemas.microsoft.com/office/drawing/2014/main" id="{D757BA44-E989-3444-B117-12599401CD1E}"/>
              </a:ext>
            </a:extLst>
          </p:cNvPr>
          <p:cNvPicPr>
            <a:picLocks noChangeAspect="1"/>
          </p:cNvPicPr>
          <p:nvPr/>
        </p:nvPicPr>
        <p:blipFill>
          <a:blip r:embed="rId5"/>
          <a:stretch>
            <a:fillRect/>
          </a:stretch>
        </p:blipFill>
        <p:spPr>
          <a:xfrm>
            <a:off x="6260827" y="741413"/>
            <a:ext cx="2105935" cy="995948"/>
          </a:xfrm>
          <a:prstGeom prst="rect">
            <a:avLst/>
          </a:prstGeom>
        </p:spPr>
      </p:pic>
      <p:pic>
        <p:nvPicPr>
          <p:cNvPr id="6" name="Picture 5">
            <a:extLst>
              <a:ext uri="{FF2B5EF4-FFF2-40B4-BE49-F238E27FC236}">
                <a16:creationId xmlns="" xmlns:a16="http://schemas.microsoft.com/office/drawing/2014/main" id="{6D6F23CD-B29B-8948-A424-0D73BCF91D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20659" y="5340353"/>
            <a:ext cx="1487660" cy="609403"/>
          </a:xfrm>
          <a:prstGeom prst="rect">
            <a:avLst/>
          </a:prstGeom>
          <a:ln>
            <a:solidFill>
              <a:schemeClr val="bg1">
                <a:lumMod val="65000"/>
              </a:schemeClr>
            </a:solidFill>
          </a:ln>
        </p:spPr>
      </p:pic>
    </p:spTree>
    <p:extLst>
      <p:ext uri="{BB962C8B-B14F-4D97-AF65-F5344CB8AC3E}">
        <p14:creationId xmlns:p14="http://schemas.microsoft.com/office/powerpoint/2010/main" val="394732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938453" y="2271339"/>
            <a:ext cx="7405687" cy="1457325"/>
          </a:xfrm>
          <a:prstGeom prst="rect">
            <a:avLst/>
          </a:prstGeom>
        </p:spPr>
        <p:txBody>
          <a:bodyPr spcFirstLastPara="1" vert="horz" wrap="square" lIns="91425" tIns="91425" rIns="91425" bIns="91425" rtlCol="0" anchor="b" anchorCtr="0">
            <a:noAutofit/>
          </a:bodyPr>
          <a:lstStyle/>
          <a:p>
            <a:pPr>
              <a:spcBef>
                <a:spcPts val="0"/>
              </a:spcBef>
            </a:pPr>
            <a:r>
              <a:rPr lang="en" sz="4800" dirty="0"/>
              <a:t>The GRC in Highland Park</a:t>
            </a:r>
            <a:br>
              <a:rPr lang="en" sz="4800" dirty="0"/>
            </a:br>
            <a:r>
              <a:rPr lang="en" sz="3600" dirty="0"/>
              <a:t>A Fully Operational Sustainability Plan</a:t>
            </a:r>
            <a:endParaRPr sz="3600" dirty="0"/>
          </a:p>
        </p:txBody>
      </p:sp>
      <p:sp>
        <p:nvSpPr>
          <p:cNvPr id="145" name="Google Shape;145;p26"/>
          <p:cNvSpPr txBox="1">
            <a:spLocks noGrp="1"/>
          </p:cNvSpPr>
          <p:nvPr>
            <p:ph type="subTitle" idx="4294967295"/>
          </p:nvPr>
        </p:nvSpPr>
        <p:spPr>
          <a:xfrm>
            <a:off x="938453" y="4108373"/>
            <a:ext cx="3325813" cy="1173163"/>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Rob Sabo</a:t>
            </a:r>
          </a:p>
          <a:p>
            <a:pPr marL="0" indent="0">
              <a:spcBef>
                <a:spcPts val="0"/>
              </a:spcBef>
              <a:buNone/>
            </a:pPr>
            <a:r>
              <a:rPr lang="en-US" sz="2400" dirty="0">
                <a:solidFill>
                  <a:srgbClr val="274E13"/>
                </a:solidFill>
              </a:rPr>
              <a:t>Assistant City Manager</a:t>
            </a:r>
          </a:p>
          <a:p>
            <a:pPr marL="0" indent="0">
              <a:spcBef>
                <a:spcPts val="0"/>
              </a:spcBef>
              <a:buNone/>
            </a:pPr>
            <a:r>
              <a:rPr lang="en-US" sz="2400" dirty="0">
                <a:solidFill>
                  <a:srgbClr val="274E13"/>
                </a:solidFill>
              </a:rPr>
              <a:t>City of Highland Park</a:t>
            </a:r>
            <a:endParaRPr sz="2400" dirty="0">
              <a:solidFill>
                <a:srgbClr val="274E13"/>
              </a:solidFill>
            </a:endParaRPr>
          </a:p>
        </p:txBody>
      </p:sp>
      <p:sp>
        <p:nvSpPr>
          <p:cNvPr id="4" name="Google Shape;145;p26"/>
          <p:cNvSpPr txBox="1">
            <a:spLocks/>
          </p:cNvSpPr>
          <p:nvPr/>
        </p:nvSpPr>
        <p:spPr>
          <a:xfrm>
            <a:off x="4452222" y="4108771"/>
            <a:ext cx="3891916" cy="1172765"/>
          </a:xfrm>
          <a:prstGeom prst="rect">
            <a:avLst/>
          </a:prstGeom>
        </p:spPr>
        <p:txBody>
          <a:bodyPr spcFirstLastPara="1" vert="horz" wrap="square" lIns="91425" tIns="91425" rIns="91425" bIns="91425" rtlCol="0" anchor="t" anchorCtr="0">
            <a:noAutofit/>
          </a:bodyPr>
          <a:lst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a:lstStyle>
          <a:p>
            <a:pPr marL="0" indent="0" fontAlgn="auto">
              <a:spcBef>
                <a:spcPts val="0"/>
              </a:spcBef>
              <a:spcAft>
                <a:spcPts val="0"/>
              </a:spcAft>
              <a:buNone/>
            </a:pPr>
            <a:r>
              <a:rPr lang="en-US" sz="2400" dirty="0">
                <a:solidFill>
                  <a:srgbClr val="274E13"/>
                </a:solidFill>
              </a:rPr>
              <a:t>Grace Rink</a:t>
            </a:r>
          </a:p>
          <a:p>
            <a:pPr marL="0" indent="0" fontAlgn="auto">
              <a:spcBef>
                <a:spcPts val="0"/>
              </a:spcBef>
              <a:spcAft>
                <a:spcPts val="0"/>
              </a:spcAft>
              <a:buNone/>
            </a:pPr>
            <a:r>
              <a:rPr lang="en-US" sz="2400" dirty="0">
                <a:solidFill>
                  <a:srgbClr val="274E13"/>
                </a:solidFill>
              </a:rPr>
              <a:t>President and CEO</a:t>
            </a:r>
          </a:p>
          <a:p>
            <a:pPr marL="0" indent="0" fontAlgn="auto">
              <a:spcBef>
                <a:spcPts val="0"/>
              </a:spcBef>
              <a:spcAft>
                <a:spcPts val="0"/>
              </a:spcAft>
              <a:buNone/>
            </a:pPr>
            <a:r>
              <a:rPr lang="en-US" sz="2400" dirty="0" err="1">
                <a:solidFill>
                  <a:srgbClr val="274E13"/>
                </a:solidFill>
              </a:rPr>
              <a:t>Quercus</a:t>
            </a:r>
            <a:r>
              <a:rPr lang="en-US" sz="2400" dirty="0">
                <a:solidFill>
                  <a:srgbClr val="274E13"/>
                </a:solidFill>
              </a:rPr>
              <a:t> Consulting</a:t>
            </a:r>
          </a:p>
        </p:txBody>
      </p:sp>
    </p:spTree>
    <p:extLst>
      <p:ext uri="{BB962C8B-B14F-4D97-AF65-F5344CB8AC3E}">
        <p14:creationId xmlns:p14="http://schemas.microsoft.com/office/powerpoint/2010/main" val="26942480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007733" y="3176721"/>
            <a:ext cx="5347755" cy="415673"/>
          </a:xfrm>
        </p:spPr>
        <p:txBody>
          <a:bodyPr>
            <a:noAutofit/>
          </a:bodyPr>
          <a:lstStyle/>
          <a:p>
            <a:pPr algn="ctr"/>
            <a:r>
              <a:rPr lang="en-US" sz="3300" dirty="0">
                <a:solidFill>
                  <a:srgbClr val="56565A"/>
                </a:solidFill>
              </a:rPr>
              <a:t>GRC in Highland Park</a:t>
            </a:r>
          </a:p>
        </p:txBody>
      </p:sp>
      <p:sp>
        <p:nvSpPr>
          <p:cNvPr id="3" name="TextBox 2">
            <a:extLst>
              <a:ext uri="{FF2B5EF4-FFF2-40B4-BE49-F238E27FC236}">
                <a16:creationId xmlns:a16="http://schemas.microsoft.com/office/drawing/2014/main" xmlns="" id="{A252C7BF-CCAB-49BB-980A-06AF33B42343}"/>
              </a:ext>
            </a:extLst>
          </p:cNvPr>
          <p:cNvSpPr txBox="1"/>
          <p:nvPr/>
        </p:nvSpPr>
        <p:spPr>
          <a:xfrm>
            <a:off x="3019926" y="4747024"/>
            <a:ext cx="4413146" cy="1200329"/>
          </a:xfrm>
          <a:prstGeom prst="rect">
            <a:avLst/>
          </a:prstGeom>
          <a:noFill/>
        </p:spPr>
        <p:txBody>
          <a:bodyPr wrap="square" rtlCol="0">
            <a:spAutoFit/>
          </a:bodyPr>
          <a:lstStyle/>
          <a:p>
            <a:r>
              <a:rPr lang="en-US" dirty="0">
                <a:solidFill>
                  <a:srgbClr val="56565A"/>
                </a:solidFill>
                <a:latin typeface="Helvetica Light"/>
              </a:rPr>
              <a:t>Metropolitan Mayor’s Caucus Environmental Committee</a:t>
            </a:r>
          </a:p>
          <a:p>
            <a:r>
              <a:rPr lang="en-US" dirty="0">
                <a:solidFill>
                  <a:srgbClr val="56565A"/>
                </a:solidFill>
                <a:latin typeface="Helvetica Light"/>
              </a:rPr>
              <a:t>GRC Framework Workshop</a:t>
            </a:r>
          </a:p>
          <a:p>
            <a:r>
              <a:rPr lang="en-US" dirty="0">
                <a:solidFill>
                  <a:srgbClr val="56565A"/>
                </a:solidFill>
                <a:latin typeface="Helvetica Light"/>
              </a:rPr>
              <a:t>July 18, 2019</a:t>
            </a:r>
          </a:p>
        </p:txBody>
      </p:sp>
    </p:spTree>
    <p:extLst>
      <p:ext uri="{BB962C8B-B14F-4D97-AF65-F5344CB8AC3E}">
        <p14:creationId xmlns:p14="http://schemas.microsoft.com/office/powerpoint/2010/main" val="3439673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1"/>
          <p:cNvSpPr>
            <a:spLocks noGrp="1"/>
          </p:cNvSpPr>
          <p:nvPr>
            <p:ph type="body" sz="quarter" idx="10"/>
          </p:nvPr>
        </p:nvSpPr>
        <p:spPr bwMode="auto">
          <a:xfrm>
            <a:off x="1510250" y="410418"/>
            <a:ext cx="6030515" cy="53101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Autofit/>
          </a:bodyPr>
          <a:lstStyle/>
          <a:p>
            <a:pPr algn="ctr"/>
            <a:r>
              <a:rPr lang="en-US" sz="3300" dirty="0">
                <a:solidFill>
                  <a:srgbClr val="56565A"/>
                </a:solidFill>
                <a:latin typeface="Georgia" charset="0"/>
                <a:cs typeface="Georgia" charset="0"/>
              </a:rPr>
              <a:t>Sustainability Achievements</a:t>
            </a:r>
          </a:p>
        </p:txBody>
      </p:sp>
      <p:sp>
        <p:nvSpPr>
          <p:cNvPr id="15362" name="Text Placeholder 2"/>
          <p:cNvSpPr>
            <a:spLocks noGrp="1"/>
          </p:cNvSpPr>
          <p:nvPr>
            <p:ph type="body" sz="quarter" idx="12"/>
          </p:nvPr>
        </p:nvSpPr>
        <p:spPr bwMode="auto">
          <a:xfrm>
            <a:off x="557939" y="1285485"/>
            <a:ext cx="7935132" cy="4696863"/>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Autofit/>
          </a:bodyPr>
          <a:lstStyle/>
          <a:p>
            <a:pPr marL="257175" indent="-257175" fontAlgn="base">
              <a:spcAft>
                <a:spcPct val="0"/>
              </a:spcAft>
              <a:buFont typeface="Arial" panose="020B0604020202020204" pitchFamily="34" charset="0"/>
              <a:buChar char="•"/>
            </a:pPr>
            <a:r>
              <a:rPr lang="en-US" sz="1900" dirty="0">
                <a:solidFill>
                  <a:srgbClr val="56565A"/>
                </a:solidFill>
                <a:latin typeface="Helvetica Light" charset="0"/>
                <a:cs typeface="Helvetica Light" charset="0"/>
              </a:rPr>
              <a:t>Over 100 impactful sustainability achievements accomplished:</a:t>
            </a:r>
          </a:p>
          <a:p>
            <a:pPr marL="814388" lvl="1" indent="-257175"/>
            <a:r>
              <a:rPr lang="en-US" sz="1900" dirty="0">
                <a:solidFill>
                  <a:srgbClr val="56565A"/>
                </a:solidFill>
                <a:latin typeface="Helvetica Light" charset="0"/>
                <a:cs typeface="Helvetica Light" charset="0"/>
              </a:rPr>
              <a:t>Street light replacements with </a:t>
            </a:r>
            <a:r>
              <a:rPr lang="en-US" sz="1900" b="1" dirty="0">
                <a:solidFill>
                  <a:srgbClr val="56565A"/>
                </a:solidFill>
                <a:latin typeface="Helvetica Light" charset="0"/>
                <a:cs typeface="Helvetica Light" charset="0"/>
              </a:rPr>
              <a:t>LED’s</a:t>
            </a:r>
            <a:r>
              <a:rPr lang="en-US" sz="1900" dirty="0">
                <a:solidFill>
                  <a:srgbClr val="56565A"/>
                </a:solidFill>
                <a:latin typeface="Helvetica Light" charset="0"/>
                <a:cs typeface="Helvetica Light" charset="0"/>
              </a:rPr>
              <a:t> </a:t>
            </a:r>
          </a:p>
          <a:p>
            <a:pPr marL="814388" lvl="1" indent="-257175"/>
            <a:r>
              <a:rPr lang="en-US" sz="1900" b="1" dirty="0">
                <a:solidFill>
                  <a:srgbClr val="56565A"/>
                </a:solidFill>
                <a:latin typeface="Helvetica Light" charset="0"/>
                <a:cs typeface="Helvetica Light" charset="0"/>
              </a:rPr>
              <a:t>Phosphorous fertilizers </a:t>
            </a:r>
            <a:r>
              <a:rPr lang="en-US" sz="1900" dirty="0">
                <a:solidFill>
                  <a:srgbClr val="56565A"/>
                </a:solidFill>
                <a:latin typeface="Helvetica Light" charset="0"/>
                <a:cs typeface="Helvetica Light" charset="0"/>
              </a:rPr>
              <a:t>and </a:t>
            </a:r>
            <a:r>
              <a:rPr lang="en-US" sz="1900" b="1" dirty="0">
                <a:solidFill>
                  <a:srgbClr val="56565A"/>
                </a:solidFill>
                <a:latin typeface="Helvetica Light" charset="0"/>
                <a:cs typeface="Helvetica Light" charset="0"/>
              </a:rPr>
              <a:t>coal tar sealants </a:t>
            </a:r>
            <a:r>
              <a:rPr lang="en-US" sz="1900" dirty="0">
                <a:solidFill>
                  <a:srgbClr val="56565A"/>
                </a:solidFill>
                <a:latin typeface="Helvetica Light" charset="0"/>
                <a:cs typeface="Helvetica Light" charset="0"/>
              </a:rPr>
              <a:t>bans</a:t>
            </a:r>
            <a:endParaRPr lang="en-US" sz="1900" b="1" dirty="0">
              <a:solidFill>
                <a:srgbClr val="56565A"/>
              </a:solidFill>
              <a:latin typeface="Helvetica Light" charset="0"/>
              <a:cs typeface="Helvetica Light" charset="0"/>
            </a:endParaRPr>
          </a:p>
          <a:p>
            <a:pPr marL="814388" lvl="1" indent="-257175"/>
            <a:r>
              <a:rPr lang="en-US" sz="1900" dirty="0">
                <a:solidFill>
                  <a:srgbClr val="56565A"/>
                </a:solidFill>
                <a:latin typeface="Helvetica Light" charset="0"/>
                <a:cs typeface="Helvetica Light" charset="0"/>
              </a:rPr>
              <a:t>Adoption of </a:t>
            </a:r>
            <a:r>
              <a:rPr lang="en-US" sz="1900" b="1" dirty="0">
                <a:solidFill>
                  <a:srgbClr val="56565A"/>
                </a:solidFill>
                <a:latin typeface="Helvetica Light" charset="0"/>
                <a:cs typeface="Helvetica Light" charset="0"/>
              </a:rPr>
              <a:t>Environmentally Friendly Vehicles Policy </a:t>
            </a:r>
            <a:r>
              <a:rPr lang="en-US" sz="1900" dirty="0">
                <a:solidFill>
                  <a:srgbClr val="56565A"/>
                </a:solidFill>
                <a:latin typeface="Helvetica Light" charset="0"/>
                <a:cs typeface="Helvetica Light" charset="0"/>
              </a:rPr>
              <a:t>and use of hybrid/electric vehicles in City fleet</a:t>
            </a:r>
          </a:p>
          <a:p>
            <a:pPr marL="814388" lvl="1" indent="-257175"/>
            <a:r>
              <a:rPr lang="en-US" sz="1900" dirty="0">
                <a:solidFill>
                  <a:srgbClr val="56565A"/>
                </a:solidFill>
                <a:latin typeface="Helvetica Light" charset="0"/>
                <a:cs typeface="Helvetica Light" charset="0"/>
              </a:rPr>
              <a:t>Created a </a:t>
            </a:r>
            <a:r>
              <a:rPr lang="en-US" sz="1900" b="1" dirty="0">
                <a:solidFill>
                  <a:srgbClr val="56565A"/>
                </a:solidFill>
                <a:latin typeface="Helvetica Light" charset="0"/>
                <a:cs typeface="Helvetica Light" charset="0"/>
              </a:rPr>
              <a:t>Bike/Pedestrian Plan </a:t>
            </a:r>
            <a:r>
              <a:rPr lang="en-US" sz="1900" dirty="0">
                <a:solidFill>
                  <a:srgbClr val="56565A"/>
                </a:solidFill>
                <a:latin typeface="Helvetica Light" charset="0"/>
                <a:cs typeface="Helvetica Light" charset="0"/>
              </a:rPr>
              <a:t>to improve connectivity and identify barriers to active modes of travel </a:t>
            </a:r>
          </a:p>
          <a:p>
            <a:pPr marL="814388" lvl="1" indent="-257175"/>
            <a:r>
              <a:rPr lang="en-US" sz="1900" dirty="0">
                <a:solidFill>
                  <a:srgbClr val="56565A"/>
                </a:solidFill>
                <a:latin typeface="Helvetica Light" charset="0"/>
                <a:cs typeface="Helvetica Light" charset="0"/>
              </a:rPr>
              <a:t>Provide alternative fuel infrastructure through </a:t>
            </a:r>
            <a:r>
              <a:rPr lang="en-US" sz="1900" b="1" dirty="0">
                <a:solidFill>
                  <a:srgbClr val="56565A"/>
                </a:solidFill>
                <a:latin typeface="Helvetica Light" charset="0"/>
                <a:cs typeface="Helvetica Light" charset="0"/>
              </a:rPr>
              <a:t>electric vehicle charging stations </a:t>
            </a:r>
          </a:p>
          <a:p>
            <a:pPr marL="814388" lvl="1" indent="-257175"/>
            <a:r>
              <a:rPr lang="en-US" sz="1900" b="1" dirty="0">
                <a:solidFill>
                  <a:srgbClr val="56565A"/>
                </a:solidFill>
                <a:latin typeface="Helvetica Light" charset="0"/>
                <a:cs typeface="Helvetica Light" charset="0"/>
              </a:rPr>
              <a:t>Volume based</a:t>
            </a:r>
            <a:r>
              <a:rPr lang="en-US" sz="1900" dirty="0">
                <a:solidFill>
                  <a:srgbClr val="56565A"/>
                </a:solidFill>
                <a:latin typeface="Helvetica Light" charset="0"/>
                <a:cs typeface="Helvetica Light" charset="0"/>
              </a:rPr>
              <a:t> “pay as you throw” refuse services and </a:t>
            </a:r>
            <a:r>
              <a:rPr lang="en-US" sz="1900" b="1" dirty="0">
                <a:solidFill>
                  <a:srgbClr val="56565A"/>
                </a:solidFill>
                <a:latin typeface="Helvetica Light" charset="0"/>
                <a:cs typeface="Helvetica Light" charset="0"/>
              </a:rPr>
              <a:t>composting</a:t>
            </a:r>
            <a:r>
              <a:rPr lang="en-US" sz="1900" dirty="0">
                <a:solidFill>
                  <a:srgbClr val="56565A"/>
                </a:solidFill>
                <a:latin typeface="Helvetica Light" charset="0"/>
                <a:cs typeface="Helvetica Light" charset="0"/>
              </a:rPr>
              <a:t> implemented with refuse hauler </a:t>
            </a:r>
          </a:p>
          <a:p>
            <a:pPr marL="814388" lvl="1" indent="-257175"/>
            <a:r>
              <a:rPr lang="en-US" sz="1900" b="1" dirty="0">
                <a:solidFill>
                  <a:srgbClr val="56565A"/>
                </a:solidFill>
                <a:latin typeface="Helvetica Light" charset="0"/>
                <a:cs typeface="Helvetica Light" charset="0"/>
              </a:rPr>
              <a:t>Recycling Center </a:t>
            </a:r>
            <a:r>
              <a:rPr lang="en-US" sz="1900" dirty="0">
                <a:solidFill>
                  <a:srgbClr val="56565A"/>
                </a:solidFill>
                <a:latin typeface="Helvetica Light" charset="0"/>
                <a:cs typeface="Helvetica Light" charset="0"/>
              </a:rPr>
              <a:t>1180 Half Day Road – textiles, clothing, shoes, electronics, #6 foam, batteries </a:t>
            </a:r>
          </a:p>
          <a:p>
            <a:pPr marL="814388" lvl="1" indent="-257175"/>
            <a:r>
              <a:rPr lang="en-US" sz="1900" dirty="0">
                <a:solidFill>
                  <a:srgbClr val="56565A"/>
                </a:solidFill>
                <a:latin typeface="Helvetica Light" charset="0"/>
                <a:cs typeface="Helvetica Light" charset="0"/>
              </a:rPr>
              <a:t>Launched </a:t>
            </a:r>
            <a:r>
              <a:rPr lang="en-US" sz="1900" b="1" dirty="0">
                <a:solidFill>
                  <a:srgbClr val="56565A"/>
                </a:solidFill>
                <a:latin typeface="Helvetica Light" charset="0"/>
                <a:cs typeface="Helvetica Light" charset="0"/>
              </a:rPr>
              <a:t>Sustainable HP</a:t>
            </a:r>
            <a:r>
              <a:rPr lang="en-US" sz="1900" dirty="0">
                <a:solidFill>
                  <a:srgbClr val="56565A"/>
                </a:solidFill>
                <a:latin typeface="Helvetica Light" charset="0"/>
                <a:cs typeface="Helvetica Light" charset="0"/>
              </a:rPr>
              <a:t>, online searchable map of local actions</a:t>
            </a:r>
          </a:p>
        </p:txBody>
      </p:sp>
    </p:spTree>
    <p:extLst>
      <p:ext uri="{BB962C8B-B14F-4D97-AF65-F5344CB8AC3E}">
        <p14:creationId xmlns:p14="http://schemas.microsoft.com/office/powerpoint/2010/main" val="17099674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ED9E7D9-EC2A-4C77-97ED-9A347D1E2730}"/>
              </a:ext>
            </a:extLst>
          </p:cNvPr>
          <p:cNvSpPr/>
          <p:nvPr/>
        </p:nvSpPr>
        <p:spPr>
          <a:xfrm>
            <a:off x="462687" y="5699943"/>
            <a:ext cx="2061334" cy="369332"/>
          </a:xfrm>
          <a:prstGeom prst="rect">
            <a:avLst/>
          </a:prstGeom>
        </p:spPr>
        <p:txBody>
          <a:bodyPr wrap="none">
            <a:spAutoFit/>
          </a:bodyPr>
          <a:lstStyle/>
          <a:p>
            <a:r>
              <a:rPr lang="en-US" dirty="0">
                <a:solidFill>
                  <a:srgbClr val="56565A"/>
                </a:solidFill>
              </a:rPr>
              <a:t>http://tiny.cc/aigt9y</a:t>
            </a:r>
          </a:p>
        </p:txBody>
      </p:sp>
      <p:pic>
        <p:nvPicPr>
          <p:cNvPr id="5" name="Picture 4">
            <a:extLst>
              <a:ext uri="{FF2B5EF4-FFF2-40B4-BE49-F238E27FC236}">
                <a16:creationId xmlns:a16="http://schemas.microsoft.com/office/drawing/2014/main" xmlns="" id="{BE882442-E1A1-4CE6-944E-A6B2C8AAFB90}"/>
              </a:ext>
            </a:extLst>
          </p:cNvPr>
          <p:cNvPicPr>
            <a:picLocks noChangeAspect="1"/>
          </p:cNvPicPr>
          <p:nvPr/>
        </p:nvPicPr>
        <p:blipFill>
          <a:blip r:embed="rId3"/>
          <a:stretch>
            <a:fillRect/>
          </a:stretch>
        </p:blipFill>
        <p:spPr>
          <a:xfrm>
            <a:off x="0" y="419469"/>
            <a:ext cx="9144000" cy="5140991"/>
          </a:xfrm>
          <a:prstGeom prst="rect">
            <a:avLst/>
          </a:prstGeom>
        </p:spPr>
      </p:pic>
    </p:spTree>
    <p:extLst>
      <p:ext uri="{BB962C8B-B14F-4D97-AF65-F5344CB8AC3E}">
        <p14:creationId xmlns:p14="http://schemas.microsoft.com/office/powerpoint/2010/main" val="30464898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1"/>
          <p:cNvSpPr>
            <a:spLocks noGrp="1"/>
          </p:cNvSpPr>
          <p:nvPr>
            <p:ph type="body" sz="quarter" idx="10"/>
          </p:nvPr>
        </p:nvSpPr>
        <p:spPr bwMode="auto">
          <a:xfrm>
            <a:off x="1563292" y="291265"/>
            <a:ext cx="6030515" cy="53101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rmAutofit/>
          </a:bodyPr>
          <a:lstStyle/>
          <a:p>
            <a:pPr algn="ctr"/>
            <a:r>
              <a:rPr lang="en-US" sz="3300" dirty="0">
                <a:solidFill>
                  <a:srgbClr val="56565A"/>
                </a:solidFill>
                <a:latin typeface="Georgia" charset="0"/>
                <a:cs typeface="Georgia" charset="0"/>
              </a:rPr>
              <a:t>Sustainability Plan Background</a:t>
            </a:r>
          </a:p>
        </p:txBody>
      </p:sp>
      <p:sp>
        <p:nvSpPr>
          <p:cNvPr id="15362" name="Text Placeholder 2"/>
          <p:cNvSpPr>
            <a:spLocks noGrp="1"/>
          </p:cNvSpPr>
          <p:nvPr>
            <p:ph type="body" sz="quarter" idx="12"/>
          </p:nvPr>
        </p:nvSpPr>
        <p:spPr bwMode="auto">
          <a:xfrm>
            <a:off x="823484" y="991957"/>
            <a:ext cx="7510129" cy="4959392"/>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Autofit/>
          </a:bodyPr>
          <a:lstStyle/>
          <a:p>
            <a:pPr marL="257175" indent="-257175" fontAlgn="base">
              <a:spcAft>
                <a:spcPct val="0"/>
              </a:spcAft>
              <a:buFont typeface="Arial" panose="020B0604020202020204" pitchFamily="34" charset="0"/>
              <a:buChar char="•"/>
            </a:pPr>
            <a:r>
              <a:rPr lang="en-US" sz="2400" dirty="0">
                <a:solidFill>
                  <a:srgbClr val="56565A"/>
                </a:solidFill>
                <a:latin typeface="Helvetica Light" charset="0"/>
                <a:cs typeface="Helvetica Light" charset="0"/>
              </a:rPr>
              <a:t>Metropolitan Mayors Caucus Greenest Region Compact I</a:t>
            </a:r>
          </a:p>
          <a:p>
            <a:pPr marL="814388" lvl="1" indent="-257175"/>
            <a:r>
              <a:rPr lang="en-US" sz="1800" dirty="0">
                <a:solidFill>
                  <a:srgbClr val="56565A"/>
                </a:solidFill>
                <a:latin typeface="Helvetica Light" charset="0"/>
                <a:cs typeface="Helvetica Light" charset="0"/>
              </a:rPr>
              <a:t>Approved August 13, 2007</a:t>
            </a:r>
          </a:p>
          <a:p>
            <a:pPr marL="257175" indent="-257175">
              <a:buFont typeface="Arial" panose="020B0604020202020204" pitchFamily="34" charset="0"/>
              <a:buChar char="•"/>
            </a:pPr>
            <a:r>
              <a:rPr lang="en-US" sz="2400" dirty="0">
                <a:solidFill>
                  <a:srgbClr val="56565A"/>
                </a:solidFill>
                <a:latin typeface="Helvetica Light" charset="0"/>
                <a:cs typeface="Helvetica Light" charset="0"/>
              </a:rPr>
              <a:t>20-Year Sustainability Plan (</a:t>
            </a:r>
            <a:r>
              <a:rPr lang="en-US" sz="2400" dirty="0" err="1">
                <a:solidFill>
                  <a:srgbClr val="56565A"/>
                </a:solidFill>
                <a:latin typeface="Helvetica Light" charset="0"/>
                <a:cs typeface="Helvetica Light" charset="0"/>
              </a:rPr>
              <a:t>HarneTech</a:t>
            </a:r>
            <a:r>
              <a:rPr lang="en-US" sz="2400" dirty="0">
                <a:solidFill>
                  <a:srgbClr val="56565A"/>
                </a:solidFill>
                <a:latin typeface="Helvetica Light" charset="0"/>
                <a:cs typeface="Helvetica Light" charset="0"/>
              </a:rPr>
              <a:t> LLC)</a:t>
            </a:r>
          </a:p>
          <a:p>
            <a:pPr marL="814388" lvl="1" indent="-257175"/>
            <a:r>
              <a:rPr lang="en-US" sz="1800" dirty="0">
                <a:solidFill>
                  <a:srgbClr val="56565A"/>
                </a:solidFill>
                <a:latin typeface="Helvetica Light" charset="0"/>
                <a:cs typeface="Helvetica Light" charset="0"/>
              </a:rPr>
              <a:t>Approved August 23, 2010</a:t>
            </a:r>
          </a:p>
          <a:p>
            <a:pPr marL="814388" lvl="1" indent="-257175"/>
            <a:r>
              <a:rPr lang="en-US" sz="1800" dirty="0">
                <a:solidFill>
                  <a:srgbClr val="56565A"/>
                </a:solidFill>
                <a:latin typeface="Helvetica Light" charset="0"/>
                <a:cs typeface="Helvetica Light" charset="0"/>
              </a:rPr>
              <a:t>Collaboration with Green Alliance </a:t>
            </a:r>
          </a:p>
          <a:p>
            <a:pPr marL="257175" indent="-257175">
              <a:buFont typeface="Arial" panose="020B0604020202020204" pitchFamily="34" charset="0"/>
              <a:buChar char="•"/>
            </a:pPr>
            <a:r>
              <a:rPr lang="en-US" sz="2400" dirty="0">
                <a:solidFill>
                  <a:srgbClr val="56565A"/>
                </a:solidFill>
                <a:latin typeface="Helvetica Light" charset="0"/>
                <a:cs typeface="Helvetica Light" charset="0"/>
              </a:rPr>
              <a:t>Metropolitan Mayors Caucus Greenest Region Compact II (“GRC2”)</a:t>
            </a:r>
          </a:p>
          <a:p>
            <a:pPr marL="814388" lvl="1" indent="-257175"/>
            <a:r>
              <a:rPr lang="en-US" sz="1800" dirty="0">
                <a:solidFill>
                  <a:srgbClr val="56565A"/>
                </a:solidFill>
                <a:latin typeface="Helvetica Light" charset="0"/>
                <a:cs typeface="Helvetica Light" charset="0"/>
              </a:rPr>
              <a:t>Approved May 23, 2016</a:t>
            </a:r>
          </a:p>
          <a:p>
            <a:pPr marL="257175" indent="-257175">
              <a:buFont typeface="Arial" panose="020B0604020202020204" pitchFamily="34" charset="0"/>
              <a:buChar char="•"/>
            </a:pPr>
            <a:r>
              <a:rPr lang="en-US" sz="2400" dirty="0" err="1">
                <a:solidFill>
                  <a:srgbClr val="56565A"/>
                </a:solidFill>
                <a:latin typeface="Helvetica Light" charset="0"/>
                <a:cs typeface="Helvetica Light" charset="0"/>
              </a:rPr>
              <a:t>SolSmart</a:t>
            </a:r>
            <a:r>
              <a:rPr lang="en-US" sz="2400" dirty="0">
                <a:solidFill>
                  <a:srgbClr val="56565A"/>
                </a:solidFill>
                <a:latin typeface="Helvetica Light" charset="0"/>
                <a:cs typeface="Helvetica Light" charset="0"/>
              </a:rPr>
              <a:t> Designation</a:t>
            </a:r>
          </a:p>
          <a:p>
            <a:pPr marL="814388" lvl="1" indent="-257175"/>
            <a:r>
              <a:rPr lang="en-US" sz="1800" dirty="0">
                <a:solidFill>
                  <a:srgbClr val="56565A"/>
                </a:solidFill>
                <a:latin typeface="Helvetica Light" charset="0"/>
                <a:cs typeface="Helvetica Light" charset="0"/>
              </a:rPr>
              <a:t>Achieved </a:t>
            </a:r>
            <a:r>
              <a:rPr lang="en-US" sz="1800" dirty="0" err="1">
                <a:solidFill>
                  <a:srgbClr val="56565A"/>
                </a:solidFill>
                <a:latin typeface="Helvetica Light" charset="0"/>
                <a:cs typeface="Helvetica Light" charset="0"/>
              </a:rPr>
              <a:t>SolSmart</a:t>
            </a:r>
            <a:r>
              <a:rPr lang="en-US" sz="1800" dirty="0">
                <a:solidFill>
                  <a:srgbClr val="56565A"/>
                </a:solidFill>
                <a:latin typeface="Helvetica Light" charset="0"/>
                <a:cs typeface="Helvetica Light" charset="0"/>
              </a:rPr>
              <a:t> Bronze in 2018</a:t>
            </a:r>
          </a:p>
          <a:p>
            <a:pPr marL="257175" indent="-257175">
              <a:buFont typeface="Arial" panose="020B0604020202020204" pitchFamily="34" charset="0"/>
              <a:buChar char="•"/>
            </a:pPr>
            <a:r>
              <a:rPr lang="en-US" sz="2400" dirty="0">
                <a:solidFill>
                  <a:srgbClr val="56565A"/>
                </a:solidFill>
                <a:latin typeface="Helvetica Light" charset="0"/>
                <a:cs typeface="Helvetica Light" charset="0"/>
              </a:rPr>
              <a:t>3-Year Sustainability Plan</a:t>
            </a:r>
          </a:p>
          <a:p>
            <a:pPr marL="814388" lvl="1" indent="-257175"/>
            <a:r>
              <a:rPr lang="en-US" sz="1800" dirty="0">
                <a:solidFill>
                  <a:srgbClr val="56565A"/>
                </a:solidFill>
                <a:latin typeface="Helvetica Light" charset="0"/>
                <a:cs typeface="Helvetica Light" charset="0"/>
              </a:rPr>
              <a:t>2017-2019</a:t>
            </a:r>
          </a:p>
          <a:p>
            <a:pPr marL="814388" lvl="1" indent="-257175"/>
            <a:r>
              <a:rPr lang="en-US" sz="1800" dirty="0">
                <a:solidFill>
                  <a:srgbClr val="56565A"/>
                </a:solidFill>
                <a:latin typeface="Helvetica Light" charset="0"/>
                <a:cs typeface="Helvetica Light" charset="0"/>
              </a:rPr>
              <a:t>Updating now for 2020-2022</a:t>
            </a:r>
          </a:p>
        </p:txBody>
      </p:sp>
    </p:spTree>
    <p:extLst>
      <p:ext uri="{BB962C8B-B14F-4D97-AF65-F5344CB8AC3E}">
        <p14:creationId xmlns:p14="http://schemas.microsoft.com/office/powerpoint/2010/main" val="27113179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 Placeholder 1"/>
          <p:cNvSpPr>
            <a:spLocks noGrp="1"/>
          </p:cNvSpPr>
          <p:nvPr>
            <p:ph type="body" sz="quarter" idx="10"/>
          </p:nvPr>
        </p:nvSpPr>
        <p:spPr bwMode="auto">
          <a:xfrm>
            <a:off x="788195" y="401311"/>
            <a:ext cx="7580708" cy="531019"/>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Autofit/>
          </a:bodyPr>
          <a:lstStyle/>
          <a:p>
            <a:pPr algn="ctr"/>
            <a:r>
              <a:rPr lang="en-US" sz="3300" dirty="0">
                <a:solidFill>
                  <a:srgbClr val="56565A"/>
                </a:solidFill>
                <a:latin typeface="Georgia" charset="0"/>
                <a:cs typeface="Georgia" charset="0"/>
              </a:rPr>
              <a:t>3-Year Sustainability Plan Components</a:t>
            </a:r>
          </a:p>
        </p:txBody>
      </p:sp>
      <p:sp>
        <p:nvSpPr>
          <p:cNvPr id="15362" name="Text Placeholder 2"/>
          <p:cNvSpPr>
            <a:spLocks noGrp="1"/>
          </p:cNvSpPr>
          <p:nvPr>
            <p:ph type="body" sz="quarter" idx="12"/>
          </p:nvPr>
        </p:nvSpPr>
        <p:spPr bwMode="auto">
          <a:xfrm>
            <a:off x="788197" y="1188708"/>
            <a:ext cx="7239745" cy="35433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68580" tIns="34290" rIns="68580" bIns="34290" numCol="1" rtlCol="0" anchor="t" anchorCtr="0" compatLnSpc="1">
            <a:prstTxWarp prst="textNoShape">
              <a:avLst/>
            </a:prstTxWarp>
            <a:noAutofit/>
          </a:bodyPr>
          <a:lstStyle/>
          <a:p>
            <a:pPr marL="257175" indent="-257175" fontAlgn="base">
              <a:spcAft>
                <a:spcPct val="0"/>
              </a:spcAft>
              <a:buFont typeface="Arial" panose="020B0604020202020204" pitchFamily="34" charset="0"/>
              <a:buChar char="•"/>
            </a:pPr>
            <a:r>
              <a:rPr lang="en-US" sz="2400" dirty="0">
                <a:solidFill>
                  <a:srgbClr val="56565A"/>
                </a:solidFill>
                <a:latin typeface="Helvetica Light" charset="0"/>
                <a:cs typeface="Helvetica Light" charset="0"/>
              </a:rPr>
              <a:t>Collaborative effort between staff, Sustainability Advisory Group*, and Green Alliance</a:t>
            </a:r>
          </a:p>
          <a:p>
            <a:pPr marL="257175" indent="-257175" fontAlgn="base">
              <a:spcAft>
                <a:spcPct val="0"/>
              </a:spcAft>
              <a:buFont typeface="Arial" panose="020B0604020202020204" pitchFamily="34" charset="0"/>
              <a:buChar char="•"/>
            </a:pPr>
            <a:r>
              <a:rPr lang="en-US" sz="2400" dirty="0">
                <a:solidFill>
                  <a:srgbClr val="56565A"/>
                </a:solidFill>
                <a:latin typeface="Helvetica Light" charset="0"/>
                <a:cs typeface="Helvetica Light" charset="0"/>
              </a:rPr>
              <a:t>Initiatives organized by categories:</a:t>
            </a:r>
          </a:p>
          <a:p>
            <a:pPr marL="814388" lvl="1" indent="-257175"/>
            <a:r>
              <a:rPr lang="en-US" dirty="0">
                <a:solidFill>
                  <a:srgbClr val="56565A"/>
                </a:solidFill>
                <a:latin typeface="Helvetica Light" charset="0"/>
                <a:cs typeface="Helvetica Light" charset="0"/>
              </a:rPr>
              <a:t>Communication</a:t>
            </a:r>
          </a:p>
          <a:p>
            <a:pPr marL="814388" lvl="1" indent="-257175"/>
            <a:r>
              <a:rPr lang="en-US" dirty="0">
                <a:solidFill>
                  <a:srgbClr val="56565A"/>
                </a:solidFill>
                <a:latin typeface="Helvetica Light" charset="0"/>
                <a:cs typeface="Helvetica Light" charset="0"/>
              </a:rPr>
              <a:t>Economic Development</a:t>
            </a:r>
          </a:p>
          <a:p>
            <a:pPr marL="814388" lvl="1" indent="-257175"/>
            <a:r>
              <a:rPr lang="en-US" dirty="0">
                <a:solidFill>
                  <a:srgbClr val="56565A"/>
                </a:solidFill>
                <a:latin typeface="Helvetica Light" charset="0"/>
                <a:cs typeface="Helvetica Light" charset="0"/>
              </a:rPr>
              <a:t>Energy</a:t>
            </a:r>
          </a:p>
          <a:p>
            <a:pPr marL="814388" lvl="1" indent="-257175"/>
            <a:r>
              <a:rPr lang="en-US" dirty="0">
                <a:solidFill>
                  <a:srgbClr val="56565A"/>
                </a:solidFill>
                <a:latin typeface="Helvetica Light" charset="0"/>
                <a:cs typeface="Helvetica Light" charset="0"/>
              </a:rPr>
              <a:t>Leadership</a:t>
            </a:r>
          </a:p>
          <a:p>
            <a:pPr marL="814388" lvl="1" indent="-257175"/>
            <a:r>
              <a:rPr lang="en-US" dirty="0">
                <a:solidFill>
                  <a:srgbClr val="56565A"/>
                </a:solidFill>
                <a:latin typeface="Helvetica Light" charset="0"/>
                <a:cs typeface="Helvetica Light" charset="0"/>
              </a:rPr>
              <a:t>Mobility</a:t>
            </a:r>
          </a:p>
          <a:p>
            <a:pPr marL="814388" lvl="1" indent="-257175"/>
            <a:r>
              <a:rPr lang="en-US" dirty="0">
                <a:solidFill>
                  <a:srgbClr val="56565A"/>
                </a:solidFill>
                <a:latin typeface="Helvetica Light" charset="0"/>
                <a:cs typeface="Helvetica Light" charset="0"/>
              </a:rPr>
              <a:t>Natural Areas</a:t>
            </a:r>
          </a:p>
          <a:p>
            <a:pPr marL="814388" lvl="1" indent="-257175"/>
            <a:r>
              <a:rPr lang="en-US" dirty="0">
                <a:solidFill>
                  <a:srgbClr val="56565A"/>
                </a:solidFill>
                <a:latin typeface="Helvetica Light" charset="0"/>
                <a:cs typeface="Helvetica Light" charset="0"/>
              </a:rPr>
              <a:t>Waste Management</a:t>
            </a:r>
          </a:p>
          <a:p>
            <a:pPr marL="814388" lvl="1" indent="-257175"/>
            <a:r>
              <a:rPr lang="en-US" dirty="0">
                <a:solidFill>
                  <a:srgbClr val="56565A"/>
                </a:solidFill>
                <a:latin typeface="Helvetica Light" charset="0"/>
                <a:cs typeface="Helvetica Light" charset="0"/>
              </a:rPr>
              <a:t>Water</a:t>
            </a:r>
          </a:p>
        </p:txBody>
      </p:sp>
      <p:sp>
        <p:nvSpPr>
          <p:cNvPr id="2" name="TextBox 1">
            <a:extLst>
              <a:ext uri="{FF2B5EF4-FFF2-40B4-BE49-F238E27FC236}">
                <a16:creationId xmlns:a16="http://schemas.microsoft.com/office/drawing/2014/main" xmlns="" id="{398B35F7-F7B0-429B-829F-FBFE86BF7AD3}"/>
              </a:ext>
            </a:extLst>
          </p:cNvPr>
          <p:cNvSpPr txBox="1"/>
          <p:nvPr/>
        </p:nvSpPr>
        <p:spPr>
          <a:xfrm>
            <a:off x="1020961" y="5723901"/>
            <a:ext cx="4186470" cy="338554"/>
          </a:xfrm>
          <a:prstGeom prst="rect">
            <a:avLst/>
          </a:prstGeom>
          <a:noFill/>
        </p:spPr>
        <p:txBody>
          <a:bodyPr wrap="square" rtlCol="0">
            <a:spAutoFit/>
          </a:bodyPr>
          <a:lstStyle/>
          <a:p>
            <a:r>
              <a:rPr lang="en-US" sz="1600" i="1" dirty="0">
                <a:solidFill>
                  <a:srgbClr val="56565A"/>
                </a:solidFill>
              </a:rPr>
              <a:t>*Formerly the Natural Resources Commission</a:t>
            </a:r>
          </a:p>
        </p:txBody>
      </p:sp>
    </p:spTree>
    <p:extLst>
      <p:ext uri="{BB962C8B-B14F-4D97-AF65-F5344CB8AC3E}">
        <p14:creationId xmlns:p14="http://schemas.microsoft.com/office/powerpoint/2010/main" val="16569785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991892" y="2203075"/>
            <a:ext cx="6851650" cy="1457325"/>
          </a:xfrm>
          <a:prstGeom prst="rect">
            <a:avLst/>
          </a:prstGeom>
        </p:spPr>
        <p:txBody>
          <a:bodyPr spcFirstLastPara="1" vert="horz" wrap="square" lIns="91425" tIns="91425" rIns="91425" bIns="91425" rtlCol="0" anchor="b" anchorCtr="0">
            <a:noAutofit/>
          </a:bodyPr>
          <a:lstStyle/>
          <a:p>
            <a:pPr>
              <a:spcBef>
                <a:spcPts val="0"/>
              </a:spcBef>
            </a:pPr>
            <a:r>
              <a:rPr lang="en" sz="4800" dirty="0"/>
              <a:t>Greenest Region Compact </a:t>
            </a:r>
            <a:br>
              <a:rPr lang="en" sz="4800" dirty="0"/>
            </a:br>
            <a:r>
              <a:rPr lang="en" sz="4800" dirty="0"/>
              <a:t>Overview</a:t>
            </a:r>
            <a:endParaRPr sz="4800" dirty="0"/>
          </a:p>
        </p:txBody>
      </p:sp>
      <p:sp>
        <p:nvSpPr>
          <p:cNvPr id="145" name="Google Shape;145;p26"/>
          <p:cNvSpPr txBox="1">
            <a:spLocks noGrp="1"/>
          </p:cNvSpPr>
          <p:nvPr>
            <p:ph type="subTitle" idx="4294967295"/>
          </p:nvPr>
        </p:nvSpPr>
        <p:spPr>
          <a:xfrm>
            <a:off x="991894" y="3963693"/>
            <a:ext cx="5783263" cy="1171575"/>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Edith Makra</a:t>
            </a:r>
          </a:p>
          <a:p>
            <a:pPr marL="0" indent="0">
              <a:spcBef>
                <a:spcPts val="0"/>
              </a:spcBef>
              <a:buNone/>
            </a:pPr>
            <a:r>
              <a:rPr lang="en-US" sz="2400" dirty="0">
                <a:solidFill>
                  <a:srgbClr val="274E13"/>
                </a:solidFill>
              </a:rPr>
              <a:t>Director of Environmental Initiatives</a:t>
            </a:r>
          </a:p>
          <a:p>
            <a:pPr marL="0" indent="0">
              <a:spcBef>
                <a:spcPts val="0"/>
              </a:spcBef>
              <a:buNone/>
            </a:pPr>
            <a:r>
              <a:rPr lang="en-US" sz="2400" dirty="0">
                <a:solidFill>
                  <a:srgbClr val="274E13"/>
                </a:solidFill>
              </a:rPr>
              <a:t>Metropolitan Mayors Caucus</a:t>
            </a:r>
            <a:endParaRPr sz="2400" dirty="0">
              <a:solidFill>
                <a:srgbClr val="274E13"/>
              </a:solidFill>
            </a:endParaRPr>
          </a:p>
        </p:txBody>
      </p:sp>
    </p:spTree>
    <p:extLst>
      <p:ext uri="{BB962C8B-B14F-4D97-AF65-F5344CB8AC3E}">
        <p14:creationId xmlns:p14="http://schemas.microsoft.com/office/powerpoint/2010/main" val="38105773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291" t="17557" r="88643" b="44513"/>
          <a:stretch/>
        </p:blipFill>
        <p:spPr>
          <a:xfrm>
            <a:off x="4118301" y="1144525"/>
            <a:ext cx="4390269" cy="4190105"/>
          </a:xfrm>
          <a:prstGeom prst="rect">
            <a:avLst/>
          </a:prstGeom>
        </p:spPr>
      </p:pic>
      <p:pic>
        <p:nvPicPr>
          <p:cNvPr id="2" name="Picture 1">
            <a:extLst>
              <a:ext uri="{FF2B5EF4-FFF2-40B4-BE49-F238E27FC236}">
                <a16:creationId xmlns:a16="http://schemas.microsoft.com/office/drawing/2014/main" xmlns="" id="{3BE57DDF-44F0-41D1-BD5E-CE7B44B91BBC}"/>
              </a:ext>
            </a:extLst>
          </p:cNvPr>
          <p:cNvPicPr>
            <a:picLocks noChangeAspect="1"/>
          </p:cNvPicPr>
          <p:nvPr/>
        </p:nvPicPr>
        <p:blipFill>
          <a:blip r:embed="rId4"/>
          <a:stretch>
            <a:fillRect/>
          </a:stretch>
        </p:blipFill>
        <p:spPr>
          <a:xfrm>
            <a:off x="455342" y="507709"/>
            <a:ext cx="3972927" cy="4782025"/>
          </a:xfrm>
          <a:prstGeom prst="rect">
            <a:avLst/>
          </a:prstGeom>
        </p:spPr>
      </p:pic>
      <p:pic>
        <p:nvPicPr>
          <p:cNvPr id="3" name="Picture 2">
            <a:extLst>
              <a:ext uri="{FF2B5EF4-FFF2-40B4-BE49-F238E27FC236}">
                <a16:creationId xmlns:a16="http://schemas.microsoft.com/office/drawing/2014/main" xmlns="" id="{1C0D4E50-B5FC-49AF-AFA9-1A768340DED2}"/>
              </a:ext>
            </a:extLst>
          </p:cNvPr>
          <p:cNvPicPr>
            <a:picLocks noChangeAspect="1"/>
          </p:cNvPicPr>
          <p:nvPr/>
        </p:nvPicPr>
        <p:blipFill>
          <a:blip r:embed="rId5"/>
          <a:stretch>
            <a:fillRect/>
          </a:stretch>
        </p:blipFill>
        <p:spPr>
          <a:xfrm>
            <a:off x="1782676" y="3209891"/>
            <a:ext cx="3916834" cy="2843576"/>
          </a:xfrm>
          <a:prstGeom prst="rect">
            <a:avLst/>
          </a:prstGeom>
        </p:spPr>
      </p:pic>
      <p:sp>
        <p:nvSpPr>
          <p:cNvPr id="4" name="TextBox 3">
            <a:extLst>
              <a:ext uri="{FF2B5EF4-FFF2-40B4-BE49-F238E27FC236}">
                <a16:creationId xmlns:a16="http://schemas.microsoft.com/office/drawing/2014/main" xmlns="" id="{104BF86D-83B3-49F4-8C05-29BB596AA58C}"/>
              </a:ext>
            </a:extLst>
          </p:cNvPr>
          <p:cNvSpPr txBox="1"/>
          <p:nvPr/>
        </p:nvSpPr>
        <p:spPr>
          <a:xfrm rot="20119267">
            <a:off x="307151" y="2178159"/>
            <a:ext cx="4535873" cy="523220"/>
          </a:xfrm>
          <a:prstGeom prst="rect">
            <a:avLst/>
          </a:prstGeom>
          <a:noFill/>
        </p:spPr>
        <p:txBody>
          <a:bodyPr wrap="square" rtlCol="0">
            <a:spAutoFit/>
          </a:bodyPr>
          <a:lstStyle/>
          <a:p>
            <a:r>
              <a:rPr lang="en-US" sz="2800" b="1" dirty="0">
                <a:solidFill>
                  <a:srgbClr val="93BD08"/>
                </a:solidFill>
              </a:rPr>
              <a:t>2010 SUSTAINABILITY PLAN</a:t>
            </a:r>
          </a:p>
        </p:txBody>
      </p:sp>
      <p:sp>
        <p:nvSpPr>
          <p:cNvPr id="7" name="TextBox 6">
            <a:extLst>
              <a:ext uri="{FF2B5EF4-FFF2-40B4-BE49-F238E27FC236}">
                <a16:creationId xmlns:a16="http://schemas.microsoft.com/office/drawing/2014/main" xmlns="" id="{16EB7A8E-AF8F-4BAB-957A-F49855C040EE}"/>
              </a:ext>
            </a:extLst>
          </p:cNvPr>
          <p:cNvSpPr txBox="1"/>
          <p:nvPr/>
        </p:nvSpPr>
        <p:spPr>
          <a:xfrm rot="20119267">
            <a:off x="1851645" y="4358777"/>
            <a:ext cx="3725211" cy="523220"/>
          </a:xfrm>
          <a:prstGeom prst="rect">
            <a:avLst/>
          </a:prstGeom>
          <a:noFill/>
        </p:spPr>
        <p:txBody>
          <a:bodyPr wrap="square" rtlCol="0">
            <a:spAutoFit/>
          </a:bodyPr>
          <a:lstStyle/>
          <a:p>
            <a:pPr algn="ctr"/>
            <a:r>
              <a:rPr lang="en-US" sz="2800" b="1" dirty="0">
                <a:solidFill>
                  <a:srgbClr val="93BD08"/>
                </a:solidFill>
              </a:rPr>
              <a:t>SOLSMART CHECKLIST</a:t>
            </a:r>
          </a:p>
        </p:txBody>
      </p:sp>
      <p:sp>
        <p:nvSpPr>
          <p:cNvPr id="8" name="TextBox 7">
            <a:extLst>
              <a:ext uri="{FF2B5EF4-FFF2-40B4-BE49-F238E27FC236}">
                <a16:creationId xmlns:a16="http://schemas.microsoft.com/office/drawing/2014/main" xmlns="" id="{22253FB8-62CB-4F8E-BF97-F737DA8113FC}"/>
              </a:ext>
            </a:extLst>
          </p:cNvPr>
          <p:cNvSpPr txBox="1"/>
          <p:nvPr/>
        </p:nvSpPr>
        <p:spPr>
          <a:xfrm rot="20119267">
            <a:off x="4813407" y="2365976"/>
            <a:ext cx="3739754" cy="523220"/>
          </a:xfrm>
          <a:prstGeom prst="rect">
            <a:avLst/>
          </a:prstGeom>
          <a:noFill/>
        </p:spPr>
        <p:txBody>
          <a:bodyPr wrap="square" rtlCol="0">
            <a:spAutoFit/>
          </a:bodyPr>
          <a:lstStyle/>
          <a:p>
            <a:pPr algn="ctr"/>
            <a:r>
              <a:rPr lang="en-US" sz="2800" b="1" dirty="0">
                <a:solidFill>
                  <a:srgbClr val="93BD08"/>
                </a:solidFill>
              </a:rPr>
              <a:t>GRC2 WORKBOOK</a:t>
            </a:r>
          </a:p>
        </p:txBody>
      </p:sp>
    </p:spTree>
    <p:extLst>
      <p:ext uri="{BB962C8B-B14F-4D97-AF65-F5344CB8AC3E}">
        <p14:creationId xmlns:p14="http://schemas.microsoft.com/office/powerpoint/2010/main" val="1141333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with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623D239-C831-4EEF-9BC4-1A9AF6CF0E05}"/>
              </a:ext>
            </a:extLst>
          </p:cNvPr>
          <p:cNvPicPr>
            <a:picLocks noChangeAspect="1"/>
          </p:cNvPicPr>
          <p:nvPr/>
        </p:nvPicPr>
        <p:blipFill rotWithShape="1">
          <a:blip r:embed="rId3"/>
          <a:srcRect l="-1" r="22285" b="6367"/>
          <a:stretch/>
        </p:blipFill>
        <p:spPr>
          <a:xfrm>
            <a:off x="401777" y="316720"/>
            <a:ext cx="8354767" cy="5659347"/>
          </a:xfrm>
          <a:prstGeom prst="rect">
            <a:avLst/>
          </a:prstGeom>
        </p:spPr>
      </p:pic>
    </p:spTree>
    <p:extLst>
      <p:ext uri="{BB962C8B-B14F-4D97-AF65-F5344CB8AC3E}">
        <p14:creationId xmlns:p14="http://schemas.microsoft.com/office/powerpoint/2010/main" val="215768720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6462" y="294469"/>
            <a:ext cx="8446576" cy="5749870"/>
            <a:chOff x="1463701" y="882738"/>
            <a:chExt cx="6403311" cy="4491580"/>
          </a:xfrm>
        </p:grpSpPr>
        <p:pic>
          <p:nvPicPr>
            <p:cNvPr id="3" name="Picture 2">
              <a:extLst>
                <a:ext uri="{FF2B5EF4-FFF2-40B4-BE49-F238E27FC236}">
                  <a16:creationId xmlns:a16="http://schemas.microsoft.com/office/drawing/2014/main" xmlns="" id="{6665708E-4DD4-44D5-9A45-375E043E25DC}"/>
                </a:ext>
              </a:extLst>
            </p:cNvPr>
            <p:cNvPicPr>
              <a:picLocks noChangeAspect="1"/>
            </p:cNvPicPr>
            <p:nvPr/>
          </p:nvPicPr>
          <p:blipFill>
            <a:blip r:embed="rId3"/>
            <a:stretch>
              <a:fillRect/>
            </a:stretch>
          </p:blipFill>
          <p:spPr>
            <a:xfrm>
              <a:off x="1463701" y="882738"/>
              <a:ext cx="2519832" cy="3236700"/>
            </a:xfrm>
            <a:prstGeom prst="rect">
              <a:avLst/>
            </a:prstGeom>
          </p:spPr>
        </p:pic>
        <p:pic>
          <p:nvPicPr>
            <p:cNvPr id="4" name="Picture 3">
              <a:extLst>
                <a:ext uri="{FF2B5EF4-FFF2-40B4-BE49-F238E27FC236}">
                  <a16:creationId xmlns:a16="http://schemas.microsoft.com/office/drawing/2014/main" xmlns="" id="{3C3D4811-C62F-4D26-A94F-FD20A60D3E76}"/>
                </a:ext>
              </a:extLst>
            </p:cNvPr>
            <p:cNvPicPr>
              <a:picLocks noChangeAspect="1"/>
            </p:cNvPicPr>
            <p:nvPr/>
          </p:nvPicPr>
          <p:blipFill>
            <a:blip r:embed="rId4"/>
            <a:stretch>
              <a:fillRect/>
            </a:stretch>
          </p:blipFill>
          <p:spPr>
            <a:xfrm>
              <a:off x="2646752" y="1249249"/>
              <a:ext cx="2296463" cy="3150492"/>
            </a:xfrm>
            <a:prstGeom prst="rect">
              <a:avLst/>
            </a:prstGeom>
          </p:spPr>
        </p:pic>
        <p:pic>
          <p:nvPicPr>
            <p:cNvPr id="9" name="Picture 8">
              <a:extLst>
                <a:ext uri="{FF2B5EF4-FFF2-40B4-BE49-F238E27FC236}">
                  <a16:creationId xmlns:a16="http://schemas.microsoft.com/office/drawing/2014/main" xmlns="" id="{11DE4970-C03F-4AD8-AC80-D4AE03BCA0B0}"/>
                </a:ext>
              </a:extLst>
            </p:cNvPr>
            <p:cNvPicPr>
              <a:picLocks noChangeAspect="1"/>
            </p:cNvPicPr>
            <p:nvPr/>
          </p:nvPicPr>
          <p:blipFill>
            <a:blip r:embed="rId5"/>
            <a:stretch>
              <a:fillRect/>
            </a:stretch>
          </p:blipFill>
          <p:spPr>
            <a:xfrm>
              <a:off x="5160470" y="1002824"/>
              <a:ext cx="2454808" cy="3163109"/>
            </a:xfrm>
            <a:prstGeom prst="rect">
              <a:avLst/>
            </a:prstGeom>
          </p:spPr>
        </p:pic>
        <p:pic>
          <p:nvPicPr>
            <p:cNvPr id="10" name="Picture 9">
              <a:extLst>
                <a:ext uri="{FF2B5EF4-FFF2-40B4-BE49-F238E27FC236}">
                  <a16:creationId xmlns:a16="http://schemas.microsoft.com/office/drawing/2014/main" xmlns="" id="{565746DB-4A32-41FB-9285-F4F1BC3DBA48}"/>
                </a:ext>
              </a:extLst>
            </p:cNvPr>
            <p:cNvPicPr>
              <a:picLocks noChangeAspect="1"/>
            </p:cNvPicPr>
            <p:nvPr/>
          </p:nvPicPr>
          <p:blipFill>
            <a:blip r:embed="rId6"/>
            <a:stretch>
              <a:fillRect/>
            </a:stretch>
          </p:blipFill>
          <p:spPr>
            <a:xfrm>
              <a:off x="1711498" y="1846793"/>
              <a:ext cx="2296463" cy="3071426"/>
            </a:xfrm>
            <a:prstGeom prst="rect">
              <a:avLst/>
            </a:prstGeom>
          </p:spPr>
        </p:pic>
        <p:pic>
          <p:nvPicPr>
            <p:cNvPr id="8" name="Picture 7">
              <a:extLst>
                <a:ext uri="{FF2B5EF4-FFF2-40B4-BE49-F238E27FC236}">
                  <a16:creationId xmlns:a16="http://schemas.microsoft.com/office/drawing/2014/main" xmlns="" id="{AB9C615B-BC9A-4AB8-9FC1-DD58D202F021}"/>
                </a:ext>
              </a:extLst>
            </p:cNvPr>
            <p:cNvPicPr>
              <a:picLocks noChangeAspect="1"/>
            </p:cNvPicPr>
            <p:nvPr/>
          </p:nvPicPr>
          <p:blipFill>
            <a:blip r:embed="rId7"/>
            <a:stretch>
              <a:fillRect/>
            </a:stretch>
          </p:blipFill>
          <p:spPr>
            <a:xfrm>
              <a:off x="4253924" y="1632692"/>
              <a:ext cx="2247602" cy="3168739"/>
            </a:xfrm>
            <a:prstGeom prst="rect">
              <a:avLst/>
            </a:prstGeom>
          </p:spPr>
        </p:pic>
        <p:pic>
          <p:nvPicPr>
            <p:cNvPr id="12" name="Picture 11">
              <a:extLst>
                <a:ext uri="{FF2B5EF4-FFF2-40B4-BE49-F238E27FC236}">
                  <a16:creationId xmlns:a16="http://schemas.microsoft.com/office/drawing/2014/main" xmlns="" id="{41200CCB-03FB-4650-B7CF-6050BE0EB682}"/>
                </a:ext>
              </a:extLst>
            </p:cNvPr>
            <p:cNvPicPr>
              <a:picLocks noChangeAspect="1"/>
            </p:cNvPicPr>
            <p:nvPr/>
          </p:nvPicPr>
          <p:blipFill>
            <a:blip r:embed="rId8"/>
            <a:stretch>
              <a:fillRect/>
            </a:stretch>
          </p:blipFill>
          <p:spPr>
            <a:xfrm>
              <a:off x="5594979" y="1931300"/>
              <a:ext cx="2272033" cy="3144410"/>
            </a:xfrm>
            <a:prstGeom prst="rect">
              <a:avLst/>
            </a:prstGeom>
          </p:spPr>
        </p:pic>
        <p:pic>
          <p:nvPicPr>
            <p:cNvPr id="7" name="Picture 6">
              <a:extLst>
                <a:ext uri="{FF2B5EF4-FFF2-40B4-BE49-F238E27FC236}">
                  <a16:creationId xmlns:a16="http://schemas.microsoft.com/office/drawing/2014/main" xmlns="" id="{01DD43DE-7DEB-4436-9E0F-E3C00B366F96}"/>
                </a:ext>
              </a:extLst>
            </p:cNvPr>
            <p:cNvPicPr>
              <a:picLocks noChangeAspect="1"/>
            </p:cNvPicPr>
            <p:nvPr/>
          </p:nvPicPr>
          <p:blipFill>
            <a:blip r:embed="rId9"/>
            <a:stretch>
              <a:fillRect/>
            </a:stretch>
          </p:blipFill>
          <p:spPr>
            <a:xfrm>
              <a:off x="2418672" y="2295908"/>
              <a:ext cx="2272033" cy="2888965"/>
            </a:xfrm>
            <a:prstGeom prst="rect">
              <a:avLst/>
            </a:prstGeom>
          </p:spPr>
        </p:pic>
        <p:pic>
          <p:nvPicPr>
            <p:cNvPr id="11" name="Picture 10">
              <a:extLst>
                <a:ext uri="{FF2B5EF4-FFF2-40B4-BE49-F238E27FC236}">
                  <a16:creationId xmlns:a16="http://schemas.microsoft.com/office/drawing/2014/main" xmlns="" id="{A2CF006D-7284-409A-BC91-E751F92294CA}"/>
                </a:ext>
              </a:extLst>
            </p:cNvPr>
            <p:cNvPicPr>
              <a:picLocks noChangeAspect="1"/>
            </p:cNvPicPr>
            <p:nvPr/>
          </p:nvPicPr>
          <p:blipFill rotWithShape="1">
            <a:blip r:embed="rId10"/>
            <a:srcRect b="17238"/>
            <a:stretch/>
          </p:blipFill>
          <p:spPr>
            <a:xfrm>
              <a:off x="4390243" y="2721596"/>
              <a:ext cx="2247602" cy="2652722"/>
            </a:xfrm>
            <a:prstGeom prst="rect">
              <a:avLst/>
            </a:prstGeom>
          </p:spPr>
        </p:pic>
      </p:grpSp>
    </p:spTree>
    <p:extLst>
      <p:ext uri="{BB962C8B-B14F-4D97-AF65-F5344CB8AC3E}">
        <p14:creationId xmlns:p14="http://schemas.microsoft.com/office/powerpoint/2010/main" val="13482158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5000" b="-65000"/>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178214" y="3085077"/>
            <a:ext cx="5347755" cy="415673"/>
          </a:xfrm>
        </p:spPr>
        <p:txBody>
          <a:bodyPr>
            <a:noAutofit/>
          </a:bodyPr>
          <a:lstStyle/>
          <a:p>
            <a:pPr algn="ctr"/>
            <a:r>
              <a:rPr lang="en-US" sz="3300" dirty="0">
                <a:solidFill>
                  <a:srgbClr val="56565A"/>
                </a:solidFill>
              </a:rPr>
              <a:t>GRC in Highland Park</a:t>
            </a:r>
          </a:p>
        </p:txBody>
      </p:sp>
      <p:sp>
        <p:nvSpPr>
          <p:cNvPr id="3" name="TextBox 2">
            <a:extLst>
              <a:ext uri="{FF2B5EF4-FFF2-40B4-BE49-F238E27FC236}">
                <a16:creationId xmlns:a16="http://schemas.microsoft.com/office/drawing/2014/main" xmlns="" id="{C94A1288-4AEC-43B0-B001-5EDFFDE40F3C}"/>
              </a:ext>
            </a:extLst>
          </p:cNvPr>
          <p:cNvSpPr txBox="1"/>
          <p:nvPr/>
        </p:nvSpPr>
        <p:spPr>
          <a:xfrm>
            <a:off x="2588219" y="3846910"/>
            <a:ext cx="2635653" cy="1477328"/>
          </a:xfrm>
          <a:prstGeom prst="rect">
            <a:avLst/>
          </a:prstGeom>
          <a:noFill/>
        </p:spPr>
        <p:txBody>
          <a:bodyPr wrap="square" rtlCol="0">
            <a:spAutoFit/>
          </a:bodyPr>
          <a:lstStyle/>
          <a:p>
            <a:r>
              <a:rPr lang="en-US" b="1" dirty="0">
                <a:solidFill>
                  <a:srgbClr val="56565A"/>
                </a:solidFill>
                <a:latin typeface="Helvetica Light"/>
              </a:rPr>
              <a:t>Rob Sabo</a:t>
            </a:r>
            <a:br>
              <a:rPr lang="en-US" b="1" dirty="0">
                <a:solidFill>
                  <a:srgbClr val="56565A"/>
                </a:solidFill>
                <a:latin typeface="Helvetica Light"/>
              </a:rPr>
            </a:br>
            <a:r>
              <a:rPr lang="en-US" dirty="0">
                <a:solidFill>
                  <a:srgbClr val="56565A"/>
                </a:solidFill>
                <a:latin typeface="Helvetica Light"/>
              </a:rPr>
              <a:t>Assistant City Manager</a:t>
            </a:r>
          </a:p>
          <a:p>
            <a:r>
              <a:rPr lang="en-US" dirty="0">
                <a:solidFill>
                  <a:srgbClr val="56565A"/>
                </a:solidFill>
                <a:latin typeface="Helvetica Light"/>
              </a:rPr>
              <a:t>City of Highland Park</a:t>
            </a:r>
          </a:p>
          <a:p>
            <a:r>
              <a:rPr lang="en-US" dirty="0">
                <a:solidFill>
                  <a:srgbClr val="56565A"/>
                </a:solidFill>
                <a:latin typeface="Helvetica Light"/>
              </a:rPr>
              <a:t>847.926.1004</a:t>
            </a:r>
          </a:p>
          <a:p>
            <a:r>
              <a:rPr lang="en-US" dirty="0">
                <a:solidFill>
                  <a:srgbClr val="56565A"/>
                </a:solidFill>
                <a:latin typeface="Helvetica Light"/>
              </a:rPr>
              <a:t>rsabo@cityhpil.com</a:t>
            </a:r>
          </a:p>
        </p:txBody>
      </p:sp>
      <p:sp>
        <p:nvSpPr>
          <p:cNvPr id="4" name="TextBox 3">
            <a:extLst>
              <a:ext uri="{FF2B5EF4-FFF2-40B4-BE49-F238E27FC236}">
                <a16:creationId xmlns:a16="http://schemas.microsoft.com/office/drawing/2014/main" xmlns="" id="{F3E30F2B-B59B-479F-AA4F-BDB29E53D58B}"/>
              </a:ext>
            </a:extLst>
          </p:cNvPr>
          <p:cNvSpPr txBox="1"/>
          <p:nvPr/>
        </p:nvSpPr>
        <p:spPr>
          <a:xfrm>
            <a:off x="5223872" y="3850240"/>
            <a:ext cx="3459089" cy="1477328"/>
          </a:xfrm>
          <a:prstGeom prst="rect">
            <a:avLst/>
          </a:prstGeom>
          <a:noFill/>
        </p:spPr>
        <p:txBody>
          <a:bodyPr wrap="square" rtlCol="0">
            <a:spAutoFit/>
          </a:bodyPr>
          <a:lstStyle/>
          <a:p>
            <a:r>
              <a:rPr lang="en-US" b="1" dirty="0">
                <a:solidFill>
                  <a:srgbClr val="56565A"/>
                </a:solidFill>
                <a:latin typeface="Helvetica Light"/>
              </a:rPr>
              <a:t>Grace Troccolo Rink</a:t>
            </a:r>
            <a:br>
              <a:rPr lang="en-US" b="1" dirty="0">
                <a:solidFill>
                  <a:srgbClr val="56565A"/>
                </a:solidFill>
                <a:latin typeface="Helvetica Light"/>
              </a:rPr>
            </a:br>
            <a:r>
              <a:rPr lang="en-US" dirty="0">
                <a:solidFill>
                  <a:srgbClr val="56565A"/>
                </a:solidFill>
                <a:latin typeface="Helvetica Light"/>
              </a:rPr>
              <a:t>President and CEO</a:t>
            </a:r>
          </a:p>
          <a:p>
            <a:r>
              <a:rPr lang="en-US" dirty="0">
                <a:solidFill>
                  <a:srgbClr val="56565A"/>
                </a:solidFill>
                <a:latin typeface="Helvetica Light"/>
              </a:rPr>
              <a:t>Quercus Consulting</a:t>
            </a:r>
          </a:p>
          <a:p>
            <a:r>
              <a:rPr lang="en-US" dirty="0">
                <a:solidFill>
                  <a:srgbClr val="56565A"/>
                </a:solidFill>
                <a:latin typeface="Helvetica Light"/>
              </a:rPr>
              <a:t>312.622.6265</a:t>
            </a:r>
          </a:p>
          <a:p>
            <a:r>
              <a:rPr lang="en-US" dirty="0">
                <a:solidFill>
                  <a:srgbClr val="56565A"/>
                </a:solidFill>
                <a:latin typeface="Helvetica Light"/>
              </a:rPr>
              <a:t>grace.rink@quercusconsult.com</a:t>
            </a:r>
          </a:p>
        </p:txBody>
      </p:sp>
    </p:spTree>
    <p:extLst>
      <p:ext uri="{BB962C8B-B14F-4D97-AF65-F5344CB8AC3E}">
        <p14:creationId xmlns:p14="http://schemas.microsoft.com/office/powerpoint/2010/main" val="12330353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916905" y="1928517"/>
            <a:ext cx="7405687" cy="1862138"/>
          </a:xfrm>
          <a:prstGeom prst="rect">
            <a:avLst/>
          </a:prstGeom>
        </p:spPr>
        <p:txBody>
          <a:bodyPr spcFirstLastPara="1" vert="horz" wrap="square" lIns="91425" tIns="91425" rIns="91425" bIns="91425" rtlCol="0" anchor="b" anchorCtr="0">
            <a:noAutofit/>
          </a:bodyPr>
          <a:lstStyle/>
          <a:p>
            <a:pPr>
              <a:spcBef>
                <a:spcPts val="0"/>
              </a:spcBef>
            </a:pPr>
            <a:r>
              <a:rPr lang="en" sz="4800" dirty="0"/>
              <a:t>The Greenest Region Corps</a:t>
            </a:r>
            <a:br>
              <a:rPr lang="en" sz="4800" dirty="0"/>
            </a:br>
            <a:r>
              <a:rPr lang="en" sz="3600" dirty="0"/>
              <a:t>Advancing Sustainability Goals</a:t>
            </a:r>
            <a:br>
              <a:rPr lang="en" sz="3600" dirty="0"/>
            </a:br>
            <a:r>
              <a:rPr lang="en" sz="3600" dirty="0"/>
              <a:t>in Highland Park</a:t>
            </a:r>
            <a:endParaRPr sz="3600" dirty="0"/>
          </a:p>
        </p:txBody>
      </p:sp>
      <p:sp>
        <p:nvSpPr>
          <p:cNvPr id="145" name="Google Shape;145;p26"/>
          <p:cNvSpPr txBox="1">
            <a:spLocks noGrp="1"/>
          </p:cNvSpPr>
          <p:nvPr>
            <p:ph type="subTitle" idx="4294967295"/>
          </p:nvPr>
        </p:nvSpPr>
        <p:spPr>
          <a:xfrm>
            <a:off x="916905" y="4141411"/>
            <a:ext cx="6069013" cy="1274762"/>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Katie Friedman</a:t>
            </a:r>
          </a:p>
          <a:p>
            <a:pPr marL="0" indent="0">
              <a:spcBef>
                <a:spcPts val="0"/>
              </a:spcBef>
              <a:buNone/>
            </a:pPr>
            <a:r>
              <a:rPr lang="en-US" sz="2400" dirty="0">
                <a:solidFill>
                  <a:srgbClr val="274E13"/>
                </a:solidFill>
              </a:rPr>
              <a:t>Greenest Region Corps - Sustainability Fellow</a:t>
            </a:r>
          </a:p>
          <a:p>
            <a:pPr marL="0" indent="0">
              <a:spcBef>
                <a:spcPts val="0"/>
              </a:spcBef>
              <a:buNone/>
            </a:pPr>
            <a:r>
              <a:rPr lang="en-US" sz="2400" dirty="0">
                <a:solidFill>
                  <a:srgbClr val="274E13"/>
                </a:solidFill>
              </a:rPr>
              <a:t>City of Highland Park</a:t>
            </a:r>
            <a:endParaRPr sz="2400" dirty="0">
              <a:solidFill>
                <a:srgbClr val="274E13"/>
              </a:solidFill>
            </a:endParaRPr>
          </a:p>
        </p:txBody>
      </p:sp>
    </p:spTree>
    <p:extLst>
      <p:ext uri="{BB962C8B-B14F-4D97-AF65-F5344CB8AC3E}">
        <p14:creationId xmlns:p14="http://schemas.microsoft.com/office/powerpoint/2010/main" val="17415022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84" t="5969" r="62761" b="10449"/>
          <a:stretch/>
        </p:blipFill>
        <p:spPr>
          <a:xfrm>
            <a:off x="287056" y="281464"/>
            <a:ext cx="3352797" cy="1676400"/>
          </a:xfrm>
          <a:prstGeom prst="rect">
            <a:avLst/>
          </a:prstGeom>
        </p:spPr>
      </p:pic>
      <p:sp>
        <p:nvSpPr>
          <p:cNvPr id="5" name="TextBox 4"/>
          <p:cNvSpPr txBox="1"/>
          <p:nvPr/>
        </p:nvSpPr>
        <p:spPr>
          <a:xfrm>
            <a:off x="4343400" y="480536"/>
            <a:ext cx="4343400" cy="1477328"/>
          </a:xfrm>
          <a:prstGeom prst="rect">
            <a:avLst/>
          </a:prstGeom>
          <a:noFill/>
        </p:spPr>
        <p:txBody>
          <a:bodyPr wrap="square" rtlCol="0">
            <a:spAutoFit/>
          </a:bodyPr>
          <a:lstStyle/>
          <a:p>
            <a:r>
              <a:rPr lang="en-US" i="1" dirty="0" smtClean="0"/>
              <a:t>The </a:t>
            </a:r>
            <a:r>
              <a:rPr lang="en-US" b="1" dirty="0" smtClean="0">
                <a:solidFill>
                  <a:srgbClr val="2B8958"/>
                </a:solidFill>
              </a:rPr>
              <a:t>Greenest Region Corps </a:t>
            </a:r>
            <a:r>
              <a:rPr lang="en-US" i="1" dirty="0" smtClean="0"/>
              <a:t>is a program to bring AmeriCorps volunteers into municipalities for a ten-month period to assist with a sustainability project of your choice. </a:t>
            </a:r>
            <a:endParaRPr lang="en-US" i="1" dirty="0"/>
          </a:p>
        </p:txBody>
      </p:sp>
      <p:sp>
        <p:nvSpPr>
          <p:cNvPr id="11" name="TextBox 10"/>
          <p:cNvSpPr txBox="1"/>
          <p:nvPr/>
        </p:nvSpPr>
        <p:spPr>
          <a:xfrm>
            <a:off x="287056" y="1996976"/>
            <a:ext cx="4817303" cy="4616648"/>
          </a:xfrm>
          <a:prstGeom prst="rect">
            <a:avLst/>
          </a:prstGeom>
          <a:noFill/>
        </p:spPr>
        <p:txBody>
          <a:bodyPr wrap="square" rtlCol="0">
            <a:spAutoFit/>
          </a:bodyPr>
          <a:lstStyle/>
          <a:p>
            <a:pPr algn="ctr"/>
            <a:r>
              <a:rPr lang="en-US" sz="2400" dirty="0">
                <a:solidFill>
                  <a:srgbClr val="2B8958"/>
                </a:solidFill>
              </a:rPr>
              <a:t>Program Highlights</a:t>
            </a:r>
          </a:p>
          <a:p>
            <a:pPr algn="ctr"/>
            <a:endParaRPr lang="en-US" sz="1000" dirty="0"/>
          </a:p>
          <a:p>
            <a:pPr marL="285750" indent="-285750">
              <a:buFont typeface="Arial" panose="020B0604020202020204" pitchFamily="34" charset="0"/>
              <a:buChar char="•"/>
            </a:pPr>
            <a:r>
              <a:rPr lang="en-US" dirty="0" err="1" smtClean="0"/>
              <a:t>GRCorps</a:t>
            </a:r>
            <a:r>
              <a:rPr lang="en-US" dirty="0" smtClean="0"/>
              <a:t> Members are </a:t>
            </a:r>
            <a:r>
              <a:rPr lang="en-US" b="1" dirty="0" smtClean="0"/>
              <a:t>college graduates </a:t>
            </a:r>
            <a:r>
              <a:rPr lang="en-US" dirty="0" smtClean="0"/>
              <a:t>with </a:t>
            </a:r>
            <a:r>
              <a:rPr lang="en-US" b="1" dirty="0" smtClean="0"/>
              <a:t>sustainability expertise.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dirty="0" err="1" smtClean="0"/>
              <a:t>GRCorps</a:t>
            </a:r>
            <a:r>
              <a:rPr lang="en-US" dirty="0" smtClean="0"/>
              <a:t> Members dedicate </a:t>
            </a:r>
            <a:r>
              <a:rPr lang="en-US" b="1" dirty="0" smtClean="0"/>
              <a:t>full-time staff hours </a:t>
            </a:r>
            <a:r>
              <a:rPr lang="en-US" dirty="0" smtClean="0"/>
              <a:t>towards achieving the sustainability objectives of your community.</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GRCorps</a:t>
            </a:r>
            <a:r>
              <a:rPr lang="en-US" dirty="0"/>
              <a:t> </a:t>
            </a:r>
            <a:r>
              <a:rPr lang="en-US" dirty="0" smtClean="0"/>
              <a:t>stipends are funded by the </a:t>
            </a:r>
            <a:r>
              <a:rPr lang="en-US" b="1" dirty="0" err="1" smtClean="0"/>
              <a:t>Americorps</a:t>
            </a:r>
            <a:r>
              <a:rPr lang="en-US" b="1" dirty="0" smtClean="0"/>
              <a:t> grant </a:t>
            </a:r>
            <a:r>
              <a:rPr lang="en-US" dirty="0" smtClean="0"/>
              <a:t>and a </a:t>
            </a:r>
            <a:r>
              <a:rPr lang="en-US" b="1" dirty="0" smtClean="0"/>
              <a:t>municipal match.</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err="1" smtClean="0"/>
              <a:t>GRCorps</a:t>
            </a:r>
            <a:r>
              <a:rPr lang="en-US" dirty="0" smtClean="0"/>
              <a:t> members are provided with </a:t>
            </a:r>
            <a:r>
              <a:rPr lang="en-US" b="1" dirty="0" smtClean="0"/>
              <a:t>ongoing training and professional development opportunities</a:t>
            </a:r>
            <a:r>
              <a:rPr lang="en-US" dirty="0" smtClean="0"/>
              <a:t> throughout their term of service.</a:t>
            </a:r>
          </a:p>
        </p:txBody>
      </p:sp>
      <p:grpSp>
        <p:nvGrpSpPr>
          <p:cNvPr id="13" name="Group 12"/>
          <p:cNvGrpSpPr/>
          <p:nvPr/>
        </p:nvGrpSpPr>
        <p:grpSpPr>
          <a:xfrm>
            <a:off x="5181602" y="2057400"/>
            <a:ext cx="3626285" cy="4495800"/>
            <a:chOff x="5219699" y="1997901"/>
            <a:chExt cx="3626285" cy="4495800"/>
          </a:xfrm>
        </p:grpSpPr>
        <p:sp>
          <p:nvSpPr>
            <p:cNvPr id="14" name="Rounded Rectangle 13"/>
            <p:cNvSpPr/>
            <p:nvPr/>
          </p:nvSpPr>
          <p:spPr>
            <a:xfrm>
              <a:off x="5220743" y="1997901"/>
              <a:ext cx="3625241" cy="4495800"/>
            </a:xfrm>
            <a:prstGeom prst="roundRect">
              <a:avLst/>
            </a:prstGeom>
            <a:solidFill>
              <a:srgbClr val="A4D1F0"/>
            </a:solidFill>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5219699" y="2209800"/>
              <a:ext cx="3549042" cy="3877985"/>
            </a:xfrm>
            <a:prstGeom prst="rect">
              <a:avLst/>
            </a:prstGeom>
            <a:noFill/>
          </p:spPr>
          <p:txBody>
            <a:bodyPr wrap="square" rtlCol="0">
              <a:spAutoFit/>
            </a:bodyPr>
            <a:lstStyle/>
            <a:p>
              <a:pPr algn="ctr"/>
              <a:r>
                <a:rPr lang="en-US" b="1" dirty="0" smtClean="0"/>
                <a:t> Participating Communities</a:t>
              </a:r>
            </a:p>
            <a:p>
              <a:pPr algn="ctr">
                <a:spcAft>
                  <a:spcPts val="1200"/>
                </a:spcAft>
              </a:pPr>
              <a:r>
                <a:rPr lang="en-US" b="1" dirty="0" smtClean="0"/>
                <a:t>2018-2019</a:t>
              </a:r>
            </a:p>
            <a:p>
              <a:pPr algn="ctr">
                <a:spcAft>
                  <a:spcPts val="600"/>
                </a:spcAft>
              </a:pPr>
              <a:r>
                <a:rPr lang="en-US" sz="1600" dirty="0"/>
                <a:t>City of Highland Park</a:t>
              </a:r>
            </a:p>
            <a:p>
              <a:pPr algn="ctr">
                <a:spcAft>
                  <a:spcPts val="600"/>
                </a:spcAft>
              </a:pPr>
              <a:r>
                <a:rPr lang="en-US" sz="1600" dirty="0"/>
                <a:t>City of Evanston</a:t>
              </a:r>
            </a:p>
            <a:p>
              <a:pPr algn="ctr">
                <a:spcAft>
                  <a:spcPts val="600"/>
                </a:spcAft>
              </a:pPr>
              <a:r>
                <a:rPr lang="en-US" sz="1600" dirty="0"/>
                <a:t>Village of Hoffman Estates</a:t>
              </a:r>
            </a:p>
            <a:p>
              <a:pPr algn="ctr">
                <a:spcAft>
                  <a:spcPts val="600"/>
                </a:spcAft>
              </a:pPr>
              <a:r>
                <a:rPr lang="en-US" sz="1600" dirty="0"/>
                <a:t>Village of Libertyville</a:t>
              </a:r>
            </a:p>
            <a:p>
              <a:pPr algn="ctr">
                <a:spcAft>
                  <a:spcPts val="600"/>
                </a:spcAft>
              </a:pPr>
              <a:r>
                <a:rPr lang="en-US" sz="1600" dirty="0"/>
                <a:t>Village of Grayslake</a:t>
              </a:r>
            </a:p>
            <a:p>
              <a:pPr algn="ctr">
                <a:spcAft>
                  <a:spcPts val="600"/>
                </a:spcAft>
              </a:pPr>
              <a:r>
                <a:rPr lang="en-US" sz="1600" dirty="0"/>
                <a:t>Village of South Barrington</a:t>
              </a:r>
            </a:p>
            <a:p>
              <a:pPr algn="ctr">
                <a:spcAft>
                  <a:spcPts val="600"/>
                </a:spcAft>
              </a:pPr>
              <a:r>
                <a:rPr lang="en-US" sz="1600" dirty="0"/>
                <a:t>Village of Park Forest </a:t>
              </a:r>
            </a:p>
            <a:p>
              <a:pPr algn="ctr">
                <a:spcAft>
                  <a:spcPts val="600"/>
                </a:spcAft>
              </a:pPr>
              <a:r>
                <a:rPr lang="en-US" sz="1600" dirty="0"/>
                <a:t>Village of Round Lake Beach</a:t>
              </a:r>
            </a:p>
            <a:p>
              <a:pPr algn="ctr">
                <a:spcAft>
                  <a:spcPts val="600"/>
                </a:spcAft>
              </a:pPr>
              <a:r>
                <a:rPr lang="en-US" sz="1600" dirty="0"/>
                <a:t>Southern Metropolitan Higher Education Consortium (SMHEC)</a:t>
              </a:r>
            </a:p>
          </p:txBody>
        </p:sp>
      </p:grpSp>
    </p:spTree>
    <p:extLst>
      <p:ext uri="{BB962C8B-B14F-4D97-AF65-F5344CB8AC3E}">
        <p14:creationId xmlns:p14="http://schemas.microsoft.com/office/powerpoint/2010/main" val="384152329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435043" y="1968286"/>
            <a:ext cx="4148294" cy="4472787"/>
            <a:chOff x="408904" y="420418"/>
            <a:chExt cx="3810401" cy="4842006"/>
          </a:xfrm>
        </p:grpSpPr>
        <p:sp>
          <p:nvSpPr>
            <p:cNvPr id="2" name="TextBox 1"/>
            <p:cNvSpPr txBox="1"/>
            <p:nvPr/>
          </p:nvSpPr>
          <p:spPr>
            <a:xfrm>
              <a:off x="470754" y="888687"/>
              <a:ext cx="3748551" cy="1032866"/>
            </a:xfrm>
            <a:prstGeom prst="rect">
              <a:avLst/>
            </a:prstGeom>
            <a:noFill/>
          </p:spPr>
          <p:txBody>
            <a:bodyPr wrap="square" rtlCol="0">
              <a:spAutoFit/>
            </a:bodyPr>
            <a:lstStyle/>
            <a:p>
              <a:r>
                <a:rPr lang="en-US" sz="1400" dirty="0"/>
                <a:t>Global Covenant of Mayors</a:t>
              </a:r>
            </a:p>
            <a:p>
              <a:pPr marL="285750" indent="-285750">
                <a:buFont typeface="Arial" panose="020B0604020202020204" pitchFamily="34" charset="0"/>
                <a:buChar char="•"/>
              </a:pPr>
              <a:r>
                <a:rPr lang="en-US" sz="1400" dirty="0"/>
                <a:t>Supported Data Collection and Reporting </a:t>
              </a:r>
            </a:p>
            <a:p>
              <a:pPr marL="285750" indent="-285750">
                <a:buFont typeface="Arial" panose="020B0604020202020204" pitchFamily="34" charset="0"/>
                <a:buChar char="•"/>
              </a:pPr>
              <a:r>
                <a:rPr lang="en-US" sz="1400" dirty="0"/>
                <a:t>Drafted Resolution and Staff Report </a:t>
              </a:r>
            </a:p>
            <a:p>
              <a:pPr marL="285750" indent="-285750">
                <a:buFont typeface="Arial" panose="020B0604020202020204" pitchFamily="34" charset="0"/>
                <a:buChar char="•"/>
              </a:pPr>
              <a:r>
                <a:rPr lang="en-US" sz="1400" dirty="0"/>
                <a:t>Prepared Letter of Intent</a:t>
              </a:r>
            </a:p>
          </p:txBody>
        </p:sp>
        <p:grpSp>
          <p:nvGrpSpPr>
            <p:cNvPr id="8" name="Group 7"/>
            <p:cNvGrpSpPr/>
            <p:nvPr/>
          </p:nvGrpSpPr>
          <p:grpSpPr>
            <a:xfrm>
              <a:off x="408905" y="420418"/>
              <a:ext cx="1414463" cy="435102"/>
              <a:chOff x="454304" y="2274843"/>
              <a:chExt cx="1414463" cy="435102"/>
            </a:xfrm>
          </p:grpSpPr>
          <p:pic>
            <p:nvPicPr>
              <p:cNvPr id="15" name="Picture 14"/>
              <p:cNvPicPr>
                <a:picLocks noChangeAspect="1"/>
              </p:cNvPicPr>
              <p:nvPr/>
            </p:nvPicPr>
            <p:blipFill>
              <a:blip r:embed="rId2"/>
              <a:stretch>
                <a:fillRect/>
              </a:stretch>
            </p:blipFill>
            <p:spPr>
              <a:xfrm>
                <a:off x="454304" y="2274843"/>
                <a:ext cx="422131" cy="434234"/>
              </a:xfrm>
              <a:prstGeom prst="rect">
                <a:avLst/>
              </a:prstGeom>
            </p:spPr>
          </p:pic>
          <p:sp>
            <p:nvSpPr>
              <p:cNvPr id="6" name="TextBox 5"/>
              <p:cNvSpPr txBox="1"/>
              <p:nvPr/>
            </p:nvSpPr>
            <p:spPr>
              <a:xfrm>
                <a:off x="876435" y="2276807"/>
                <a:ext cx="992332" cy="433138"/>
              </a:xfrm>
              <a:prstGeom prst="rect">
                <a:avLst/>
              </a:prstGeom>
              <a:noFill/>
            </p:spPr>
            <p:txBody>
              <a:bodyPr wrap="square" rtlCol="0">
                <a:spAutoFit/>
              </a:bodyPr>
              <a:lstStyle/>
              <a:p>
                <a:r>
                  <a:rPr lang="en-US" b="1" dirty="0" smtClean="0"/>
                  <a:t>Climate</a:t>
                </a:r>
                <a:endParaRPr lang="en-US" sz="2000" b="1" dirty="0"/>
              </a:p>
            </p:txBody>
          </p:sp>
        </p:grpSp>
        <p:grpSp>
          <p:nvGrpSpPr>
            <p:cNvPr id="9" name="Group 8"/>
            <p:cNvGrpSpPr/>
            <p:nvPr/>
          </p:nvGrpSpPr>
          <p:grpSpPr>
            <a:xfrm>
              <a:off x="408904" y="1975703"/>
              <a:ext cx="3342702" cy="399820"/>
              <a:chOff x="516111" y="3868071"/>
              <a:chExt cx="3342702" cy="399820"/>
            </a:xfrm>
          </p:grpSpPr>
          <p:pic>
            <p:nvPicPr>
              <p:cNvPr id="24" name="Picture 23"/>
              <p:cNvPicPr>
                <a:picLocks noChangeAspect="1"/>
              </p:cNvPicPr>
              <p:nvPr/>
            </p:nvPicPr>
            <p:blipFill>
              <a:blip r:embed="rId3"/>
              <a:stretch>
                <a:fillRect/>
              </a:stretch>
            </p:blipFill>
            <p:spPr>
              <a:xfrm>
                <a:off x="516111" y="3885320"/>
                <a:ext cx="332529" cy="338688"/>
              </a:xfrm>
              <a:prstGeom prst="rect">
                <a:avLst/>
              </a:prstGeom>
            </p:spPr>
          </p:pic>
          <p:sp>
            <p:nvSpPr>
              <p:cNvPr id="25" name="TextBox 24"/>
              <p:cNvSpPr txBox="1"/>
              <p:nvPr/>
            </p:nvSpPr>
            <p:spPr>
              <a:xfrm>
                <a:off x="938243" y="3868071"/>
                <a:ext cx="2920570" cy="399820"/>
              </a:xfrm>
              <a:prstGeom prst="rect">
                <a:avLst/>
              </a:prstGeom>
              <a:noFill/>
            </p:spPr>
            <p:txBody>
              <a:bodyPr wrap="square" rtlCol="0">
                <a:spAutoFit/>
              </a:bodyPr>
              <a:lstStyle/>
              <a:p>
                <a:r>
                  <a:rPr lang="en-US" b="1" dirty="0" smtClean="0"/>
                  <a:t>Economic Development</a:t>
                </a:r>
                <a:endParaRPr lang="en-US" b="1" dirty="0"/>
              </a:p>
            </p:txBody>
          </p:sp>
        </p:grpSp>
        <p:sp>
          <p:nvSpPr>
            <p:cNvPr id="26" name="TextBox 25"/>
            <p:cNvSpPr txBox="1"/>
            <p:nvPr/>
          </p:nvSpPr>
          <p:spPr>
            <a:xfrm>
              <a:off x="408904" y="2457107"/>
              <a:ext cx="3719687" cy="1032866"/>
            </a:xfrm>
            <a:prstGeom prst="rect">
              <a:avLst/>
            </a:prstGeom>
            <a:noFill/>
          </p:spPr>
          <p:txBody>
            <a:bodyPr wrap="square" rtlCol="0">
              <a:spAutoFit/>
            </a:bodyPr>
            <a:lstStyle/>
            <a:p>
              <a:pPr marL="285750" indent="-285750">
                <a:buFont typeface="Arial" panose="020B0604020202020204" pitchFamily="34" charset="0"/>
                <a:buChar char="•"/>
              </a:pPr>
              <a:r>
                <a:rPr lang="en-US" sz="1400" dirty="0"/>
                <a:t>Supported local businesses in adopt better waste diversion practices</a:t>
              </a:r>
            </a:p>
            <a:p>
              <a:pPr marL="285750" indent="-285750">
                <a:buFont typeface="Arial" panose="020B0604020202020204" pitchFamily="34" charset="0"/>
                <a:buChar char="•"/>
              </a:pPr>
              <a:r>
                <a:rPr lang="en-US" sz="1400" dirty="0"/>
                <a:t>Promoted composting businesses and other green initiatives in the City</a:t>
              </a:r>
            </a:p>
          </p:txBody>
        </p:sp>
        <p:grpSp>
          <p:nvGrpSpPr>
            <p:cNvPr id="10" name="Group 9"/>
            <p:cNvGrpSpPr/>
            <p:nvPr/>
          </p:nvGrpSpPr>
          <p:grpSpPr>
            <a:xfrm>
              <a:off x="408904" y="3558628"/>
              <a:ext cx="1155985" cy="433138"/>
              <a:chOff x="4016454" y="456972"/>
              <a:chExt cx="1155985" cy="370109"/>
            </a:xfrm>
          </p:grpSpPr>
          <p:pic>
            <p:nvPicPr>
              <p:cNvPr id="27" name="Picture 26"/>
              <p:cNvPicPr>
                <a:picLocks noChangeAspect="1"/>
              </p:cNvPicPr>
              <p:nvPr/>
            </p:nvPicPr>
            <p:blipFill>
              <a:blip r:embed="rId4"/>
              <a:stretch>
                <a:fillRect/>
              </a:stretch>
            </p:blipFill>
            <p:spPr>
              <a:xfrm>
                <a:off x="4016454" y="456972"/>
                <a:ext cx="332529" cy="328283"/>
              </a:xfrm>
              <a:prstGeom prst="rect">
                <a:avLst/>
              </a:prstGeom>
            </p:spPr>
          </p:pic>
          <p:sp>
            <p:nvSpPr>
              <p:cNvPr id="28" name="TextBox 27"/>
              <p:cNvSpPr txBox="1"/>
              <p:nvPr/>
            </p:nvSpPr>
            <p:spPr>
              <a:xfrm>
                <a:off x="4438586" y="456972"/>
                <a:ext cx="733853" cy="370109"/>
              </a:xfrm>
              <a:prstGeom prst="rect">
                <a:avLst/>
              </a:prstGeom>
              <a:noFill/>
            </p:spPr>
            <p:txBody>
              <a:bodyPr wrap="square" rtlCol="0">
                <a:spAutoFit/>
              </a:bodyPr>
              <a:lstStyle/>
              <a:p>
                <a:r>
                  <a:rPr lang="en-US" b="1" dirty="0" smtClean="0"/>
                  <a:t>Land</a:t>
                </a:r>
                <a:endParaRPr lang="en-US" sz="2000" b="1" dirty="0"/>
              </a:p>
            </p:txBody>
          </p:sp>
        </p:grpSp>
        <p:sp>
          <p:nvSpPr>
            <p:cNvPr id="29" name="TextBox 28"/>
            <p:cNvSpPr txBox="1"/>
            <p:nvPr/>
          </p:nvSpPr>
          <p:spPr>
            <a:xfrm>
              <a:off x="408904" y="3996329"/>
              <a:ext cx="3748551" cy="1266095"/>
            </a:xfrm>
            <a:prstGeom prst="rect">
              <a:avLst/>
            </a:prstGeom>
            <a:noFill/>
          </p:spPr>
          <p:txBody>
            <a:bodyPr wrap="square" rtlCol="0">
              <a:spAutoFit/>
            </a:bodyPr>
            <a:lstStyle/>
            <a:p>
              <a:pPr marL="285750" indent="-285750">
                <a:buFont typeface="Arial" panose="020B0604020202020204" pitchFamily="34" charset="0"/>
                <a:buChar char="•"/>
              </a:pPr>
              <a:r>
                <a:rPr lang="en-US" sz="1400" dirty="0"/>
                <a:t>Researched state and federal regulations of pesticide application</a:t>
              </a:r>
            </a:p>
            <a:p>
              <a:pPr marL="285750" indent="-285750">
                <a:buFont typeface="Arial" panose="020B0604020202020204" pitchFamily="34" charset="0"/>
                <a:buChar char="•"/>
              </a:pPr>
              <a:r>
                <a:rPr lang="en-US" sz="1400" dirty="0"/>
                <a:t>Connected City Staff with Million Pollinator Garden Challenge</a:t>
              </a:r>
            </a:p>
            <a:p>
              <a:pPr marL="285750" indent="-285750">
                <a:buFont typeface="Arial" panose="020B0604020202020204" pitchFamily="34" charset="0"/>
                <a:buChar char="•"/>
              </a:pPr>
              <a:r>
                <a:rPr lang="en-US" sz="1400" dirty="0"/>
                <a:t>Supported Arbor Day event</a:t>
              </a:r>
            </a:p>
          </p:txBody>
        </p:sp>
      </p:grpSp>
      <p:grpSp>
        <p:nvGrpSpPr>
          <p:cNvPr id="48" name="Group 47"/>
          <p:cNvGrpSpPr/>
          <p:nvPr/>
        </p:nvGrpSpPr>
        <p:grpSpPr>
          <a:xfrm>
            <a:off x="4484581" y="542442"/>
            <a:ext cx="4349455" cy="5811891"/>
            <a:chOff x="4245605" y="452869"/>
            <a:chExt cx="4448944" cy="5421142"/>
          </a:xfrm>
        </p:grpSpPr>
        <p:grpSp>
          <p:nvGrpSpPr>
            <p:cNvPr id="13" name="Group 12"/>
            <p:cNvGrpSpPr/>
            <p:nvPr/>
          </p:nvGrpSpPr>
          <p:grpSpPr>
            <a:xfrm>
              <a:off x="4281155" y="452869"/>
              <a:ext cx="1573908" cy="377001"/>
              <a:chOff x="4976918" y="2363582"/>
              <a:chExt cx="1573908" cy="377001"/>
            </a:xfrm>
          </p:grpSpPr>
          <p:pic>
            <p:nvPicPr>
              <p:cNvPr id="33" name="Picture 32"/>
              <p:cNvPicPr>
                <a:picLocks noChangeAspect="1"/>
              </p:cNvPicPr>
              <p:nvPr/>
            </p:nvPicPr>
            <p:blipFill>
              <a:blip r:embed="rId5"/>
              <a:stretch>
                <a:fillRect/>
              </a:stretch>
            </p:blipFill>
            <p:spPr>
              <a:xfrm>
                <a:off x="4976918" y="2365265"/>
                <a:ext cx="279736" cy="375318"/>
              </a:xfrm>
              <a:prstGeom prst="rect">
                <a:avLst/>
              </a:prstGeom>
            </p:spPr>
          </p:pic>
          <p:sp>
            <p:nvSpPr>
              <p:cNvPr id="34" name="TextBox 33"/>
              <p:cNvSpPr txBox="1"/>
              <p:nvPr/>
            </p:nvSpPr>
            <p:spPr>
              <a:xfrm>
                <a:off x="5340297" y="2363582"/>
                <a:ext cx="1210529" cy="344501"/>
              </a:xfrm>
              <a:prstGeom prst="rect">
                <a:avLst/>
              </a:prstGeom>
              <a:noFill/>
            </p:spPr>
            <p:txBody>
              <a:bodyPr wrap="square" rtlCol="0">
                <a:spAutoFit/>
              </a:bodyPr>
              <a:lstStyle/>
              <a:p>
                <a:r>
                  <a:rPr lang="en-US" b="1" dirty="0" smtClean="0"/>
                  <a:t>Mobility</a:t>
                </a:r>
                <a:endParaRPr lang="en-US" b="1" dirty="0"/>
              </a:p>
            </p:txBody>
          </p:sp>
        </p:grpSp>
        <p:sp>
          <p:nvSpPr>
            <p:cNvPr id="35" name="TextBox 34"/>
            <p:cNvSpPr txBox="1"/>
            <p:nvPr/>
          </p:nvSpPr>
          <p:spPr>
            <a:xfrm>
              <a:off x="4245605" y="947487"/>
              <a:ext cx="4448943" cy="689002"/>
            </a:xfrm>
            <a:prstGeom prst="rect">
              <a:avLst/>
            </a:prstGeom>
            <a:noFill/>
          </p:spPr>
          <p:txBody>
            <a:bodyPr wrap="square" rtlCol="0">
              <a:spAutoFit/>
            </a:bodyPr>
            <a:lstStyle/>
            <a:p>
              <a:pPr marL="285750" indent="-285750">
                <a:buFont typeface="Arial" panose="020B0604020202020204" pitchFamily="34" charset="0"/>
                <a:buChar char="•"/>
              </a:pPr>
              <a:r>
                <a:rPr lang="en-US" sz="1400" dirty="0"/>
                <a:t>Researched the history and connectivity of HP bike paths</a:t>
              </a:r>
            </a:p>
            <a:p>
              <a:pPr marL="285750" indent="-285750">
                <a:buFont typeface="Arial" panose="020B0604020202020204" pitchFamily="34" charset="0"/>
                <a:buChar char="•"/>
              </a:pPr>
              <a:r>
                <a:rPr lang="en-US" sz="1400" dirty="0"/>
                <a:t>EV Charging Station Analysis and Recommendation</a:t>
              </a:r>
            </a:p>
          </p:txBody>
        </p:sp>
        <p:grpSp>
          <p:nvGrpSpPr>
            <p:cNvPr id="14" name="Group 13"/>
            <p:cNvGrpSpPr/>
            <p:nvPr/>
          </p:nvGrpSpPr>
          <p:grpSpPr>
            <a:xfrm>
              <a:off x="4245606" y="1793552"/>
              <a:ext cx="3244769" cy="373876"/>
              <a:chOff x="4595201" y="4025036"/>
              <a:chExt cx="3244769" cy="373876"/>
            </a:xfrm>
          </p:grpSpPr>
          <p:pic>
            <p:nvPicPr>
              <p:cNvPr id="36" name="Picture 35"/>
              <p:cNvPicPr>
                <a:picLocks noChangeAspect="1"/>
              </p:cNvPicPr>
              <p:nvPr/>
            </p:nvPicPr>
            <p:blipFill>
              <a:blip r:embed="rId6"/>
              <a:stretch>
                <a:fillRect/>
              </a:stretch>
            </p:blipFill>
            <p:spPr>
              <a:xfrm>
                <a:off x="4595201" y="4066740"/>
                <a:ext cx="369541" cy="332172"/>
              </a:xfrm>
              <a:prstGeom prst="rect">
                <a:avLst/>
              </a:prstGeom>
            </p:spPr>
          </p:pic>
          <p:sp>
            <p:nvSpPr>
              <p:cNvPr id="37" name="TextBox 36"/>
              <p:cNvSpPr txBox="1"/>
              <p:nvPr/>
            </p:nvSpPr>
            <p:spPr>
              <a:xfrm>
                <a:off x="4994670" y="4025036"/>
                <a:ext cx="2845300" cy="344500"/>
              </a:xfrm>
              <a:prstGeom prst="rect">
                <a:avLst/>
              </a:prstGeom>
              <a:noFill/>
            </p:spPr>
            <p:txBody>
              <a:bodyPr wrap="square" rtlCol="0">
                <a:spAutoFit/>
              </a:bodyPr>
              <a:lstStyle/>
              <a:p>
                <a:r>
                  <a:rPr lang="en-US" b="1" dirty="0" smtClean="0"/>
                  <a:t>Municipal Operations</a:t>
                </a:r>
                <a:endParaRPr lang="en-US" b="1" dirty="0"/>
              </a:p>
            </p:txBody>
          </p:sp>
        </p:grpSp>
        <p:sp>
          <p:nvSpPr>
            <p:cNvPr id="38" name="TextBox 37"/>
            <p:cNvSpPr txBox="1"/>
            <p:nvPr/>
          </p:nvSpPr>
          <p:spPr>
            <a:xfrm>
              <a:off x="4274993" y="2260814"/>
              <a:ext cx="4081468" cy="287084"/>
            </a:xfrm>
            <a:prstGeom prst="rect">
              <a:avLst/>
            </a:prstGeom>
            <a:noFill/>
          </p:spPr>
          <p:txBody>
            <a:bodyPr wrap="square" rtlCol="0">
              <a:spAutoFit/>
            </a:bodyPr>
            <a:lstStyle/>
            <a:p>
              <a:pPr marL="285750" indent="-285750">
                <a:buFont typeface="Arial" panose="020B0604020202020204" pitchFamily="34" charset="0"/>
                <a:buChar char="•"/>
              </a:pPr>
              <a:r>
                <a:rPr lang="en-US" sz="1400" dirty="0"/>
                <a:t>Supported Sustainability Plan Update</a:t>
              </a:r>
            </a:p>
          </p:txBody>
        </p:sp>
        <p:grpSp>
          <p:nvGrpSpPr>
            <p:cNvPr id="17" name="Group 16"/>
            <p:cNvGrpSpPr/>
            <p:nvPr/>
          </p:nvGrpSpPr>
          <p:grpSpPr>
            <a:xfrm>
              <a:off x="4245606" y="2667878"/>
              <a:ext cx="3688835" cy="344501"/>
              <a:chOff x="4612157" y="5271985"/>
              <a:chExt cx="3688835" cy="344501"/>
            </a:xfrm>
          </p:grpSpPr>
          <p:pic>
            <p:nvPicPr>
              <p:cNvPr id="39" name="Picture 38"/>
              <p:cNvPicPr>
                <a:picLocks noChangeAspect="1"/>
              </p:cNvPicPr>
              <p:nvPr/>
            </p:nvPicPr>
            <p:blipFill>
              <a:blip r:embed="rId7"/>
              <a:stretch>
                <a:fillRect/>
              </a:stretch>
            </p:blipFill>
            <p:spPr>
              <a:xfrm>
                <a:off x="4612157" y="5305118"/>
                <a:ext cx="369541" cy="259897"/>
              </a:xfrm>
              <a:prstGeom prst="rect">
                <a:avLst/>
              </a:prstGeom>
            </p:spPr>
          </p:pic>
          <p:sp>
            <p:nvSpPr>
              <p:cNvPr id="40" name="TextBox 39"/>
              <p:cNvSpPr txBox="1"/>
              <p:nvPr/>
            </p:nvSpPr>
            <p:spPr>
              <a:xfrm>
                <a:off x="5011626" y="5271985"/>
                <a:ext cx="3289366" cy="344501"/>
              </a:xfrm>
              <a:prstGeom prst="rect">
                <a:avLst/>
              </a:prstGeom>
              <a:noFill/>
            </p:spPr>
            <p:txBody>
              <a:bodyPr wrap="square" rtlCol="0">
                <a:spAutoFit/>
              </a:bodyPr>
              <a:lstStyle/>
              <a:p>
                <a:r>
                  <a:rPr lang="en-US" b="1" dirty="0" smtClean="0"/>
                  <a:t>Sustainable Communities </a:t>
                </a:r>
                <a:endParaRPr lang="en-US" b="1" dirty="0"/>
              </a:p>
            </p:txBody>
          </p:sp>
        </p:grpSp>
        <p:sp>
          <p:nvSpPr>
            <p:cNvPr id="41" name="TextBox 40"/>
            <p:cNvSpPr txBox="1"/>
            <p:nvPr/>
          </p:nvSpPr>
          <p:spPr>
            <a:xfrm>
              <a:off x="4274993" y="3098435"/>
              <a:ext cx="4419556" cy="1090919"/>
            </a:xfrm>
            <a:prstGeom prst="rect">
              <a:avLst/>
            </a:prstGeom>
            <a:noFill/>
          </p:spPr>
          <p:txBody>
            <a:bodyPr wrap="square" rtlCol="0">
              <a:spAutoFit/>
            </a:bodyPr>
            <a:lstStyle/>
            <a:p>
              <a:pPr marL="285750" indent="-285750">
                <a:buFont typeface="Arial" panose="020B0604020202020204" pitchFamily="34" charset="0"/>
                <a:buChar char="•"/>
              </a:pPr>
              <a:r>
                <a:rPr lang="en-US" sz="1400" dirty="0"/>
                <a:t>LEED for Cities Research</a:t>
              </a:r>
            </a:p>
            <a:p>
              <a:pPr marL="285750" indent="-285750">
                <a:buFont typeface="Arial" panose="020B0604020202020204" pitchFamily="34" charset="0"/>
                <a:buChar char="•"/>
              </a:pPr>
              <a:r>
                <a:rPr lang="en-US" sz="1400" dirty="0"/>
                <a:t>Backyard Chicken Keeping policy research and recommendations</a:t>
              </a:r>
            </a:p>
            <a:p>
              <a:pPr marL="285750" indent="-285750">
                <a:buFont typeface="Arial" panose="020B0604020202020204" pitchFamily="34" charset="0"/>
                <a:buChar char="•"/>
              </a:pPr>
              <a:r>
                <a:rPr lang="en-US" sz="1400" dirty="0"/>
                <a:t>Partnered with GGHP, SGA, IFSC, and MPP</a:t>
              </a:r>
            </a:p>
            <a:p>
              <a:pPr marL="285750" indent="-285750">
                <a:buFont typeface="Arial" panose="020B0604020202020204" pitchFamily="34" charset="0"/>
                <a:buChar char="•"/>
              </a:pPr>
              <a:r>
                <a:rPr lang="en-US" sz="1400" dirty="0"/>
                <a:t>Sustainable HP interactive online map</a:t>
              </a:r>
            </a:p>
          </p:txBody>
        </p:sp>
        <p:grpSp>
          <p:nvGrpSpPr>
            <p:cNvPr id="47" name="Group 46"/>
            <p:cNvGrpSpPr/>
            <p:nvPr/>
          </p:nvGrpSpPr>
          <p:grpSpPr>
            <a:xfrm>
              <a:off x="4245606" y="4326075"/>
              <a:ext cx="3688835" cy="398928"/>
              <a:chOff x="4274992" y="4560566"/>
              <a:chExt cx="3688835" cy="398928"/>
            </a:xfrm>
          </p:grpSpPr>
          <p:pic>
            <p:nvPicPr>
              <p:cNvPr id="43" name="Picture 42"/>
              <p:cNvPicPr>
                <a:picLocks noChangeAspect="1"/>
              </p:cNvPicPr>
              <p:nvPr/>
            </p:nvPicPr>
            <p:blipFill>
              <a:blip r:embed="rId8"/>
              <a:stretch>
                <a:fillRect/>
              </a:stretch>
            </p:blipFill>
            <p:spPr>
              <a:xfrm>
                <a:off x="4274992" y="4560566"/>
                <a:ext cx="398928" cy="398928"/>
              </a:xfrm>
              <a:prstGeom prst="rect">
                <a:avLst/>
              </a:prstGeom>
            </p:spPr>
          </p:pic>
          <p:sp>
            <p:nvSpPr>
              <p:cNvPr id="44" name="TextBox 43"/>
              <p:cNvSpPr txBox="1"/>
              <p:nvPr/>
            </p:nvSpPr>
            <p:spPr>
              <a:xfrm>
                <a:off x="4674461" y="4563068"/>
                <a:ext cx="3289366" cy="344501"/>
              </a:xfrm>
              <a:prstGeom prst="rect">
                <a:avLst/>
              </a:prstGeom>
              <a:noFill/>
            </p:spPr>
            <p:txBody>
              <a:bodyPr wrap="square" rtlCol="0">
                <a:spAutoFit/>
              </a:bodyPr>
              <a:lstStyle/>
              <a:p>
                <a:r>
                  <a:rPr lang="en-US" b="1" dirty="0" smtClean="0"/>
                  <a:t>Waste and Recycling </a:t>
                </a:r>
                <a:endParaRPr lang="en-US" b="1" dirty="0"/>
              </a:p>
            </p:txBody>
          </p:sp>
        </p:grpSp>
        <p:sp>
          <p:nvSpPr>
            <p:cNvPr id="46" name="TextBox 45"/>
            <p:cNvSpPr txBox="1"/>
            <p:nvPr/>
          </p:nvSpPr>
          <p:spPr>
            <a:xfrm>
              <a:off x="4245605" y="4783092"/>
              <a:ext cx="4419556" cy="1090919"/>
            </a:xfrm>
            <a:prstGeom prst="rect">
              <a:avLst/>
            </a:prstGeom>
            <a:noFill/>
          </p:spPr>
          <p:txBody>
            <a:bodyPr wrap="square" rtlCol="0">
              <a:spAutoFit/>
            </a:bodyPr>
            <a:lstStyle/>
            <a:p>
              <a:pPr marL="285750" indent="-285750">
                <a:buFont typeface="Arial" panose="020B0604020202020204" pitchFamily="34" charset="0"/>
                <a:buChar char="•"/>
              </a:pPr>
              <a:r>
                <a:rPr lang="en-US" sz="1400" dirty="0"/>
                <a:t>Recycling and composting at City facilities</a:t>
              </a:r>
            </a:p>
            <a:p>
              <a:pPr marL="285750" indent="-285750">
                <a:buFont typeface="Arial" panose="020B0604020202020204" pitchFamily="34" charset="0"/>
                <a:buChar char="•"/>
              </a:pPr>
              <a:r>
                <a:rPr lang="en-US" sz="1400" dirty="0"/>
                <a:t>HP Composts Restaurant Composting project</a:t>
              </a:r>
            </a:p>
            <a:p>
              <a:pPr marL="285750" indent="-285750">
                <a:buFont typeface="Arial" panose="020B0604020202020204" pitchFamily="34" charset="0"/>
                <a:buChar char="•"/>
              </a:pPr>
              <a:r>
                <a:rPr lang="en-US" sz="1400" dirty="0"/>
                <a:t>Multi-family Recycling</a:t>
              </a:r>
            </a:p>
            <a:p>
              <a:pPr marL="285750" indent="-285750">
                <a:buFont typeface="Arial" panose="020B0604020202020204" pitchFamily="34" charset="0"/>
                <a:buChar char="•"/>
              </a:pPr>
              <a:r>
                <a:rPr lang="en-US" sz="1400" dirty="0"/>
                <a:t>Textile Recycling at HP train station</a:t>
              </a:r>
            </a:p>
            <a:p>
              <a:pPr marL="285750" indent="-285750">
                <a:buFont typeface="Arial" panose="020B0604020202020204" pitchFamily="34" charset="0"/>
                <a:buChar char="•"/>
              </a:pPr>
              <a:r>
                <a:rPr lang="en-US" sz="1400" dirty="0"/>
                <a:t>Promotion of residential composting</a:t>
              </a:r>
            </a:p>
          </p:txBody>
        </p:sp>
      </p:grpSp>
      <p:grpSp>
        <p:nvGrpSpPr>
          <p:cNvPr id="52" name="Group 51"/>
          <p:cNvGrpSpPr/>
          <p:nvPr/>
        </p:nvGrpSpPr>
        <p:grpSpPr>
          <a:xfrm>
            <a:off x="1080804" y="390912"/>
            <a:ext cx="2807167" cy="1440478"/>
            <a:chOff x="352254" y="327677"/>
            <a:chExt cx="2807167" cy="1440478"/>
          </a:xfrm>
        </p:grpSpPr>
        <p:pic>
          <p:nvPicPr>
            <p:cNvPr id="49" name="Picture 48"/>
            <p:cNvPicPr>
              <a:picLocks noChangeAspect="1"/>
            </p:cNvPicPr>
            <p:nvPr/>
          </p:nvPicPr>
          <p:blipFill rotWithShape="1">
            <a:blip r:embed="rId9">
              <a:extLst>
                <a:ext uri="{28A0092B-C50C-407E-A947-70E740481C1C}">
                  <a14:useLocalDpi xmlns:a14="http://schemas.microsoft.com/office/drawing/2010/main" val="0"/>
                </a:ext>
              </a:extLst>
            </a:blip>
            <a:srcRect l="1284" t="5969" r="62761" b="10449"/>
            <a:stretch/>
          </p:blipFill>
          <p:spPr>
            <a:xfrm>
              <a:off x="352254" y="327677"/>
              <a:ext cx="2375447" cy="1187725"/>
            </a:xfrm>
            <a:prstGeom prst="rect">
              <a:avLst/>
            </a:prstGeom>
          </p:spPr>
        </p:pic>
        <p:sp>
          <p:nvSpPr>
            <p:cNvPr id="51" name="TextBox 50"/>
            <p:cNvSpPr txBox="1"/>
            <p:nvPr/>
          </p:nvSpPr>
          <p:spPr>
            <a:xfrm>
              <a:off x="435043" y="1398823"/>
              <a:ext cx="2724378" cy="369332"/>
            </a:xfrm>
            <a:prstGeom prst="rect">
              <a:avLst/>
            </a:prstGeom>
            <a:noFill/>
          </p:spPr>
          <p:txBody>
            <a:bodyPr wrap="square" rtlCol="0">
              <a:spAutoFit/>
            </a:bodyPr>
            <a:lstStyle/>
            <a:p>
              <a:r>
                <a:rPr lang="en-US" i="1" dirty="0">
                  <a:solidFill>
                    <a:srgbClr val="2B8958"/>
                  </a:solidFill>
                </a:rPr>
                <a:t>i</a:t>
              </a:r>
              <a:r>
                <a:rPr lang="en-US" i="1" dirty="0" smtClean="0">
                  <a:solidFill>
                    <a:srgbClr val="2B8958"/>
                  </a:solidFill>
                </a:rPr>
                <a:t>n the City of Highland Park</a:t>
              </a:r>
              <a:endParaRPr lang="en-US" i="1" dirty="0">
                <a:solidFill>
                  <a:srgbClr val="2B8958"/>
                </a:solidFill>
              </a:endParaRPr>
            </a:p>
          </p:txBody>
        </p:sp>
      </p:grpSp>
    </p:spTree>
    <p:extLst>
      <p:ext uri="{BB962C8B-B14F-4D97-AF65-F5344CB8AC3E}">
        <p14:creationId xmlns:p14="http://schemas.microsoft.com/office/powerpoint/2010/main" val="18413944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971119" y="1897522"/>
            <a:ext cx="7537450" cy="1589599"/>
          </a:xfrm>
          <a:prstGeom prst="rect">
            <a:avLst/>
          </a:prstGeom>
        </p:spPr>
        <p:txBody>
          <a:bodyPr spcFirstLastPara="1" vert="horz" wrap="square" lIns="91425" tIns="91425" rIns="91425" bIns="91425" rtlCol="0" anchor="b" anchorCtr="0">
            <a:noAutofit/>
          </a:bodyPr>
          <a:lstStyle/>
          <a:p>
            <a:pPr>
              <a:spcBef>
                <a:spcPts val="0"/>
              </a:spcBef>
            </a:pPr>
            <a:r>
              <a:rPr lang="en" sz="4800" dirty="0"/>
              <a:t>The GRC in Hoffman Estates</a:t>
            </a:r>
            <a:br>
              <a:rPr lang="en" sz="4800" dirty="0"/>
            </a:br>
            <a:r>
              <a:rPr lang="en" sz="3600" dirty="0"/>
              <a:t>A Sustainability Plan Update</a:t>
            </a:r>
            <a:endParaRPr sz="3600" dirty="0"/>
          </a:p>
        </p:txBody>
      </p:sp>
      <p:sp>
        <p:nvSpPr>
          <p:cNvPr id="145" name="Google Shape;145;p26"/>
          <p:cNvSpPr txBox="1">
            <a:spLocks noGrp="1"/>
          </p:cNvSpPr>
          <p:nvPr>
            <p:ph type="subTitle" idx="4294967295"/>
          </p:nvPr>
        </p:nvSpPr>
        <p:spPr>
          <a:xfrm>
            <a:off x="971119" y="4003892"/>
            <a:ext cx="6737350" cy="1274763"/>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Kimberly White</a:t>
            </a:r>
          </a:p>
          <a:p>
            <a:pPr marL="0" indent="0">
              <a:spcBef>
                <a:spcPts val="0"/>
              </a:spcBef>
              <a:buNone/>
            </a:pPr>
            <a:r>
              <a:rPr lang="en-US" sz="2400" dirty="0">
                <a:solidFill>
                  <a:srgbClr val="274E13"/>
                </a:solidFill>
              </a:rPr>
              <a:t>Greenest Region Corps – Sustainability Coordinator</a:t>
            </a:r>
          </a:p>
          <a:p>
            <a:pPr marL="0" indent="0">
              <a:spcBef>
                <a:spcPts val="0"/>
              </a:spcBef>
              <a:buNone/>
            </a:pPr>
            <a:r>
              <a:rPr lang="en-US" sz="2400" dirty="0">
                <a:solidFill>
                  <a:srgbClr val="274E13"/>
                </a:solidFill>
              </a:rPr>
              <a:t>Village of Hoffman Estates</a:t>
            </a:r>
            <a:endParaRPr sz="2400" dirty="0">
              <a:solidFill>
                <a:srgbClr val="274E13"/>
              </a:solidFill>
            </a:endParaRPr>
          </a:p>
        </p:txBody>
      </p:sp>
    </p:spTree>
    <p:extLst>
      <p:ext uri="{BB962C8B-B14F-4D97-AF65-F5344CB8AC3E}">
        <p14:creationId xmlns:p14="http://schemas.microsoft.com/office/powerpoint/2010/main" val="1155612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050" dirty="0"/>
              <a:t>Using the GRC2 framework in Hoffman Estates</a:t>
            </a:r>
          </a:p>
        </p:txBody>
      </p:sp>
      <p:sp>
        <p:nvSpPr>
          <p:cNvPr id="3" name="Subtitle 2"/>
          <p:cNvSpPr>
            <a:spLocks noGrp="1"/>
          </p:cNvSpPr>
          <p:nvPr>
            <p:ph type="subTitle" idx="1"/>
          </p:nvPr>
        </p:nvSpPr>
        <p:spPr/>
        <p:txBody>
          <a:bodyPr/>
          <a:lstStyle/>
          <a:p>
            <a:r>
              <a:rPr lang="en-US" dirty="0" smtClean="0"/>
              <a:t>Kimberly White</a:t>
            </a:r>
          </a:p>
          <a:p>
            <a:r>
              <a:rPr lang="en-US" dirty="0" smtClean="0"/>
              <a:t>Greenest Region Corps, Hoffman Estates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2549" y="1156433"/>
            <a:ext cx="1494247" cy="1494247"/>
          </a:xfrm>
          <a:prstGeom prst="rect">
            <a:avLst/>
          </a:prstGeom>
        </p:spPr>
      </p:pic>
    </p:spTree>
    <p:extLst>
      <p:ext uri="{BB962C8B-B14F-4D97-AF65-F5344CB8AC3E}">
        <p14:creationId xmlns:p14="http://schemas.microsoft.com/office/powerpoint/2010/main" val="26380807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with the GRC2</a:t>
            </a:r>
            <a:endParaRPr lang="en-US" dirty="0"/>
          </a:p>
        </p:txBody>
      </p:sp>
      <p:sp>
        <p:nvSpPr>
          <p:cNvPr id="3" name="Content Placeholder 2"/>
          <p:cNvSpPr>
            <a:spLocks noGrp="1"/>
          </p:cNvSpPr>
          <p:nvPr>
            <p:ph sz="half" idx="1"/>
          </p:nvPr>
        </p:nvSpPr>
        <p:spPr>
          <a:xfrm>
            <a:off x="822958" y="2241551"/>
            <a:ext cx="7543802" cy="3017520"/>
          </a:xfrm>
        </p:spPr>
        <p:txBody>
          <a:bodyPr>
            <a:normAutofit fontScale="92500" lnSpcReduction="10000"/>
          </a:bodyPr>
          <a:lstStyle/>
          <a:p>
            <a:pPr marL="0" indent="0">
              <a:buNone/>
            </a:pPr>
            <a:endParaRPr lang="en-US" sz="800" dirty="0"/>
          </a:p>
          <a:p>
            <a:pPr marL="257175" indent="-257175">
              <a:spcBef>
                <a:spcPts val="450"/>
              </a:spcBef>
              <a:spcAft>
                <a:spcPts val="450"/>
              </a:spcAft>
              <a:buFont typeface="+mj-lt"/>
              <a:buAutoNum type="arabicPeriod"/>
            </a:pPr>
            <a:r>
              <a:rPr lang="en-US" sz="2400" dirty="0"/>
              <a:t>Establish the starting point and context</a:t>
            </a:r>
          </a:p>
          <a:p>
            <a:pPr marL="476631" lvl="1" indent="-257175">
              <a:spcBef>
                <a:spcPts val="450"/>
              </a:spcBef>
              <a:spcAft>
                <a:spcPts val="450"/>
              </a:spcAft>
            </a:pPr>
            <a:r>
              <a:rPr lang="en-US" sz="2000" dirty="0"/>
              <a:t>Resident and business community, desired end product, department/staff lead</a:t>
            </a:r>
          </a:p>
          <a:p>
            <a:pPr marL="257175" indent="-257175">
              <a:spcAft>
                <a:spcPts val="450"/>
              </a:spcAft>
              <a:buFont typeface="+mj-lt"/>
              <a:buAutoNum type="arabicPeriod"/>
            </a:pPr>
            <a:r>
              <a:rPr lang="en-US" sz="2400" dirty="0"/>
              <a:t>Use the framework to tally accomplishments</a:t>
            </a:r>
          </a:p>
          <a:p>
            <a:pPr marL="476631" lvl="1" indent="-257175">
              <a:spcAft>
                <a:spcPts val="450"/>
              </a:spcAft>
            </a:pPr>
            <a:r>
              <a:rPr lang="en-US" sz="2000" dirty="0"/>
              <a:t>Knowing where you are reveals where you can improve</a:t>
            </a:r>
          </a:p>
          <a:p>
            <a:pPr marL="257175" indent="-257175">
              <a:spcAft>
                <a:spcPts val="450"/>
              </a:spcAft>
              <a:buFont typeface="+mj-lt"/>
              <a:buAutoNum type="arabicPeriod"/>
            </a:pPr>
            <a:r>
              <a:rPr lang="en-US" sz="2400" dirty="0"/>
              <a:t>Identify guiding principles</a:t>
            </a:r>
          </a:p>
          <a:p>
            <a:pPr marL="476631" lvl="1" indent="-257175">
              <a:spcAft>
                <a:spcPts val="450"/>
              </a:spcAft>
            </a:pPr>
            <a:r>
              <a:rPr lang="en-US" sz="2200" dirty="0"/>
              <a:t>Long-term vision, sets parameters for choosing objectives from the GRC2</a:t>
            </a:r>
            <a:endParaRPr lang="en-US" sz="2600" dirty="0"/>
          </a:p>
        </p:txBody>
      </p:sp>
    </p:spTree>
    <p:extLst>
      <p:ext uri="{BB962C8B-B14F-4D97-AF65-F5344CB8AC3E}">
        <p14:creationId xmlns:p14="http://schemas.microsoft.com/office/powerpoint/2010/main" val="38780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25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25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25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25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25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2722" y="1426369"/>
            <a:ext cx="7543800" cy="2674144"/>
          </a:xfrm>
        </p:spPr>
        <p:txBody>
          <a:bodyPr>
            <a:normAutofit/>
          </a:bodyPr>
          <a:lstStyle/>
          <a:p>
            <a:pPr>
              <a:defRPr/>
            </a:pPr>
            <a:r>
              <a:rPr lang="en-US" sz="2700" b="1" dirty="0"/>
              <a:t> </a:t>
            </a:r>
          </a:p>
        </p:txBody>
      </p:sp>
      <p:sp>
        <p:nvSpPr>
          <p:cNvPr id="3" name="Subtitle 2"/>
          <p:cNvSpPr>
            <a:spLocks noGrp="1"/>
          </p:cNvSpPr>
          <p:nvPr>
            <p:ph type="subTitle" idx="1"/>
          </p:nvPr>
        </p:nvSpPr>
        <p:spPr>
          <a:xfrm>
            <a:off x="886669" y="4452553"/>
            <a:ext cx="7068612" cy="857250"/>
          </a:xfrm>
        </p:spPr>
        <p:txBody>
          <a:bodyPr rtlCol="0">
            <a:normAutofit fontScale="92500" lnSpcReduction="20000"/>
          </a:bodyPr>
          <a:lstStyle/>
          <a:p>
            <a:pPr eaLnBrk="1" fontAlgn="auto" hangingPunct="1">
              <a:defRPr/>
            </a:pPr>
            <a:r>
              <a:rPr lang="en-US" sz="1350" dirty="0"/>
              <a:t>GRC Framework workshop</a:t>
            </a:r>
          </a:p>
          <a:p>
            <a:pPr eaLnBrk="1" fontAlgn="auto" hangingPunct="1">
              <a:defRPr/>
            </a:pPr>
            <a:r>
              <a:rPr lang="en-US" sz="1350" dirty="0"/>
              <a:t>Edith Makra, Metropolitan Mayors caucus</a:t>
            </a:r>
          </a:p>
          <a:p>
            <a:pPr eaLnBrk="1" fontAlgn="auto" hangingPunct="1">
              <a:defRPr/>
            </a:pPr>
            <a:r>
              <a:rPr lang="en-US" sz="1350" dirty="0"/>
              <a:t>July 18, 2019</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006" y="4806951"/>
            <a:ext cx="2881844" cy="1180514"/>
          </a:xfrm>
          <a:prstGeom prst="rect">
            <a:avLst/>
          </a:prstGeom>
          <a:ln>
            <a:solidFill>
              <a:schemeClr val="bg1">
                <a:lumMod val="65000"/>
              </a:schemeClr>
            </a:solidFill>
          </a:ln>
        </p:spPr>
      </p:pic>
      <p:pic>
        <p:nvPicPr>
          <p:cNvPr id="7" name="Picture 6">
            <a:extLst>
              <a:ext uri="{FF2B5EF4-FFF2-40B4-BE49-F238E27FC236}">
                <a16:creationId xmlns="" xmlns:a16="http://schemas.microsoft.com/office/drawing/2014/main" id="{B977E590-9B2A-864C-8181-7B8EB3F52EAD}"/>
              </a:ext>
            </a:extLst>
          </p:cNvPr>
          <p:cNvPicPr>
            <a:picLocks noChangeAspect="1"/>
          </p:cNvPicPr>
          <p:nvPr/>
        </p:nvPicPr>
        <p:blipFill>
          <a:blip r:embed="rId4"/>
          <a:stretch>
            <a:fillRect/>
          </a:stretch>
        </p:blipFill>
        <p:spPr>
          <a:xfrm>
            <a:off x="754143" y="2142441"/>
            <a:ext cx="3654572" cy="1992203"/>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Planning with the GRC2</a:t>
            </a:r>
            <a:endParaRPr lang="en-US" dirty="0"/>
          </a:p>
        </p:txBody>
      </p:sp>
      <p:sp>
        <p:nvSpPr>
          <p:cNvPr id="3" name="Content Placeholder 2"/>
          <p:cNvSpPr>
            <a:spLocks noGrp="1"/>
          </p:cNvSpPr>
          <p:nvPr>
            <p:ph sz="half" idx="1"/>
          </p:nvPr>
        </p:nvSpPr>
        <p:spPr>
          <a:xfrm>
            <a:off x="822958" y="2241551"/>
            <a:ext cx="7543802" cy="3017520"/>
          </a:xfrm>
        </p:spPr>
        <p:txBody>
          <a:bodyPr>
            <a:normAutofit fontScale="92500" lnSpcReduction="10000"/>
          </a:bodyPr>
          <a:lstStyle/>
          <a:p>
            <a:pPr marL="0" indent="0">
              <a:buNone/>
            </a:pPr>
            <a:endParaRPr lang="en-US" sz="800" dirty="0"/>
          </a:p>
          <a:p>
            <a:pPr marL="342900" indent="-342900">
              <a:spcBef>
                <a:spcPts val="450"/>
              </a:spcBef>
              <a:spcAft>
                <a:spcPts val="450"/>
              </a:spcAft>
              <a:buFont typeface="+mj-lt"/>
              <a:buAutoNum type="arabicPeriod" startAt="4"/>
            </a:pPr>
            <a:r>
              <a:rPr lang="en-US" sz="2600" dirty="0"/>
              <a:t>Review existing documents and plans</a:t>
            </a:r>
          </a:p>
          <a:p>
            <a:pPr marL="476631" lvl="1" indent="-257175">
              <a:spcBef>
                <a:spcPts val="450"/>
              </a:spcBef>
              <a:spcAft>
                <a:spcPts val="450"/>
              </a:spcAft>
            </a:pPr>
            <a:r>
              <a:rPr lang="en-US" sz="2200" dirty="0"/>
              <a:t>Capital Improvements and Comp. Plan may already incorporate GRC objectives</a:t>
            </a:r>
          </a:p>
          <a:p>
            <a:pPr marL="257175" indent="-257175">
              <a:spcAft>
                <a:spcPts val="450"/>
              </a:spcAft>
              <a:buFont typeface="+mj-lt"/>
              <a:buAutoNum type="arabicPeriod" startAt="4"/>
            </a:pPr>
            <a:r>
              <a:rPr lang="en-US" sz="2600" dirty="0"/>
              <a:t> Choose objectives from the GRC2 </a:t>
            </a:r>
            <a:endParaRPr lang="en-US" sz="2200" dirty="0"/>
          </a:p>
          <a:p>
            <a:pPr marL="476631" lvl="1" indent="-257175">
              <a:spcAft>
                <a:spcPts val="450"/>
              </a:spcAft>
            </a:pPr>
            <a:r>
              <a:rPr lang="en-US" sz="2600" dirty="0"/>
              <a:t> </a:t>
            </a:r>
            <a:r>
              <a:rPr lang="en-US" sz="2200" dirty="0"/>
              <a:t>Applicable, achievable, supports the vision</a:t>
            </a:r>
          </a:p>
          <a:p>
            <a:pPr marL="257175" indent="-257175">
              <a:spcAft>
                <a:spcPts val="450"/>
              </a:spcAft>
              <a:buClr>
                <a:srgbClr val="99CB38"/>
              </a:buClr>
              <a:buFont typeface="+mj-lt"/>
              <a:buAutoNum type="arabicPeriod" startAt="4"/>
            </a:pPr>
            <a:r>
              <a:rPr lang="en-US" sz="2600" dirty="0"/>
              <a:t> Customize the objectives to fit your context</a:t>
            </a:r>
          </a:p>
          <a:p>
            <a:pPr>
              <a:spcAft>
                <a:spcPts val="450"/>
              </a:spcAft>
            </a:pPr>
            <a:r>
              <a:rPr lang="en-US" sz="1800" dirty="0"/>
              <a:t>	</a:t>
            </a:r>
          </a:p>
        </p:txBody>
      </p:sp>
    </p:spTree>
    <p:extLst>
      <p:ext uri="{BB962C8B-B14F-4D97-AF65-F5344CB8AC3E}">
        <p14:creationId xmlns:p14="http://schemas.microsoft.com/office/powerpoint/2010/main" val="2718291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5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25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816136" y="1940679"/>
            <a:ext cx="7537450" cy="1862138"/>
          </a:xfrm>
          <a:prstGeom prst="rect">
            <a:avLst/>
          </a:prstGeom>
        </p:spPr>
        <p:txBody>
          <a:bodyPr spcFirstLastPara="1" vert="horz" wrap="square" lIns="91425" tIns="91425" rIns="91425" bIns="91425" rtlCol="0" anchor="b" anchorCtr="0">
            <a:noAutofit/>
          </a:bodyPr>
          <a:lstStyle/>
          <a:p>
            <a:pPr>
              <a:spcBef>
                <a:spcPts val="0"/>
              </a:spcBef>
            </a:pPr>
            <a:r>
              <a:rPr lang="en" sz="4800" dirty="0"/>
              <a:t>The GRC in Wilmette</a:t>
            </a:r>
            <a:br>
              <a:rPr lang="en" sz="4800" dirty="0"/>
            </a:br>
            <a:r>
              <a:rPr lang="en" sz="3600" dirty="0"/>
              <a:t>Advocating for Sustainability and Adopting the Framework</a:t>
            </a:r>
            <a:endParaRPr sz="3600" dirty="0"/>
          </a:p>
        </p:txBody>
      </p:sp>
      <p:sp>
        <p:nvSpPr>
          <p:cNvPr id="145" name="Google Shape;145;p26"/>
          <p:cNvSpPr txBox="1">
            <a:spLocks noGrp="1"/>
          </p:cNvSpPr>
          <p:nvPr>
            <p:ph type="subTitle" idx="4294967295"/>
          </p:nvPr>
        </p:nvSpPr>
        <p:spPr>
          <a:xfrm>
            <a:off x="816136" y="4192211"/>
            <a:ext cx="6737350" cy="1274762"/>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Nancy Hoying</a:t>
            </a:r>
          </a:p>
          <a:p>
            <a:pPr marL="0" indent="0">
              <a:spcBef>
                <a:spcPts val="0"/>
              </a:spcBef>
              <a:buNone/>
            </a:pPr>
            <a:r>
              <a:rPr lang="en-US" sz="2400" dirty="0">
                <a:solidFill>
                  <a:srgbClr val="274E13"/>
                </a:solidFill>
              </a:rPr>
              <a:t>Co-President</a:t>
            </a:r>
          </a:p>
          <a:p>
            <a:pPr marL="0" indent="0">
              <a:spcBef>
                <a:spcPts val="0"/>
              </a:spcBef>
              <a:buNone/>
            </a:pPr>
            <a:r>
              <a:rPr lang="en-US" sz="2400" dirty="0">
                <a:solidFill>
                  <a:srgbClr val="274E13"/>
                </a:solidFill>
              </a:rPr>
              <a:t>League of Women Voters Wilmette</a:t>
            </a:r>
          </a:p>
          <a:p>
            <a:pPr marL="0" indent="0" algn="ctr">
              <a:spcBef>
                <a:spcPts val="0"/>
              </a:spcBef>
              <a:buNone/>
            </a:pPr>
            <a:endParaRPr lang="en-US" sz="2400" dirty="0">
              <a:solidFill>
                <a:srgbClr val="274E13"/>
              </a:solidFill>
            </a:endParaRPr>
          </a:p>
          <a:p>
            <a:pPr marL="0" indent="0" algn="ctr">
              <a:spcBef>
                <a:spcPts val="0"/>
              </a:spcBef>
              <a:buNone/>
            </a:pPr>
            <a:endParaRPr sz="2400" dirty="0">
              <a:solidFill>
                <a:srgbClr val="274E13"/>
              </a:solidFill>
            </a:endParaRPr>
          </a:p>
        </p:txBody>
      </p:sp>
    </p:spTree>
    <p:extLst>
      <p:ext uri="{BB962C8B-B14F-4D97-AF65-F5344CB8AC3E}">
        <p14:creationId xmlns:p14="http://schemas.microsoft.com/office/powerpoint/2010/main" val="6479308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80A4B931-B7F0-403E-9F40-8A4054A04F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6893"/>
            <a:ext cx="9144000" cy="514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3">
            <a:extLst>
              <a:ext uri="{FF2B5EF4-FFF2-40B4-BE49-F238E27FC236}">
                <a16:creationId xmlns:a16="http://schemas.microsoft.com/office/drawing/2014/main" xmlns="" id="{4CEAF602-346E-4A18-BDCE-F489E035CF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6893"/>
            <a:ext cx="7101526" cy="5143859"/>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4">
            <a:extLst>
              <a:ext uri="{FF2B5EF4-FFF2-40B4-BE49-F238E27FC236}">
                <a16:creationId xmlns:a16="http://schemas.microsoft.com/office/drawing/2014/main" xmlns="" id="{F74A1337-596D-453E-B873-BCF1760EE8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6893"/>
            <a:ext cx="6058539" cy="5143859"/>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xmlns="" id="{3A7F2B5D-973B-834C-A83E-B7A27FF52449}"/>
              </a:ext>
            </a:extLst>
          </p:cNvPr>
          <p:cNvSpPr>
            <a:spLocks noGrp="1"/>
          </p:cNvSpPr>
          <p:nvPr>
            <p:ph type="title"/>
          </p:nvPr>
        </p:nvSpPr>
        <p:spPr>
          <a:xfrm>
            <a:off x="442171" y="2595087"/>
            <a:ext cx="3863466" cy="1988400"/>
          </a:xfrm>
        </p:spPr>
        <p:txBody>
          <a:bodyPr vert="horz" lIns="68580" tIns="34290" rIns="68580" bIns="34290" rtlCol="0" anchor="t">
            <a:noAutofit/>
          </a:bodyPr>
          <a:lstStyle/>
          <a:p>
            <a:r>
              <a:rPr lang="en-US" sz="3600" dirty="0"/>
              <a:t>Building Community Commitment To Build A Sustainability Plan</a:t>
            </a:r>
          </a:p>
        </p:txBody>
      </p:sp>
      <p:pic>
        <p:nvPicPr>
          <p:cNvPr id="14" name="Picture 13">
            <a:extLst>
              <a:ext uri="{FF2B5EF4-FFF2-40B4-BE49-F238E27FC236}">
                <a16:creationId xmlns:a16="http://schemas.microsoft.com/office/drawing/2014/main" xmlns="" id="{F0A257C9-B51C-564B-817C-D79237591759}"/>
              </a:ext>
            </a:extLst>
          </p:cNvPr>
          <p:cNvPicPr>
            <a:picLocks noChangeAspect="1"/>
          </p:cNvPicPr>
          <p:nvPr/>
        </p:nvPicPr>
        <p:blipFill>
          <a:blip r:embed="rId2"/>
          <a:stretch>
            <a:fillRect/>
          </a:stretch>
        </p:blipFill>
        <p:spPr>
          <a:xfrm>
            <a:off x="5436534" y="1289760"/>
            <a:ext cx="3466168" cy="658571"/>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390763B0-B934-724C-8739-9700199D582A}"/>
              </a:ext>
            </a:extLst>
          </p:cNvPr>
          <p:cNvPicPr>
            <a:picLocks noChangeAspect="1"/>
          </p:cNvPicPr>
          <p:nvPr/>
        </p:nvPicPr>
        <p:blipFill>
          <a:blip r:embed="rId3"/>
          <a:stretch>
            <a:fillRect/>
          </a:stretch>
        </p:blipFill>
        <p:spPr>
          <a:xfrm>
            <a:off x="6582739" y="2260188"/>
            <a:ext cx="1607546" cy="1041010"/>
          </a:xfrm>
          <a:prstGeom prst="rect">
            <a:avLst/>
          </a:prstGeom>
        </p:spPr>
      </p:pic>
      <p:pic>
        <p:nvPicPr>
          <p:cNvPr id="10" name="Picture 9">
            <a:extLst>
              <a:ext uri="{FF2B5EF4-FFF2-40B4-BE49-F238E27FC236}">
                <a16:creationId xmlns:a16="http://schemas.microsoft.com/office/drawing/2014/main" xmlns="" id="{AC55AC5D-375B-9046-85E2-96AA5E2D8DCC}"/>
              </a:ext>
            </a:extLst>
          </p:cNvPr>
          <p:cNvPicPr>
            <a:picLocks noChangeAspect="1"/>
          </p:cNvPicPr>
          <p:nvPr/>
        </p:nvPicPr>
        <p:blipFill>
          <a:blip r:embed="rId4"/>
          <a:stretch>
            <a:fillRect/>
          </a:stretch>
        </p:blipFill>
        <p:spPr>
          <a:xfrm>
            <a:off x="7188716" y="3421841"/>
            <a:ext cx="1041010" cy="1041010"/>
          </a:xfrm>
          <a:prstGeom prst="rect">
            <a:avLst/>
          </a:prstGeom>
        </p:spPr>
      </p:pic>
      <p:pic>
        <p:nvPicPr>
          <p:cNvPr id="13" name="Picture 12">
            <a:extLst>
              <a:ext uri="{FF2B5EF4-FFF2-40B4-BE49-F238E27FC236}">
                <a16:creationId xmlns:a16="http://schemas.microsoft.com/office/drawing/2014/main" xmlns="" id="{90969095-6517-3143-B633-291458BCB3A3}"/>
              </a:ext>
            </a:extLst>
          </p:cNvPr>
          <p:cNvPicPr>
            <a:picLocks noChangeAspect="1"/>
          </p:cNvPicPr>
          <p:nvPr/>
        </p:nvPicPr>
        <p:blipFill>
          <a:blip r:embed="rId5"/>
          <a:stretch>
            <a:fillRect/>
          </a:stretch>
        </p:blipFill>
        <p:spPr>
          <a:xfrm>
            <a:off x="7459192" y="4583489"/>
            <a:ext cx="1041003" cy="1041003"/>
          </a:xfrm>
          <a:prstGeom prst="rect">
            <a:avLst/>
          </a:prstGeom>
        </p:spPr>
      </p:pic>
    </p:spTree>
    <p:extLst>
      <p:ext uri="{BB962C8B-B14F-4D97-AF65-F5344CB8AC3E}">
        <p14:creationId xmlns:p14="http://schemas.microsoft.com/office/powerpoint/2010/main" val="33587953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D1C26593-9A51-48FE-9FA2-A9052E57F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6893"/>
            <a:ext cx="9144000" cy="514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5">
            <a:extLst>
              <a:ext uri="{FF2B5EF4-FFF2-40B4-BE49-F238E27FC236}">
                <a16:creationId xmlns:a16="http://schemas.microsoft.com/office/drawing/2014/main" xmlns="" id="{B9D473B1-934D-4F2D-AC4B-5BFB4BAC5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7306952" cy="51435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11">
            <a:extLst>
              <a:ext uri="{FF2B5EF4-FFF2-40B4-BE49-F238E27FC236}">
                <a16:creationId xmlns:a16="http://schemas.microsoft.com/office/drawing/2014/main" xmlns="" id="{CDE3C03E-D949-4F50-AAFA-3278B22121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7035252" cy="51435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C19224-0025-7A41-9CCF-73E784C6D403}"/>
              </a:ext>
            </a:extLst>
          </p:cNvPr>
          <p:cNvSpPr>
            <a:spLocks noGrp="1"/>
          </p:cNvSpPr>
          <p:nvPr>
            <p:ph type="title"/>
          </p:nvPr>
        </p:nvSpPr>
        <p:spPr>
          <a:xfrm>
            <a:off x="432708" y="971451"/>
            <a:ext cx="3893344" cy="847703"/>
          </a:xfrm>
        </p:spPr>
        <p:txBody>
          <a:bodyPr>
            <a:normAutofit/>
          </a:bodyPr>
          <a:lstStyle/>
          <a:p>
            <a:r>
              <a:rPr lang="en-US" sz="2100" dirty="0"/>
              <a:t>About Wilmette….</a:t>
            </a:r>
          </a:p>
        </p:txBody>
      </p:sp>
      <p:sp>
        <p:nvSpPr>
          <p:cNvPr id="3" name="Content Placeholder 2">
            <a:extLst>
              <a:ext uri="{FF2B5EF4-FFF2-40B4-BE49-F238E27FC236}">
                <a16:creationId xmlns:a16="http://schemas.microsoft.com/office/drawing/2014/main" xmlns="" id="{6952B020-58BF-AC49-B0CA-1B724E773947}"/>
              </a:ext>
            </a:extLst>
          </p:cNvPr>
          <p:cNvSpPr>
            <a:spLocks noGrp="1"/>
          </p:cNvSpPr>
          <p:nvPr>
            <p:ph idx="1"/>
          </p:nvPr>
        </p:nvSpPr>
        <p:spPr>
          <a:xfrm>
            <a:off x="241302" y="1909956"/>
            <a:ext cx="5234081" cy="4204995"/>
          </a:xfrm>
        </p:spPr>
        <p:txBody>
          <a:bodyPr>
            <a:noAutofit/>
          </a:bodyPr>
          <a:lstStyle/>
          <a:p>
            <a:pPr marL="214313" indent="-214313"/>
            <a:r>
              <a:rPr lang="en-US" sz="2000" dirty="0"/>
              <a:t>Population 27,087;  9,742 households </a:t>
            </a:r>
          </a:p>
          <a:p>
            <a:pPr marL="214313" indent="-214313"/>
            <a:r>
              <a:rPr lang="en-US" sz="2000" dirty="0"/>
              <a:t>Home rule community;  Village President, Board of Trustees &amp; Village Manager </a:t>
            </a:r>
          </a:p>
          <a:p>
            <a:pPr marL="214313" indent="-214313"/>
            <a:r>
              <a:rPr lang="en-US" sz="2000" dirty="0"/>
              <a:t>Village members serve on boards &amp; commissions; appointed by Village President</a:t>
            </a:r>
          </a:p>
          <a:p>
            <a:pPr marL="214313" indent="-214313"/>
            <a:r>
              <a:rPr lang="en-US" sz="2000" dirty="0"/>
              <a:t>Environmental and Energy Commission (EEC):</a:t>
            </a:r>
          </a:p>
          <a:p>
            <a:pPr marL="557213" lvl="1" indent="-214313"/>
            <a:r>
              <a:rPr lang="en-US" sz="1800" dirty="0"/>
              <a:t>advisory body to the Village Board, </a:t>
            </a:r>
          </a:p>
          <a:p>
            <a:pPr marL="557213" lvl="1" indent="-214313"/>
            <a:r>
              <a:rPr lang="en-US" sz="1800" dirty="0"/>
              <a:t>provide advice and education on environmental and energy-related issues and is currently charged with creating a sustainability plan</a:t>
            </a:r>
          </a:p>
          <a:p>
            <a:pPr marL="214313" indent="-214313"/>
            <a:r>
              <a:rPr lang="en-US" sz="2000" dirty="0"/>
              <a:t>20 Parks (188.3 acres) and 63 acres of lakefront parks </a:t>
            </a:r>
          </a:p>
        </p:txBody>
      </p:sp>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3"/>
          <a:stretch>
            <a:fillRect/>
          </a:stretch>
        </p:blipFill>
        <p:spPr>
          <a:xfrm>
            <a:off x="5650394" y="1310076"/>
            <a:ext cx="3252309" cy="617939"/>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4"/>
          <a:stretch>
            <a:fillRect/>
          </a:stretch>
        </p:blipFill>
        <p:spPr>
          <a:xfrm>
            <a:off x="6687271" y="2260188"/>
            <a:ext cx="1607546" cy="1041010"/>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5"/>
          <a:stretch>
            <a:fillRect/>
          </a:stretch>
        </p:blipFill>
        <p:spPr>
          <a:xfrm>
            <a:off x="7280868" y="3421841"/>
            <a:ext cx="1041010" cy="1041010"/>
          </a:xfrm>
          <a:prstGeom prst="rect">
            <a:avLst/>
          </a:pr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6"/>
          <a:stretch>
            <a:fillRect/>
          </a:stretch>
        </p:blipFill>
        <p:spPr>
          <a:xfrm>
            <a:off x="7554042" y="4583489"/>
            <a:ext cx="1041003" cy="1041003"/>
          </a:xfrm>
          <a:prstGeom prst="rect">
            <a:avLst/>
          </a:prstGeom>
        </p:spPr>
      </p:pic>
    </p:spTree>
    <p:extLst>
      <p:ext uri="{BB962C8B-B14F-4D97-AF65-F5344CB8AC3E}">
        <p14:creationId xmlns:p14="http://schemas.microsoft.com/office/powerpoint/2010/main" val="121798466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D1C26593-9A51-48FE-9FA2-A9052E57F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6893"/>
            <a:ext cx="9144000" cy="514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5">
            <a:extLst>
              <a:ext uri="{FF2B5EF4-FFF2-40B4-BE49-F238E27FC236}">
                <a16:creationId xmlns:a16="http://schemas.microsoft.com/office/drawing/2014/main" xmlns="" id="{B9D473B1-934D-4F2D-AC4B-5BFB4BAC5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7306952" cy="51435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11">
            <a:extLst>
              <a:ext uri="{FF2B5EF4-FFF2-40B4-BE49-F238E27FC236}">
                <a16:creationId xmlns:a16="http://schemas.microsoft.com/office/drawing/2014/main" xmlns="" id="{CDE3C03E-D949-4F50-AAFA-3278B22121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7035252" cy="51435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3"/>
          <a:stretch>
            <a:fillRect/>
          </a:stretch>
        </p:blipFill>
        <p:spPr>
          <a:xfrm>
            <a:off x="5650394" y="1310076"/>
            <a:ext cx="3252309" cy="617939"/>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4"/>
          <a:stretch>
            <a:fillRect/>
          </a:stretch>
        </p:blipFill>
        <p:spPr>
          <a:xfrm>
            <a:off x="6687271" y="2260188"/>
            <a:ext cx="1607546" cy="1041010"/>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5"/>
          <a:stretch>
            <a:fillRect/>
          </a:stretch>
        </p:blipFill>
        <p:spPr>
          <a:xfrm>
            <a:off x="7280868" y="3421841"/>
            <a:ext cx="1041010" cy="1041010"/>
          </a:xfrm>
          <a:prstGeom prst="rect">
            <a:avLst/>
          </a:pr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6"/>
          <a:stretch>
            <a:fillRect/>
          </a:stretch>
        </p:blipFill>
        <p:spPr>
          <a:xfrm>
            <a:off x="7554042" y="4583489"/>
            <a:ext cx="1041003" cy="1041003"/>
          </a:xfrm>
          <a:prstGeom prst="rect">
            <a:avLst/>
          </a:prstGeom>
        </p:spPr>
      </p:pic>
      <p:sp>
        <p:nvSpPr>
          <p:cNvPr id="9" name="TextBox 8">
            <a:extLst>
              <a:ext uri="{FF2B5EF4-FFF2-40B4-BE49-F238E27FC236}">
                <a16:creationId xmlns:a16="http://schemas.microsoft.com/office/drawing/2014/main" xmlns="" id="{3E9FEEEC-9493-4B45-A77B-7FED99244C15}"/>
              </a:ext>
            </a:extLst>
          </p:cNvPr>
          <p:cNvSpPr txBox="1"/>
          <p:nvPr/>
        </p:nvSpPr>
        <p:spPr>
          <a:xfrm>
            <a:off x="175543" y="190470"/>
            <a:ext cx="6006196" cy="461665"/>
          </a:xfrm>
          <a:prstGeom prst="rect">
            <a:avLst/>
          </a:prstGeom>
          <a:noFill/>
        </p:spPr>
        <p:txBody>
          <a:bodyPr wrap="none" rtlCol="0">
            <a:spAutoFit/>
          </a:bodyPr>
          <a:lstStyle/>
          <a:p>
            <a:r>
              <a:rPr lang="en-US" sz="2400" dirty="0"/>
              <a:t>About League of Women Voters of Wilmette….</a:t>
            </a:r>
          </a:p>
        </p:txBody>
      </p:sp>
      <p:sp>
        <p:nvSpPr>
          <p:cNvPr id="10" name="TextBox 9">
            <a:extLst>
              <a:ext uri="{FF2B5EF4-FFF2-40B4-BE49-F238E27FC236}">
                <a16:creationId xmlns:a16="http://schemas.microsoft.com/office/drawing/2014/main" xmlns="" id="{533A16E7-EB0D-064D-90B6-106CFF6CE038}"/>
              </a:ext>
            </a:extLst>
          </p:cNvPr>
          <p:cNvSpPr txBox="1"/>
          <p:nvPr/>
        </p:nvSpPr>
        <p:spPr>
          <a:xfrm>
            <a:off x="20133" y="755537"/>
            <a:ext cx="5208662" cy="2708434"/>
          </a:xfrm>
          <a:prstGeom prst="rect">
            <a:avLst/>
          </a:prstGeom>
          <a:noFill/>
        </p:spPr>
        <p:txBody>
          <a:bodyPr wrap="square" rtlCol="0">
            <a:spAutoFit/>
          </a:bodyPr>
          <a:lstStyle/>
          <a:p>
            <a:pPr marL="214313" indent="-214313">
              <a:buFont typeface="Arial" panose="020B0604020202020204" pitchFamily="34" charset="0"/>
              <a:buChar char="•"/>
            </a:pPr>
            <a:r>
              <a:rPr lang="en-US" sz="1700" dirty="0"/>
              <a:t>24 Board of Directors and 200 current members</a:t>
            </a:r>
          </a:p>
          <a:p>
            <a:pPr marL="214313" indent="-214313">
              <a:buFont typeface="Arial" panose="020B0604020202020204" pitchFamily="34" charset="0"/>
              <a:buChar char="•"/>
            </a:pPr>
            <a:endParaRPr lang="en-US" sz="1700" dirty="0"/>
          </a:p>
          <a:p>
            <a:pPr marL="214313" indent="-214313">
              <a:buFont typeface="Arial" panose="020B0604020202020204" pitchFamily="34" charset="0"/>
              <a:buChar char="•"/>
            </a:pPr>
            <a:r>
              <a:rPr lang="en-US" sz="1700" dirty="0"/>
              <a:t>The League’s position on natural resources and the environment. </a:t>
            </a:r>
          </a:p>
          <a:p>
            <a:pPr marL="600075" lvl="1" indent="-257175">
              <a:buFont typeface="+mj-lt"/>
              <a:buAutoNum type="arabicParenR"/>
            </a:pPr>
            <a:r>
              <a:rPr lang="en-US" sz="1700" dirty="0"/>
              <a:t>preserve the physical, chemical, and biological integrity of the ecosystem, with maximum protection of public health and the environment </a:t>
            </a:r>
          </a:p>
          <a:p>
            <a:pPr marL="600075" lvl="1" indent="-257175">
              <a:buFont typeface="+mj-lt"/>
              <a:buAutoNum type="arabicParenR"/>
            </a:pPr>
            <a:r>
              <a:rPr lang="en-US" sz="1700" dirty="0"/>
              <a:t>promote an environment beneficial to life through the protection and wise management of natural resources in the public interest.</a:t>
            </a:r>
            <a:endParaRPr lang="en-US" dirty="0"/>
          </a:p>
        </p:txBody>
      </p:sp>
      <p:sp>
        <p:nvSpPr>
          <p:cNvPr id="2" name="TextBox 1"/>
          <p:cNvSpPr txBox="1"/>
          <p:nvPr/>
        </p:nvSpPr>
        <p:spPr>
          <a:xfrm>
            <a:off x="97782" y="3428822"/>
            <a:ext cx="6117326" cy="3508653"/>
          </a:xfrm>
          <a:prstGeom prst="rect">
            <a:avLst/>
          </a:prstGeom>
          <a:noFill/>
        </p:spPr>
        <p:txBody>
          <a:bodyPr wrap="square" rtlCol="0">
            <a:spAutoFit/>
          </a:bodyPr>
          <a:lstStyle/>
          <a:p>
            <a:pPr marL="214313" indent="-214313">
              <a:buFont typeface="Arial" panose="020B0604020202020204" pitchFamily="34" charset="0"/>
              <a:buChar char="•"/>
            </a:pPr>
            <a:r>
              <a:rPr lang="en-US" sz="1700" dirty="0"/>
              <a:t>Participant in the Annual Conference of the Parties to the 1992 United Nations Framework Convention on Climate Change (UNFCCC), which formulated the Kyoto Protocol and negotiated the Paris Agreement. </a:t>
            </a:r>
          </a:p>
          <a:p>
            <a:pPr marL="214313" indent="-214313">
              <a:buFont typeface="Arial" panose="020B0604020202020204" pitchFamily="34" charset="0"/>
              <a:buChar char="•"/>
            </a:pPr>
            <a:endParaRPr lang="en-US" sz="1700" dirty="0"/>
          </a:p>
          <a:p>
            <a:pPr marL="214313" indent="-214313">
              <a:buFont typeface="Arial" panose="020B0604020202020204" pitchFamily="34" charset="0"/>
              <a:buChar char="•"/>
            </a:pPr>
            <a:r>
              <a:rPr lang="en-US" sz="1700" dirty="0"/>
              <a:t>LWV-US sends delegates to the UNFCC annually and our local league member, Rebecca Boyd has attended as a delegate in Poland in 2019.</a:t>
            </a:r>
          </a:p>
          <a:p>
            <a:pPr marL="214313" indent="-214313">
              <a:buFont typeface="Arial" panose="020B0604020202020204" pitchFamily="34" charset="0"/>
              <a:buChar char="•"/>
            </a:pPr>
            <a:endParaRPr lang="en-US" sz="1700" dirty="0"/>
          </a:p>
          <a:p>
            <a:pPr marL="214313" indent="-214313">
              <a:buFont typeface="Arial" panose="020B0604020202020204" pitchFamily="34" charset="0"/>
              <a:buChar char="•"/>
            </a:pPr>
            <a:r>
              <a:rPr lang="en-US" sz="1700" dirty="0"/>
              <a:t>LWV-IL and LWV-Wilmette have advocacy chairs and environmental teams working to provide ongoing advocacy on a local, state and national level. </a:t>
            </a:r>
          </a:p>
          <a:p>
            <a:endParaRPr lang="en-US" dirty="0"/>
          </a:p>
        </p:txBody>
      </p:sp>
    </p:spTree>
    <p:extLst>
      <p:ext uri="{BB962C8B-B14F-4D97-AF65-F5344CB8AC3E}">
        <p14:creationId xmlns:p14="http://schemas.microsoft.com/office/powerpoint/2010/main" val="34957541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3">
            <a:extLst>
              <a:ext uri="{FF2B5EF4-FFF2-40B4-BE49-F238E27FC236}">
                <a16:creationId xmlns:a16="http://schemas.microsoft.com/office/drawing/2014/main" xmlns="" id="{85EAC710-D571-440B-A8F5-3E6B2F47BE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9146" y="2815288"/>
            <a:ext cx="4694855" cy="3189431"/>
          </a:xfrm>
          <a:custGeom>
            <a:avLst/>
            <a:gdLst>
              <a:gd name="connsiteX0" fmla="*/ 0 w 6259807"/>
              <a:gd name="connsiteY0" fmla="*/ 0 h 4252574"/>
              <a:gd name="connsiteX1" fmla="*/ 6259807 w 6259807"/>
              <a:gd name="connsiteY1" fmla="*/ 0 h 4252574"/>
              <a:gd name="connsiteX2" fmla="*/ 6259807 w 6259807"/>
              <a:gd name="connsiteY2" fmla="*/ 4252574 h 4252574"/>
              <a:gd name="connsiteX3" fmla="*/ 896549 w 6259807"/>
              <a:gd name="connsiteY3" fmla="*/ 4252574 h 4252574"/>
              <a:gd name="connsiteX4" fmla="*/ 2866576 w 6259807"/>
              <a:gd name="connsiteY4" fmla="*/ 952 h 4252574"/>
              <a:gd name="connsiteX5" fmla="*/ 0 w 6259807"/>
              <a:gd name="connsiteY5" fmla="*/ 95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9807" h="4252574">
                <a:moveTo>
                  <a:pt x="0" y="0"/>
                </a:moveTo>
                <a:lnTo>
                  <a:pt x="6259807" y="0"/>
                </a:lnTo>
                <a:lnTo>
                  <a:pt x="6259807" y="4252574"/>
                </a:lnTo>
                <a:lnTo>
                  <a:pt x="896549" y="4252574"/>
                </a:lnTo>
                <a:lnTo>
                  <a:pt x="2866576" y="952"/>
                </a:lnTo>
                <a:lnTo>
                  <a:pt x="0" y="95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20">
            <a:extLst>
              <a:ext uri="{FF2B5EF4-FFF2-40B4-BE49-F238E27FC236}">
                <a16:creationId xmlns:a16="http://schemas.microsoft.com/office/drawing/2014/main" xmlns="" id="{9AA2AFA1-8E83-4D33-8D46-B45AFDED2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2815288"/>
            <a:ext cx="6468681" cy="3189431"/>
          </a:xfrm>
          <a:custGeom>
            <a:avLst/>
            <a:gdLst>
              <a:gd name="connsiteX0" fmla="*/ 0 w 8624908"/>
              <a:gd name="connsiteY0" fmla="*/ 4252574 h 4252574"/>
              <a:gd name="connsiteX1" fmla="*/ 1053646 w 8624908"/>
              <a:gd name="connsiteY1" fmla="*/ 4252574 h 4252574"/>
              <a:gd name="connsiteX2" fmla="*/ 1053646 w 8624908"/>
              <a:gd name="connsiteY2" fmla="*/ 4252098 h 4252574"/>
              <a:gd name="connsiteX3" fmla="*/ 8624908 w 8624908"/>
              <a:gd name="connsiteY3" fmla="*/ 4252098 h 4252574"/>
              <a:gd name="connsiteX4" fmla="*/ 6654660 w 8624908"/>
              <a:gd name="connsiteY4" fmla="*/ 0 h 4252574"/>
              <a:gd name="connsiteX5" fmla="*/ 1053646 w 8624908"/>
              <a:gd name="connsiteY5" fmla="*/ 0 h 4252574"/>
              <a:gd name="connsiteX6" fmla="*/ 1053646 w 8624908"/>
              <a:gd name="connsiteY6" fmla="*/ 5292 h 4252574"/>
              <a:gd name="connsiteX7" fmla="*/ 0 w 8624908"/>
              <a:gd name="connsiteY7" fmla="*/ 529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4908" h="4252574">
                <a:moveTo>
                  <a:pt x="0" y="4252574"/>
                </a:moveTo>
                <a:lnTo>
                  <a:pt x="1053646" y="4252574"/>
                </a:lnTo>
                <a:lnTo>
                  <a:pt x="1053646" y="4252098"/>
                </a:lnTo>
                <a:lnTo>
                  <a:pt x="8624908" y="4252098"/>
                </a:lnTo>
                <a:lnTo>
                  <a:pt x="6654660" y="0"/>
                </a:lnTo>
                <a:lnTo>
                  <a:pt x="1053646" y="0"/>
                </a:lnTo>
                <a:lnTo>
                  <a:pt x="1053646" y="5292"/>
                </a:lnTo>
                <a:lnTo>
                  <a:pt x="0" y="529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C19224-0025-7A41-9CCF-73E784C6D403}"/>
              </a:ext>
            </a:extLst>
          </p:cNvPr>
          <p:cNvSpPr>
            <a:spLocks noGrp="1"/>
          </p:cNvSpPr>
          <p:nvPr>
            <p:ph type="title"/>
          </p:nvPr>
        </p:nvSpPr>
        <p:spPr>
          <a:xfrm>
            <a:off x="6358700" y="3556983"/>
            <a:ext cx="2542430" cy="1961167"/>
          </a:xfrm>
        </p:spPr>
        <p:txBody>
          <a:bodyPr>
            <a:normAutofit fontScale="90000"/>
          </a:bodyPr>
          <a:lstStyle/>
          <a:p>
            <a:r>
              <a:rPr lang="en-US" dirty="0">
                <a:solidFill>
                  <a:srgbClr val="000000"/>
                </a:solidFill>
              </a:rPr>
              <a:t>Education and Awareness Initiatives</a:t>
            </a:r>
          </a:p>
        </p:txBody>
      </p:sp>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3"/>
          <a:stretch>
            <a:fillRect/>
          </a:stretch>
        </p:blipFill>
        <p:spPr>
          <a:xfrm>
            <a:off x="603504" y="1317170"/>
            <a:ext cx="1804226" cy="1168375"/>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4"/>
          <a:stretch>
            <a:fillRect/>
          </a:stretch>
        </p:blipFill>
        <p:spPr>
          <a:xfrm>
            <a:off x="2756291" y="1109195"/>
            <a:ext cx="1584325" cy="158432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5"/>
          <a:stretch>
            <a:fillRect/>
          </a:stretch>
        </p:blipFill>
        <p:spPr>
          <a:xfrm>
            <a:off x="4792841" y="1109195"/>
            <a:ext cx="1599732" cy="1599732"/>
          </a:xfrm>
          <a:prstGeom prst="rect">
            <a:avLst/>
          </a:prstGeom>
        </p:spPr>
      </p:pic>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6"/>
          <a:stretch>
            <a:fillRect/>
          </a:stretch>
        </p:blipFill>
        <p:spPr>
          <a:xfrm>
            <a:off x="6736270" y="1726384"/>
            <a:ext cx="1804226" cy="34280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3" name="Content Placeholder 2">
            <a:extLst>
              <a:ext uri="{FF2B5EF4-FFF2-40B4-BE49-F238E27FC236}">
                <a16:creationId xmlns:a16="http://schemas.microsoft.com/office/drawing/2014/main" xmlns="" id="{6952B020-58BF-AC49-B0CA-1B724E773947}"/>
              </a:ext>
            </a:extLst>
          </p:cNvPr>
          <p:cNvSpPr>
            <a:spLocks noGrp="1"/>
          </p:cNvSpPr>
          <p:nvPr>
            <p:ph idx="1"/>
          </p:nvPr>
        </p:nvSpPr>
        <p:spPr>
          <a:xfrm>
            <a:off x="59586" y="2866922"/>
            <a:ext cx="6056243" cy="1543081"/>
          </a:xfrm>
        </p:spPr>
        <p:txBody>
          <a:bodyPr anchor="t">
            <a:noAutofit/>
          </a:bodyPr>
          <a:lstStyle/>
          <a:p>
            <a:r>
              <a:rPr lang="en-US" sz="1600" dirty="0">
                <a:solidFill>
                  <a:srgbClr val="FFFFFF"/>
                </a:solidFill>
              </a:rPr>
              <a:t>Invite Board of Trustees to Attend Mayor’s Caucus (December 2017)</a:t>
            </a:r>
          </a:p>
          <a:p>
            <a:r>
              <a:rPr lang="en-US" sz="1600" dirty="0">
                <a:solidFill>
                  <a:srgbClr val="FFFFFF"/>
                </a:solidFill>
              </a:rPr>
              <a:t>Letter campaign to encourage Wilmette join Climate Mayors and Endorse GRC2 (Spring 2018)</a:t>
            </a:r>
          </a:p>
          <a:p>
            <a:pPr lvl="1"/>
            <a:r>
              <a:rPr lang="en-US" sz="1400" dirty="0">
                <a:solidFill>
                  <a:srgbClr val="FFFFFF"/>
                </a:solidFill>
              </a:rPr>
              <a:t>Village President joins Climate Mayors and  Village Board endorses sustainability effort and passes a resolution endorsing the Metropolitan Mayors Caucus’  GRC. (August, 2018</a:t>
            </a:r>
            <a:r>
              <a:rPr lang="en-US" sz="1400" dirty="0" smtClean="0">
                <a:solidFill>
                  <a:srgbClr val="FFFFFF"/>
                </a:solidFill>
              </a:rPr>
              <a:t>)</a:t>
            </a:r>
            <a:endParaRPr lang="en-US" sz="1400" dirty="0">
              <a:solidFill>
                <a:srgbClr val="FFFFFF"/>
              </a:solidFill>
            </a:endParaRPr>
          </a:p>
        </p:txBody>
      </p:sp>
      <p:sp>
        <p:nvSpPr>
          <p:cNvPr id="7" name="TextBox 6"/>
          <p:cNvSpPr txBox="1"/>
          <p:nvPr/>
        </p:nvSpPr>
        <p:spPr>
          <a:xfrm>
            <a:off x="59586" y="4367245"/>
            <a:ext cx="5284922" cy="1631216"/>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FFFFFF"/>
                </a:solidFill>
              </a:rPr>
              <a:t>Climate Action Event:  Thinking Globally, Acting Locally co-sponsored by Go Green and LWV-Wilmette 100 attendees  (February, 2019) Local community experts sign-up to offer assistance supporting EEC. </a:t>
            </a:r>
          </a:p>
          <a:p>
            <a:pPr marL="285750" indent="-285750">
              <a:buFont typeface="Arial" panose="020B0604020202020204" pitchFamily="34" charset="0"/>
              <a:buChar char="•"/>
            </a:pPr>
            <a:r>
              <a:rPr lang="en-US" sz="1600" dirty="0">
                <a:solidFill>
                  <a:schemeClr val="bg1"/>
                </a:solidFill>
              </a:rPr>
              <a:t>Go Green Environmental Fair: 100 exhibits and 1,500 guests, volunteers and exhibitors</a:t>
            </a:r>
            <a:endParaRPr lang="en-US" sz="1600" dirty="0">
              <a:solidFill>
                <a:srgbClr val="FFFFFF"/>
              </a:solidFill>
            </a:endParaRPr>
          </a:p>
        </p:txBody>
      </p:sp>
    </p:spTree>
    <p:extLst>
      <p:ext uri="{BB962C8B-B14F-4D97-AF65-F5344CB8AC3E}">
        <p14:creationId xmlns:p14="http://schemas.microsoft.com/office/powerpoint/2010/main" val="11894329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D1C26593-9A51-48FE-9FA2-A9052E57F3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6893"/>
            <a:ext cx="9144000" cy="51438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5">
            <a:extLst>
              <a:ext uri="{FF2B5EF4-FFF2-40B4-BE49-F238E27FC236}">
                <a16:creationId xmlns:a16="http://schemas.microsoft.com/office/drawing/2014/main" xmlns="" id="{B9D473B1-934D-4F2D-AC4B-5BFB4BAC5D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857250"/>
            <a:ext cx="7306952" cy="5143500"/>
          </a:xfrm>
          <a:custGeom>
            <a:avLst/>
            <a:gdLst>
              <a:gd name="connsiteX0" fmla="*/ 0 w 9742603"/>
              <a:gd name="connsiteY0" fmla="*/ 0 h 6858000"/>
              <a:gd name="connsiteX1" fmla="*/ 152400 w 9742603"/>
              <a:gd name="connsiteY1" fmla="*/ 0 h 6858000"/>
              <a:gd name="connsiteX2" fmla="*/ 6566449 w 9742603"/>
              <a:gd name="connsiteY2" fmla="*/ 0 h 6858000"/>
              <a:gd name="connsiteX3" fmla="*/ 9742603 w 9742603"/>
              <a:gd name="connsiteY3" fmla="*/ 6858000 h 6858000"/>
              <a:gd name="connsiteX4" fmla="*/ 152400 w 9742603"/>
              <a:gd name="connsiteY4" fmla="*/ 6858000 h 6858000"/>
              <a:gd name="connsiteX5" fmla="*/ 0 w 974260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2603" h="6858000">
                <a:moveTo>
                  <a:pt x="0" y="0"/>
                </a:moveTo>
                <a:lnTo>
                  <a:pt x="152400" y="0"/>
                </a:lnTo>
                <a:lnTo>
                  <a:pt x="6566449" y="0"/>
                </a:lnTo>
                <a:lnTo>
                  <a:pt x="9742603" y="6858000"/>
                </a:lnTo>
                <a:lnTo>
                  <a:pt x="152400" y="6858000"/>
                </a:lnTo>
                <a:lnTo>
                  <a:pt x="0" y="685800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11">
            <a:extLst>
              <a:ext uri="{FF2B5EF4-FFF2-40B4-BE49-F238E27FC236}">
                <a16:creationId xmlns:a16="http://schemas.microsoft.com/office/drawing/2014/main" xmlns="" id="{CDE3C03E-D949-4F50-AAFA-3278B221212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857250"/>
            <a:ext cx="7035252" cy="5143500"/>
          </a:xfrm>
          <a:custGeom>
            <a:avLst/>
            <a:gdLst>
              <a:gd name="connsiteX0" fmla="*/ 0 w 9380336"/>
              <a:gd name="connsiteY0" fmla="*/ 0 h 6858000"/>
              <a:gd name="connsiteX1" fmla="*/ 6204182 w 9380336"/>
              <a:gd name="connsiteY1" fmla="*/ 0 h 6858000"/>
              <a:gd name="connsiteX2" fmla="*/ 9380336 w 9380336"/>
              <a:gd name="connsiteY2" fmla="*/ 6858000 h 6858000"/>
              <a:gd name="connsiteX3" fmla="*/ 0 w 938033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380336" h="6858000">
                <a:moveTo>
                  <a:pt x="0" y="0"/>
                </a:moveTo>
                <a:lnTo>
                  <a:pt x="6204182" y="0"/>
                </a:lnTo>
                <a:lnTo>
                  <a:pt x="9380336" y="6858000"/>
                </a:lnTo>
                <a:lnTo>
                  <a:pt x="0"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C19224-0025-7A41-9CCF-73E784C6D403}"/>
              </a:ext>
            </a:extLst>
          </p:cNvPr>
          <p:cNvSpPr>
            <a:spLocks noGrp="1"/>
          </p:cNvSpPr>
          <p:nvPr>
            <p:ph type="title"/>
          </p:nvPr>
        </p:nvSpPr>
        <p:spPr>
          <a:xfrm>
            <a:off x="365778" y="406456"/>
            <a:ext cx="3893344" cy="994172"/>
          </a:xfrm>
        </p:spPr>
        <p:txBody>
          <a:bodyPr>
            <a:normAutofit fontScale="90000"/>
          </a:bodyPr>
          <a:lstStyle/>
          <a:p>
            <a:r>
              <a:rPr lang="en-US" dirty="0"/>
              <a:t>EEC Timeline/Process</a:t>
            </a:r>
          </a:p>
        </p:txBody>
      </p:sp>
      <p:sp>
        <p:nvSpPr>
          <p:cNvPr id="9" name="Content Placeholder 8">
            <a:extLst>
              <a:ext uri="{FF2B5EF4-FFF2-40B4-BE49-F238E27FC236}">
                <a16:creationId xmlns:a16="http://schemas.microsoft.com/office/drawing/2014/main" xmlns="" id="{9B12E6C8-A089-4F4A-871D-FEBDD9ACC19B}"/>
              </a:ext>
            </a:extLst>
          </p:cNvPr>
          <p:cNvSpPr>
            <a:spLocks noGrp="1"/>
          </p:cNvSpPr>
          <p:nvPr>
            <p:ph idx="1"/>
          </p:nvPr>
        </p:nvSpPr>
        <p:spPr>
          <a:xfrm>
            <a:off x="142075" y="1658736"/>
            <a:ext cx="5236617" cy="601452"/>
          </a:xfrm>
        </p:spPr>
        <p:txBody>
          <a:bodyPr>
            <a:normAutofit/>
          </a:bodyPr>
          <a:lstStyle/>
          <a:p>
            <a:r>
              <a:rPr lang="en-US" sz="1800" dirty="0"/>
              <a:t>Director of Environmental Initiatives, Metropolitan Mayors Caucus  meets with EEC. (March, 2018)</a:t>
            </a:r>
          </a:p>
          <a:p>
            <a:endParaRPr lang="en-US" sz="6400" dirty="0"/>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3"/>
          <a:stretch>
            <a:fillRect/>
          </a:stretch>
        </p:blipFill>
        <p:spPr>
          <a:xfrm>
            <a:off x="5650394" y="1310076"/>
            <a:ext cx="3252309" cy="617939"/>
          </a:xfrm>
          <a:prstGeom prst="rect">
            <a:avLst/>
          </a:prstGeom>
        </p:spPr>
      </p:pic>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4"/>
          <a:stretch>
            <a:fillRect/>
          </a:stretch>
        </p:blipFill>
        <p:spPr>
          <a:xfrm>
            <a:off x="6687271" y="2260188"/>
            <a:ext cx="1607546" cy="1041010"/>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5"/>
          <a:stretch>
            <a:fillRect/>
          </a:stretch>
        </p:blipFill>
        <p:spPr>
          <a:xfrm>
            <a:off x="7280868" y="3421841"/>
            <a:ext cx="1041010" cy="1041010"/>
          </a:xfrm>
          <a:prstGeom prst="rect">
            <a:avLst/>
          </a:pr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6"/>
          <a:stretch>
            <a:fillRect/>
          </a:stretch>
        </p:blipFill>
        <p:spPr>
          <a:xfrm>
            <a:off x="7554042" y="4583489"/>
            <a:ext cx="1041003" cy="1041003"/>
          </a:xfrm>
          <a:prstGeom prst="rect">
            <a:avLst/>
          </a:prstGeom>
        </p:spPr>
      </p:pic>
      <p:sp>
        <p:nvSpPr>
          <p:cNvPr id="7" name="Arrow: Down 6">
            <a:extLst>
              <a:ext uri="{FF2B5EF4-FFF2-40B4-BE49-F238E27FC236}">
                <a16:creationId xmlns:a16="http://schemas.microsoft.com/office/drawing/2014/main" xmlns="" id="{64BCB27A-3CB5-4B72-BAB6-267C24C19F2C}"/>
              </a:ext>
            </a:extLst>
          </p:cNvPr>
          <p:cNvSpPr/>
          <p:nvPr/>
        </p:nvSpPr>
        <p:spPr>
          <a:xfrm>
            <a:off x="2523683" y="2227111"/>
            <a:ext cx="363474" cy="24932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xmlns="" id="{8ED4A559-9A00-4AED-8E6F-A88DAF0D1E19}"/>
              </a:ext>
            </a:extLst>
          </p:cNvPr>
          <p:cNvSpPr/>
          <p:nvPr/>
        </p:nvSpPr>
        <p:spPr>
          <a:xfrm>
            <a:off x="2523683" y="3049140"/>
            <a:ext cx="357462" cy="24932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xmlns="" id="{234ACA7A-5F6B-4BD6-A21F-3C4771B18B48}"/>
              </a:ext>
            </a:extLst>
          </p:cNvPr>
          <p:cNvSpPr/>
          <p:nvPr/>
        </p:nvSpPr>
        <p:spPr>
          <a:xfrm>
            <a:off x="2517671" y="3923787"/>
            <a:ext cx="363474" cy="24932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xmlns="" id="{7380B340-1F24-4CE7-AA0F-8A2062543B2B}"/>
              </a:ext>
            </a:extLst>
          </p:cNvPr>
          <p:cNvSpPr/>
          <p:nvPr/>
        </p:nvSpPr>
        <p:spPr>
          <a:xfrm>
            <a:off x="2517671" y="4769131"/>
            <a:ext cx="357462" cy="24932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xmlns="" id="{3E645C47-C5B6-47D0-8741-3B55E91A1899}"/>
              </a:ext>
            </a:extLst>
          </p:cNvPr>
          <p:cNvSpPr/>
          <p:nvPr/>
        </p:nvSpPr>
        <p:spPr>
          <a:xfrm>
            <a:off x="2523683" y="5356550"/>
            <a:ext cx="363474" cy="249320"/>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5980" y="2407721"/>
            <a:ext cx="5827362" cy="646331"/>
          </a:xfrm>
          <a:prstGeom prst="rect">
            <a:avLst/>
          </a:prstGeom>
          <a:noFill/>
        </p:spPr>
        <p:txBody>
          <a:bodyPr wrap="square" rtlCol="0">
            <a:spAutoFit/>
          </a:bodyPr>
          <a:lstStyle/>
          <a:p>
            <a:pPr marL="285750" indent="-285750">
              <a:buFont typeface="Arial" panose="020B0604020202020204" pitchFamily="34" charset="0"/>
              <a:buChar char="•"/>
            </a:pPr>
            <a:r>
              <a:rPr lang="en-US" dirty="0"/>
              <a:t>EEC recommends the Village of Wilmette adopt the resolutions to join the GRC2.   (July, 2018</a:t>
            </a:r>
            <a:r>
              <a:rPr lang="en-US" dirty="0" smtClean="0"/>
              <a:t>)</a:t>
            </a:r>
            <a:endParaRPr lang="en-US" dirty="0"/>
          </a:p>
        </p:txBody>
      </p:sp>
      <p:sp>
        <p:nvSpPr>
          <p:cNvPr id="10" name="TextBox 9"/>
          <p:cNvSpPr txBox="1"/>
          <p:nvPr/>
        </p:nvSpPr>
        <p:spPr>
          <a:xfrm>
            <a:off x="142075" y="3201585"/>
            <a:ext cx="5871267" cy="646331"/>
          </a:xfrm>
          <a:prstGeom prst="rect">
            <a:avLst/>
          </a:prstGeom>
          <a:noFill/>
        </p:spPr>
        <p:txBody>
          <a:bodyPr wrap="square" rtlCol="0">
            <a:spAutoFit/>
          </a:bodyPr>
          <a:lstStyle/>
          <a:p>
            <a:pPr marL="285750" indent="-285750">
              <a:buFont typeface="Arial" panose="020B0604020202020204" pitchFamily="34" charset="0"/>
              <a:buChar char="•"/>
            </a:pPr>
            <a:r>
              <a:rPr lang="en-US" dirty="0"/>
              <a:t>Greenest Region Process Discussion; Developing Consensus Goals. (October, 2018</a:t>
            </a:r>
            <a:r>
              <a:rPr lang="en-US" dirty="0" smtClean="0"/>
              <a:t>)</a:t>
            </a:r>
            <a:endParaRPr lang="en-US" dirty="0"/>
          </a:p>
        </p:txBody>
      </p:sp>
      <p:sp>
        <p:nvSpPr>
          <p:cNvPr id="11" name="TextBox 10"/>
          <p:cNvSpPr txBox="1"/>
          <p:nvPr/>
        </p:nvSpPr>
        <p:spPr>
          <a:xfrm>
            <a:off x="142075" y="4143804"/>
            <a:ext cx="6668001" cy="2308324"/>
          </a:xfrm>
          <a:prstGeom prst="rect">
            <a:avLst/>
          </a:prstGeom>
          <a:noFill/>
        </p:spPr>
        <p:txBody>
          <a:bodyPr wrap="square" rtlCol="0">
            <a:spAutoFit/>
          </a:bodyPr>
          <a:lstStyle/>
          <a:p>
            <a:pPr marL="285750" indent="-285750">
              <a:buFont typeface="Arial" panose="020B0604020202020204" pitchFamily="34" charset="0"/>
              <a:buChar char="•"/>
            </a:pPr>
            <a:r>
              <a:rPr lang="en-US" dirty="0"/>
              <a:t>Benchmarking &amp; best practice review; Delegate Commissioner focus area &amp; align citizen experts (January, 2019).</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Commissioners review and continue evolving ‘working draft.’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Goal is to have a working draft delivered to the EEC to consider this summer. </a:t>
            </a:r>
          </a:p>
          <a:p>
            <a:endParaRPr lang="en-US" dirty="0"/>
          </a:p>
        </p:txBody>
      </p:sp>
    </p:spTree>
    <p:extLst>
      <p:ext uri="{BB962C8B-B14F-4D97-AF65-F5344CB8AC3E}">
        <p14:creationId xmlns:p14="http://schemas.microsoft.com/office/powerpoint/2010/main" val="17934413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3">
            <a:extLst>
              <a:ext uri="{FF2B5EF4-FFF2-40B4-BE49-F238E27FC236}">
                <a16:creationId xmlns:a16="http://schemas.microsoft.com/office/drawing/2014/main" xmlns="" id="{85EAC710-D571-440B-A8F5-3E6B2F47BE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9148" y="2815290"/>
            <a:ext cx="4694855" cy="3189431"/>
          </a:xfrm>
          <a:custGeom>
            <a:avLst/>
            <a:gdLst>
              <a:gd name="connsiteX0" fmla="*/ 0 w 6259807"/>
              <a:gd name="connsiteY0" fmla="*/ 0 h 4252574"/>
              <a:gd name="connsiteX1" fmla="*/ 6259807 w 6259807"/>
              <a:gd name="connsiteY1" fmla="*/ 0 h 4252574"/>
              <a:gd name="connsiteX2" fmla="*/ 6259807 w 6259807"/>
              <a:gd name="connsiteY2" fmla="*/ 4252574 h 4252574"/>
              <a:gd name="connsiteX3" fmla="*/ 896549 w 6259807"/>
              <a:gd name="connsiteY3" fmla="*/ 4252574 h 4252574"/>
              <a:gd name="connsiteX4" fmla="*/ 2866576 w 6259807"/>
              <a:gd name="connsiteY4" fmla="*/ 952 h 4252574"/>
              <a:gd name="connsiteX5" fmla="*/ 0 w 6259807"/>
              <a:gd name="connsiteY5" fmla="*/ 95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9807" h="4252574">
                <a:moveTo>
                  <a:pt x="0" y="0"/>
                </a:moveTo>
                <a:lnTo>
                  <a:pt x="6259807" y="0"/>
                </a:lnTo>
                <a:lnTo>
                  <a:pt x="6259807" y="4252574"/>
                </a:lnTo>
                <a:lnTo>
                  <a:pt x="896549" y="4252574"/>
                </a:lnTo>
                <a:lnTo>
                  <a:pt x="2866576" y="952"/>
                </a:lnTo>
                <a:lnTo>
                  <a:pt x="0" y="95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20">
            <a:extLst>
              <a:ext uri="{FF2B5EF4-FFF2-40B4-BE49-F238E27FC236}">
                <a16:creationId xmlns:a16="http://schemas.microsoft.com/office/drawing/2014/main" xmlns="" id="{9AA2AFA1-8E83-4D33-8D46-B45AFDED2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2" y="2815290"/>
            <a:ext cx="6468681" cy="3189431"/>
          </a:xfrm>
          <a:custGeom>
            <a:avLst/>
            <a:gdLst>
              <a:gd name="connsiteX0" fmla="*/ 0 w 8624908"/>
              <a:gd name="connsiteY0" fmla="*/ 4252574 h 4252574"/>
              <a:gd name="connsiteX1" fmla="*/ 1053646 w 8624908"/>
              <a:gd name="connsiteY1" fmla="*/ 4252574 h 4252574"/>
              <a:gd name="connsiteX2" fmla="*/ 1053646 w 8624908"/>
              <a:gd name="connsiteY2" fmla="*/ 4252098 h 4252574"/>
              <a:gd name="connsiteX3" fmla="*/ 8624908 w 8624908"/>
              <a:gd name="connsiteY3" fmla="*/ 4252098 h 4252574"/>
              <a:gd name="connsiteX4" fmla="*/ 6654660 w 8624908"/>
              <a:gd name="connsiteY4" fmla="*/ 0 h 4252574"/>
              <a:gd name="connsiteX5" fmla="*/ 1053646 w 8624908"/>
              <a:gd name="connsiteY5" fmla="*/ 0 h 4252574"/>
              <a:gd name="connsiteX6" fmla="*/ 1053646 w 8624908"/>
              <a:gd name="connsiteY6" fmla="*/ 5292 h 4252574"/>
              <a:gd name="connsiteX7" fmla="*/ 0 w 8624908"/>
              <a:gd name="connsiteY7" fmla="*/ 529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4908" h="4252574">
                <a:moveTo>
                  <a:pt x="0" y="4252574"/>
                </a:moveTo>
                <a:lnTo>
                  <a:pt x="1053646" y="4252574"/>
                </a:lnTo>
                <a:lnTo>
                  <a:pt x="1053646" y="4252098"/>
                </a:lnTo>
                <a:lnTo>
                  <a:pt x="8624908" y="4252098"/>
                </a:lnTo>
                <a:lnTo>
                  <a:pt x="6654660" y="0"/>
                </a:lnTo>
                <a:lnTo>
                  <a:pt x="1053646" y="0"/>
                </a:lnTo>
                <a:lnTo>
                  <a:pt x="1053646" y="5292"/>
                </a:lnTo>
                <a:lnTo>
                  <a:pt x="0" y="529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C19224-0025-7A41-9CCF-73E784C6D403}"/>
              </a:ext>
            </a:extLst>
          </p:cNvPr>
          <p:cNvSpPr>
            <a:spLocks noGrp="1"/>
          </p:cNvSpPr>
          <p:nvPr>
            <p:ph type="title"/>
          </p:nvPr>
        </p:nvSpPr>
        <p:spPr>
          <a:xfrm>
            <a:off x="6083137" y="3556985"/>
            <a:ext cx="3060865" cy="1961167"/>
          </a:xfrm>
        </p:spPr>
        <p:txBody>
          <a:bodyPr>
            <a:normAutofit fontScale="90000"/>
          </a:bodyPr>
          <a:lstStyle/>
          <a:p>
            <a:r>
              <a:rPr lang="en-US" dirty="0">
                <a:solidFill>
                  <a:srgbClr val="000000"/>
                </a:solidFill>
              </a:rPr>
              <a:t>Green Initiatives Show Promise</a:t>
            </a:r>
          </a:p>
        </p:txBody>
      </p:sp>
      <p:sp>
        <p:nvSpPr>
          <p:cNvPr id="3" name="Content Placeholder 2">
            <a:extLst>
              <a:ext uri="{FF2B5EF4-FFF2-40B4-BE49-F238E27FC236}">
                <a16:creationId xmlns:a16="http://schemas.microsoft.com/office/drawing/2014/main" xmlns="" id="{6952B020-58BF-AC49-B0CA-1B724E773947}"/>
              </a:ext>
            </a:extLst>
          </p:cNvPr>
          <p:cNvSpPr>
            <a:spLocks noGrp="1"/>
          </p:cNvSpPr>
          <p:nvPr>
            <p:ph idx="1"/>
          </p:nvPr>
        </p:nvSpPr>
        <p:spPr>
          <a:xfrm>
            <a:off x="165382" y="2965916"/>
            <a:ext cx="4839659" cy="2888177"/>
          </a:xfrm>
        </p:spPr>
        <p:txBody>
          <a:bodyPr anchor="t">
            <a:normAutofit fontScale="92500" lnSpcReduction="20000"/>
          </a:bodyPr>
          <a:lstStyle/>
          <a:p>
            <a:r>
              <a:rPr lang="en-US" sz="1900" dirty="0">
                <a:solidFill>
                  <a:srgbClr val="FFFFFF"/>
                </a:solidFill>
              </a:rPr>
              <a:t>Composting program</a:t>
            </a:r>
          </a:p>
          <a:p>
            <a:r>
              <a:rPr lang="en-US" sz="1900" dirty="0">
                <a:solidFill>
                  <a:srgbClr val="FFFFFF"/>
                </a:solidFill>
              </a:rPr>
              <a:t>Bike Program</a:t>
            </a:r>
          </a:p>
          <a:p>
            <a:r>
              <a:rPr lang="en-US" sz="1900" dirty="0">
                <a:solidFill>
                  <a:srgbClr val="FFFFFF"/>
                </a:solidFill>
              </a:rPr>
              <a:t>Streetscape</a:t>
            </a:r>
          </a:p>
          <a:p>
            <a:r>
              <a:rPr lang="en-US" sz="1900" dirty="0">
                <a:solidFill>
                  <a:srgbClr val="FFFFFF"/>
                </a:solidFill>
              </a:rPr>
              <a:t>Rain Ready</a:t>
            </a:r>
          </a:p>
          <a:p>
            <a:r>
              <a:rPr lang="en-US" sz="1900" dirty="0">
                <a:solidFill>
                  <a:srgbClr val="FFFFFF"/>
                </a:solidFill>
              </a:rPr>
              <a:t>Coal Tar Ban</a:t>
            </a:r>
          </a:p>
          <a:p>
            <a:r>
              <a:rPr lang="en-US" sz="1900" dirty="0">
                <a:solidFill>
                  <a:srgbClr val="FFFFFF"/>
                </a:solidFill>
              </a:rPr>
              <a:t>Gas-Powered Leaf Blower Ban</a:t>
            </a:r>
          </a:p>
          <a:p>
            <a:r>
              <a:rPr lang="en-US" sz="1900" dirty="0">
                <a:solidFill>
                  <a:srgbClr val="FFFFFF"/>
                </a:solidFill>
              </a:rPr>
              <a:t>Solar Panel program</a:t>
            </a:r>
          </a:p>
          <a:p>
            <a:r>
              <a:rPr lang="en-US" sz="1900" dirty="0">
                <a:solidFill>
                  <a:srgbClr val="FFFFFF"/>
                </a:solidFill>
              </a:rPr>
              <a:t>Business Certification Process</a:t>
            </a:r>
          </a:p>
          <a:p>
            <a:r>
              <a:rPr lang="en-US" sz="1900" dirty="0">
                <a:solidFill>
                  <a:srgbClr val="FFFFFF"/>
                </a:solidFill>
              </a:rPr>
              <a:t>Storm Water Management  </a:t>
            </a:r>
          </a:p>
        </p:txBody>
      </p:sp>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2"/>
          <a:stretch>
            <a:fillRect/>
          </a:stretch>
        </p:blipFill>
        <p:spPr>
          <a:xfrm>
            <a:off x="603504" y="1317172"/>
            <a:ext cx="1804226" cy="1168375"/>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3"/>
          <a:stretch>
            <a:fillRect/>
          </a:stretch>
        </p:blipFill>
        <p:spPr>
          <a:xfrm>
            <a:off x="2756293" y="1109197"/>
            <a:ext cx="1584325" cy="158432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4"/>
          <a:stretch>
            <a:fillRect/>
          </a:stretch>
        </p:blipFill>
        <p:spPr>
          <a:xfrm>
            <a:off x="4792841" y="1109195"/>
            <a:ext cx="1599732" cy="1599732"/>
          </a:xfrm>
          <a:prstGeom prst="rect">
            <a:avLst/>
          </a:prstGeom>
        </p:spPr>
      </p:pic>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5"/>
          <a:stretch>
            <a:fillRect/>
          </a:stretch>
        </p:blipFill>
        <p:spPr>
          <a:xfrm>
            <a:off x="6736270" y="1726386"/>
            <a:ext cx="1804226" cy="34280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41983263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23">
            <a:extLst>
              <a:ext uri="{FF2B5EF4-FFF2-40B4-BE49-F238E27FC236}">
                <a16:creationId xmlns:a16="http://schemas.microsoft.com/office/drawing/2014/main" xmlns="" id="{85EAC710-D571-440B-A8F5-3E6B2F47BE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449148" y="2815290"/>
            <a:ext cx="4694855" cy="3189431"/>
          </a:xfrm>
          <a:custGeom>
            <a:avLst/>
            <a:gdLst>
              <a:gd name="connsiteX0" fmla="*/ 0 w 6259807"/>
              <a:gd name="connsiteY0" fmla="*/ 0 h 4252574"/>
              <a:gd name="connsiteX1" fmla="*/ 6259807 w 6259807"/>
              <a:gd name="connsiteY1" fmla="*/ 0 h 4252574"/>
              <a:gd name="connsiteX2" fmla="*/ 6259807 w 6259807"/>
              <a:gd name="connsiteY2" fmla="*/ 4252574 h 4252574"/>
              <a:gd name="connsiteX3" fmla="*/ 896549 w 6259807"/>
              <a:gd name="connsiteY3" fmla="*/ 4252574 h 4252574"/>
              <a:gd name="connsiteX4" fmla="*/ 2866576 w 6259807"/>
              <a:gd name="connsiteY4" fmla="*/ 952 h 4252574"/>
              <a:gd name="connsiteX5" fmla="*/ 0 w 6259807"/>
              <a:gd name="connsiteY5" fmla="*/ 95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9807" h="4252574">
                <a:moveTo>
                  <a:pt x="0" y="0"/>
                </a:moveTo>
                <a:lnTo>
                  <a:pt x="6259807" y="0"/>
                </a:lnTo>
                <a:lnTo>
                  <a:pt x="6259807" y="4252574"/>
                </a:lnTo>
                <a:lnTo>
                  <a:pt x="896549" y="4252574"/>
                </a:lnTo>
                <a:lnTo>
                  <a:pt x="2866576" y="952"/>
                </a:lnTo>
                <a:lnTo>
                  <a:pt x="0" y="952"/>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20">
            <a:extLst>
              <a:ext uri="{FF2B5EF4-FFF2-40B4-BE49-F238E27FC236}">
                <a16:creationId xmlns:a16="http://schemas.microsoft.com/office/drawing/2014/main" xmlns="" id="{9AA2AFA1-8E83-4D33-8D46-B45AFDED237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2" y="2815290"/>
            <a:ext cx="6468681" cy="3189431"/>
          </a:xfrm>
          <a:custGeom>
            <a:avLst/>
            <a:gdLst>
              <a:gd name="connsiteX0" fmla="*/ 0 w 8624908"/>
              <a:gd name="connsiteY0" fmla="*/ 4252574 h 4252574"/>
              <a:gd name="connsiteX1" fmla="*/ 1053646 w 8624908"/>
              <a:gd name="connsiteY1" fmla="*/ 4252574 h 4252574"/>
              <a:gd name="connsiteX2" fmla="*/ 1053646 w 8624908"/>
              <a:gd name="connsiteY2" fmla="*/ 4252098 h 4252574"/>
              <a:gd name="connsiteX3" fmla="*/ 8624908 w 8624908"/>
              <a:gd name="connsiteY3" fmla="*/ 4252098 h 4252574"/>
              <a:gd name="connsiteX4" fmla="*/ 6654660 w 8624908"/>
              <a:gd name="connsiteY4" fmla="*/ 0 h 4252574"/>
              <a:gd name="connsiteX5" fmla="*/ 1053646 w 8624908"/>
              <a:gd name="connsiteY5" fmla="*/ 0 h 4252574"/>
              <a:gd name="connsiteX6" fmla="*/ 1053646 w 8624908"/>
              <a:gd name="connsiteY6" fmla="*/ 5292 h 4252574"/>
              <a:gd name="connsiteX7" fmla="*/ 0 w 8624908"/>
              <a:gd name="connsiteY7" fmla="*/ 5292 h 425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624908" h="4252574">
                <a:moveTo>
                  <a:pt x="0" y="4252574"/>
                </a:moveTo>
                <a:lnTo>
                  <a:pt x="1053646" y="4252574"/>
                </a:lnTo>
                <a:lnTo>
                  <a:pt x="1053646" y="4252098"/>
                </a:lnTo>
                <a:lnTo>
                  <a:pt x="8624908" y="4252098"/>
                </a:lnTo>
                <a:lnTo>
                  <a:pt x="6654660" y="0"/>
                </a:lnTo>
                <a:lnTo>
                  <a:pt x="1053646" y="0"/>
                </a:lnTo>
                <a:lnTo>
                  <a:pt x="1053646" y="5292"/>
                </a:lnTo>
                <a:lnTo>
                  <a:pt x="0" y="5292"/>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03C19224-0025-7A41-9CCF-73E784C6D403}"/>
              </a:ext>
            </a:extLst>
          </p:cNvPr>
          <p:cNvSpPr>
            <a:spLocks noGrp="1"/>
          </p:cNvSpPr>
          <p:nvPr>
            <p:ph type="title"/>
          </p:nvPr>
        </p:nvSpPr>
        <p:spPr>
          <a:xfrm>
            <a:off x="6083137" y="3556985"/>
            <a:ext cx="3060865" cy="1961167"/>
          </a:xfrm>
        </p:spPr>
        <p:txBody>
          <a:bodyPr>
            <a:normAutofit/>
          </a:bodyPr>
          <a:lstStyle/>
          <a:p>
            <a:r>
              <a:rPr lang="en-US" dirty="0">
                <a:solidFill>
                  <a:srgbClr val="000000"/>
                </a:solidFill>
              </a:rPr>
              <a:t>Moving Forward</a:t>
            </a:r>
          </a:p>
        </p:txBody>
      </p:sp>
      <p:sp>
        <p:nvSpPr>
          <p:cNvPr id="3" name="Content Placeholder 2">
            <a:extLst>
              <a:ext uri="{FF2B5EF4-FFF2-40B4-BE49-F238E27FC236}">
                <a16:creationId xmlns:a16="http://schemas.microsoft.com/office/drawing/2014/main" xmlns="" id="{6952B020-58BF-AC49-B0CA-1B724E773947}"/>
              </a:ext>
            </a:extLst>
          </p:cNvPr>
          <p:cNvSpPr>
            <a:spLocks noGrp="1"/>
          </p:cNvSpPr>
          <p:nvPr>
            <p:ph idx="1"/>
          </p:nvPr>
        </p:nvSpPr>
        <p:spPr>
          <a:xfrm>
            <a:off x="1" y="2941618"/>
            <a:ext cx="5222928" cy="3063103"/>
          </a:xfrm>
        </p:spPr>
        <p:txBody>
          <a:bodyPr anchor="t">
            <a:normAutofit fontScale="92500" lnSpcReduction="20000"/>
          </a:bodyPr>
          <a:lstStyle/>
          <a:p>
            <a:r>
              <a:rPr lang="en-US" sz="1900" dirty="0">
                <a:solidFill>
                  <a:srgbClr val="FFFFFF"/>
                </a:solidFill>
              </a:rPr>
              <a:t>Build on strong leadership commitment</a:t>
            </a:r>
          </a:p>
          <a:p>
            <a:r>
              <a:rPr lang="en-US" sz="1900" dirty="0">
                <a:solidFill>
                  <a:srgbClr val="FFFFFF"/>
                </a:solidFill>
              </a:rPr>
              <a:t>Continue collaboration with community based alliances and partnerships</a:t>
            </a:r>
          </a:p>
          <a:p>
            <a:r>
              <a:rPr lang="en-US" sz="1900" dirty="0">
                <a:solidFill>
                  <a:srgbClr val="FFFFFF"/>
                </a:solidFill>
              </a:rPr>
              <a:t>Continue to support Village of Wilmette staff</a:t>
            </a:r>
          </a:p>
          <a:p>
            <a:r>
              <a:rPr lang="en-US" sz="1900" dirty="0">
                <a:solidFill>
                  <a:srgbClr val="FFFFFF"/>
                </a:solidFill>
              </a:rPr>
              <a:t>Promote initiatives and ideas to engage more community members</a:t>
            </a:r>
          </a:p>
          <a:p>
            <a:r>
              <a:rPr lang="en-US" sz="1900" dirty="0">
                <a:solidFill>
                  <a:srgbClr val="FFFFFF"/>
                </a:solidFill>
              </a:rPr>
              <a:t>Show strength in numbers</a:t>
            </a:r>
          </a:p>
          <a:p>
            <a:r>
              <a:rPr lang="en-US" sz="1900" dirty="0">
                <a:solidFill>
                  <a:srgbClr val="FFFFFF"/>
                </a:solidFill>
              </a:rPr>
              <a:t>Provide both incremental change ideas and transformational change ideas</a:t>
            </a:r>
          </a:p>
          <a:p>
            <a:r>
              <a:rPr lang="en-US" sz="1900" dirty="0">
                <a:solidFill>
                  <a:srgbClr val="FFFFFF"/>
                </a:solidFill>
              </a:rPr>
              <a:t>See as a priority:  Set consistent standard meeting times</a:t>
            </a:r>
          </a:p>
          <a:p>
            <a:endParaRPr lang="en-US" sz="1425" dirty="0">
              <a:solidFill>
                <a:srgbClr val="FFFFFF"/>
              </a:solidFill>
            </a:endParaRPr>
          </a:p>
        </p:txBody>
      </p:sp>
      <p:pic>
        <p:nvPicPr>
          <p:cNvPr id="8" name="Picture 7" descr="A close up of a logo&#10;&#10;Description automatically generated">
            <a:extLst>
              <a:ext uri="{FF2B5EF4-FFF2-40B4-BE49-F238E27FC236}">
                <a16:creationId xmlns:a16="http://schemas.microsoft.com/office/drawing/2014/main" xmlns="" id="{F41E0558-0A35-F84F-80C0-C7F5AC4F108A}"/>
              </a:ext>
            </a:extLst>
          </p:cNvPr>
          <p:cNvPicPr>
            <a:picLocks noChangeAspect="1"/>
          </p:cNvPicPr>
          <p:nvPr/>
        </p:nvPicPr>
        <p:blipFill>
          <a:blip r:embed="rId2"/>
          <a:stretch>
            <a:fillRect/>
          </a:stretch>
        </p:blipFill>
        <p:spPr>
          <a:xfrm>
            <a:off x="603504" y="1317172"/>
            <a:ext cx="1804226" cy="1168375"/>
          </a:xfrm>
          <a:prstGeom prst="rect">
            <a:avLst/>
          </a:prstGeom>
        </p:spPr>
      </p:pic>
      <p:pic>
        <p:nvPicPr>
          <p:cNvPr id="4" name="Picture 3">
            <a:extLst>
              <a:ext uri="{FF2B5EF4-FFF2-40B4-BE49-F238E27FC236}">
                <a16:creationId xmlns:a16="http://schemas.microsoft.com/office/drawing/2014/main" xmlns="" id="{7DAEA489-2D18-E349-BBD2-ED7EF0D1192E}"/>
              </a:ext>
            </a:extLst>
          </p:cNvPr>
          <p:cNvPicPr>
            <a:picLocks noChangeAspect="1"/>
          </p:cNvPicPr>
          <p:nvPr/>
        </p:nvPicPr>
        <p:blipFill>
          <a:blip r:embed="rId3"/>
          <a:stretch>
            <a:fillRect/>
          </a:stretch>
        </p:blipFill>
        <p:spPr>
          <a:xfrm>
            <a:off x="2756293" y="1109197"/>
            <a:ext cx="1584325" cy="1584325"/>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pic>
        <p:nvPicPr>
          <p:cNvPr id="5" name="Picture 4">
            <a:extLst>
              <a:ext uri="{FF2B5EF4-FFF2-40B4-BE49-F238E27FC236}">
                <a16:creationId xmlns:a16="http://schemas.microsoft.com/office/drawing/2014/main" xmlns="" id="{CC7C6351-65AF-8F46-998B-7BC6E9F9B745}"/>
              </a:ext>
            </a:extLst>
          </p:cNvPr>
          <p:cNvPicPr>
            <a:picLocks noChangeAspect="1"/>
          </p:cNvPicPr>
          <p:nvPr/>
        </p:nvPicPr>
        <p:blipFill>
          <a:blip r:embed="rId4"/>
          <a:stretch>
            <a:fillRect/>
          </a:stretch>
        </p:blipFill>
        <p:spPr>
          <a:xfrm>
            <a:off x="4792841" y="1109195"/>
            <a:ext cx="1599732" cy="1599732"/>
          </a:xfrm>
          <a:prstGeom prst="rect">
            <a:avLst/>
          </a:prstGeom>
        </p:spPr>
      </p:pic>
      <p:pic>
        <p:nvPicPr>
          <p:cNvPr id="6" name="Picture 5">
            <a:extLst>
              <a:ext uri="{FF2B5EF4-FFF2-40B4-BE49-F238E27FC236}">
                <a16:creationId xmlns:a16="http://schemas.microsoft.com/office/drawing/2014/main" xmlns="" id="{E1D1E2CE-1BBA-8340-8BA3-A4E1DB27032F}"/>
              </a:ext>
            </a:extLst>
          </p:cNvPr>
          <p:cNvPicPr>
            <a:picLocks noChangeAspect="1"/>
          </p:cNvPicPr>
          <p:nvPr/>
        </p:nvPicPr>
        <p:blipFill>
          <a:blip r:embed="rId5"/>
          <a:stretch>
            <a:fillRect/>
          </a:stretch>
        </p:blipFill>
        <p:spPr>
          <a:xfrm>
            <a:off x="6736270" y="1726386"/>
            <a:ext cx="1804226" cy="342803"/>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Tree>
    <p:extLst>
      <p:ext uri="{BB962C8B-B14F-4D97-AF65-F5344CB8AC3E}">
        <p14:creationId xmlns:p14="http://schemas.microsoft.com/office/powerpoint/2010/main" val="134545990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460950" y="2555625"/>
            <a:ext cx="8222100" cy="907500"/>
          </a:xfrm>
          <a:prstGeom prst="rect">
            <a:avLst/>
          </a:prstGeom>
        </p:spPr>
        <p:txBody>
          <a:bodyPr spcFirstLastPara="1" vert="horz" wrap="square" lIns="91425" tIns="91425" rIns="91425" bIns="91425" rtlCol="0" anchor="b" anchorCtr="0">
            <a:noAutofit/>
          </a:bodyPr>
          <a:lstStyle/>
          <a:p>
            <a:r>
              <a:rPr lang="en" dirty="0"/>
              <a:t>Mentimeter #02 </a:t>
            </a:r>
            <a:endParaRPr dirty="0"/>
          </a:p>
        </p:txBody>
      </p:sp>
      <p:sp>
        <p:nvSpPr>
          <p:cNvPr id="181" name="Google Shape;181;p32"/>
          <p:cNvSpPr txBox="1"/>
          <p:nvPr/>
        </p:nvSpPr>
        <p:spPr>
          <a:xfrm>
            <a:off x="2368149" y="4209563"/>
            <a:ext cx="4407702" cy="4959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2800" dirty="0">
                <a:solidFill>
                  <a:srgbClr val="274E13"/>
                </a:solidFill>
                <a:latin typeface="Roboto"/>
                <a:ea typeface="Roboto"/>
                <a:cs typeface="Roboto"/>
                <a:sym typeface="Roboto"/>
              </a:rPr>
              <a:t>Top 3 GRC categories</a:t>
            </a:r>
            <a:endParaRPr sz="2800" dirty="0">
              <a:solidFill>
                <a:srgbClr val="274E13"/>
              </a:solidFill>
              <a:latin typeface="Roboto"/>
              <a:ea typeface="Roboto"/>
              <a:cs typeface="Roboto"/>
              <a:sym typeface="Roboto"/>
            </a:endParaRPr>
          </a:p>
        </p:txBody>
      </p:sp>
    </p:spTree>
    <p:extLst>
      <p:ext uri="{BB962C8B-B14F-4D97-AF65-F5344CB8AC3E}">
        <p14:creationId xmlns:p14="http://schemas.microsoft.com/office/powerpoint/2010/main" val="28239437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09A4C07-3045-9A48-AC88-5F37F8CB2899}"/>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 xmlns:a16="http://schemas.microsoft.com/office/drawing/2014/main" id="{8F3CEB90-FEE3-2645-8B1A-C29E29A691D1}"/>
              </a:ext>
            </a:extLst>
          </p:cNvPr>
          <p:cNvSpPr>
            <a:spLocks noGrp="1"/>
          </p:cNvSpPr>
          <p:nvPr>
            <p:ph idx="1"/>
          </p:nvPr>
        </p:nvSpPr>
        <p:spPr>
          <a:xfrm>
            <a:off x="822722" y="2546649"/>
            <a:ext cx="7543800" cy="3017044"/>
          </a:xfrm>
        </p:spPr>
        <p:txBody>
          <a:bodyPr/>
          <a:lstStyle/>
          <a:p>
            <a:pPr>
              <a:buFont typeface="Wingdings" pitchFamily="2" charset="2"/>
              <a:buChar char="§"/>
            </a:pPr>
            <a:r>
              <a:rPr lang="en-US" dirty="0"/>
              <a:t>Building the GRC</a:t>
            </a:r>
          </a:p>
          <a:p>
            <a:pPr>
              <a:buFont typeface="Wingdings" pitchFamily="2" charset="2"/>
              <a:buChar char="§"/>
            </a:pPr>
            <a:r>
              <a:rPr lang="en-US" dirty="0"/>
              <a:t>The GRC in 3 parts</a:t>
            </a:r>
          </a:p>
          <a:p>
            <a:pPr lvl="1">
              <a:buFont typeface="Wingdings" pitchFamily="2" charset="2"/>
              <a:buChar char="§"/>
            </a:pPr>
            <a:r>
              <a:rPr lang="en-US" dirty="0"/>
              <a:t>Compact</a:t>
            </a:r>
          </a:p>
          <a:p>
            <a:pPr lvl="1">
              <a:buFont typeface="Wingdings" pitchFamily="2" charset="2"/>
              <a:buChar char="§"/>
            </a:pPr>
            <a:r>
              <a:rPr lang="en-US" dirty="0"/>
              <a:t>Framework</a:t>
            </a:r>
          </a:p>
          <a:p>
            <a:pPr lvl="1">
              <a:buFont typeface="Wingdings" pitchFamily="2" charset="2"/>
              <a:buChar char="§"/>
            </a:pPr>
            <a:r>
              <a:rPr lang="en-US" dirty="0"/>
              <a:t>Collaborative programs to advance GRC goals</a:t>
            </a:r>
          </a:p>
          <a:p>
            <a:pPr>
              <a:buFont typeface="Wingdings" pitchFamily="2" charset="2"/>
              <a:buChar char="§"/>
            </a:pPr>
            <a:endParaRPr lang="en-US" dirty="0"/>
          </a:p>
        </p:txBody>
      </p:sp>
      <p:pic>
        <p:nvPicPr>
          <p:cNvPr id="4" name="Picture 3">
            <a:extLst>
              <a:ext uri="{FF2B5EF4-FFF2-40B4-BE49-F238E27FC236}">
                <a16:creationId xmlns="" xmlns:a16="http://schemas.microsoft.com/office/drawing/2014/main" id="{1F70C919-C700-3249-8AFE-09006CBBFEFB}"/>
              </a:ext>
            </a:extLst>
          </p:cNvPr>
          <p:cNvPicPr>
            <a:picLocks noChangeAspect="1"/>
          </p:cNvPicPr>
          <p:nvPr/>
        </p:nvPicPr>
        <p:blipFill>
          <a:blip r:embed="rId2"/>
          <a:stretch>
            <a:fillRect/>
          </a:stretch>
        </p:blipFill>
        <p:spPr>
          <a:xfrm>
            <a:off x="6209827" y="502346"/>
            <a:ext cx="2156697" cy="1175672"/>
          </a:xfrm>
          <a:prstGeom prst="rect">
            <a:avLst/>
          </a:prstGeom>
        </p:spPr>
      </p:pic>
      <p:pic>
        <p:nvPicPr>
          <p:cNvPr id="5" name="Picture 4">
            <a:extLst>
              <a:ext uri="{FF2B5EF4-FFF2-40B4-BE49-F238E27FC236}">
                <a16:creationId xmlns="" xmlns:a16="http://schemas.microsoft.com/office/drawing/2014/main" id="{29505A79-8EAF-E241-AC6F-B25D0FF9C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6710" y="5258993"/>
            <a:ext cx="1487660" cy="609403"/>
          </a:xfrm>
          <a:prstGeom prst="rect">
            <a:avLst/>
          </a:prstGeom>
          <a:ln>
            <a:solidFill>
              <a:schemeClr val="bg1">
                <a:lumMod val="65000"/>
              </a:schemeClr>
            </a:solidFill>
          </a:ln>
        </p:spPr>
      </p:pic>
    </p:spTree>
    <p:extLst>
      <p:ext uri="{BB962C8B-B14F-4D97-AF65-F5344CB8AC3E}">
        <p14:creationId xmlns:p14="http://schemas.microsoft.com/office/powerpoint/2010/main" val="336267016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ctrTitle" idx="4294967295"/>
          </p:nvPr>
        </p:nvSpPr>
        <p:spPr>
          <a:xfrm>
            <a:off x="1084882" y="2211390"/>
            <a:ext cx="7537450" cy="1081087"/>
          </a:xfrm>
          <a:prstGeom prst="rect">
            <a:avLst/>
          </a:prstGeom>
        </p:spPr>
        <p:txBody>
          <a:bodyPr spcFirstLastPara="1" vert="horz" wrap="square" lIns="91425" tIns="91425" rIns="91425" bIns="91425" rtlCol="0" anchor="b" anchorCtr="0">
            <a:noAutofit/>
          </a:bodyPr>
          <a:lstStyle/>
          <a:p>
            <a:pPr>
              <a:spcBef>
                <a:spcPts val="0"/>
              </a:spcBef>
            </a:pPr>
            <a:r>
              <a:rPr lang="en" sz="4800" dirty="0"/>
              <a:t>GRC Framework Exercise </a:t>
            </a:r>
            <a:endParaRPr sz="3600" dirty="0"/>
          </a:p>
        </p:txBody>
      </p:sp>
      <p:sp>
        <p:nvSpPr>
          <p:cNvPr id="145" name="Google Shape;145;p26"/>
          <p:cNvSpPr txBox="1">
            <a:spLocks noGrp="1"/>
          </p:cNvSpPr>
          <p:nvPr>
            <p:ph type="subTitle" idx="4294967295"/>
          </p:nvPr>
        </p:nvSpPr>
        <p:spPr>
          <a:xfrm>
            <a:off x="1084882" y="3845975"/>
            <a:ext cx="6737350" cy="1274762"/>
          </a:xfrm>
          <a:prstGeom prst="rect">
            <a:avLst/>
          </a:prstGeom>
        </p:spPr>
        <p:txBody>
          <a:bodyPr spcFirstLastPara="1" vert="horz" wrap="square" lIns="91425" tIns="91425" rIns="91425" bIns="91425" rtlCol="0" anchor="t" anchorCtr="0">
            <a:noAutofit/>
          </a:bodyPr>
          <a:lstStyle/>
          <a:p>
            <a:pPr marL="0" indent="0">
              <a:spcBef>
                <a:spcPts val="0"/>
              </a:spcBef>
              <a:buNone/>
            </a:pPr>
            <a:r>
              <a:rPr lang="en-US" sz="2400" dirty="0">
                <a:solidFill>
                  <a:srgbClr val="274E13"/>
                </a:solidFill>
              </a:rPr>
              <a:t>Jordan Francisco</a:t>
            </a:r>
          </a:p>
          <a:p>
            <a:pPr marL="0" indent="0">
              <a:spcBef>
                <a:spcPts val="0"/>
              </a:spcBef>
              <a:buNone/>
            </a:pPr>
            <a:r>
              <a:rPr lang="en-US" sz="2400" dirty="0">
                <a:solidFill>
                  <a:srgbClr val="274E13"/>
                </a:solidFill>
              </a:rPr>
              <a:t>Greenest Region Corps – Sustainability Advisor</a:t>
            </a:r>
          </a:p>
          <a:p>
            <a:pPr marL="0" indent="0">
              <a:spcBef>
                <a:spcPts val="0"/>
              </a:spcBef>
              <a:buNone/>
            </a:pPr>
            <a:r>
              <a:rPr lang="en-US" sz="2400" dirty="0">
                <a:solidFill>
                  <a:srgbClr val="274E13"/>
                </a:solidFill>
              </a:rPr>
              <a:t>Villages of Grayslake / Libertyville</a:t>
            </a:r>
          </a:p>
          <a:p>
            <a:pPr marL="0" indent="0" algn="ctr">
              <a:spcBef>
                <a:spcPts val="0"/>
              </a:spcBef>
              <a:buNone/>
            </a:pPr>
            <a:endParaRPr lang="en-US" sz="2400" dirty="0">
              <a:solidFill>
                <a:srgbClr val="274E13"/>
              </a:solidFill>
            </a:endParaRPr>
          </a:p>
          <a:p>
            <a:pPr marL="0" indent="0" algn="ctr">
              <a:spcBef>
                <a:spcPts val="0"/>
              </a:spcBef>
              <a:buNone/>
            </a:pPr>
            <a:endParaRPr sz="2400" dirty="0">
              <a:solidFill>
                <a:srgbClr val="274E13"/>
              </a:solidFill>
            </a:endParaRPr>
          </a:p>
        </p:txBody>
      </p:sp>
    </p:spTree>
    <p:extLst>
      <p:ext uri="{BB962C8B-B14F-4D97-AF65-F5344CB8AC3E}">
        <p14:creationId xmlns:p14="http://schemas.microsoft.com/office/powerpoint/2010/main" val="40371869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prstGeom prst="rect">
            <a:avLst/>
          </a:prstGeom>
        </p:spPr>
        <p:txBody>
          <a:bodyPr spcFirstLastPara="1" vert="horz" wrap="square" lIns="91425" tIns="91425" rIns="91425" bIns="91425" rtlCol="0" anchor="b" anchorCtr="0">
            <a:noAutofit/>
          </a:bodyPr>
          <a:lstStyle/>
          <a:p>
            <a:r>
              <a:rPr lang="en" dirty="0"/>
              <a:t>Ten GRC Framework Categories</a:t>
            </a:r>
            <a:endParaRPr dirty="0"/>
          </a:p>
        </p:txBody>
      </p:sp>
      <p:pic>
        <p:nvPicPr>
          <p:cNvPr id="187" name="Google Shape;187;p33"/>
          <p:cNvPicPr preferRelativeResize="0"/>
          <p:nvPr/>
        </p:nvPicPr>
        <p:blipFill>
          <a:blip r:embed="rId3">
            <a:alphaModFix/>
          </a:blip>
          <a:stretch>
            <a:fillRect/>
          </a:stretch>
        </p:blipFill>
        <p:spPr>
          <a:xfrm>
            <a:off x="981275" y="2472003"/>
            <a:ext cx="1409700" cy="428625"/>
          </a:xfrm>
          <a:prstGeom prst="rect">
            <a:avLst/>
          </a:prstGeom>
          <a:noFill/>
          <a:ln>
            <a:noFill/>
          </a:ln>
        </p:spPr>
      </p:pic>
      <p:pic>
        <p:nvPicPr>
          <p:cNvPr id="188" name="Google Shape;188;p33"/>
          <p:cNvPicPr preferRelativeResize="0"/>
          <p:nvPr/>
        </p:nvPicPr>
        <p:blipFill>
          <a:blip r:embed="rId4">
            <a:alphaModFix/>
          </a:blip>
          <a:stretch>
            <a:fillRect/>
          </a:stretch>
        </p:blipFill>
        <p:spPr>
          <a:xfrm>
            <a:off x="3521628" y="2452939"/>
            <a:ext cx="2298401" cy="466725"/>
          </a:xfrm>
          <a:prstGeom prst="rect">
            <a:avLst/>
          </a:prstGeom>
          <a:noFill/>
          <a:ln>
            <a:noFill/>
          </a:ln>
        </p:spPr>
      </p:pic>
      <p:pic>
        <p:nvPicPr>
          <p:cNvPr id="189" name="Google Shape;189;p33"/>
          <p:cNvPicPr preferRelativeResize="0"/>
          <p:nvPr/>
        </p:nvPicPr>
        <p:blipFill>
          <a:blip r:embed="rId5">
            <a:alphaModFix/>
          </a:blip>
          <a:stretch>
            <a:fillRect/>
          </a:stretch>
        </p:blipFill>
        <p:spPr>
          <a:xfrm>
            <a:off x="6814703" y="2472003"/>
            <a:ext cx="1293037" cy="475837"/>
          </a:xfrm>
          <a:prstGeom prst="rect">
            <a:avLst/>
          </a:prstGeom>
          <a:noFill/>
          <a:ln>
            <a:noFill/>
          </a:ln>
        </p:spPr>
      </p:pic>
      <p:pic>
        <p:nvPicPr>
          <p:cNvPr id="190" name="Google Shape;190;p33"/>
          <p:cNvPicPr preferRelativeResize="0"/>
          <p:nvPr/>
        </p:nvPicPr>
        <p:blipFill>
          <a:blip r:embed="rId6">
            <a:alphaModFix/>
          </a:blip>
          <a:stretch>
            <a:fillRect/>
          </a:stretch>
        </p:blipFill>
        <p:spPr>
          <a:xfrm>
            <a:off x="1219400" y="3555766"/>
            <a:ext cx="933450" cy="428625"/>
          </a:xfrm>
          <a:prstGeom prst="rect">
            <a:avLst/>
          </a:prstGeom>
          <a:noFill/>
          <a:ln>
            <a:noFill/>
          </a:ln>
        </p:spPr>
      </p:pic>
      <p:pic>
        <p:nvPicPr>
          <p:cNvPr id="191" name="Google Shape;191;p33"/>
          <p:cNvPicPr preferRelativeResize="0"/>
          <p:nvPr/>
        </p:nvPicPr>
        <p:blipFill>
          <a:blip r:embed="rId7">
            <a:alphaModFix/>
          </a:blip>
          <a:stretch>
            <a:fillRect/>
          </a:stretch>
        </p:blipFill>
        <p:spPr>
          <a:xfrm>
            <a:off x="2823291" y="3570050"/>
            <a:ext cx="1457325" cy="400050"/>
          </a:xfrm>
          <a:prstGeom prst="rect">
            <a:avLst/>
          </a:prstGeom>
          <a:noFill/>
          <a:ln>
            <a:noFill/>
          </a:ln>
        </p:spPr>
      </p:pic>
      <p:pic>
        <p:nvPicPr>
          <p:cNvPr id="192" name="Google Shape;192;p33"/>
          <p:cNvPicPr preferRelativeResize="0"/>
          <p:nvPr/>
        </p:nvPicPr>
        <p:blipFill>
          <a:blip r:embed="rId8">
            <a:alphaModFix/>
          </a:blip>
          <a:stretch>
            <a:fillRect/>
          </a:stretch>
        </p:blipFill>
        <p:spPr>
          <a:xfrm>
            <a:off x="4804351" y="3570062"/>
            <a:ext cx="1236518" cy="400050"/>
          </a:xfrm>
          <a:prstGeom prst="rect">
            <a:avLst/>
          </a:prstGeom>
          <a:noFill/>
          <a:ln>
            <a:noFill/>
          </a:ln>
        </p:spPr>
      </p:pic>
      <p:pic>
        <p:nvPicPr>
          <p:cNvPr id="193" name="Google Shape;193;p33"/>
          <p:cNvPicPr preferRelativeResize="0"/>
          <p:nvPr/>
        </p:nvPicPr>
        <p:blipFill>
          <a:blip r:embed="rId9">
            <a:alphaModFix/>
          </a:blip>
          <a:stretch>
            <a:fillRect/>
          </a:stretch>
        </p:blipFill>
        <p:spPr>
          <a:xfrm>
            <a:off x="6612928" y="3555778"/>
            <a:ext cx="1848967" cy="428625"/>
          </a:xfrm>
          <a:prstGeom prst="rect">
            <a:avLst/>
          </a:prstGeom>
          <a:noFill/>
          <a:ln>
            <a:noFill/>
          </a:ln>
        </p:spPr>
      </p:pic>
      <p:pic>
        <p:nvPicPr>
          <p:cNvPr id="194" name="Google Shape;194;p33"/>
          <p:cNvPicPr preferRelativeResize="0"/>
          <p:nvPr/>
        </p:nvPicPr>
        <p:blipFill>
          <a:blip r:embed="rId10">
            <a:alphaModFix/>
          </a:blip>
          <a:stretch>
            <a:fillRect/>
          </a:stretch>
        </p:blipFill>
        <p:spPr>
          <a:xfrm>
            <a:off x="788067" y="4535866"/>
            <a:ext cx="2552700" cy="371475"/>
          </a:xfrm>
          <a:prstGeom prst="rect">
            <a:avLst/>
          </a:prstGeom>
          <a:noFill/>
          <a:ln>
            <a:noFill/>
          </a:ln>
        </p:spPr>
      </p:pic>
      <p:pic>
        <p:nvPicPr>
          <p:cNvPr id="195" name="Google Shape;195;p33"/>
          <p:cNvPicPr preferRelativeResize="0"/>
          <p:nvPr/>
        </p:nvPicPr>
        <p:blipFill>
          <a:blip r:embed="rId11">
            <a:alphaModFix/>
          </a:blip>
          <a:stretch>
            <a:fillRect/>
          </a:stretch>
        </p:blipFill>
        <p:spPr>
          <a:xfrm>
            <a:off x="3934075" y="4507303"/>
            <a:ext cx="1885950" cy="428625"/>
          </a:xfrm>
          <a:prstGeom prst="rect">
            <a:avLst/>
          </a:prstGeom>
          <a:noFill/>
          <a:ln>
            <a:noFill/>
          </a:ln>
        </p:spPr>
      </p:pic>
      <p:pic>
        <p:nvPicPr>
          <p:cNvPr id="196" name="Google Shape;196;p33"/>
          <p:cNvPicPr preferRelativeResize="0"/>
          <p:nvPr/>
        </p:nvPicPr>
        <p:blipFill>
          <a:blip r:embed="rId12">
            <a:alphaModFix/>
          </a:blip>
          <a:stretch>
            <a:fillRect/>
          </a:stretch>
        </p:blipFill>
        <p:spPr>
          <a:xfrm>
            <a:off x="6945114" y="4507303"/>
            <a:ext cx="1032202" cy="428625"/>
          </a:xfrm>
          <a:prstGeom prst="rect">
            <a:avLst/>
          </a:prstGeom>
          <a:noFill/>
          <a:ln>
            <a:noFill/>
          </a:ln>
        </p:spPr>
      </p:pic>
    </p:spTree>
    <p:extLst>
      <p:ext uri="{BB962C8B-B14F-4D97-AF65-F5344CB8AC3E}">
        <p14:creationId xmlns:p14="http://schemas.microsoft.com/office/powerpoint/2010/main" val="294025174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34"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38274" y="1042603"/>
            <a:ext cx="6232732" cy="4782065"/>
          </a:xfrm>
          <a:prstGeom prst="rect">
            <a:avLst/>
          </a:prstGeom>
          <a:noFill/>
          <a:ln>
            <a:noFill/>
          </a:ln>
        </p:spPr>
      </p:pic>
      <p:sp>
        <p:nvSpPr>
          <p:cNvPr id="203" name="Google Shape;203;p34"/>
          <p:cNvSpPr/>
          <p:nvPr/>
        </p:nvSpPr>
        <p:spPr>
          <a:xfrm>
            <a:off x="2738274" y="1042602"/>
            <a:ext cx="394164" cy="478206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pic>
        <p:nvPicPr>
          <p:cNvPr id="204" name="Google Shape;204;p34"/>
          <p:cNvPicPr preferRelativeResize="0"/>
          <p:nvPr/>
        </p:nvPicPr>
        <p:blipFill>
          <a:blip r:embed="rId4">
            <a:alphaModFix/>
          </a:blip>
          <a:stretch>
            <a:fillRect/>
          </a:stretch>
        </p:blipFill>
        <p:spPr>
          <a:xfrm>
            <a:off x="354128" y="2936700"/>
            <a:ext cx="1929725" cy="1073400"/>
          </a:xfrm>
          <a:prstGeom prst="rect">
            <a:avLst/>
          </a:prstGeom>
          <a:noFill/>
          <a:ln>
            <a:noFill/>
          </a:ln>
        </p:spPr>
      </p:pic>
    </p:spTree>
    <p:extLst>
      <p:ext uri="{BB962C8B-B14F-4D97-AF65-F5344CB8AC3E}">
        <p14:creationId xmlns:p14="http://schemas.microsoft.com/office/powerpoint/2010/main" val="383098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5"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24667" y="1042603"/>
            <a:ext cx="6246341" cy="4744995"/>
          </a:xfrm>
          <a:prstGeom prst="rect">
            <a:avLst/>
          </a:prstGeom>
          <a:noFill/>
          <a:ln>
            <a:noFill/>
          </a:ln>
        </p:spPr>
      </p:pic>
      <p:sp>
        <p:nvSpPr>
          <p:cNvPr id="211" name="Google Shape;211;p35"/>
          <p:cNvSpPr/>
          <p:nvPr/>
        </p:nvSpPr>
        <p:spPr>
          <a:xfrm>
            <a:off x="3113902" y="1042603"/>
            <a:ext cx="1130644" cy="474499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pic>
        <p:nvPicPr>
          <p:cNvPr id="212" name="Google Shape;212;p35"/>
          <p:cNvPicPr preferRelativeResize="0"/>
          <p:nvPr/>
        </p:nvPicPr>
        <p:blipFill>
          <a:blip r:embed="rId4">
            <a:alphaModFix/>
          </a:blip>
          <a:stretch>
            <a:fillRect/>
          </a:stretch>
        </p:blipFill>
        <p:spPr>
          <a:xfrm>
            <a:off x="346753" y="2929325"/>
            <a:ext cx="1929725" cy="1073400"/>
          </a:xfrm>
          <a:prstGeom prst="rect">
            <a:avLst/>
          </a:prstGeom>
          <a:noFill/>
          <a:ln>
            <a:noFill/>
          </a:ln>
        </p:spPr>
      </p:pic>
    </p:spTree>
    <p:extLst>
      <p:ext uri="{BB962C8B-B14F-4D97-AF65-F5344CB8AC3E}">
        <p14:creationId xmlns:p14="http://schemas.microsoft.com/office/powerpoint/2010/main" val="382147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6"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726058" y="1042603"/>
            <a:ext cx="6251327" cy="4744995"/>
          </a:xfrm>
          <a:prstGeom prst="rect">
            <a:avLst/>
          </a:prstGeom>
          <a:noFill/>
          <a:ln>
            <a:noFill/>
          </a:ln>
        </p:spPr>
      </p:pic>
      <p:sp>
        <p:nvSpPr>
          <p:cNvPr id="219" name="Google Shape;219;p36"/>
          <p:cNvSpPr/>
          <p:nvPr/>
        </p:nvSpPr>
        <p:spPr>
          <a:xfrm>
            <a:off x="4522575" y="1024068"/>
            <a:ext cx="2716103" cy="4763531"/>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pic>
        <p:nvPicPr>
          <p:cNvPr id="220" name="Google Shape;220;p36"/>
          <p:cNvPicPr preferRelativeResize="0"/>
          <p:nvPr/>
        </p:nvPicPr>
        <p:blipFill>
          <a:blip r:embed="rId4">
            <a:alphaModFix/>
          </a:blip>
          <a:stretch>
            <a:fillRect/>
          </a:stretch>
        </p:blipFill>
        <p:spPr>
          <a:xfrm>
            <a:off x="354178" y="2929300"/>
            <a:ext cx="1929725" cy="1073400"/>
          </a:xfrm>
          <a:prstGeom prst="rect">
            <a:avLst/>
          </a:prstGeom>
          <a:noFill/>
          <a:ln>
            <a:noFill/>
          </a:ln>
        </p:spPr>
      </p:pic>
    </p:spTree>
    <p:extLst>
      <p:ext uri="{BB962C8B-B14F-4D97-AF65-F5344CB8AC3E}">
        <p14:creationId xmlns:p14="http://schemas.microsoft.com/office/powerpoint/2010/main" val="23945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37" descr="https://lh3.googleusercontent.com/ceKAYdhN73ns843Z4y_ToSh8Mb1e8kbzwULjrI_f07NQ4PgJIceaierOznHyMOEQ8B9iKJaFeWUF_ZYgsAOegRlVL_uqIPK8q7H3NDWVyOL593W2cPqGQ3TnPlQBWPH7EzvnYXrZT4A"/>
          <p:cNvPicPr preferRelativeResize="0"/>
          <p:nvPr/>
        </p:nvPicPr>
        <p:blipFill rotWithShape="1">
          <a:blip r:embed="rId3">
            <a:alphaModFix/>
          </a:blip>
          <a:srcRect/>
          <a:stretch/>
        </p:blipFill>
        <p:spPr>
          <a:xfrm>
            <a:off x="2594919" y="1024068"/>
            <a:ext cx="6394622" cy="4819135"/>
          </a:xfrm>
          <a:prstGeom prst="rect">
            <a:avLst/>
          </a:prstGeom>
          <a:noFill/>
          <a:ln>
            <a:noFill/>
          </a:ln>
        </p:spPr>
      </p:pic>
      <p:sp>
        <p:nvSpPr>
          <p:cNvPr id="227" name="Google Shape;227;p37"/>
          <p:cNvSpPr/>
          <p:nvPr/>
        </p:nvSpPr>
        <p:spPr>
          <a:xfrm>
            <a:off x="7260941" y="1024068"/>
            <a:ext cx="1728600" cy="4819135"/>
          </a:xfrm>
          <a:prstGeom prst="rect">
            <a:avLst/>
          </a:prstGeom>
          <a:noFill/>
          <a:ln w="57150" cap="flat" cmpd="sng">
            <a:solidFill>
              <a:srgbClr val="00206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sp>
        <p:nvSpPr>
          <p:cNvPr id="228" name="Google Shape;228;p37"/>
          <p:cNvSpPr/>
          <p:nvPr/>
        </p:nvSpPr>
        <p:spPr>
          <a:xfrm>
            <a:off x="8199782" y="1063928"/>
            <a:ext cx="152690" cy="4739412"/>
          </a:xfrm>
          <a:prstGeom prst="rect">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sp>
        <p:nvSpPr>
          <p:cNvPr id="229" name="Google Shape;229;p37"/>
          <p:cNvSpPr/>
          <p:nvPr/>
        </p:nvSpPr>
        <p:spPr>
          <a:xfrm>
            <a:off x="8751405" y="1063929"/>
            <a:ext cx="238136" cy="4739411"/>
          </a:xfrm>
          <a:prstGeom prst="rect">
            <a:avLst/>
          </a:prstGeom>
          <a:noFill/>
          <a:ln w="38100" cap="flat" cmpd="sng">
            <a:solidFill>
              <a:srgbClr val="FFC000"/>
            </a:solidFill>
            <a:prstDash val="solid"/>
            <a:miter lim="800000"/>
            <a:headEnd type="none" w="sm" len="sm"/>
            <a:tailEnd type="none" w="sm" len="sm"/>
          </a:ln>
        </p:spPr>
        <p:txBody>
          <a:bodyPr spcFirstLastPara="1" wrap="square" lIns="68575" tIns="34275" rIns="68575" bIns="34275" anchor="ctr" anchorCtr="0">
            <a:noAutofit/>
          </a:bodyPr>
          <a:lstStyle/>
          <a:p>
            <a:pPr algn="ctr">
              <a:spcBef>
                <a:spcPts val="0"/>
              </a:spcBef>
              <a:spcAft>
                <a:spcPts val="0"/>
              </a:spcAft>
            </a:pPr>
            <a:endParaRPr sz="1400">
              <a:solidFill>
                <a:schemeClr val="lt1"/>
              </a:solidFill>
              <a:latin typeface="Calibri"/>
              <a:ea typeface="Calibri"/>
              <a:cs typeface="Calibri"/>
              <a:sym typeface="Calibri"/>
            </a:endParaRPr>
          </a:p>
        </p:txBody>
      </p:sp>
      <p:pic>
        <p:nvPicPr>
          <p:cNvPr id="230" name="Google Shape;230;p37"/>
          <p:cNvPicPr preferRelativeResize="0"/>
          <p:nvPr/>
        </p:nvPicPr>
        <p:blipFill>
          <a:blip r:embed="rId4">
            <a:alphaModFix/>
          </a:blip>
          <a:stretch>
            <a:fillRect/>
          </a:stretch>
        </p:blipFill>
        <p:spPr>
          <a:xfrm>
            <a:off x="361578" y="2944100"/>
            <a:ext cx="1929725" cy="1073400"/>
          </a:xfrm>
          <a:prstGeom prst="rect">
            <a:avLst/>
          </a:prstGeom>
          <a:noFill/>
          <a:ln>
            <a:noFill/>
          </a:ln>
        </p:spPr>
      </p:pic>
    </p:spTree>
    <p:extLst>
      <p:ext uri="{BB962C8B-B14F-4D97-AF65-F5344CB8AC3E}">
        <p14:creationId xmlns:p14="http://schemas.microsoft.com/office/powerpoint/2010/main" val="199184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460950" y="1287821"/>
            <a:ext cx="8222100" cy="907500"/>
          </a:xfrm>
          <a:prstGeom prst="rect">
            <a:avLst/>
          </a:prstGeom>
        </p:spPr>
        <p:txBody>
          <a:bodyPr spcFirstLastPara="1" vert="horz" wrap="square" lIns="91425" tIns="91425" rIns="91425" bIns="91425" rtlCol="0" anchor="b" anchorCtr="0">
            <a:noAutofit/>
          </a:bodyPr>
          <a:lstStyle/>
          <a:p>
            <a:pPr algn="l"/>
            <a:r>
              <a:rPr lang="en" dirty="0"/>
              <a:t/>
            </a:r>
            <a:br>
              <a:rPr lang="en" dirty="0"/>
            </a:br>
            <a:r>
              <a:rPr lang="en" dirty="0"/>
              <a:t>Group </a:t>
            </a:r>
            <a:r>
              <a:rPr lang="en" dirty="0" smtClean="0"/>
              <a:t>Activity</a:t>
            </a:r>
            <a:endParaRPr dirty="0"/>
          </a:p>
        </p:txBody>
      </p:sp>
      <p:sp>
        <p:nvSpPr>
          <p:cNvPr id="236" name="Google Shape;236;p38"/>
          <p:cNvSpPr txBox="1"/>
          <p:nvPr/>
        </p:nvSpPr>
        <p:spPr>
          <a:xfrm>
            <a:off x="460950" y="2486787"/>
            <a:ext cx="8222100" cy="2965324"/>
          </a:xfrm>
          <a:prstGeom prst="rect">
            <a:avLst/>
          </a:prstGeom>
          <a:noFill/>
          <a:ln>
            <a:noFill/>
          </a:ln>
        </p:spPr>
        <p:txBody>
          <a:bodyPr spcFirstLastPara="1" wrap="square" lIns="91425" tIns="91425" rIns="91425" bIns="91425" anchor="t" anchorCtr="0">
            <a:noAutofit/>
          </a:bodyPr>
          <a:lstStyle/>
          <a:p>
            <a:pPr>
              <a:spcBef>
                <a:spcPts val="0"/>
              </a:spcBef>
            </a:pPr>
            <a:r>
              <a:rPr lang="en-US" sz="2700" dirty="0">
                <a:solidFill>
                  <a:srgbClr val="274E13"/>
                </a:solidFill>
              </a:rPr>
              <a:t>Greenest Region Corps Facilitators</a:t>
            </a:r>
          </a:p>
          <a:p>
            <a:pPr>
              <a:spcBef>
                <a:spcPts val="0"/>
              </a:spcBef>
            </a:pPr>
            <a:endParaRPr lang="en-US" sz="2400" dirty="0">
              <a:solidFill>
                <a:srgbClr val="274E13"/>
              </a:solidFill>
            </a:endParaRPr>
          </a:p>
          <a:p>
            <a:pPr>
              <a:spcBef>
                <a:spcPts val="0"/>
              </a:spcBef>
            </a:pPr>
            <a:r>
              <a:rPr lang="en-US" sz="2400" dirty="0">
                <a:solidFill>
                  <a:srgbClr val="274E13"/>
                </a:solidFill>
              </a:rPr>
              <a:t>Andrew Brown, Village of Park Forest </a:t>
            </a:r>
          </a:p>
          <a:p>
            <a:pPr>
              <a:spcBef>
                <a:spcPts val="0"/>
              </a:spcBef>
            </a:pPr>
            <a:r>
              <a:rPr lang="en-US" sz="2400" dirty="0">
                <a:solidFill>
                  <a:srgbClr val="274E13"/>
                </a:solidFill>
              </a:rPr>
              <a:t>Tom Cordell, Village of South Barrington</a:t>
            </a:r>
          </a:p>
          <a:p>
            <a:pPr>
              <a:spcBef>
                <a:spcPts val="0"/>
              </a:spcBef>
            </a:pPr>
            <a:r>
              <a:rPr lang="en-US" sz="2400" dirty="0">
                <a:solidFill>
                  <a:srgbClr val="274E13"/>
                </a:solidFill>
              </a:rPr>
              <a:t>Jordan Francisco, Village of Grayslake/Libertyville</a:t>
            </a:r>
            <a:br>
              <a:rPr lang="en-US" sz="2400" dirty="0">
                <a:solidFill>
                  <a:srgbClr val="274E13"/>
                </a:solidFill>
              </a:rPr>
            </a:br>
            <a:r>
              <a:rPr lang="en-US" sz="2400" dirty="0">
                <a:solidFill>
                  <a:srgbClr val="274E13"/>
                </a:solidFill>
              </a:rPr>
              <a:t>Kimberly White, Village of Hoffman Estates</a:t>
            </a:r>
          </a:p>
          <a:p>
            <a:pPr>
              <a:spcBef>
                <a:spcPts val="0"/>
              </a:spcBef>
            </a:pPr>
            <a:r>
              <a:rPr lang="en-US" sz="2400" dirty="0">
                <a:solidFill>
                  <a:srgbClr val="274E13"/>
                </a:solidFill>
              </a:rPr>
              <a:t>Katie Friedman, City of Highland Park</a:t>
            </a:r>
          </a:p>
          <a:p>
            <a:pPr>
              <a:spcBef>
                <a:spcPts val="0"/>
              </a:spcBef>
            </a:pPr>
            <a:endParaRPr lang="en-US" sz="2400" dirty="0">
              <a:solidFill>
                <a:srgbClr val="274E13"/>
              </a:solidFill>
            </a:endParaRPr>
          </a:p>
        </p:txBody>
      </p:sp>
    </p:spTree>
    <p:extLst>
      <p:ext uri="{BB962C8B-B14F-4D97-AF65-F5344CB8AC3E}">
        <p14:creationId xmlns:p14="http://schemas.microsoft.com/office/powerpoint/2010/main" val="18876764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9"/>
          <p:cNvSpPr txBox="1">
            <a:spLocks noGrp="1"/>
          </p:cNvSpPr>
          <p:nvPr>
            <p:ph type="title"/>
          </p:nvPr>
        </p:nvSpPr>
        <p:spPr>
          <a:xfrm>
            <a:off x="460950" y="2555625"/>
            <a:ext cx="8222100" cy="907500"/>
          </a:xfrm>
          <a:prstGeom prst="rect">
            <a:avLst/>
          </a:prstGeom>
        </p:spPr>
        <p:txBody>
          <a:bodyPr spcFirstLastPara="1" vert="horz" wrap="square" lIns="91425" tIns="91425" rIns="91425" bIns="91425" rtlCol="0" anchor="b" anchorCtr="0">
            <a:noAutofit/>
          </a:bodyPr>
          <a:lstStyle/>
          <a:p>
            <a:r>
              <a:rPr lang="en"/>
              <a:t>Mentimeter #03 </a:t>
            </a:r>
            <a:endParaRPr/>
          </a:p>
        </p:txBody>
      </p:sp>
      <p:sp>
        <p:nvSpPr>
          <p:cNvPr id="242" name="Google Shape;242;p39"/>
          <p:cNvSpPr txBox="1"/>
          <p:nvPr/>
        </p:nvSpPr>
        <p:spPr>
          <a:xfrm>
            <a:off x="2342739" y="4480917"/>
            <a:ext cx="4458525" cy="5700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2800">
                <a:solidFill>
                  <a:srgbClr val="274E13"/>
                </a:solidFill>
                <a:latin typeface="Roboto"/>
                <a:ea typeface="Roboto"/>
                <a:cs typeface="Roboto"/>
                <a:sym typeface="Roboto"/>
              </a:rPr>
              <a:t>What did you find helpful?</a:t>
            </a:r>
            <a:endParaRPr sz="2800" dirty="0">
              <a:solidFill>
                <a:srgbClr val="274E13"/>
              </a:solidFill>
              <a:latin typeface="Roboto"/>
              <a:ea typeface="Roboto"/>
              <a:cs typeface="Roboto"/>
              <a:sym typeface="Roboto"/>
            </a:endParaRPr>
          </a:p>
        </p:txBody>
      </p:sp>
    </p:spTree>
    <p:extLst>
      <p:ext uri="{BB962C8B-B14F-4D97-AF65-F5344CB8AC3E}">
        <p14:creationId xmlns:p14="http://schemas.microsoft.com/office/powerpoint/2010/main" val="26056527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40"/>
          <p:cNvSpPr txBox="1">
            <a:spLocks noGrp="1"/>
          </p:cNvSpPr>
          <p:nvPr>
            <p:ph type="title"/>
          </p:nvPr>
        </p:nvSpPr>
        <p:spPr>
          <a:xfrm>
            <a:off x="343650" y="3069975"/>
            <a:ext cx="8456700" cy="907500"/>
          </a:xfrm>
          <a:prstGeom prst="rect">
            <a:avLst/>
          </a:prstGeom>
        </p:spPr>
        <p:txBody>
          <a:bodyPr spcFirstLastPara="1" vert="horz" wrap="square" lIns="91425" tIns="91425" rIns="91425" bIns="91425" rtlCol="0" anchor="b" anchorCtr="0">
            <a:noAutofit/>
          </a:bodyPr>
          <a:lstStyle/>
          <a:p>
            <a:r>
              <a:rPr lang="en" dirty="0"/>
              <a:t>Thank you for participating!</a:t>
            </a:r>
            <a:endParaRPr dirty="0"/>
          </a:p>
        </p:txBody>
      </p:sp>
      <p:sp>
        <p:nvSpPr>
          <p:cNvPr id="248" name="Google Shape;248;p40"/>
          <p:cNvSpPr txBox="1"/>
          <p:nvPr/>
        </p:nvSpPr>
        <p:spPr>
          <a:xfrm>
            <a:off x="2858700" y="4643850"/>
            <a:ext cx="3426600" cy="5700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endParaRPr>
              <a:solidFill>
                <a:srgbClr val="274E13"/>
              </a:solidFill>
              <a:latin typeface="Roboto"/>
              <a:ea typeface="Roboto"/>
              <a:cs typeface="Roboto"/>
              <a:sym typeface="Roboto"/>
            </a:endParaRPr>
          </a:p>
        </p:txBody>
      </p:sp>
    </p:spTree>
    <p:extLst>
      <p:ext uri="{BB962C8B-B14F-4D97-AF65-F5344CB8AC3E}">
        <p14:creationId xmlns:p14="http://schemas.microsoft.com/office/powerpoint/2010/main" val="2584800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solidFill>
                  <a:schemeClr val="tx1">
                    <a:lumMod val="75000"/>
                    <a:lumOff val="25000"/>
                  </a:schemeClr>
                </a:solidFill>
              </a:rPr>
              <a:t>GRC Goal </a:t>
            </a:r>
          </a:p>
        </p:txBody>
      </p:sp>
      <p:sp>
        <p:nvSpPr>
          <p:cNvPr id="3" name="Content Placeholder 2"/>
          <p:cNvSpPr>
            <a:spLocks noGrp="1"/>
          </p:cNvSpPr>
          <p:nvPr>
            <p:ph idx="1"/>
          </p:nvPr>
        </p:nvSpPr>
        <p:spPr/>
        <p:txBody>
          <a:bodyPr rtlCol="0">
            <a:normAutofit/>
          </a:bodyPr>
          <a:lstStyle/>
          <a:p>
            <a:pPr marL="68580" indent="-68580">
              <a:defRPr/>
            </a:pPr>
            <a:endParaRPr lang="en-US" sz="2700" i="1" dirty="0"/>
          </a:p>
          <a:p>
            <a:pPr marL="68580" indent="-68580">
              <a:defRPr/>
            </a:pPr>
            <a:r>
              <a:rPr lang="en-US" sz="2700" i="1" dirty="0">
                <a:solidFill>
                  <a:schemeClr val="accent4">
                    <a:lumMod val="75000"/>
                  </a:schemeClr>
                </a:solidFill>
              </a:rPr>
              <a:t>To align environmental issues, resources, and actions at the local, regional and national levels to guide municipalities to achieve greater environmental sustainability.  </a:t>
            </a:r>
          </a:p>
          <a:p>
            <a:pPr marL="68580" indent="-68580">
              <a:defRPr/>
            </a:pPr>
            <a:endParaRPr lang="en-US" dirty="0">
              <a:solidFill>
                <a:schemeClr val="tx1">
                  <a:lumMod val="75000"/>
                  <a:lumOff val="25000"/>
                </a:schemeClr>
              </a:solidFill>
            </a:endParaRPr>
          </a:p>
        </p:txBody>
      </p:sp>
      <p:pic>
        <p:nvPicPr>
          <p:cNvPr id="5" name="Picture 4">
            <a:extLst>
              <a:ext uri="{FF2B5EF4-FFF2-40B4-BE49-F238E27FC236}">
                <a16:creationId xmlns="" xmlns:a16="http://schemas.microsoft.com/office/drawing/2014/main" id="{CDAE8ABE-DC68-F64A-BBFC-09BB392E9D91}"/>
              </a:ext>
            </a:extLst>
          </p:cNvPr>
          <p:cNvPicPr>
            <a:picLocks noChangeAspect="1"/>
          </p:cNvPicPr>
          <p:nvPr/>
        </p:nvPicPr>
        <p:blipFill>
          <a:blip r:embed="rId3"/>
          <a:stretch>
            <a:fillRect/>
          </a:stretch>
        </p:blipFill>
        <p:spPr>
          <a:xfrm>
            <a:off x="6068179" y="4081465"/>
            <a:ext cx="2638425" cy="143827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Building the GRC</a:t>
            </a:r>
          </a:p>
        </p:txBody>
      </p:sp>
      <p:sp>
        <p:nvSpPr>
          <p:cNvPr id="5" name="Text Placeholder 4"/>
          <p:cNvSpPr>
            <a:spLocks noGrp="1"/>
          </p:cNvSpPr>
          <p:nvPr>
            <p:ph type="body" idx="1"/>
          </p:nvPr>
        </p:nvSpPr>
        <p:spPr/>
        <p:txBody>
          <a:bodyPr/>
          <a:lstStyle/>
          <a:p>
            <a:r>
              <a:rPr lang="en-US" dirty="0"/>
              <a:t> </a:t>
            </a:r>
          </a:p>
        </p:txBody>
      </p:sp>
      <p:pic>
        <p:nvPicPr>
          <p:cNvPr id="3" name="Picture 2">
            <a:extLst>
              <a:ext uri="{FF2B5EF4-FFF2-40B4-BE49-F238E27FC236}">
                <a16:creationId xmlns="" xmlns:a16="http://schemas.microsoft.com/office/drawing/2014/main" id="{83259220-09AA-C741-B524-119CD661EFC7}"/>
              </a:ext>
            </a:extLst>
          </p:cNvPr>
          <p:cNvPicPr>
            <a:picLocks noChangeAspect="1"/>
          </p:cNvPicPr>
          <p:nvPr/>
        </p:nvPicPr>
        <p:blipFill>
          <a:blip r:embed="rId3"/>
          <a:stretch>
            <a:fillRect/>
          </a:stretch>
        </p:blipFill>
        <p:spPr>
          <a:xfrm>
            <a:off x="5728337" y="4453130"/>
            <a:ext cx="2638425" cy="1438275"/>
          </a:xfrm>
          <a:prstGeom prst="rect">
            <a:avLst/>
          </a:prstGeom>
        </p:spPr>
      </p:pic>
    </p:spTree>
    <p:extLst>
      <p:ext uri="{BB962C8B-B14F-4D97-AF65-F5344CB8AC3E}">
        <p14:creationId xmlns:p14="http://schemas.microsoft.com/office/powerpoint/2010/main" val="1009633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the </a:t>
            </a:r>
            <a:r>
              <a:rPr lang="en-US" dirty="0" smtClean="0"/>
              <a:t>GRC</a:t>
            </a:r>
            <a:endParaRPr lang="en-US" dirty="0"/>
          </a:p>
        </p:txBody>
      </p:sp>
      <p:sp>
        <p:nvSpPr>
          <p:cNvPr id="3" name="Content Placeholder 2"/>
          <p:cNvSpPr>
            <a:spLocks noGrp="1"/>
          </p:cNvSpPr>
          <p:nvPr>
            <p:ph idx="1"/>
          </p:nvPr>
        </p:nvSpPr>
        <p:spPr/>
        <p:txBody>
          <a:bodyPr/>
          <a:lstStyle/>
          <a:p>
            <a:r>
              <a:rPr lang="en-US" sz="2700" dirty="0">
                <a:solidFill>
                  <a:srgbClr val="2C542C"/>
                </a:solidFill>
              </a:rPr>
              <a:t>1. What is already underway in the region?</a:t>
            </a:r>
          </a:p>
          <a:p>
            <a:r>
              <a:rPr lang="en-US" sz="2700" dirty="0">
                <a:solidFill>
                  <a:srgbClr val="2C542C"/>
                </a:solidFill>
              </a:rPr>
              <a:t>2. What existing programs will be helpful?</a:t>
            </a:r>
          </a:p>
          <a:p>
            <a:endParaRPr lang="en-US" sz="1350" i="1" dirty="0">
              <a:solidFill>
                <a:srgbClr val="2C542C"/>
              </a:solidFill>
            </a:endParaRPr>
          </a:p>
          <a:p>
            <a:r>
              <a:rPr lang="en-US" sz="1800" i="1" dirty="0">
                <a:solidFill>
                  <a:schemeClr val="accent5">
                    <a:lumMod val="75000"/>
                  </a:schemeClr>
                </a:solidFill>
              </a:rPr>
              <a:t>TO ANSWER THOSE QUESTIONS - </a:t>
            </a:r>
          </a:p>
          <a:p>
            <a:pPr>
              <a:buFont typeface="Wingdings" panose="05000000000000000000" pitchFamily="2" charset="2"/>
              <a:buChar char="Ø"/>
            </a:pPr>
            <a:r>
              <a:rPr lang="en-US" sz="3300" dirty="0"/>
              <a:t>Inventoried environmental achievements for</a:t>
            </a:r>
            <a:r>
              <a:rPr lang="en-US" sz="3300" i="1" dirty="0"/>
              <a:t> </a:t>
            </a:r>
            <a:r>
              <a:rPr lang="en-US" sz="3300" dirty="0"/>
              <a:t>290 municipalities</a:t>
            </a:r>
          </a:p>
        </p:txBody>
      </p:sp>
      <p:pic>
        <p:nvPicPr>
          <p:cNvPr id="5" name="Picture 4">
            <a:extLst>
              <a:ext uri="{FF2B5EF4-FFF2-40B4-BE49-F238E27FC236}">
                <a16:creationId xmlns="" xmlns:a16="http://schemas.microsoft.com/office/drawing/2014/main" id="{5513522F-07FC-B24F-9D56-FA1E36847487}"/>
              </a:ext>
            </a:extLst>
          </p:cNvPr>
          <p:cNvPicPr>
            <a:picLocks noChangeAspect="1"/>
          </p:cNvPicPr>
          <p:nvPr/>
        </p:nvPicPr>
        <p:blipFill>
          <a:blip r:embed="rId3"/>
          <a:stretch>
            <a:fillRect/>
          </a:stretch>
        </p:blipFill>
        <p:spPr>
          <a:xfrm>
            <a:off x="6600668" y="4538913"/>
            <a:ext cx="2105935" cy="995948"/>
          </a:xfrm>
          <a:prstGeom prst="rect">
            <a:avLst/>
          </a:prstGeom>
        </p:spPr>
      </p:pic>
    </p:spTree>
    <p:extLst>
      <p:ext uri="{BB962C8B-B14F-4D97-AF65-F5344CB8AC3E}">
        <p14:creationId xmlns:p14="http://schemas.microsoft.com/office/powerpoint/2010/main" val="2518129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664" y="831339"/>
            <a:ext cx="6789995" cy="519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pPr>
              <a:defRPr/>
            </a:pPr>
            <a:fld id="{F927C274-B1D0-4A37-BFAD-7372FC551A20}" type="slidenum">
              <a:rPr lang="en-US" smtClean="0"/>
              <a:pPr>
                <a:defRPr/>
              </a:pPr>
              <a:t>9</a:t>
            </a:fld>
            <a:endParaRPr lang="en-US"/>
          </a:p>
        </p:txBody>
      </p:sp>
      <p:sp>
        <p:nvSpPr>
          <p:cNvPr id="3" name="Oval 2"/>
          <p:cNvSpPr/>
          <p:nvPr/>
        </p:nvSpPr>
        <p:spPr>
          <a:xfrm>
            <a:off x="4953295" y="3250408"/>
            <a:ext cx="2071991" cy="72957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83F03F89-6097-5A48-99E6-98D591975D12}"/>
              </a:ext>
            </a:extLst>
          </p:cNvPr>
          <p:cNvSpPr txBox="1"/>
          <p:nvPr/>
        </p:nvSpPr>
        <p:spPr>
          <a:xfrm>
            <a:off x="1422104" y="1203724"/>
            <a:ext cx="6299792" cy="923330"/>
          </a:xfrm>
          <a:prstGeom prst="rect">
            <a:avLst/>
          </a:prstGeom>
          <a:solidFill>
            <a:schemeClr val="bg1"/>
          </a:solidFill>
        </p:spPr>
        <p:txBody>
          <a:bodyPr wrap="square" rtlCol="0">
            <a:spAutoFit/>
          </a:bodyPr>
          <a:lstStyle/>
          <a:p>
            <a:r>
              <a:rPr lang="en-US" sz="2700" dirty="0"/>
              <a:t>Environmental Achievements by Category</a:t>
            </a:r>
          </a:p>
          <a:p>
            <a:endParaRPr lang="en-US" sz="2700" dirty="0"/>
          </a:p>
        </p:txBody>
      </p:sp>
    </p:spTree>
    <p:extLst>
      <p:ext uri="{BB962C8B-B14F-4D97-AF65-F5344CB8AC3E}">
        <p14:creationId xmlns:p14="http://schemas.microsoft.com/office/powerpoint/2010/main" val="52096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Retrospect">
  <a:themeElements>
    <a:clrScheme name="Retrospect">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6.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5538</TotalTime>
  <Words>2221</Words>
  <Application>Microsoft Office PowerPoint</Application>
  <PresentationFormat>On-screen Show (4:3)</PresentationFormat>
  <Paragraphs>414</Paragraphs>
  <Slides>58</Slides>
  <Notes>45</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58</vt:i4>
      </vt:variant>
    </vt:vector>
  </HeadingPairs>
  <TitlesOfParts>
    <vt:vector size="74" baseType="lpstr">
      <vt:lpstr>ＭＳ Ｐゴシック</vt:lpstr>
      <vt:lpstr>Arial</vt:lpstr>
      <vt:lpstr>Calibri</vt:lpstr>
      <vt:lpstr>Calibri Light</vt:lpstr>
      <vt:lpstr>Corbel</vt:lpstr>
      <vt:lpstr>Georgia</vt:lpstr>
      <vt:lpstr>Helvetica Light</vt:lpstr>
      <vt:lpstr>Roboto</vt:lpstr>
      <vt:lpstr>Wingdings</vt:lpstr>
      <vt:lpstr>Basis</vt:lpstr>
      <vt:lpstr>Retrospect</vt:lpstr>
      <vt:lpstr>3_Office Theme</vt:lpstr>
      <vt:lpstr>1_Retrospect</vt:lpstr>
      <vt:lpstr>1_Office Theme</vt:lpstr>
      <vt:lpstr>2_Office Theme</vt:lpstr>
      <vt:lpstr>Office Theme</vt:lpstr>
      <vt:lpstr>Mentimeter #01 </vt:lpstr>
      <vt:lpstr>The GRC Framework In Use</vt:lpstr>
      <vt:lpstr>Greenest Region Compact  Overview</vt:lpstr>
      <vt:lpstr> </vt:lpstr>
      <vt:lpstr>Overview</vt:lpstr>
      <vt:lpstr>GRC Goal </vt:lpstr>
      <vt:lpstr>Building the GRC</vt:lpstr>
      <vt:lpstr>Building the GRC</vt:lpstr>
      <vt:lpstr>PowerPoint Presentation</vt:lpstr>
      <vt:lpstr>Which communities are sustainable?</vt:lpstr>
      <vt:lpstr>Building the GRC2</vt:lpstr>
      <vt:lpstr>PowerPoint Presentation</vt:lpstr>
      <vt:lpstr>Putting it all together</vt:lpstr>
      <vt:lpstr>Consensus GRC Goals</vt:lpstr>
      <vt:lpstr>Greenest Region Compact</vt:lpstr>
      <vt:lpstr> </vt:lpstr>
      <vt:lpstr>GRC Adopters  </vt:lpstr>
      <vt:lpstr>Part 2 - The GRC Framework</vt:lpstr>
      <vt:lpstr>PowerPoint Presentation</vt:lpstr>
      <vt:lpstr>Part 3 –GRC Collaborative Programs </vt:lpstr>
      <vt:lpstr>Addressing GRC Goals together</vt:lpstr>
      <vt:lpstr>Part 3 –GRC Supportive Programs </vt:lpstr>
      <vt:lpstr>Joins us!</vt:lpstr>
      <vt:lpstr>The GRC in Highland Park A Fully Operational Sustainability Plan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Greenest Region Corps Advancing Sustainability Goals in Highland Park</vt:lpstr>
      <vt:lpstr>PowerPoint Presentation</vt:lpstr>
      <vt:lpstr>PowerPoint Presentation</vt:lpstr>
      <vt:lpstr>The GRC in Hoffman Estates A Sustainability Plan Update</vt:lpstr>
      <vt:lpstr>Using the GRC2 framework in Hoffman Estates</vt:lpstr>
      <vt:lpstr>Planning with the GRC2</vt:lpstr>
      <vt:lpstr>Planning with the GRC2</vt:lpstr>
      <vt:lpstr>The GRC in Wilmette Advocating for Sustainability and Adopting the Framework</vt:lpstr>
      <vt:lpstr>Building Community Commitment To Build A Sustainability Plan</vt:lpstr>
      <vt:lpstr>About Wilmette….</vt:lpstr>
      <vt:lpstr>PowerPoint Presentation</vt:lpstr>
      <vt:lpstr>Education and Awareness Initiatives</vt:lpstr>
      <vt:lpstr>EEC Timeline/Process</vt:lpstr>
      <vt:lpstr>Green Initiatives Show Promise</vt:lpstr>
      <vt:lpstr>Moving Forward</vt:lpstr>
      <vt:lpstr>Mentimeter #02 </vt:lpstr>
      <vt:lpstr>GRC Framework Exercise </vt:lpstr>
      <vt:lpstr>Ten GRC Framework Categories</vt:lpstr>
      <vt:lpstr>PowerPoint Presentation</vt:lpstr>
      <vt:lpstr>PowerPoint Presentation</vt:lpstr>
      <vt:lpstr>PowerPoint Presentation</vt:lpstr>
      <vt:lpstr>PowerPoint Presentation</vt:lpstr>
      <vt:lpstr> Group Activity</vt:lpstr>
      <vt:lpstr>Mentimeter #03 </vt:lpstr>
      <vt:lpstr>Thank you for participating!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Greenest Region Compact</dc:title>
  <dc:creator>Edith Makra</dc:creator>
  <cp:lastModifiedBy>Edith Makra</cp:lastModifiedBy>
  <cp:revision>451</cp:revision>
  <cp:lastPrinted>2017-04-26T18:32:53Z</cp:lastPrinted>
  <dcterms:created xsi:type="dcterms:W3CDTF">2014-06-10T14:54:20Z</dcterms:created>
  <dcterms:modified xsi:type="dcterms:W3CDTF">2019-08-27T16:26:59Z</dcterms:modified>
</cp:coreProperties>
</file>