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9"/>
  </p:notesMasterIdLst>
  <p:sldIdLst>
    <p:sldId id="270" r:id="rId3"/>
    <p:sldId id="287" r:id="rId4"/>
    <p:sldId id="286" r:id="rId5"/>
    <p:sldId id="271" r:id="rId6"/>
    <p:sldId id="273" r:id="rId7"/>
    <p:sldId id="275" r:id="rId8"/>
    <p:sldId id="282" r:id="rId9"/>
    <p:sldId id="274" r:id="rId10"/>
    <p:sldId id="285" r:id="rId11"/>
    <p:sldId id="283" r:id="rId12"/>
    <p:sldId id="288" r:id="rId13"/>
    <p:sldId id="276" r:id="rId14"/>
    <p:sldId id="290" r:id="rId15"/>
    <p:sldId id="278" r:id="rId16"/>
    <p:sldId id="28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2927-FF27-4BB5-9CC0-2B158F31AD2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4120-4D89-4072-91D4-A61A03E2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4120-4D89-4072-91D4-A61A03E27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630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584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32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183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544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4120-4D89-4072-91D4-A61A03E27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7352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3513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047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5F0B2-135D-49F6-9750-8EBFDBC4FB0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769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3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s://www.innocentive.com/wp-content/uploads/2016/03/US_EPA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" y="393066"/>
            <a:ext cx="541244" cy="72165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628650" y="1138518"/>
            <a:ext cx="7886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s://www.innocentive.com/wp-content/uploads/2016/03/US_EPA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3" y="393066"/>
            <a:ext cx="742949" cy="72165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628650" y="1138518"/>
            <a:ext cx="7886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2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2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55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7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3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3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1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ED5B-B2CD-4B8C-93F4-06450C9344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C688-8F58-464A-BC4B-CB9D87009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6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in.alexis@ep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epa.gov/ttnchie1/ap42/ch11/related/c11s0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s://www.innocentive.com/wp-content/uploads/2016/03/US_EP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078" y="1499116"/>
            <a:ext cx="2376198" cy="237619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59972" y="2171701"/>
            <a:ext cx="3483935" cy="1944386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Warm-Mix Asphalt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45430" y="4262855"/>
            <a:ext cx="4298477" cy="1604545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An Opportunity for Environmental </a:t>
            </a:r>
            <a:r>
              <a:rPr lang="en-US" dirty="0" smtClean="0">
                <a:solidFill>
                  <a:schemeClr val="bg1"/>
                </a:solidFill>
              </a:rPr>
              <a:t>Protection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Presented by Edith Makra - </a:t>
            </a:r>
            <a:r>
              <a:rPr lang="en-US" sz="1400" dirty="0" smtClean="0">
                <a:solidFill>
                  <a:schemeClr val="bg1"/>
                </a:solidFill>
              </a:rPr>
              <a:t>Metropolitan Mayors Caucus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Prepared by US EPA</a:t>
            </a:r>
            <a:endParaRPr lang="en-US" sz="1400" b="1" dirty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January 22, 2019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616" y="914341"/>
            <a:ext cx="462958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Presentation Courtesy of: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66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57"/>
    </mc:Choice>
    <mc:Fallback xmlns="">
      <p:transition spd="slow" advTm="437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960"/>
            <a:ext cx="7886700" cy="75485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Benefit </a:t>
            </a:r>
            <a:r>
              <a:rPr lang="en-US" sz="3600" dirty="0" smtClean="0"/>
              <a:t>Quantification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03800"/>
            <a:ext cx="3486149" cy="42409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Highland Park: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7500 tons/year</a:t>
            </a:r>
          </a:p>
          <a:p>
            <a:pPr lvl="1"/>
            <a:r>
              <a:rPr lang="en-US" dirty="0"/>
              <a:t>VOCs: 0.03 tons</a:t>
            </a:r>
          </a:p>
          <a:p>
            <a:pPr lvl="1"/>
            <a:r>
              <a:rPr lang="en-US" dirty="0"/>
              <a:t>NOx:   0.06 tons </a:t>
            </a:r>
          </a:p>
          <a:p>
            <a:pPr lvl="1"/>
            <a:r>
              <a:rPr lang="en-US" dirty="0"/>
              <a:t>SO2:   0.004 tons</a:t>
            </a:r>
          </a:p>
          <a:p>
            <a:pPr lvl="1"/>
            <a:r>
              <a:rPr lang="en-US" dirty="0"/>
              <a:t>CO:     0.05 tons</a:t>
            </a:r>
          </a:p>
          <a:p>
            <a:pPr lvl="1"/>
            <a:r>
              <a:rPr lang="en-US" dirty="0"/>
              <a:t>PM:    0.025 tons</a:t>
            </a:r>
          </a:p>
          <a:p>
            <a:pPr lvl="1"/>
            <a:r>
              <a:rPr lang="en-US" b="1" dirty="0"/>
              <a:t>CO2:  37.00 tons</a:t>
            </a:r>
          </a:p>
          <a:p>
            <a:pPr lvl="2"/>
            <a:r>
              <a:rPr lang="en-US" b="1" dirty="0"/>
              <a:t>7 Cars</a:t>
            </a:r>
          </a:p>
          <a:p>
            <a:pPr lvl="2"/>
            <a:r>
              <a:rPr lang="en-US" b="1" dirty="0"/>
              <a:t>1100 LEDs</a:t>
            </a:r>
          </a:p>
          <a:p>
            <a:pPr lvl="2"/>
            <a:r>
              <a:rPr lang="en-US" b="1" dirty="0"/>
              <a:t>40 Acres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66361" y="1903799"/>
            <a:ext cx="3348989" cy="42409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Contractor: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136,000 tons/year</a:t>
            </a:r>
          </a:p>
          <a:p>
            <a:pPr lvl="1"/>
            <a:r>
              <a:rPr lang="en-US" dirty="0"/>
              <a:t>VOCs: 0.6 tons</a:t>
            </a:r>
          </a:p>
          <a:p>
            <a:pPr lvl="1"/>
            <a:r>
              <a:rPr lang="en-US" dirty="0"/>
              <a:t>NOx:   1.1 tons </a:t>
            </a:r>
          </a:p>
          <a:p>
            <a:pPr lvl="1"/>
            <a:r>
              <a:rPr lang="en-US" dirty="0"/>
              <a:t>SO2:   0.23 tons</a:t>
            </a:r>
          </a:p>
          <a:p>
            <a:pPr lvl="1"/>
            <a:r>
              <a:rPr lang="en-US" dirty="0"/>
              <a:t>CO:     1.0 ton</a:t>
            </a:r>
          </a:p>
          <a:p>
            <a:pPr lvl="1"/>
            <a:r>
              <a:rPr lang="en-US" dirty="0"/>
              <a:t>PM:    0.5 tons</a:t>
            </a:r>
          </a:p>
          <a:p>
            <a:pPr lvl="1"/>
            <a:r>
              <a:rPr lang="en-US" b="1" dirty="0"/>
              <a:t>CO2:  673 tons</a:t>
            </a:r>
          </a:p>
          <a:p>
            <a:pPr lvl="2"/>
            <a:r>
              <a:rPr lang="en-US" b="1" dirty="0"/>
              <a:t>131 Cars</a:t>
            </a:r>
          </a:p>
          <a:p>
            <a:pPr lvl="2"/>
            <a:r>
              <a:rPr lang="en-US" b="1" dirty="0"/>
              <a:t>20,000 LEDs</a:t>
            </a:r>
          </a:p>
          <a:p>
            <a:pPr lvl="2"/>
            <a:r>
              <a:rPr lang="en-US" b="1" dirty="0"/>
              <a:t>720 Acres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98"/>
    </mc:Choice>
    <mc:Fallback xmlns="">
      <p:transition spd="slow" advTm="1440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610282"/>
            <a:ext cx="7886700" cy="28527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Sustainability Opportunity for Municipalities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92" y="4105276"/>
            <a:ext cx="3252216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82662"/>
            <a:ext cx="7886700" cy="64275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Boost Demand</a:t>
            </a:r>
            <a:endParaRPr lang="en-US" sz="4000" dirty="0"/>
          </a:p>
        </p:txBody>
      </p:sp>
      <p:pic>
        <p:nvPicPr>
          <p:cNvPr id="6" name="Picture 4" descr="A close up of a map&#10;&#10;Description generated with high confidence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1802854"/>
            <a:ext cx="7886700" cy="42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99"/>
    </mc:Choice>
    <mc:Fallback xmlns="">
      <p:transition spd="slow" advTm="639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479" y="363121"/>
            <a:ext cx="7886700" cy="1325563"/>
          </a:xfrm>
        </p:spPr>
        <p:txBody>
          <a:bodyPr/>
          <a:lstStyle/>
          <a:p>
            <a:r>
              <a:rPr lang="en-US" dirty="0" smtClean="0"/>
              <a:t>Sustainable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021" y="4185464"/>
            <a:ext cx="3886200" cy="21866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• Reduce the energy and emissions associated with mixture production by adopting WMA technologies.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425160"/>
            <a:ext cx="4000500" cy="49706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" y="2750722"/>
            <a:ext cx="4928131" cy="11354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58" y="181560"/>
            <a:ext cx="1698877" cy="16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970"/>
            <a:ext cx="7886700" cy="994172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cs typeface="Calibri Light"/>
              </a:rPr>
              <a:t>Obstacles</a:t>
            </a:r>
            <a:endParaRPr lang="en-US" sz="4000" dirty="0"/>
          </a:p>
        </p:txBody>
      </p:sp>
      <p:sp>
        <p:nvSpPr>
          <p:cNvPr id="5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cs typeface="Calibri"/>
              </a:rPr>
              <a:t>Specifications</a:t>
            </a:r>
          </a:p>
          <a:p>
            <a:r>
              <a:rPr lang="en-US" dirty="0">
                <a:cs typeface="Calibri"/>
              </a:rPr>
              <a:t>Contract bids</a:t>
            </a:r>
          </a:p>
          <a:p>
            <a:r>
              <a:rPr lang="en-US" dirty="0">
                <a:cs typeface="Calibri"/>
              </a:rPr>
              <a:t>Initial investment</a:t>
            </a:r>
          </a:p>
          <a:p>
            <a:r>
              <a:rPr lang="en-US" dirty="0">
                <a:cs typeface="Calibri"/>
              </a:rPr>
              <a:t>Lack of supply</a:t>
            </a:r>
          </a:p>
          <a:p>
            <a:r>
              <a:rPr lang="en-US" dirty="0">
                <a:cs typeface="Calibri"/>
              </a:rPr>
              <a:t>Lack of demand</a:t>
            </a:r>
          </a:p>
          <a:p>
            <a:r>
              <a:rPr lang="en-US" dirty="0">
                <a:cs typeface="Calibri"/>
              </a:rPr>
              <a:t>Lack of awareness</a:t>
            </a:r>
          </a:p>
          <a:p>
            <a:r>
              <a:rPr lang="en-US" dirty="0">
                <a:cs typeface="Calibri"/>
              </a:rPr>
              <a:t>Longevity &amp; performance fears </a:t>
            </a:r>
          </a:p>
        </p:txBody>
      </p:sp>
    </p:spTree>
    <p:extLst>
      <p:ext uri="{BB962C8B-B14F-4D97-AF65-F5344CB8AC3E}">
        <p14:creationId xmlns:p14="http://schemas.microsoft.com/office/powerpoint/2010/main" val="5364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"/>
    </mc:Choice>
    <mc:Fallback xmlns="">
      <p:transition spd="slow" advTm="94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7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Potential for Municipal Use of WMA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192" y="1803854"/>
            <a:ext cx="7219950" cy="28552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WMA not widely used by municipalities</a:t>
            </a:r>
          </a:p>
          <a:p>
            <a:r>
              <a:rPr lang="en-US" dirty="0" smtClean="0"/>
              <a:t>Asphalt widely used by municipalities</a:t>
            </a:r>
          </a:p>
          <a:p>
            <a:r>
              <a:rPr lang="en-US" dirty="0" smtClean="0"/>
              <a:t>Need guidance &amp; specs</a:t>
            </a:r>
          </a:p>
          <a:p>
            <a:r>
              <a:rPr lang="en-US" dirty="0" smtClean="0"/>
              <a:t>Peer learning</a:t>
            </a:r>
          </a:p>
          <a:p>
            <a:r>
              <a:rPr lang="en-US" dirty="0" smtClean="0"/>
              <a:t>Capture and report environmental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/>
          </p:cNvPr>
          <p:cNvSpPr txBox="1">
            <a:spLocks/>
          </p:cNvSpPr>
          <p:nvPr/>
        </p:nvSpPr>
        <p:spPr>
          <a:xfrm>
            <a:off x="641838" y="1529863"/>
            <a:ext cx="7851531" cy="4343400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cs typeface="Calibri Light"/>
              </a:rPr>
              <a:t>Thank you:</a:t>
            </a:r>
            <a:endParaRPr lang="en-US" sz="3600" dirty="0">
              <a:cs typeface="Calibri Light"/>
            </a:endParaRPr>
          </a:p>
          <a:p>
            <a:pPr algn="ctr"/>
            <a:endParaRPr lang="en-US" sz="3600" dirty="0">
              <a:cs typeface="Calibri Light"/>
            </a:endParaRPr>
          </a:p>
          <a:p>
            <a:pPr algn="ctr"/>
            <a:endParaRPr lang="en-US" sz="3600" dirty="0">
              <a:cs typeface="Calibri Light"/>
            </a:endParaRP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Alexis Cain </a:t>
            </a:r>
          </a:p>
          <a:p>
            <a:pPr algn="ctr"/>
            <a:r>
              <a:rPr lang="en-US" sz="3600" dirty="0"/>
              <a:t>312-886-7018</a:t>
            </a:r>
          </a:p>
          <a:p>
            <a:pPr algn="ctr"/>
            <a:r>
              <a:rPr lang="en-US" sz="3600" dirty="0" smtClean="0">
                <a:hlinkClick r:id="rId3"/>
              </a:rPr>
              <a:t>cain.alexis@epa.gov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59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6"/>
    </mc:Choice>
    <mc:Fallback xmlns="">
      <p:transition spd="slow" advTm="461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Mix Asphalt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463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Air quality issue </a:t>
            </a:r>
          </a:p>
          <a:p>
            <a:r>
              <a:rPr lang="en-US" dirty="0" smtClean="0"/>
              <a:t>Potential for environmental benefits</a:t>
            </a:r>
          </a:p>
          <a:p>
            <a:r>
              <a:rPr lang="en-US" dirty="0" smtClean="0"/>
              <a:t>EPA seeking to promote WMA</a:t>
            </a:r>
          </a:p>
          <a:p>
            <a:r>
              <a:rPr lang="en-US" dirty="0" smtClean="0"/>
              <a:t>Sustainability opportunity for municipalities</a:t>
            </a:r>
          </a:p>
          <a:p>
            <a:r>
              <a:rPr lang="en-US" dirty="0" smtClean="0"/>
              <a:t>MMC seeking recommendation from public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164" y="245383"/>
            <a:ext cx="7886700" cy="1325563"/>
          </a:xfrm>
        </p:spPr>
        <p:txBody>
          <a:bodyPr/>
          <a:lstStyle/>
          <a:p>
            <a:r>
              <a:rPr lang="en-US" dirty="0" smtClean="0"/>
              <a:t>Emissions from HMA facilities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3" y="2457678"/>
            <a:ext cx="8628307" cy="4021140"/>
          </a:xfrm>
        </p:spPr>
      </p:pic>
      <p:sp>
        <p:nvSpPr>
          <p:cNvPr id="5" name="TextBox 4"/>
          <p:cNvSpPr txBox="1"/>
          <p:nvPr/>
        </p:nvSpPr>
        <p:spPr>
          <a:xfrm>
            <a:off x="515693" y="1570946"/>
            <a:ext cx="7434943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EPA Assessed Hot Mix Asphalt impacts</a:t>
            </a:r>
          </a:p>
          <a:p>
            <a:r>
              <a:rPr lang="en-US" i="1" dirty="0" smtClean="0"/>
              <a:t>reports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www3.epa.gov/ttnchie1/ap42/ch11/related/c11s01.html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96" y="366169"/>
            <a:ext cx="7886700" cy="75485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What is Warm-Mix Asphalt?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64831"/>
            <a:ext cx="4114800" cy="3586177"/>
          </a:xfrm>
        </p:spPr>
        <p:txBody>
          <a:bodyPr>
            <a:normAutofit/>
          </a:bodyPr>
          <a:lstStyle/>
          <a:p>
            <a:r>
              <a:rPr lang="en-US" sz="2600" dirty="0">
                <a:cs typeface="Calibri"/>
              </a:rPr>
              <a:t>Hot-Mix Asphalt (HMA)</a:t>
            </a:r>
          </a:p>
          <a:p>
            <a:pPr lvl="1"/>
            <a:r>
              <a:rPr lang="en-US" sz="2200" dirty="0">
                <a:cs typeface="Calibri"/>
              </a:rPr>
              <a:t>94% of all roads</a:t>
            </a:r>
          </a:p>
          <a:p>
            <a:pPr lvl="1"/>
            <a:r>
              <a:rPr lang="en-US" sz="2200" dirty="0">
                <a:cs typeface="Calibri"/>
              </a:rPr>
              <a:t>Asphalt Binder + Aggregate</a:t>
            </a:r>
          </a:p>
          <a:p>
            <a:pPr lvl="1"/>
            <a:r>
              <a:rPr lang="en-US" sz="2200" dirty="0" smtClean="0">
                <a:cs typeface="Calibri"/>
              </a:rPr>
              <a:t>300°F </a:t>
            </a:r>
            <a:r>
              <a:rPr lang="en-US" sz="2200" dirty="0">
                <a:cs typeface="Calibri"/>
              </a:rPr>
              <a:t>- ~350°F</a:t>
            </a:r>
            <a:endParaRPr lang="en-US" sz="2200" dirty="0"/>
          </a:p>
          <a:p>
            <a:pPr lvl="1"/>
            <a:endParaRPr lang="en-US" sz="2600" dirty="0">
              <a:cs typeface="Calibri"/>
            </a:endParaRPr>
          </a:p>
          <a:p>
            <a:r>
              <a:rPr lang="en-US" sz="2600" dirty="0">
                <a:cs typeface="Calibri"/>
              </a:rPr>
              <a:t>Warm-Mix Asphalt (WMA)</a:t>
            </a:r>
          </a:p>
          <a:p>
            <a:pPr lvl="1"/>
            <a:r>
              <a:rPr lang="en-US" sz="2200" dirty="0">
                <a:cs typeface="Calibri"/>
              </a:rPr>
              <a:t>Binder + Aggregate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+ Additive</a:t>
            </a:r>
          </a:p>
          <a:p>
            <a:pPr lvl="1"/>
            <a:r>
              <a:rPr lang="en-US" sz="2200" dirty="0" smtClean="0">
                <a:cs typeface="Calibri"/>
              </a:rPr>
              <a:t>270°F </a:t>
            </a:r>
            <a:r>
              <a:rPr lang="en-US" sz="2200" dirty="0">
                <a:cs typeface="Calibri"/>
              </a:rPr>
              <a:t>- </a:t>
            </a:r>
            <a:r>
              <a:rPr lang="en-US" sz="2200" dirty="0" smtClean="0">
                <a:cs typeface="Calibri"/>
              </a:rPr>
              <a:t>300°F</a:t>
            </a:r>
            <a:endParaRPr lang="en-US" sz="2200" dirty="0"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5" descr="A screenshot of a cell phone&#10;&#10;Description generated with very high confidence">
            <a:extLst/>
          </p:cNvPr>
          <p:cNvPicPr>
            <a:picLocks noChangeAspect="1"/>
          </p:cNvPicPr>
          <p:nvPr/>
        </p:nvPicPr>
        <p:blipFill rotWithShape="1">
          <a:blip r:embed="rId3"/>
          <a:srcRect t="46" r="20256"/>
          <a:stretch/>
        </p:blipFill>
        <p:spPr>
          <a:xfrm>
            <a:off x="4087367" y="1819656"/>
            <a:ext cx="505663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68"/>
    </mc:Choice>
    <mc:Fallback xmlns="">
      <p:transition spd="slow" advTm="1170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1061"/>
            <a:ext cx="7886700" cy="75485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How is Warm-Mix so cool?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02" y="1711917"/>
            <a:ext cx="3631223" cy="3586177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Reduced Viscosity</a:t>
            </a:r>
          </a:p>
          <a:p>
            <a:pPr lvl="1"/>
            <a:r>
              <a:rPr lang="en-US" sz="2900" dirty="0"/>
              <a:t>Aggregate coated easier at lower temperatures</a:t>
            </a:r>
          </a:p>
          <a:p>
            <a:pPr lvl="1"/>
            <a:endParaRPr lang="en-US" sz="3300" dirty="0"/>
          </a:p>
          <a:p>
            <a:r>
              <a:rPr lang="en-US" sz="3300" dirty="0"/>
              <a:t>3 methods:</a:t>
            </a:r>
          </a:p>
          <a:p>
            <a:pPr lvl="1"/>
            <a:r>
              <a:rPr lang="en-US" sz="2800" dirty="0"/>
              <a:t>Water injection (foaming)</a:t>
            </a:r>
          </a:p>
          <a:p>
            <a:pPr lvl="1"/>
            <a:r>
              <a:rPr lang="en-US" sz="2800" dirty="0"/>
              <a:t>Organic Additives (waxes)</a:t>
            </a:r>
          </a:p>
          <a:p>
            <a:pPr lvl="1"/>
            <a:r>
              <a:rPr lang="en-US" sz="2800" dirty="0"/>
              <a:t>Chemical Additives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71302" y="3098475"/>
            <a:ext cx="756501" cy="8130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picture containing sky&#10;&#10;Description generated with very high confidence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25" y="1604599"/>
            <a:ext cx="4906588" cy="35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96"/>
    </mc:Choice>
    <mc:Fallback xmlns="">
      <p:transition spd="slow" advTm="1449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3"/>
          <a:srcRect l="3240" r="17789" b="2"/>
          <a:stretch/>
        </p:blipFill>
        <p:spPr>
          <a:xfrm>
            <a:off x="438699" y="2226469"/>
            <a:ext cx="4213953" cy="3548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183"/>
            <a:ext cx="7886700" cy="878959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Economic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737" y="2226469"/>
            <a:ext cx="4020149" cy="3263504"/>
          </a:xfrm>
        </p:spPr>
        <p:txBody>
          <a:bodyPr>
            <a:noAutofit/>
          </a:bodyPr>
          <a:lstStyle/>
          <a:p>
            <a:r>
              <a:rPr lang="en-US" sz="2300" dirty="0"/>
              <a:t>Lowering temperatures reduces fuel use by 20%-35%</a:t>
            </a:r>
          </a:p>
          <a:p>
            <a:r>
              <a:rPr lang="en-US" sz="2300" dirty="0"/>
              <a:t>Increased Production</a:t>
            </a:r>
          </a:p>
          <a:p>
            <a:r>
              <a:rPr lang="en-US" sz="2300" dirty="0"/>
              <a:t>Shorter project timelines</a:t>
            </a:r>
          </a:p>
          <a:p>
            <a:r>
              <a:rPr lang="en-US" sz="2300" dirty="0"/>
              <a:t>Longer hauls</a:t>
            </a:r>
          </a:p>
          <a:p>
            <a:r>
              <a:rPr lang="en-US" sz="2300" dirty="0"/>
              <a:t>Increased use of Reclaimed Asphalt Pavement</a:t>
            </a:r>
          </a:p>
          <a:p>
            <a:r>
              <a:rPr lang="en-US" sz="2300" dirty="0"/>
              <a:t>Cold-weather paving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33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31"/>
    </mc:Choice>
    <mc:Fallback xmlns="">
      <p:transition spd="slow" advTm="1650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r="8050" b="-2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87019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Performance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Compaction Aid</a:t>
            </a:r>
          </a:p>
          <a:p>
            <a:pPr lvl="1"/>
            <a:r>
              <a:rPr lang="en-US" sz="1800" dirty="0"/>
              <a:t>Improved in-place density</a:t>
            </a:r>
          </a:p>
          <a:p>
            <a:pPr lvl="1"/>
            <a:r>
              <a:rPr lang="en-US" sz="1800" dirty="0"/>
              <a:t>Better Durability – every 1% = 10% increase in pavement life</a:t>
            </a:r>
          </a:p>
          <a:p>
            <a:r>
              <a:rPr lang="en-US" sz="2000" dirty="0"/>
              <a:t>Decreased Plant Wear</a:t>
            </a:r>
          </a:p>
          <a:p>
            <a:r>
              <a:rPr lang="en-US" sz="2000" dirty="0"/>
              <a:t>Improved temperature uniformity </a:t>
            </a:r>
          </a:p>
          <a:p>
            <a:r>
              <a:rPr lang="en-US" sz="2000" dirty="0"/>
              <a:t>Longer placement window</a:t>
            </a:r>
          </a:p>
          <a:p>
            <a:r>
              <a:rPr lang="en-US" sz="2000" dirty="0"/>
              <a:t>Increased workability</a:t>
            </a:r>
          </a:p>
        </p:txBody>
      </p:sp>
    </p:spTree>
    <p:extLst>
      <p:ext uri="{BB962C8B-B14F-4D97-AF65-F5344CB8AC3E}">
        <p14:creationId xmlns:p14="http://schemas.microsoft.com/office/powerpoint/2010/main" val="30783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1"/>
    </mc:Choice>
    <mc:Fallback xmlns="">
      <p:transition spd="slow" advTm="1188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55" y="374960"/>
            <a:ext cx="7886700" cy="75485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Environmental </a:t>
            </a:r>
            <a:r>
              <a:rPr lang="en-US" sz="3600" dirty="0" smtClean="0"/>
              <a:t>Benefits WMA vs HMA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718457" y="2525486"/>
            <a:ext cx="3102429" cy="1785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03800"/>
            <a:ext cx="3910692" cy="40942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Reduces Air Pollution &amp; GHGs:</a:t>
            </a:r>
          </a:p>
          <a:p>
            <a:pPr lvl="1"/>
            <a:r>
              <a:rPr lang="en-US" dirty="0"/>
              <a:t>VOCs – 50%</a:t>
            </a:r>
          </a:p>
          <a:p>
            <a:pPr lvl="1"/>
            <a:r>
              <a:rPr lang="en-US" dirty="0"/>
              <a:t>NOx – 60%-70%</a:t>
            </a:r>
          </a:p>
          <a:p>
            <a:pPr lvl="1"/>
            <a:r>
              <a:rPr lang="en-US" dirty="0"/>
              <a:t>SO2 – 30%-40%</a:t>
            </a:r>
          </a:p>
          <a:p>
            <a:pPr lvl="1"/>
            <a:r>
              <a:rPr lang="en-US" dirty="0"/>
              <a:t>CO – 10%-30%</a:t>
            </a:r>
          </a:p>
          <a:p>
            <a:pPr lvl="1"/>
            <a:r>
              <a:rPr lang="en-US" dirty="0"/>
              <a:t>PM – 20%-25%</a:t>
            </a:r>
          </a:p>
          <a:p>
            <a:pPr lvl="1"/>
            <a:r>
              <a:rPr lang="en-US" dirty="0"/>
              <a:t>CO2 – 30%-40%</a:t>
            </a:r>
          </a:p>
          <a:p>
            <a:r>
              <a:rPr lang="en-US" dirty="0"/>
              <a:t>Reduces Odors &amp; Fumes</a:t>
            </a:r>
          </a:p>
          <a:p>
            <a:r>
              <a:rPr lang="en-US" dirty="0"/>
              <a:t>Improved Conditions for Workers</a:t>
            </a:r>
          </a:p>
          <a:p>
            <a:r>
              <a:rPr lang="en-US" dirty="0"/>
              <a:t>LEED Credits</a:t>
            </a:r>
          </a:p>
          <a:p>
            <a:endParaRPr lang="en-US" dirty="0"/>
          </a:p>
        </p:txBody>
      </p:sp>
      <p:pic>
        <p:nvPicPr>
          <p:cNvPr id="6" name="Picture 4" descr="A truck is parked in front of a building&#10;&#10;Description generated with high confidence">
            <a:extLst/>
          </p:cNvPr>
          <p:cNvPicPr>
            <a:picLocks noChangeAspect="1"/>
          </p:cNvPicPr>
          <p:nvPr/>
        </p:nvPicPr>
        <p:blipFill rotWithShape="1">
          <a:blip r:embed="rId3"/>
          <a:srcRect l="9023" r="8377"/>
          <a:stretch/>
        </p:blipFill>
        <p:spPr>
          <a:xfrm>
            <a:off x="4789788" y="1584546"/>
            <a:ext cx="4301181" cy="39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98"/>
    </mc:Choice>
    <mc:Fallback xmlns="">
      <p:transition spd="slow" advTm="1440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960"/>
            <a:ext cx="7886700" cy="75485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Benefit </a:t>
            </a:r>
            <a:r>
              <a:rPr lang="en-US" sz="3600" dirty="0" smtClean="0"/>
              <a:t>Quantification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8352"/>
            <a:ext cx="3659886" cy="358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Illinois: </a:t>
            </a:r>
          </a:p>
          <a:p>
            <a:r>
              <a:rPr lang="en-US" dirty="0"/>
              <a:t>200+ Asphalt Plants </a:t>
            </a:r>
          </a:p>
          <a:p>
            <a:r>
              <a:rPr lang="en-US" dirty="0"/>
              <a:t>14 million tons of asphalt in 2016</a:t>
            </a:r>
          </a:p>
          <a:p>
            <a:r>
              <a:rPr lang="en-US" b="1" dirty="0"/>
              <a:t>CO2:  69,300 tons</a:t>
            </a:r>
          </a:p>
          <a:p>
            <a:pPr lvl="2"/>
            <a:r>
              <a:rPr lang="en-US" b="1" dirty="0"/>
              <a:t>13,400+ Cars</a:t>
            </a:r>
          </a:p>
          <a:p>
            <a:pPr lvl="2"/>
            <a:r>
              <a:rPr lang="en-US" b="1" dirty="0"/>
              <a:t>2,000,000+ LEDs</a:t>
            </a:r>
          </a:p>
          <a:p>
            <a:pPr lvl="2"/>
            <a:r>
              <a:rPr lang="en-US" b="1" dirty="0"/>
              <a:t>74,000+ Acres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36" y="1748352"/>
            <a:ext cx="4226814" cy="40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98"/>
    </mc:Choice>
    <mc:Fallback xmlns="">
      <p:transition spd="slow" advTm="14409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11649</TotalTime>
  <Words>430</Words>
  <Application>Microsoft Office PowerPoint</Application>
  <PresentationFormat>On-screen Show (4:3)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Warm-Mix Asphalt</vt:lpstr>
      <vt:lpstr>Warm Mix Asphalt</vt:lpstr>
      <vt:lpstr>Emissions from HMA facilities</vt:lpstr>
      <vt:lpstr>What is Warm-Mix Asphalt?</vt:lpstr>
      <vt:lpstr>How is Warm-Mix so cool?</vt:lpstr>
      <vt:lpstr>Economic Benefits</vt:lpstr>
      <vt:lpstr>Performance Benefits</vt:lpstr>
      <vt:lpstr>Environmental Benefits WMA vs HMA</vt:lpstr>
      <vt:lpstr>Benefit Quantification</vt:lpstr>
      <vt:lpstr>Benefit Quantification </vt:lpstr>
      <vt:lpstr>Sustainability Opportunity for Municipalities</vt:lpstr>
      <vt:lpstr>Boost Demand</vt:lpstr>
      <vt:lpstr>Sustainable Paving</vt:lpstr>
      <vt:lpstr>Obstacles</vt:lpstr>
      <vt:lpstr>Potential for Municipal Use of WMA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Kierys, Dawid</dc:creator>
  <cp:lastModifiedBy>Edith Makra</cp:lastModifiedBy>
  <cp:revision>67</cp:revision>
  <dcterms:created xsi:type="dcterms:W3CDTF">2013-07-15T20:26:40Z</dcterms:created>
  <dcterms:modified xsi:type="dcterms:W3CDTF">2019-01-19T02:20:50Z</dcterms:modified>
</cp:coreProperties>
</file>