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83" r:id="rId3"/>
    <p:sldId id="284" r:id="rId4"/>
    <p:sldId id="286" r:id="rId5"/>
    <p:sldId id="273" r:id="rId6"/>
    <p:sldId id="274" r:id="rId7"/>
    <p:sldId id="276" r:id="rId8"/>
    <p:sldId id="277" r:id="rId9"/>
    <p:sldId id="275" r:id="rId10"/>
    <p:sldId id="278" r:id="rId11"/>
    <p:sldId id="280" r:id="rId12"/>
    <p:sldId id="281" r:id="rId13"/>
    <p:sldId id="282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321"/>
    <a:srgbClr val="E9EDF4"/>
    <a:srgbClr val="557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85" autoAdjust="0"/>
    <p:restoredTop sz="93541" autoAdjust="0"/>
  </p:normalViewPr>
  <p:slideViewPr>
    <p:cSldViewPr>
      <p:cViewPr varScale="1">
        <p:scale>
          <a:sx n="65" d="100"/>
          <a:sy n="65" d="100"/>
        </p:scale>
        <p:origin x="112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r">
              <a:defRPr sz="1200"/>
            </a:lvl1pPr>
          </a:lstStyle>
          <a:p>
            <a:fld id="{577501E4-452E-4191-A1F0-342446D4240F}" type="datetimeFigureOut">
              <a:rPr lang="en-US" smtClean="0"/>
              <a:t>7/10/17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6" rIns="93313" bIns="466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3" tIns="46656" rIns="93313" bIns="4665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r">
              <a:defRPr sz="1200"/>
            </a:lvl1pPr>
          </a:lstStyle>
          <a:p>
            <a:fld id="{C92DC818-7FCB-4AEE-B36D-E6455F7F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9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DC818-7FCB-4AEE-B36D-E6455F7F26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1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Cs, utility, brownfield</a:t>
            </a:r>
            <a:r>
              <a:rPr lang="en-US" baseline="0" dirty="0" smtClean="0"/>
              <a:t> are 15 year contracts</a:t>
            </a:r>
          </a:p>
          <a:p>
            <a:r>
              <a:rPr lang="en-US" baseline="0" dirty="0" smtClean="0"/>
              <a:t>LI CS Pilot 2mw, </a:t>
            </a:r>
            <a:r>
              <a:rPr lang="en-US" baseline="0" dirty="0" err="1" smtClean="0"/>
              <a:t>cs</a:t>
            </a:r>
            <a:r>
              <a:rPr lang="en-US" baseline="0" dirty="0" smtClean="0"/>
              <a:t> 2mw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DC818-7FCB-4AEE-B36D-E6455F7F26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4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1mw is </a:t>
            </a:r>
            <a:r>
              <a:rPr lang="en-US" smtClean="0"/>
              <a:t>roughly</a:t>
            </a:r>
            <a:r>
              <a:rPr lang="en-US" baseline="0" smtClean="0"/>
              <a:t> equivalent to 1000 MT of GHG.</a:t>
            </a:r>
            <a:endParaRPr lang="en-US" smtClean="0"/>
          </a:p>
          <a:p>
            <a:r>
              <a:rPr lang="en-US" dirty="0" smtClean="0"/>
              <a:t>At 18% reduction including RECs.</a:t>
            </a:r>
            <a:r>
              <a:rPr lang="en-US" baseline="0" dirty="0" smtClean="0"/>
              <a:t>  7% without RECs.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DC818-7FCB-4AEE-B36D-E6455F7F26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1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557D1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fld id="{599D614F-6A72-4907-9356-F904716EF1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3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14F-6A72-4907-9356-F904716E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2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14F-6A72-4907-9356-F904716E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5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675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14F-6A72-4907-9356-F904716EF1D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467719"/>
            <a:ext cx="9152465" cy="1398747"/>
            <a:chOff x="-152400" y="5444429"/>
            <a:chExt cx="9304865" cy="14220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43"/>
            <a:stretch/>
          </p:blipFill>
          <p:spPr>
            <a:xfrm>
              <a:off x="4495802" y="5444429"/>
              <a:ext cx="4656663" cy="141357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790"/>
            <a:stretch/>
          </p:blipFill>
          <p:spPr>
            <a:xfrm>
              <a:off x="-152400" y="5444429"/>
              <a:ext cx="4734398" cy="1422038"/>
            </a:xfrm>
            <a:prstGeom prst="rect">
              <a:avLst/>
            </a:prstGeom>
          </p:spPr>
        </p:pic>
      </p:grp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858000" y="152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9D614F-6A72-4907-9356-F904716EF1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44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14F-6A72-4907-9356-F904716E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3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675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675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14F-6A72-4907-9356-F904716EF1D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467719"/>
            <a:ext cx="9152465" cy="1398747"/>
            <a:chOff x="-152400" y="5444429"/>
            <a:chExt cx="9304865" cy="142203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43"/>
            <a:stretch/>
          </p:blipFill>
          <p:spPr>
            <a:xfrm>
              <a:off x="4495802" y="5444429"/>
              <a:ext cx="4656663" cy="141357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790"/>
            <a:stretch/>
          </p:blipFill>
          <p:spPr>
            <a:xfrm>
              <a:off x="-152400" y="5444429"/>
              <a:ext cx="4734398" cy="1422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138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14F-6A72-4907-9356-F904716EF1D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5467719"/>
            <a:ext cx="9152465" cy="1398747"/>
            <a:chOff x="-152400" y="5444429"/>
            <a:chExt cx="9304865" cy="142203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43"/>
            <a:stretch/>
          </p:blipFill>
          <p:spPr>
            <a:xfrm>
              <a:off x="4495802" y="5444429"/>
              <a:ext cx="4656663" cy="141357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790"/>
            <a:stretch/>
          </p:blipFill>
          <p:spPr>
            <a:xfrm>
              <a:off x="-152400" y="5444429"/>
              <a:ext cx="4734398" cy="1422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978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14F-6A72-4907-9356-F904716E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2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14F-6A72-4907-9356-F904716E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5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14F-6A72-4907-9356-F904716E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8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14F-6A72-4907-9356-F904716E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6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67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7/10/2017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D614F-6A72-4907-9356-F904716EF1D4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5467719"/>
            <a:ext cx="9152465" cy="1398747"/>
            <a:chOff x="-152400" y="5444429"/>
            <a:chExt cx="9304865" cy="142203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543"/>
            <a:stretch/>
          </p:blipFill>
          <p:spPr>
            <a:xfrm>
              <a:off x="4495802" y="5444429"/>
              <a:ext cx="4656663" cy="141357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790"/>
            <a:stretch/>
          </p:blipFill>
          <p:spPr>
            <a:xfrm>
              <a:off x="-152400" y="5444429"/>
              <a:ext cx="4734398" cy="1422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796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57D1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557D1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57D1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57D1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57D1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57D1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rtess@urbanaillinois.u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Excel_Worksheet1.xlsx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Urbana Solar Work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6EA321"/>
                </a:solidFill>
              </a:rPr>
              <a:t>Scott R. Tess</a:t>
            </a:r>
          </a:p>
          <a:p>
            <a:r>
              <a:rPr lang="en-US" sz="2600" dirty="0" smtClean="0">
                <a:solidFill>
                  <a:srgbClr val="6EA321"/>
                </a:solidFill>
              </a:rPr>
              <a:t>Environmental Sustainability Manager</a:t>
            </a:r>
          </a:p>
          <a:p>
            <a:r>
              <a:rPr lang="en-US" sz="2600" dirty="0" smtClean="0">
                <a:solidFill>
                  <a:srgbClr val="6EA321"/>
                </a:solidFill>
                <a:hlinkClick r:id="rId3"/>
              </a:rPr>
              <a:t>srtess@urbanaillinois.us</a:t>
            </a:r>
            <a:endParaRPr lang="en-US" sz="2600" dirty="0" smtClean="0">
              <a:solidFill>
                <a:srgbClr val="6EA321"/>
              </a:solidFill>
            </a:endParaRPr>
          </a:p>
          <a:p>
            <a:r>
              <a:rPr lang="en-US" sz="2600" dirty="0" smtClean="0">
                <a:solidFill>
                  <a:srgbClr val="6EA321"/>
                </a:solidFill>
              </a:rPr>
              <a:t>217-384-2381</a:t>
            </a:r>
            <a:endParaRPr lang="en-US" sz="2600" dirty="0">
              <a:solidFill>
                <a:srgbClr val="6EA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 acres equals 10mw of capacity</a:t>
            </a:r>
          </a:p>
          <a:p>
            <a:r>
              <a:rPr lang="en-US" dirty="0" smtClean="0"/>
              <a:t>10 megawatts would produce 13,788,917 kwh/year –</a:t>
            </a:r>
            <a:r>
              <a:rPr lang="en-US" dirty="0" err="1" smtClean="0"/>
              <a:t>PVWatts</a:t>
            </a:r>
            <a:endParaRPr lang="en-US" dirty="0" smtClean="0"/>
          </a:p>
          <a:p>
            <a:r>
              <a:rPr lang="en-US" dirty="0" smtClean="0"/>
              <a:t>City of Urbana Facilities and Street Lights </a:t>
            </a:r>
            <a:r>
              <a:rPr lang="en-US" dirty="0"/>
              <a:t>use </a:t>
            </a:r>
            <a:r>
              <a:rPr lang="en-US" dirty="0" smtClean="0"/>
              <a:t>6,312,097 kwh/year</a:t>
            </a:r>
          </a:p>
          <a:p>
            <a:r>
              <a:rPr lang="en-US" dirty="0" smtClean="0"/>
              <a:t>Alternatively, 10mw could power roughly 1200 households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14F-6A72-4907-9356-F904716EF1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to CAP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6mw is roughly equivalent to 1% reduction from 2007 baseline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393296"/>
              </p:ext>
            </p:extLst>
          </p:nvPr>
        </p:nvGraphicFramePr>
        <p:xfrm>
          <a:off x="1447800" y="3048000"/>
          <a:ext cx="6067425" cy="238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r:id="rId5" imgW="4391011" imgH="1723950" progId="Excel.Sheet.12">
                  <p:embed/>
                </p:oleObj>
              </mc:Choice>
              <mc:Fallback>
                <p:oleObj name="Worksheet" r:id="rId5" imgW="4391011" imgH="17239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3048000"/>
                        <a:ext cx="6067425" cy="238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14F-6A72-4907-9356-F904716EF1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Issue Request For Information after IPA filing in late 2017</a:t>
            </a:r>
          </a:p>
          <a:p>
            <a:r>
              <a:rPr lang="en-US" dirty="0" smtClean="0"/>
              <a:t>Issue RFP soliciting proposals for any of the FEJA incentivized project types in early 2018</a:t>
            </a:r>
          </a:p>
          <a:p>
            <a:pPr lvl="1"/>
            <a:r>
              <a:rPr lang="en-US" dirty="0" smtClean="0"/>
              <a:t>Possible evaluation criteria</a:t>
            </a:r>
          </a:p>
          <a:p>
            <a:pPr lvl="2"/>
            <a:r>
              <a:rPr lang="en-US" dirty="0" smtClean="0"/>
              <a:t>Total mw size</a:t>
            </a:r>
          </a:p>
          <a:p>
            <a:pPr lvl="2"/>
            <a:r>
              <a:rPr lang="en-US" dirty="0" smtClean="0"/>
              <a:t>Lease price</a:t>
            </a:r>
          </a:p>
          <a:p>
            <a:pPr lvl="2"/>
            <a:r>
              <a:rPr lang="en-US" dirty="0" smtClean="0"/>
              <a:t>Expected kWh price offered to Urbana off-takers</a:t>
            </a:r>
          </a:p>
          <a:p>
            <a:pPr lvl="2"/>
            <a:r>
              <a:rPr lang="en-US" dirty="0" smtClean="0"/>
              <a:t>Property maintenance plan</a:t>
            </a:r>
          </a:p>
          <a:p>
            <a:pPr lvl="2"/>
            <a:r>
              <a:rPr lang="en-US" dirty="0" smtClean="0"/>
              <a:t>Overall community benefit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14F-6A72-4907-9356-F904716EF1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Talking with solar developers</a:t>
            </a:r>
          </a:p>
          <a:p>
            <a:r>
              <a:rPr lang="en-US" dirty="0" smtClean="0"/>
              <a:t>Soliciting technical assistance</a:t>
            </a:r>
          </a:p>
          <a:p>
            <a:r>
              <a:rPr lang="en-US" dirty="0" smtClean="0"/>
              <a:t>Reading RFPs from other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14F-6A72-4907-9356-F904716EF1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Solar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Partnered with MREA</a:t>
            </a:r>
          </a:p>
          <a:p>
            <a:r>
              <a:rPr lang="en-US" dirty="0" smtClean="0"/>
              <a:t>Bid a single solar installer for limited time, city sponsored, bulk purchase, fixed price</a:t>
            </a:r>
          </a:p>
          <a:p>
            <a:r>
              <a:rPr lang="en-US" dirty="0" smtClean="0"/>
              <a:t>81 contracts for 605kw in round one</a:t>
            </a:r>
          </a:p>
          <a:p>
            <a:r>
              <a:rPr lang="en-US" dirty="0" smtClean="0"/>
              <a:t>Likely to reach 150kw in our current round</a:t>
            </a:r>
          </a:p>
          <a:p>
            <a:r>
              <a:rPr lang="en-US" dirty="0" smtClean="0"/>
              <a:t>Education, lower price, local market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14F-6A72-4907-9356-F904716EF1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 Solar PPA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Started procurement before FEJA</a:t>
            </a:r>
          </a:p>
          <a:p>
            <a:r>
              <a:rPr lang="en-US" dirty="0" smtClean="0"/>
              <a:t>Behind the meter installation at city facility</a:t>
            </a:r>
          </a:p>
          <a:p>
            <a:r>
              <a:rPr lang="en-US" dirty="0" smtClean="0"/>
              <a:t>Third </a:t>
            </a:r>
            <a:r>
              <a:rPr lang="en-US" dirty="0"/>
              <a:t>party ownership</a:t>
            </a:r>
          </a:p>
          <a:p>
            <a:r>
              <a:rPr lang="en-US" dirty="0" smtClean="0"/>
              <a:t>25 year power purchase agreement</a:t>
            </a:r>
          </a:p>
          <a:p>
            <a:r>
              <a:rPr lang="en-US" dirty="0" smtClean="0"/>
              <a:t>Essentially cost neutral</a:t>
            </a:r>
          </a:p>
          <a:p>
            <a:r>
              <a:rPr lang="en-US" dirty="0" smtClean="0"/>
              <a:t>Kept last 20 years of Renewable Energy Credits (RECs)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14F-6A72-4907-9356-F904716EF1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SolSmart</a:t>
            </a:r>
            <a:r>
              <a:rPr lang="en-US" smtClean="0"/>
              <a:t> - NREL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80073"/>
              </p:ext>
            </p:extLst>
          </p:nvPr>
        </p:nvGraphicFramePr>
        <p:xfrm>
          <a:off x="362888" y="1828852"/>
          <a:ext cx="4953391" cy="353890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96725"/>
                <a:gridCol w="1228333"/>
                <a:gridCol w="1228333"/>
              </a:tblGrid>
              <a:tr h="74503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Scenario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 Base Case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7356" marR="9735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Cost Effective</a:t>
                      </a:r>
                      <a:r>
                        <a:rPr lang="en-US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PV + Storage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</a:tr>
              <a:tr h="3104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PV size (kW)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</a:tr>
              <a:tr h="3104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PV cost ($)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$79,120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</a:tr>
              <a:tr h="3104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PV energy production (kWh)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27,142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</a:tr>
              <a:tr h="3104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Battery Size (kW)</a:t>
                      </a:r>
                    </a:p>
                  </a:txBody>
                  <a:tcPr marL="97356" marR="9735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</a:tr>
              <a:tr h="3104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Battery Size (kWh)</a:t>
                      </a:r>
                    </a:p>
                  </a:txBody>
                  <a:tcPr marL="97356" marR="9735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</a:tr>
              <a:tr h="3104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Battery Cost ($)</a:t>
                      </a:r>
                    </a:p>
                  </a:txBody>
                  <a:tcPr marL="97356" marR="9735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</a:tr>
              <a:tr h="3104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Percent RE (%)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</a:tr>
              <a:tr h="3104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Life Cycle Costs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$31,731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$53,356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</a:tr>
              <a:tr h="3104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Net present value ($)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-$21,625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356" marR="97356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16279" y="1828852"/>
            <a:ext cx="36894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Using the RTP data, the lifecycle cost of energy in the base case is </a:t>
            </a:r>
            <a:r>
              <a:rPr lang="en-US" sz="1600" dirty="0" smtClean="0"/>
              <a:t>$31,000, about 50% less than the current rate</a:t>
            </a:r>
            <a:r>
              <a:rPr lang="en-US" sz="1600" baseline="30000" dirty="0" smtClean="0"/>
              <a:t>1</a:t>
            </a:r>
            <a:r>
              <a:rPr lang="en-US" sz="1600" dirty="0" smtClean="0"/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Current rate: $0.092/kWh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RTP blended rate: $0.044/kWh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With the RTP rate, neither PV nor battery appears cost effective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6890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/>
              <a:t>This includes only the delivery costs and day ahead prices; any additional riders that are part of this tariff would increase the lifecycle cost </a:t>
            </a:r>
            <a:endParaRPr lang="en-US" sz="12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5173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Solar Status Quo Ante FEJA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FEJA is Future Energy Jobs Act</a:t>
            </a:r>
          </a:p>
          <a:p>
            <a:r>
              <a:rPr lang="en-US" dirty="0" smtClean="0"/>
              <a:t>Solar behind the meter with no distribution</a:t>
            </a:r>
          </a:p>
          <a:p>
            <a:r>
              <a:rPr lang="en-US" dirty="0" smtClean="0"/>
              <a:t>Utility scale solar paid avoided cost rate</a:t>
            </a:r>
          </a:p>
          <a:p>
            <a:r>
              <a:rPr lang="en-US" dirty="0" smtClean="0"/>
              <a:t>No meter aggregation (virtual net metering)</a:t>
            </a:r>
          </a:p>
          <a:p>
            <a:r>
              <a:rPr lang="en-US" dirty="0" smtClean="0"/>
              <a:t>State REC purchase (subsidy) for distributed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14F-6A72-4907-9356-F904716EF1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Status Quo Post FEJA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240"/>
            <a:ext cx="8229600" cy="386751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New bundle of state REC purchases</a:t>
            </a:r>
          </a:p>
          <a:p>
            <a:pPr lvl="1"/>
            <a:r>
              <a:rPr lang="en-US" dirty="0" smtClean="0"/>
              <a:t>Distributed generation incentive</a:t>
            </a:r>
          </a:p>
          <a:p>
            <a:pPr lvl="1"/>
            <a:r>
              <a:rPr lang="en-US" dirty="0" smtClean="0"/>
              <a:t>Low-income </a:t>
            </a:r>
            <a:r>
              <a:rPr lang="en-US" dirty="0"/>
              <a:t>distributed generation incentive </a:t>
            </a:r>
            <a:endParaRPr lang="en-US" dirty="0" smtClean="0"/>
          </a:p>
          <a:p>
            <a:pPr lvl="1"/>
            <a:r>
              <a:rPr lang="en-US" dirty="0" smtClean="0"/>
              <a:t>Low-Income </a:t>
            </a:r>
            <a:r>
              <a:rPr lang="en-US" dirty="0"/>
              <a:t>Community Solar Project Initiative </a:t>
            </a:r>
            <a:endParaRPr lang="en-US" dirty="0" smtClean="0"/>
          </a:p>
          <a:p>
            <a:pPr lvl="1"/>
            <a:r>
              <a:rPr lang="en-US" dirty="0" smtClean="0"/>
              <a:t>Incentives </a:t>
            </a:r>
            <a:r>
              <a:rPr lang="en-US" dirty="0"/>
              <a:t>for non -profits and public </a:t>
            </a:r>
            <a:r>
              <a:rPr lang="en-US" dirty="0" smtClean="0"/>
              <a:t>facilities</a:t>
            </a:r>
            <a:endParaRPr lang="en-US" dirty="0"/>
          </a:p>
          <a:p>
            <a:pPr lvl="1"/>
            <a:r>
              <a:rPr lang="en-US" dirty="0" smtClean="0"/>
              <a:t>Low-Income </a:t>
            </a:r>
            <a:r>
              <a:rPr lang="en-US" dirty="0"/>
              <a:t>Community Solar Pilot </a:t>
            </a:r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Community Solar incentive</a:t>
            </a:r>
          </a:p>
          <a:p>
            <a:pPr lvl="1"/>
            <a:r>
              <a:rPr lang="en-US" dirty="0" smtClean="0"/>
              <a:t>Utility scale solar incentive</a:t>
            </a:r>
          </a:p>
          <a:p>
            <a:pPr lvl="1"/>
            <a:r>
              <a:rPr lang="en-US" dirty="0" smtClean="0"/>
              <a:t>Brownfield solar incentive</a:t>
            </a:r>
          </a:p>
          <a:p>
            <a:r>
              <a:rPr lang="en-US" dirty="0" smtClean="0"/>
              <a:t>Utilities obligated to provide Meter Aggregation at least for state incentivized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14F-6A72-4907-9356-F904716EF1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Urbana’s Closed Landfill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10-40 acres of developable space</a:t>
            </a:r>
          </a:p>
          <a:p>
            <a:r>
              <a:rPr lang="en-US" dirty="0" smtClean="0"/>
              <a:t>Not perfectly flat, nor gently sloping in all places</a:t>
            </a:r>
          </a:p>
          <a:p>
            <a:r>
              <a:rPr lang="en-US" dirty="0" smtClean="0"/>
              <a:t>Appears to be two electrical substations within 1.5 miles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14F-6A72-4907-9356-F904716EF1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utility scale procurements already underway or completed</a:t>
            </a:r>
          </a:p>
          <a:p>
            <a:r>
              <a:rPr lang="en-US" dirty="0" smtClean="0"/>
              <a:t>Draft IL Power Authority (IPA) plan for block pricing and competitive REC procurements should be filed in September-</a:t>
            </a:r>
            <a:r>
              <a:rPr lang="en-US" dirty="0" err="1" smtClean="0"/>
              <a:t>ish</a:t>
            </a:r>
            <a:endParaRPr lang="en-US" dirty="0" smtClean="0"/>
          </a:p>
          <a:p>
            <a:r>
              <a:rPr lang="en-US" dirty="0" smtClean="0"/>
              <a:t>Final IL Commerce Commission approval is expected in March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14F-6A72-4907-9356-F904716EF1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REC purchases</a:t>
            </a:r>
          </a:p>
          <a:p>
            <a:pPr lvl="1"/>
            <a:r>
              <a:rPr lang="en-US" dirty="0" smtClean="0"/>
              <a:t>15 year contracts</a:t>
            </a:r>
          </a:p>
          <a:p>
            <a:pPr lvl="1"/>
            <a:r>
              <a:rPr lang="en-US" dirty="0" smtClean="0"/>
              <a:t>Payments are front loaded</a:t>
            </a:r>
          </a:p>
          <a:p>
            <a:pPr lvl="1"/>
            <a:r>
              <a:rPr lang="en-US" dirty="0" smtClean="0"/>
              <a:t>Fixed price rather than auction (block)</a:t>
            </a:r>
          </a:p>
          <a:p>
            <a:pPr lvl="1"/>
            <a:r>
              <a:rPr lang="en-US" dirty="0" smtClean="0"/>
              <a:t>2mw max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614F-6A72-4907-9356-F904716EF1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20703</TotalTime>
  <Words>594</Words>
  <Application>Microsoft Macintosh PowerPoint</Application>
  <PresentationFormat>On-screen Show (4:3)</PresentationFormat>
  <Paragraphs>124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Arial</vt:lpstr>
      <vt:lpstr>Office Theme</vt:lpstr>
      <vt:lpstr>Worksheet</vt:lpstr>
      <vt:lpstr>Urbana Solar Work</vt:lpstr>
      <vt:lpstr>Bulk Solar</vt:lpstr>
      <vt:lpstr>Facilities Solar PPA</vt:lpstr>
      <vt:lpstr>SolSmart - NREL</vt:lpstr>
      <vt:lpstr>Solar Status Quo Ante FEJA</vt:lpstr>
      <vt:lpstr>Solar Status Quo Post FEJA</vt:lpstr>
      <vt:lpstr>Urbana’s Closed Landfill</vt:lpstr>
      <vt:lpstr>Timeframe</vt:lpstr>
      <vt:lpstr>Community Solar</vt:lpstr>
      <vt:lpstr>Scale</vt:lpstr>
      <vt:lpstr>Scale to CAP Goals</vt:lpstr>
      <vt:lpstr>Potential Procedure</vt:lpstr>
      <vt:lpstr>At Present</vt:lpstr>
    </vt:vector>
  </TitlesOfParts>
  <Company>City of Urbana, Illinos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Tess, Scott</dc:creator>
  <cp:lastModifiedBy>Edith Makra</cp:lastModifiedBy>
  <cp:revision>137</cp:revision>
  <cp:lastPrinted>2014-05-05T15:08:50Z</cp:lastPrinted>
  <dcterms:created xsi:type="dcterms:W3CDTF">2013-11-25T21:48:14Z</dcterms:created>
  <dcterms:modified xsi:type="dcterms:W3CDTF">2017-07-11T04:13:44Z</dcterms:modified>
</cp:coreProperties>
</file>