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4" r:id="rId2"/>
    <p:sldId id="257" r:id="rId3"/>
    <p:sldId id="258" r:id="rId4"/>
    <p:sldId id="262" r:id="rId5"/>
    <p:sldId id="261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8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D61218-9891-4A2A-BB8B-86E5A14A5E84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2A00794-376F-4C0C-9415-21941349A46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Proposal </a:t>
            </a:r>
            <a:r>
              <a:rPr lang="en-US" dirty="0"/>
              <a:t>to Chicago Community Trust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Environment Committee</a:t>
            </a:r>
          </a:p>
          <a:p>
            <a:pPr lvl="0"/>
            <a:r>
              <a:rPr lang="en-US" dirty="0" smtClean="0"/>
              <a:t>January 27, 2015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aboltw\AppData\Local\Microsoft\Windows\Temporary Internet Files\Content.Outlook\WHYU7U5V\Caucu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199"/>
            <a:ext cx="5039773" cy="196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3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Opportunity to Accelerate Sustainability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</a:t>
            </a:r>
            <a:r>
              <a:rPr lang="en-US" sz="2600" dirty="0" smtClean="0"/>
              <a:t>approach</a:t>
            </a:r>
          </a:p>
          <a:p>
            <a:pPr lvl="1"/>
            <a:r>
              <a:rPr lang="en-US" sz="2600" dirty="0" smtClean="0"/>
              <a:t>Builds </a:t>
            </a:r>
            <a:r>
              <a:rPr lang="en-US" sz="2600" dirty="0"/>
              <a:t>on </a:t>
            </a:r>
            <a:r>
              <a:rPr lang="en-US" sz="2600" dirty="0" smtClean="0"/>
              <a:t>existing work </a:t>
            </a:r>
          </a:p>
          <a:p>
            <a:pPr lvl="2"/>
            <a:r>
              <a:rPr lang="en-US" sz="1800" dirty="0" smtClean="0"/>
              <a:t>Sustainability</a:t>
            </a:r>
          </a:p>
          <a:p>
            <a:pPr lvl="2"/>
            <a:r>
              <a:rPr lang="en-US" sz="1800" dirty="0" smtClean="0"/>
              <a:t>Natural resources</a:t>
            </a:r>
          </a:p>
          <a:p>
            <a:pPr lvl="2"/>
            <a:r>
              <a:rPr lang="en-US" sz="1800" dirty="0" smtClean="0"/>
              <a:t>Energy </a:t>
            </a:r>
          </a:p>
          <a:p>
            <a:pPr lvl="1"/>
            <a:r>
              <a:rPr lang="en-US" sz="2600" dirty="0" smtClean="0"/>
              <a:t>Accelerates implementation of Greenest Region Compact </a:t>
            </a:r>
          </a:p>
          <a:p>
            <a:pPr lvl="1"/>
            <a:r>
              <a:rPr lang="en-US" sz="2600" dirty="0" smtClean="0"/>
              <a:t>Designed </a:t>
            </a:r>
            <a:r>
              <a:rPr lang="en-US" sz="2600" dirty="0"/>
              <a:t>to effectively leverage and coordinate resources </a:t>
            </a:r>
            <a:endParaRPr lang="en-US" sz="2600" dirty="0" smtClean="0"/>
          </a:p>
          <a:p>
            <a:pPr lvl="2"/>
            <a:r>
              <a:rPr lang="en-US" sz="1900" dirty="0" smtClean="0"/>
              <a:t>Help </a:t>
            </a:r>
            <a:r>
              <a:rPr lang="en-US" sz="1900" dirty="0"/>
              <a:t>convert </a:t>
            </a:r>
            <a:r>
              <a:rPr lang="en-US" sz="1900" dirty="0" smtClean="0"/>
              <a:t>sustainability </a:t>
            </a:r>
            <a:r>
              <a:rPr lang="en-US" sz="1900" dirty="0"/>
              <a:t>plans into implemented </a:t>
            </a:r>
            <a:r>
              <a:rPr lang="en-US" sz="1900" dirty="0" smtClean="0"/>
              <a:t>projects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Tasks Build on Greenest Region Compact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Task 1 - </a:t>
            </a:r>
            <a:r>
              <a:rPr lang="en-US" sz="2400" dirty="0" smtClean="0"/>
              <a:t>Review </a:t>
            </a:r>
            <a:r>
              <a:rPr lang="en-US" sz="2400" dirty="0"/>
              <a:t>existing programs and prepare a leveraging </a:t>
            </a:r>
            <a:r>
              <a:rPr lang="en-US" sz="2400" dirty="0" smtClean="0"/>
              <a:t>analysis</a:t>
            </a:r>
          </a:p>
          <a:p>
            <a:pPr lvl="1"/>
            <a:r>
              <a:rPr lang="en-US" sz="2400" dirty="0" smtClean="0"/>
              <a:t>Focused discussion builds on program inventory work already completed </a:t>
            </a:r>
          </a:p>
          <a:p>
            <a:pPr lvl="1"/>
            <a:r>
              <a:rPr lang="en-US" sz="2400" dirty="0" smtClean="0"/>
              <a:t>Targets significant project and program opportunities</a:t>
            </a:r>
          </a:p>
          <a:p>
            <a:pPr lvl="2"/>
            <a:r>
              <a:rPr lang="en-US" sz="1800" dirty="0" smtClean="0"/>
              <a:t>Complex funding streams</a:t>
            </a:r>
          </a:p>
          <a:p>
            <a:pPr lvl="2"/>
            <a:r>
              <a:rPr lang="en-US" sz="1800" dirty="0" smtClean="0"/>
              <a:t>Comprehensive potential impact</a:t>
            </a:r>
          </a:p>
          <a:p>
            <a:pPr lvl="2"/>
            <a:r>
              <a:rPr lang="en-US" sz="1800" dirty="0" smtClean="0"/>
              <a:t>Significant leveraging opportunity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Tasks Build on Greenest Region Compact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Task </a:t>
            </a:r>
            <a:r>
              <a:rPr lang="en-US" sz="2600" dirty="0"/>
              <a:t>2 - Identify project </a:t>
            </a:r>
            <a:r>
              <a:rPr lang="en-US" sz="2600" dirty="0" smtClean="0"/>
              <a:t>typologies</a:t>
            </a:r>
          </a:p>
          <a:p>
            <a:pPr lvl="1"/>
            <a:r>
              <a:rPr lang="en-US" sz="2600" dirty="0" smtClean="0"/>
              <a:t>Drawn from best practice and Caucus analysis of member sustainability initiatives</a:t>
            </a:r>
          </a:p>
          <a:p>
            <a:pPr lvl="1"/>
            <a:r>
              <a:rPr lang="en-US" sz="2600" dirty="0" smtClean="0"/>
              <a:t>Significant potential to reprogram Chicago Community Trust Sustainability Exchange $</a:t>
            </a:r>
            <a:r>
              <a:rPr lang="en-US" sz="2600" dirty="0" smtClean="0"/>
              <a:t>1.5 </a:t>
            </a:r>
            <a:r>
              <a:rPr lang="en-US" sz="2600" dirty="0" smtClean="0"/>
              <a:t>M investment and leverage program related investments</a:t>
            </a:r>
            <a:endParaRPr lang="en-US" sz="2600" dirty="0"/>
          </a:p>
          <a:p>
            <a:pPr lvl="2"/>
            <a:r>
              <a:rPr lang="en-US" sz="2300" dirty="0"/>
              <a:t>Energy </a:t>
            </a:r>
            <a:r>
              <a:rPr lang="en-US" sz="2300" dirty="0" smtClean="0"/>
              <a:t>efficiency </a:t>
            </a:r>
          </a:p>
          <a:p>
            <a:pPr lvl="2"/>
            <a:r>
              <a:rPr lang="en-US" sz="2300" dirty="0" smtClean="0"/>
              <a:t>Renewable </a:t>
            </a:r>
            <a:r>
              <a:rPr lang="en-US" sz="2300" dirty="0"/>
              <a:t>energy</a:t>
            </a:r>
          </a:p>
          <a:p>
            <a:pPr lvl="2"/>
            <a:r>
              <a:rPr lang="en-US" sz="2300" dirty="0" smtClean="0"/>
              <a:t>Complete </a:t>
            </a:r>
            <a:r>
              <a:rPr lang="en-US" sz="2300" dirty="0"/>
              <a:t>streets and transit oriented development</a:t>
            </a:r>
          </a:p>
          <a:p>
            <a:pPr lvl="2"/>
            <a:r>
              <a:rPr lang="en-US" sz="2300" dirty="0" smtClean="0"/>
              <a:t>Sustainable </a:t>
            </a:r>
            <a:r>
              <a:rPr lang="en-US" sz="2300" dirty="0"/>
              <a:t>infrastructure</a:t>
            </a:r>
          </a:p>
          <a:p>
            <a:pPr lvl="3"/>
            <a:r>
              <a:rPr lang="en-US" sz="1900" dirty="0"/>
              <a:t>Green infrastructure</a:t>
            </a:r>
          </a:p>
          <a:p>
            <a:pPr lvl="3"/>
            <a:r>
              <a:rPr lang="en-US" sz="1900" dirty="0"/>
              <a:t>Smart micro grids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Tasks Build on Greenest Region Compact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Task </a:t>
            </a:r>
            <a:r>
              <a:rPr lang="en-US" sz="2400" dirty="0"/>
              <a:t>3 - Conduct interviews with Caucus </a:t>
            </a:r>
            <a:r>
              <a:rPr lang="en-US" sz="2400" dirty="0" smtClean="0"/>
              <a:t>members</a:t>
            </a:r>
          </a:p>
          <a:p>
            <a:pPr lvl="1"/>
            <a:r>
              <a:rPr lang="en-US" sz="2400" dirty="0" smtClean="0"/>
              <a:t>Coordinated with existing Greenest Region Compact outreach</a:t>
            </a:r>
          </a:p>
          <a:p>
            <a:pPr lvl="1"/>
            <a:r>
              <a:rPr lang="en-US" sz="2400" dirty="0" smtClean="0"/>
              <a:t>In depth discussion to confirm</a:t>
            </a:r>
          </a:p>
          <a:p>
            <a:pPr lvl="2"/>
            <a:r>
              <a:rPr lang="en-US" dirty="0" smtClean="0"/>
              <a:t>Project typologies</a:t>
            </a:r>
          </a:p>
          <a:p>
            <a:pPr lvl="2"/>
            <a:r>
              <a:rPr lang="en-US" dirty="0" smtClean="0"/>
              <a:t>Technical support needs</a:t>
            </a:r>
          </a:p>
          <a:p>
            <a:pPr lvl="2"/>
            <a:r>
              <a:rPr lang="en-US" dirty="0" smtClean="0"/>
              <a:t>Major funding streams to leverage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6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Tasks Build on Greenest Region Compact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Task </a:t>
            </a:r>
            <a:r>
              <a:rPr lang="en-US" sz="2400" dirty="0"/>
              <a:t>4 –Select planning tools and prepare and present final program </a:t>
            </a:r>
            <a:r>
              <a:rPr lang="en-US" sz="2400" dirty="0" smtClean="0"/>
              <a:t>design</a:t>
            </a:r>
          </a:p>
          <a:p>
            <a:pPr lvl="1"/>
            <a:r>
              <a:rPr lang="en-US" sz="2400" dirty="0" smtClean="0"/>
              <a:t>Enhance and accelerate Caucus work on performance metrics and indicators</a:t>
            </a:r>
          </a:p>
          <a:p>
            <a:pPr lvl="1"/>
            <a:r>
              <a:rPr lang="en-US" sz="2400" dirty="0" smtClean="0"/>
              <a:t>Introduce tailored, state of the art tools</a:t>
            </a:r>
          </a:p>
          <a:p>
            <a:pPr lvl="2"/>
            <a:r>
              <a:rPr lang="en-US" sz="1900" dirty="0" smtClean="0"/>
              <a:t>User friendly</a:t>
            </a:r>
          </a:p>
          <a:p>
            <a:pPr lvl="2"/>
            <a:r>
              <a:rPr lang="en-US" sz="1900" dirty="0" smtClean="0"/>
              <a:t>Manage complexity and risk</a:t>
            </a:r>
          </a:p>
          <a:p>
            <a:pPr lvl="3"/>
            <a:r>
              <a:rPr lang="en-US" sz="1700" dirty="0" smtClean="0"/>
              <a:t>Cost </a:t>
            </a:r>
          </a:p>
          <a:p>
            <a:pPr lvl="3"/>
            <a:r>
              <a:rPr lang="en-US" sz="1700" dirty="0" smtClean="0"/>
              <a:t>Schedule</a:t>
            </a:r>
          </a:p>
          <a:p>
            <a:pPr lvl="3"/>
            <a:r>
              <a:rPr lang="en-US" sz="1700" dirty="0" smtClean="0"/>
              <a:t>Compliance</a:t>
            </a:r>
          </a:p>
          <a:p>
            <a:pPr lvl="2"/>
            <a:r>
              <a:rPr lang="en-US" sz="1900" dirty="0" smtClean="0"/>
              <a:t>Engage stakeholders</a:t>
            </a:r>
            <a:endParaRPr lang="en-US" sz="19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Tasks Build on Greenest Region Compact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Task </a:t>
            </a:r>
            <a:r>
              <a:rPr lang="en-US" sz="2400" dirty="0"/>
              <a:t>5 - Prepare implementation plan, schedule and budget </a:t>
            </a:r>
            <a:endParaRPr lang="en-US" sz="2400" dirty="0" smtClean="0"/>
          </a:p>
          <a:p>
            <a:pPr lvl="1"/>
            <a:r>
              <a:rPr lang="en-US" sz="2400" dirty="0" smtClean="0"/>
              <a:t>Adds to existing efforts</a:t>
            </a:r>
          </a:p>
          <a:p>
            <a:pPr lvl="1"/>
            <a:r>
              <a:rPr lang="en-US" sz="2400" dirty="0" smtClean="0"/>
              <a:t>Targets sustainable </a:t>
            </a:r>
          </a:p>
          <a:p>
            <a:pPr lvl="2"/>
            <a:r>
              <a:rPr lang="en-US" sz="1800" dirty="0" smtClean="0"/>
              <a:t>Funding sources</a:t>
            </a:r>
          </a:p>
          <a:p>
            <a:pPr lvl="2"/>
            <a:r>
              <a:rPr lang="en-US" sz="1800" dirty="0" smtClean="0"/>
              <a:t>Technical support</a:t>
            </a:r>
          </a:p>
          <a:p>
            <a:pPr lvl="1"/>
            <a:r>
              <a:rPr lang="en-US" sz="2400" dirty="0" smtClean="0"/>
              <a:t>Specific plan and proposal to reprogram $</a:t>
            </a:r>
            <a:r>
              <a:rPr lang="en-US" sz="2400" dirty="0" smtClean="0"/>
              <a:t>1.5 </a:t>
            </a:r>
            <a:r>
              <a:rPr lang="en-US" sz="2400" dirty="0" smtClean="0"/>
              <a:t>million Sustainability Exchange investment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</TotalTime>
  <Words>280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Clarity</vt:lpstr>
      <vt:lpstr>PowerPoint Presentation</vt:lpstr>
      <vt:lpstr>Opportunity to Accelerate Sustainability Progress</vt:lpstr>
      <vt:lpstr>5 Tasks Build on Greenest Region Compact Work</vt:lpstr>
      <vt:lpstr>5 Tasks Build on Greenest Region Compact Work</vt:lpstr>
      <vt:lpstr>5 Tasks Build on Greenest Region Compact Work</vt:lpstr>
      <vt:lpstr>5 Tasks Build on Greenest Region Compact Work</vt:lpstr>
      <vt:lpstr>5 Tasks Build on Greenest Region Compact Work</vt:lpstr>
      <vt:lpstr>Questions &amp; Discussion</vt:lpstr>
    </vt:vector>
  </TitlesOfParts>
  <Company>AECOM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Abolt, William</dc:creator>
  <cp:lastModifiedBy>Edith Makra</cp:lastModifiedBy>
  <cp:revision>13</cp:revision>
  <dcterms:created xsi:type="dcterms:W3CDTF">2015-01-26T19:11:19Z</dcterms:created>
  <dcterms:modified xsi:type="dcterms:W3CDTF">2015-01-27T00:37:20Z</dcterms:modified>
</cp:coreProperties>
</file>