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7.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6" r:id="rId3"/>
    <p:sldMasterId id="2147483711" r:id="rId4"/>
    <p:sldMasterId id="2147483742" r:id="rId5"/>
  </p:sldMasterIdLst>
  <p:notesMasterIdLst>
    <p:notesMasterId r:id="rId28"/>
  </p:notesMasterIdLst>
  <p:sldIdLst>
    <p:sldId id="331" r:id="rId6"/>
    <p:sldId id="295" r:id="rId7"/>
    <p:sldId id="299" r:id="rId8"/>
    <p:sldId id="300" r:id="rId9"/>
    <p:sldId id="344" r:id="rId10"/>
    <p:sldId id="345" r:id="rId11"/>
    <p:sldId id="313" r:id="rId12"/>
    <p:sldId id="264" r:id="rId13"/>
    <p:sldId id="360" r:id="rId14"/>
    <p:sldId id="361" r:id="rId15"/>
    <p:sldId id="362" r:id="rId16"/>
    <p:sldId id="346" r:id="rId17"/>
    <p:sldId id="347" r:id="rId18"/>
    <p:sldId id="357" r:id="rId19"/>
    <p:sldId id="349" r:id="rId20"/>
    <p:sldId id="284" r:id="rId21"/>
    <p:sldId id="359" r:id="rId22"/>
    <p:sldId id="353" r:id="rId23"/>
    <p:sldId id="354" r:id="rId24"/>
    <p:sldId id="355" r:id="rId25"/>
    <p:sldId id="356" r:id="rId26"/>
    <p:sldId id="351" r:id="rId2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19" autoAdjust="0"/>
  </p:normalViewPr>
  <p:slideViewPr>
    <p:cSldViewPr>
      <p:cViewPr>
        <p:scale>
          <a:sx n="78" d="100"/>
          <a:sy n="78" d="100"/>
        </p:scale>
        <p:origin x="-1146" y="-15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7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127E6D9D-E616-4AC2-B63B-9515FA386802}" type="datetimeFigureOut">
              <a:rPr lang="en-US" smtClean="0"/>
              <a:t>3/21/2017</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BB21DD62-3CB2-41BC-ADFA-260C081FE576}" type="slidenum">
              <a:rPr lang="en-US" smtClean="0"/>
              <a:t>‹#›</a:t>
            </a:fld>
            <a:endParaRPr lang="en-US"/>
          </a:p>
        </p:txBody>
      </p:sp>
    </p:spTree>
    <p:extLst>
      <p:ext uri="{BB962C8B-B14F-4D97-AF65-F5344CB8AC3E}">
        <p14:creationId xmlns:p14="http://schemas.microsoft.com/office/powerpoint/2010/main" val="216931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1AB193-D02F-40B0-AEFF-77922E999FC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73138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Nectar plants</a:t>
            </a:r>
            <a:r>
              <a:rPr lang="en-US" baseline="0" dirty="0" smtClean="0"/>
              <a:t> are also important. Monarchs need a continuous bloom throughout the growing season. In states that monarchs fly through on their migration, nectar plants are an important fuel source for the flight south to Mexico and for the breeding monarchs in the spring. </a:t>
            </a:r>
          </a:p>
          <a:p>
            <a:endParaRPr lang="en-US" baseline="0" dirty="0" smtClean="0"/>
          </a:p>
          <a:p>
            <a:r>
              <a:rPr lang="en-US" baseline="0" dirty="0" smtClean="0"/>
              <a:t>Plants that grow naturally in your area (not hybrids, cultivars or exotic plants) are usually best, but you can include annuals in your garden if you prefer them. Native perennials are adapted to your climate and generally require less work than a typical annual garden. They can get by with less water than annuals and they are also habitat and food sources for many of the native insects, birds, mammals and pollinators of your area. All of these are important for a healthy ecosystem.</a:t>
            </a:r>
          </a:p>
          <a:p>
            <a:endParaRPr lang="en-US" dirty="0"/>
          </a:p>
        </p:txBody>
      </p:sp>
      <p:sp>
        <p:nvSpPr>
          <p:cNvPr id="4" name="Slide Number Placeholder 3"/>
          <p:cNvSpPr>
            <a:spLocks noGrp="1"/>
          </p:cNvSpPr>
          <p:nvPr>
            <p:ph type="sldNum" sz="quarter" idx="10"/>
          </p:nvPr>
        </p:nvSpPr>
        <p:spPr/>
        <p:txBody>
          <a:bodyPr/>
          <a:lstStyle/>
          <a:p>
            <a:fld id="{B7813C5C-E348-4C67-B37D-BA1793CC78AB}" type="slidenum">
              <a:rPr lang="en-US" smtClean="0"/>
              <a:t>10</a:t>
            </a:fld>
            <a:endParaRPr lang="en-US"/>
          </a:p>
        </p:txBody>
      </p:sp>
    </p:spTree>
    <p:extLst>
      <p:ext uri="{BB962C8B-B14F-4D97-AF65-F5344CB8AC3E}">
        <p14:creationId xmlns:p14="http://schemas.microsoft.com/office/powerpoint/2010/main" val="171890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914401" y="3257550"/>
            <a:ext cx="7315199" cy="3086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Service’s strategy focuses in three priority geographic areas: Texas and Oklahoma that’s key for first generation spring breeding habitat, America’s “Corn Belt” that’s important for summer breeding, and key areas of the range for the western population. You can see from this map the advantage of leveraging I-35 as a cornerstone of both our conservation and engagement strategies as it lines up perfectly with the monarch’s central flyway.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addition to the three priority geographic areas, there is much monarch work being accomplished in the Northeast, Southeast and Mountain-Prairie Regions.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$220,000 of the Director’s Deferred funds targeted a 21</a:t>
            </a:r>
            <a:r>
              <a:rPr lang="en-US" sz="1200" b="0" i="0" u="none" strike="noStrike" cap="none" baseline="30000">
                <a:solidFill>
                  <a:schemeClr val="dk1"/>
                </a:solidFill>
                <a:latin typeface="Calibri"/>
                <a:ea typeface="Calibri"/>
                <a:cs typeface="Calibri"/>
                <a:sym typeface="Calibri"/>
              </a:rPr>
              <a:t>st</a:t>
            </a:r>
            <a:r>
              <a:rPr lang="en-US" sz="1200" b="0" i="0" u="none" strike="noStrike" cap="none">
                <a:solidFill>
                  <a:schemeClr val="dk1"/>
                </a:solidFill>
                <a:latin typeface="Calibri"/>
                <a:ea typeface="Calibri"/>
                <a:cs typeface="Calibri"/>
                <a:sym typeface="Calibri"/>
              </a:rPr>
              <a:t> Century Conservation Service Corps – to engage youth and communities in key urban areas in Regions 2, 3, 5, 6 and NCTC (with an emphasis on the I35 corridor). These interns will develop outreach and environmental education materials, create schoolyard and community habitats, train volunteers in seed collection and planting. This supports the efforts of the National Wildlife Federation and the Secretary’s goal to provide opportunities for youth to play, learn, serve, and work in America’s great outdoors.</a:t>
            </a:r>
          </a:p>
        </p:txBody>
      </p:sp>
      <p:sp>
        <p:nvSpPr>
          <p:cNvPr id="245" name="Shape 245"/>
          <p:cNvSpPr txBox="1">
            <a:spLocks noGrp="1"/>
          </p:cNvSpPr>
          <p:nvPr>
            <p:ph type="sldNum" idx="12"/>
          </p:nvPr>
        </p:nvSpPr>
        <p:spPr>
          <a:xfrm>
            <a:off x="5179483" y="6513910"/>
            <a:ext cx="3962399" cy="3429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1C3CEB93-2E5A-4464-8223-BC2467563442}" type="slidenum">
              <a:rPr lang="en-US" altLang="en-US" smtClean="0"/>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E07E86BD-4645-4EA2-8CF7-3D7617322727}" type="slidenum">
              <a:rPr lang="en-US" altLang="en-US" smtClean="0"/>
              <a:pPr/>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9EBA79C6-764A-4377-9C02-E1FBE2A44491}" type="slidenum">
              <a:rPr lang="en-US" altLang="en-US" smtClean="0"/>
              <a:pPr/>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21DD62-3CB2-41BC-ADFA-260C081FE576}" type="slidenum">
              <a:rPr lang="en-US" smtClean="0"/>
              <a:t>16</a:t>
            </a:fld>
            <a:endParaRPr lang="en-US"/>
          </a:p>
        </p:txBody>
      </p:sp>
    </p:spTree>
    <p:extLst>
      <p:ext uri="{BB962C8B-B14F-4D97-AF65-F5344CB8AC3E}">
        <p14:creationId xmlns:p14="http://schemas.microsoft.com/office/powerpoint/2010/main" val="1080471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dirty="0" smtClean="0"/>
              <a:t>State Plans: Key stakeholders</a:t>
            </a:r>
            <a:r>
              <a:rPr lang="en-US" baseline="0" dirty="0" smtClean="0"/>
              <a:t> – 60 participants representing all key sectors – ag, MI DNR, FWS, NGOs, Farm Bureau, DOT, utilities, etc.</a:t>
            </a:r>
          </a:p>
          <a:p>
            <a:r>
              <a:rPr lang="en-US" baseline="0" dirty="0" smtClean="0"/>
              <a:t>Show San Antonio Plan</a:t>
            </a:r>
            <a:endParaRPr lang="en-US" dirty="0"/>
          </a:p>
        </p:txBody>
      </p:sp>
      <p:sp>
        <p:nvSpPr>
          <p:cNvPr id="4" name="Slide Number Placeholder 3"/>
          <p:cNvSpPr>
            <a:spLocks noGrp="1"/>
          </p:cNvSpPr>
          <p:nvPr>
            <p:ph type="sldNum" sz="quarter" idx="10"/>
          </p:nvPr>
        </p:nvSpPr>
        <p:spPr/>
        <p:txBody>
          <a:bodyPr/>
          <a:lstStyle/>
          <a:p>
            <a:fld id="{28226A0F-3C53-4EAF-84CA-8B4BB4448CC4}" type="slidenum">
              <a:rPr lang="en-US" smtClean="0"/>
              <a:t>21</a:t>
            </a:fld>
            <a:endParaRPr lang="en-US"/>
          </a:p>
        </p:txBody>
      </p:sp>
    </p:spTree>
    <p:extLst>
      <p:ext uri="{BB962C8B-B14F-4D97-AF65-F5344CB8AC3E}">
        <p14:creationId xmlns:p14="http://schemas.microsoft.com/office/powerpoint/2010/main" val="2663120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smtClean="0"/>
              <a:t>Where elected officials, government representatives, and corporate leaders pledge their support for pollinator conservation as part of a broader set of civic responsibilities</a:t>
            </a:r>
          </a:p>
          <a:p>
            <a:pPr marL="171450" indent="-171450" eaLnBrk="1" hangingPunct="1">
              <a:spcBef>
                <a:spcPct val="0"/>
              </a:spcBef>
              <a:buFontTx/>
              <a:buChar char="•"/>
            </a:pPr>
            <a:endParaRPr lang="en-US" altLang="en-US" smtClean="0"/>
          </a:p>
          <a:p>
            <a:pPr marL="171450" indent="-171450" eaLnBrk="1" hangingPunct="1">
              <a:spcBef>
                <a:spcPct val="0"/>
              </a:spcBef>
              <a:buFontTx/>
              <a:buChar char="•"/>
            </a:pPr>
            <a:r>
              <a:rPr lang="en-US" altLang="en-US" smtClean="0"/>
              <a:t>Muscantine, IA - Muscatine's Monsanto Company Plant covers 585 acres along the Mississippi River. Approximately 160 acres of the site are available for habitat enhancement projects. http://visitmuscatine.com/198/Butterfly-Garden </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3AEF9435-D42A-4AC0-9258-A87F9C4AC231}" type="slidenum">
              <a:rPr lang="en-US" altLang="en-US" smtClean="0"/>
              <a:pPr/>
              <a:t>22</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813C5C-E348-4C67-B37D-BA1793CC78AB}" type="slidenum">
              <a:rPr lang="en-US" smtClean="0"/>
              <a:pPr/>
              <a:t>2</a:t>
            </a:fld>
            <a:endParaRPr lang="en-US"/>
          </a:p>
        </p:txBody>
      </p:sp>
    </p:spTree>
    <p:extLst>
      <p:ext uri="{BB962C8B-B14F-4D97-AF65-F5344CB8AC3E}">
        <p14:creationId xmlns:p14="http://schemas.microsoft.com/office/powerpoint/2010/main" val="427968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endParaRPr lang="en-US" altLang="en-US" dirty="0" smtClean="0"/>
          </a:p>
        </p:txBody>
      </p:sp>
      <p:sp>
        <p:nvSpPr>
          <p:cNvPr id="2" name="Slide Number Placeholder 1"/>
          <p:cNvSpPr>
            <a:spLocks noGrp="1"/>
          </p:cNvSpPr>
          <p:nvPr>
            <p:ph type="sldNum" sz="quarter" idx="10"/>
          </p:nvPr>
        </p:nvSpPr>
        <p:spPr/>
        <p:txBody>
          <a:bodyPr/>
          <a:lstStyle/>
          <a:p>
            <a:fld id="{B7813C5C-E348-4C67-B37D-BA1793CC78AB}"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 name="Slide Number Placeholder 1"/>
          <p:cNvSpPr>
            <a:spLocks noGrp="1"/>
          </p:cNvSpPr>
          <p:nvPr>
            <p:ph type="sldNum" sz="quarter" idx="10"/>
          </p:nvPr>
        </p:nvSpPr>
        <p:spPr/>
        <p:txBody>
          <a:bodyPr/>
          <a:lstStyle/>
          <a:p>
            <a:fld id="{B7813C5C-E348-4C67-B37D-BA1793CC78AB}"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813C5C-E348-4C67-B37D-BA1793CC78A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910526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21DD62-3CB2-41BC-ADFA-260C081FE576}" type="slidenum">
              <a:rPr lang="en-US" smtClean="0"/>
              <a:t>6</a:t>
            </a:fld>
            <a:endParaRPr lang="en-US"/>
          </a:p>
        </p:txBody>
      </p:sp>
    </p:spTree>
    <p:extLst>
      <p:ext uri="{BB962C8B-B14F-4D97-AF65-F5344CB8AC3E}">
        <p14:creationId xmlns:p14="http://schemas.microsoft.com/office/powerpoint/2010/main" val="374133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813C5C-E348-4C67-B37D-BA1793CC78AB}" type="slidenum">
              <a:rPr lang="en-US" smtClean="0"/>
              <a:pPr/>
              <a:t>7</a:t>
            </a:fld>
            <a:endParaRPr lang="en-US"/>
          </a:p>
        </p:txBody>
      </p:sp>
    </p:spTree>
    <p:extLst>
      <p:ext uri="{BB962C8B-B14F-4D97-AF65-F5344CB8AC3E}">
        <p14:creationId xmlns:p14="http://schemas.microsoft.com/office/powerpoint/2010/main" val="3454441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21DD62-3CB2-41BC-ADFA-260C081FE576}" type="slidenum">
              <a:rPr lang="en-US" smtClean="0"/>
              <a:t>8</a:t>
            </a:fld>
            <a:endParaRPr lang="en-US"/>
          </a:p>
        </p:txBody>
      </p:sp>
    </p:spTree>
    <p:extLst>
      <p:ext uri="{BB962C8B-B14F-4D97-AF65-F5344CB8AC3E}">
        <p14:creationId xmlns:p14="http://schemas.microsoft.com/office/powerpoint/2010/main" val="2052482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best things you can do is plant milkweed!</a:t>
            </a:r>
            <a:r>
              <a:rPr lang="en-US" baseline="0" dirty="0" smtClean="0"/>
              <a:t> </a:t>
            </a:r>
            <a:r>
              <a:rPr lang="en-US" dirty="0" smtClean="0"/>
              <a:t>It’s good for other pollinators</a:t>
            </a:r>
            <a:r>
              <a:rPr lang="en-US" baseline="0" dirty="0" smtClean="0"/>
              <a:t> too, such as bees, butterflies, beetles, ants! Even birds like milkweed! It provides a habitat for many species. Plus, the flowers smell good. Native milkweeds are best – these are well adapted to your climate and precipitation amounts and in general will require less work.</a:t>
            </a:r>
            <a:endParaRPr lang="en-US" dirty="0"/>
          </a:p>
        </p:txBody>
      </p:sp>
      <p:sp>
        <p:nvSpPr>
          <p:cNvPr id="4" name="Slide Number Placeholder 3"/>
          <p:cNvSpPr>
            <a:spLocks noGrp="1"/>
          </p:cNvSpPr>
          <p:nvPr>
            <p:ph type="sldNum" sz="quarter" idx="10"/>
          </p:nvPr>
        </p:nvSpPr>
        <p:spPr/>
        <p:txBody>
          <a:bodyPr/>
          <a:lstStyle/>
          <a:p>
            <a:fld id="{B7813C5C-E348-4C67-B37D-BA1793CC78AB}" type="slidenum">
              <a:rPr lang="en-US" smtClean="0"/>
              <a:t>9</a:t>
            </a:fld>
            <a:endParaRPr lang="en-US"/>
          </a:p>
        </p:txBody>
      </p:sp>
    </p:spTree>
    <p:extLst>
      <p:ext uri="{BB962C8B-B14F-4D97-AF65-F5344CB8AC3E}">
        <p14:creationId xmlns:p14="http://schemas.microsoft.com/office/powerpoint/2010/main" val="274710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endParaRPr kumimoji="0" lang="en-US"/>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endParaRPr kumimoji="0" lang="en-US"/>
          </a:p>
        </p:txBody>
      </p:sp>
      <p:sp>
        <p:nvSpPr>
          <p:cNvPr id="12" name="Date Placeholder 11"/>
          <p:cNvSpPr>
            <a:spLocks noGrp="1"/>
          </p:cNvSpPr>
          <p:nvPr>
            <p:ph type="dt" sz="half" idx="10"/>
          </p:nvPr>
        </p:nvSpPr>
        <p:spPr/>
        <p:txBody>
          <a:bodyPr/>
          <a:lstStyle/>
          <a:p>
            <a:fld id="{23A271A1-F6D6-438B-A432-4747EE7ECD40}" type="datetimeFigureOut">
              <a:rPr lang="en-US" smtClean="0">
                <a:solidFill>
                  <a:srgbClr val="5B6973"/>
                </a:solidFill>
              </a:rPr>
              <a:pPr/>
              <a:t>3/21/2017</a:t>
            </a:fld>
            <a:endParaRPr lang="en-US">
              <a:solidFill>
                <a:srgbClr val="5B6973"/>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0C94032-CD4C-4C25-B0C2-CEC720522D92}"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a:solidFill>
                <a:srgbClr val="5B6973"/>
              </a:solidFill>
            </a:endParaRPr>
          </a:p>
        </p:txBody>
      </p:sp>
    </p:spTree>
    <p:extLst>
      <p:ext uri="{BB962C8B-B14F-4D97-AF65-F5344CB8AC3E}">
        <p14:creationId xmlns:p14="http://schemas.microsoft.com/office/powerpoint/2010/main" val="309090162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Date Placeholder 7"/>
          <p:cNvSpPr>
            <a:spLocks noGrp="1"/>
          </p:cNvSpPr>
          <p:nvPr>
            <p:ph type="dt" sz="half" idx="15"/>
          </p:nvPr>
        </p:nvSpPr>
        <p:spPr/>
        <p:txBody>
          <a:bodyPr rtlCol="0"/>
          <a:lstStyle/>
          <a:p>
            <a:fld id="{23A271A1-F6D6-438B-A432-4747EE7ECD40}" type="datetimeFigureOut">
              <a:rPr lang="en-US" smtClean="0">
                <a:solidFill>
                  <a:srgbClr val="5B6973"/>
                </a:solidFill>
              </a:rPr>
              <a:pPr/>
              <a:t>3/21/2017</a:t>
            </a:fld>
            <a:endParaRPr lang="en-US">
              <a:solidFill>
                <a:srgbClr val="5B6973"/>
              </a:solidFill>
            </a:endParaRPr>
          </a:p>
        </p:txBody>
      </p:sp>
      <p:sp>
        <p:nvSpPr>
          <p:cNvPr id="10" name="Slide Number Placeholder 9"/>
          <p:cNvSpPr>
            <a:spLocks noGrp="1"/>
          </p:cNvSpPr>
          <p:nvPr>
            <p:ph type="sldNum" sz="quarter" idx="16"/>
          </p:nvPr>
        </p:nvSpPr>
        <p:spPr/>
        <p:txBody>
          <a:bodyPr rtlCol="0"/>
          <a:lstStyle/>
          <a:p>
            <a:fld id="{F0C94032-CD4C-4C25-B0C2-CEC720522D9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5B6973"/>
              </a:solidFill>
            </a:endParaRPr>
          </a:p>
        </p:txBody>
      </p:sp>
    </p:spTree>
    <p:extLst>
      <p:ext uri="{BB962C8B-B14F-4D97-AF65-F5344CB8AC3E}">
        <p14:creationId xmlns:p14="http://schemas.microsoft.com/office/powerpoint/2010/main" val="1326708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0" name="Date Placeholder 9"/>
          <p:cNvSpPr>
            <a:spLocks noGrp="1"/>
          </p:cNvSpPr>
          <p:nvPr>
            <p:ph type="dt" sz="half" idx="15"/>
          </p:nvPr>
        </p:nvSpPr>
        <p:spPr/>
        <p:txBody>
          <a:bodyPr rtlCol="0"/>
          <a:lstStyle/>
          <a:p>
            <a:fld id="{23A271A1-F6D6-438B-A432-4747EE7ECD40}" type="datetimeFigureOut">
              <a:rPr lang="en-US" smtClean="0">
                <a:solidFill>
                  <a:srgbClr val="5B6973"/>
                </a:solidFill>
              </a:rPr>
              <a:pPr/>
              <a:t>3/21/2017</a:t>
            </a:fld>
            <a:endParaRPr lang="en-US">
              <a:solidFill>
                <a:srgbClr val="5B6973"/>
              </a:solidFill>
            </a:endParaRPr>
          </a:p>
        </p:txBody>
      </p:sp>
      <p:sp>
        <p:nvSpPr>
          <p:cNvPr id="12" name="Slide Number Placeholder 11"/>
          <p:cNvSpPr>
            <a:spLocks noGrp="1"/>
          </p:cNvSpPr>
          <p:nvPr>
            <p:ph type="sldNum" sz="quarter" idx="16"/>
          </p:nvPr>
        </p:nvSpPr>
        <p:spPr/>
        <p:txBody>
          <a:bodyPr rtlCol="0"/>
          <a:lstStyle/>
          <a:p>
            <a:fld id="{F0C94032-CD4C-4C25-B0C2-CEC720522D9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5B6973"/>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endParaRPr kumimoji="0" lang="en-US"/>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endParaRPr kumimoji="0" lang="en-US"/>
          </a:p>
        </p:txBody>
      </p:sp>
    </p:spTree>
    <p:extLst>
      <p:ext uri="{BB962C8B-B14F-4D97-AF65-F5344CB8AC3E}">
        <p14:creationId xmlns:p14="http://schemas.microsoft.com/office/powerpoint/2010/main" val="2768391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3" name="Date Placeholder 2"/>
          <p:cNvSpPr>
            <a:spLocks noGrp="1"/>
          </p:cNvSpPr>
          <p:nvPr>
            <p:ph type="dt" sz="half" idx="10"/>
          </p:nvPr>
        </p:nvSpPr>
        <p:spPr/>
        <p:txBody>
          <a:bodyPr/>
          <a:lstStyle/>
          <a:p>
            <a:fld id="{23A271A1-F6D6-438B-A432-4747EE7ECD40}" type="datetimeFigureOut">
              <a:rPr lang="en-US" smtClean="0">
                <a:solidFill>
                  <a:srgbClr val="5B6973"/>
                </a:solidFill>
              </a:rPr>
              <a:pPr/>
              <a:t>3/21/2017</a:t>
            </a:fld>
            <a:endParaRPr lang="en-US">
              <a:solidFill>
                <a:srgbClr val="5B6973"/>
              </a:solidFill>
            </a:endParaRPr>
          </a:p>
        </p:txBody>
      </p:sp>
      <p:sp>
        <p:nvSpPr>
          <p:cNvPr id="4" name="Footer Placeholder 3"/>
          <p:cNvSpPr>
            <a:spLocks noGrp="1"/>
          </p:cNvSpPr>
          <p:nvPr>
            <p:ph type="ftr" sz="quarter" idx="11"/>
          </p:nvPr>
        </p:nvSpPr>
        <p:spPr/>
        <p:txBody>
          <a:bodyPr/>
          <a:lstStyle/>
          <a:p>
            <a:endParaRPr lang="en-US">
              <a:solidFill>
                <a:srgbClr val="5B6973"/>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3033643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271A1-F6D6-438B-A432-4747EE7ECD40}" type="datetimeFigureOut">
              <a:rPr lang="en-US" smtClean="0">
                <a:solidFill>
                  <a:srgbClr val="5B6973"/>
                </a:solidFill>
              </a:rPr>
              <a:pPr/>
              <a:t>3/21/2017</a:t>
            </a:fld>
            <a:endParaRPr lang="en-US">
              <a:solidFill>
                <a:srgbClr val="5B6973"/>
              </a:solidFill>
            </a:endParaRPr>
          </a:p>
        </p:txBody>
      </p:sp>
      <p:sp>
        <p:nvSpPr>
          <p:cNvPr id="3" name="Footer Placeholder 2"/>
          <p:cNvSpPr>
            <a:spLocks noGrp="1"/>
          </p:cNvSpPr>
          <p:nvPr>
            <p:ph type="ftr" sz="quarter" idx="11"/>
          </p:nvPr>
        </p:nvSpPr>
        <p:spPr/>
        <p:txBody>
          <a:bodyPr/>
          <a:lstStyle/>
          <a:p>
            <a:endParaRPr lang="en-US" dirty="0">
              <a:solidFill>
                <a:srgbClr val="5B6973"/>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lang="en-US" smtClean="0">
                <a:solidFill>
                  <a:srgbClr val="5B6973"/>
                </a:solidFill>
              </a:rPr>
              <a:pPr/>
              <a:t>‹#›</a:t>
            </a:fld>
            <a:endParaRPr lang="en-US" dirty="0">
              <a:solidFill>
                <a:srgbClr val="5B6973"/>
              </a:solidFill>
            </a:endParaRPr>
          </a:p>
        </p:txBody>
      </p:sp>
    </p:spTree>
    <p:extLst>
      <p:ext uri="{BB962C8B-B14F-4D97-AF65-F5344CB8AC3E}">
        <p14:creationId xmlns:p14="http://schemas.microsoft.com/office/powerpoint/2010/main" val="101687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endParaRPr kumimoji="0" lang="en-US"/>
          </a:p>
        </p:txBody>
      </p:sp>
      <p:sp>
        <p:nvSpPr>
          <p:cNvPr id="5" name="Date Placeholder 4"/>
          <p:cNvSpPr>
            <a:spLocks noGrp="1"/>
          </p:cNvSpPr>
          <p:nvPr>
            <p:ph type="dt" sz="half" idx="10"/>
          </p:nvPr>
        </p:nvSpPr>
        <p:spPr/>
        <p:txBody>
          <a:bodyPr/>
          <a:lstStyle/>
          <a:p>
            <a:fld id="{23A271A1-F6D6-438B-A432-4747EE7ECD40}" type="datetimeFigureOut">
              <a:rPr lang="en-US" smtClean="0">
                <a:solidFill>
                  <a:srgbClr val="5B6973"/>
                </a:solidFill>
              </a:rPr>
              <a:pPr/>
              <a:t>3/21/2017</a:t>
            </a:fld>
            <a:endParaRPr lang="en-US">
              <a:solidFill>
                <a:srgbClr val="5B6973"/>
              </a:solidFill>
            </a:endParaRPr>
          </a:p>
        </p:txBody>
      </p:sp>
      <p:sp>
        <p:nvSpPr>
          <p:cNvPr id="6" name="Footer Placeholder 5"/>
          <p:cNvSpPr>
            <a:spLocks noGrp="1"/>
          </p:cNvSpPr>
          <p:nvPr>
            <p:ph type="ftr" sz="quarter" idx="11"/>
          </p:nvPr>
        </p:nvSpPr>
        <p:spPr/>
        <p:txBody>
          <a:bodyPr/>
          <a:lstStyle/>
          <a:p>
            <a:endParaRPr lang="en-US">
              <a:solidFill>
                <a:srgbClr val="5B697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endParaRPr kumimoji="0" lang="en-US"/>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extLst>
      <p:ext uri="{BB962C8B-B14F-4D97-AF65-F5344CB8AC3E}">
        <p14:creationId xmlns:p14="http://schemas.microsoft.com/office/powerpoint/2010/main" val="2486261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endParaRPr kumimoji="0" lang="en-US"/>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23A271A1-F6D6-438B-A432-4747EE7ECD40}" type="datetimeFigureOut">
              <a:rPr lang="en-US" smtClean="0">
                <a:solidFill>
                  <a:srgbClr val="5B6973"/>
                </a:solidFill>
              </a:rPr>
              <a:pPr/>
              <a:t>3/21/2017</a:t>
            </a:fld>
            <a:endParaRPr lang="en-US">
              <a:solidFill>
                <a:srgbClr val="5B6973"/>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0C94032-CD4C-4C25-B0C2-CEC720522D92}"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5B6973"/>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endParaRPr kumimoji="0" lang="en-US" dirty="0"/>
          </a:p>
        </p:txBody>
      </p:sp>
    </p:spTree>
    <p:extLst>
      <p:ext uri="{BB962C8B-B14F-4D97-AF65-F5344CB8AC3E}">
        <p14:creationId xmlns:p14="http://schemas.microsoft.com/office/powerpoint/2010/main" val="320011263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3" name="Vertical Text Placeholder 2"/>
          <p:cNvSpPr>
            <a:spLocks noGrp="1"/>
          </p:cNvSpPr>
          <p:nvPr>
            <p:ph type="body" orient="vert" idx="1"/>
          </p:nvPr>
        </p:nvSpPr>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p:txBody>
          <a:bodyPr/>
          <a:lstStyle/>
          <a:p>
            <a:fld id="{23A271A1-F6D6-438B-A432-4747EE7ECD40}" type="datetimeFigureOut">
              <a:rPr lang="en-US" smtClean="0">
                <a:solidFill>
                  <a:srgbClr val="5B6973"/>
                </a:solidFill>
              </a:rPr>
              <a:pPr/>
              <a:t>3/21/2017</a:t>
            </a:fld>
            <a:endParaRPr lang="en-US">
              <a:solidFill>
                <a:srgbClr val="5B6973"/>
              </a:solidFill>
            </a:endParaRPr>
          </a:p>
        </p:txBody>
      </p:sp>
      <p:sp>
        <p:nvSpPr>
          <p:cNvPr id="5" name="Footer Placeholder 4"/>
          <p:cNvSpPr>
            <a:spLocks noGrp="1"/>
          </p:cNvSpPr>
          <p:nvPr>
            <p:ph type="ftr" sz="quarter" idx="11"/>
          </p:nvPr>
        </p:nvSpPr>
        <p:spPr/>
        <p:txBody>
          <a:bodyPr/>
          <a:lstStyle/>
          <a:p>
            <a:endParaRPr lang="en-US">
              <a:solidFill>
                <a:srgbClr val="5B6973"/>
              </a:solidFill>
            </a:endParaRPr>
          </a:p>
        </p:txBody>
      </p:sp>
      <p:sp>
        <p:nvSpPr>
          <p:cNvPr id="6" name="Slide Number Placeholder 5"/>
          <p:cNvSpPr>
            <a:spLocks noGrp="1"/>
          </p:cNvSpPr>
          <p:nvPr>
            <p:ph type="sldNum" sz="quarter" idx="12"/>
          </p:nvPr>
        </p:nvSpPr>
        <p:spPr/>
        <p:txBody>
          <a:bodyPr/>
          <a:lstStyle/>
          <a:p>
            <a:fld id="{F0C94032-CD4C-4C25-B0C2-CEC720522D92}" type="slidenum">
              <a:rPr lang="en-US" smtClean="0"/>
              <a:pPr/>
              <a:t>‹#›</a:t>
            </a:fld>
            <a:endParaRPr lang="en-US"/>
          </a:p>
        </p:txBody>
      </p:sp>
    </p:spTree>
    <p:extLst>
      <p:ext uri="{BB962C8B-B14F-4D97-AF65-F5344CB8AC3E}">
        <p14:creationId xmlns:p14="http://schemas.microsoft.com/office/powerpoint/2010/main" val="3434181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a:xfrm>
            <a:off x="6553200" y="6248402"/>
            <a:ext cx="2209800" cy="365125"/>
          </a:xfrm>
        </p:spPr>
        <p:txBody>
          <a:bodyPr/>
          <a:lstStyle/>
          <a:p>
            <a:fld id="{23A271A1-F6D6-438B-A432-4747EE7ECD40}" type="datetimeFigureOut">
              <a:rPr lang="en-US" smtClean="0">
                <a:solidFill>
                  <a:srgbClr val="5B6973"/>
                </a:solidFill>
              </a:rPr>
              <a:pPr/>
              <a:t>3/21/2017</a:t>
            </a:fld>
            <a:endParaRPr lang="en-US" dirty="0">
              <a:solidFill>
                <a:srgbClr val="5B6973"/>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5B6973"/>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34725248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009442" y="675724"/>
            <a:ext cx="7123080" cy="924475"/>
          </a:xfrm>
          <a:prstGeom prst="rect">
            <a:avLst/>
          </a:prstGeom>
          <a:noFill/>
          <a:ln>
            <a:noFill/>
          </a:ln>
        </p:spPr>
        <p:txBody>
          <a:bodyPr lIns="91425" tIns="91425" rIns="91425" bIns="91425" anchor="ctr" anchorCtr="0"/>
          <a:lstStyle>
            <a:lvl1pPr lvl="0" algn="ctr" rtl="0">
              <a:spcBef>
                <a:spcPts val="0"/>
              </a:spcBef>
              <a:buClr>
                <a:schemeClr val="dk2"/>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7" name="Shape 47"/>
          <p:cNvSpPr txBox="1">
            <a:spLocks noGrp="1"/>
          </p:cNvSpPr>
          <p:nvPr>
            <p:ph type="body" idx="1"/>
          </p:nvPr>
        </p:nvSpPr>
        <p:spPr>
          <a:xfrm>
            <a:off x="1009441" y="1809749"/>
            <a:ext cx="3471276" cy="4051301"/>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marL="2514600" lvl="5" indent="-151638" rtl="0">
              <a:spcBef>
                <a:spcPts val="0"/>
              </a:spcBef>
              <a:buClr>
                <a:schemeClr val="dk2"/>
              </a:buClr>
              <a:buFont typeface="Courier New"/>
              <a:buChar char="o"/>
              <a:defRPr/>
            </a:lvl6pPr>
            <a:lvl7pPr marL="2971800" lvl="6" indent="-152400" rtl="0">
              <a:spcBef>
                <a:spcPts val="0"/>
              </a:spcBef>
              <a:buClr>
                <a:schemeClr val="dk2"/>
              </a:buClr>
              <a:buFont typeface="Courier New"/>
              <a:buChar char="o"/>
              <a:defRPr/>
            </a:lvl7pPr>
            <a:lvl8pPr marL="3429000" lvl="7" indent="-152400" rtl="0">
              <a:spcBef>
                <a:spcPts val="0"/>
              </a:spcBef>
              <a:buClr>
                <a:schemeClr val="dk2"/>
              </a:buClr>
              <a:buFont typeface="Courier New"/>
              <a:buChar char="o"/>
              <a:defRPr/>
            </a:lvl8pPr>
            <a:lvl9pPr marL="3886200" lvl="8" indent="-152400" rtl="0">
              <a:spcBef>
                <a:spcPts val="0"/>
              </a:spcBef>
              <a:buClr>
                <a:schemeClr val="dk2"/>
              </a:buClr>
              <a:buFont typeface="Courier New"/>
              <a:buChar char="o"/>
              <a:defRPr/>
            </a:lvl9pPr>
          </a:lstStyle>
          <a:p>
            <a:endParaRPr/>
          </a:p>
        </p:txBody>
      </p:sp>
      <p:sp>
        <p:nvSpPr>
          <p:cNvPr id="48" name="Shape 48"/>
          <p:cNvSpPr txBox="1">
            <a:spLocks noGrp="1"/>
          </p:cNvSpPr>
          <p:nvPr>
            <p:ph type="body" idx="2"/>
          </p:nvPr>
        </p:nvSpPr>
        <p:spPr>
          <a:xfrm>
            <a:off x="4663280" y="1809749"/>
            <a:ext cx="3469242" cy="4051301"/>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marL="2514600" lvl="5" indent="-151638" rtl="0">
              <a:spcBef>
                <a:spcPts val="0"/>
              </a:spcBef>
              <a:buClr>
                <a:schemeClr val="dk2"/>
              </a:buClr>
              <a:buFont typeface="Courier New"/>
              <a:buChar char="o"/>
              <a:defRPr/>
            </a:lvl6pPr>
            <a:lvl7pPr marL="2971800" lvl="6" indent="-152400" rtl="0">
              <a:spcBef>
                <a:spcPts val="0"/>
              </a:spcBef>
              <a:buClr>
                <a:schemeClr val="dk2"/>
              </a:buClr>
              <a:buFont typeface="Courier New"/>
              <a:buChar char="o"/>
              <a:defRPr/>
            </a:lvl7pPr>
            <a:lvl8pPr marL="3429000" lvl="7" indent="-152400" rtl="0">
              <a:spcBef>
                <a:spcPts val="0"/>
              </a:spcBef>
              <a:buClr>
                <a:schemeClr val="dk2"/>
              </a:buClr>
              <a:buFont typeface="Courier New"/>
              <a:buChar char="o"/>
              <a:defRPr/>
            </a:lvl8pPr>
            <a:lvl9pPr marL="3886200" lvl="8" indent="-152400" rtl="0">
              <a:spcBef>
                <a:spcPts val="0"/>
              </a:spcBef>
              <a:buClr>
                <a:schemeClr val="dk2"/>
              </a:buClr>
              <a:buFont typeface="Courier New"/>
              <a:buChar char="o"/>
              <a:defRPr/>
            </a:lvl9pPr>
          </a:lstStyle>
          <a:p>
            <a:endParaRPr/>
          </a:p>
        </p:txBody>
      </p:sp>
      <p:sp>
        <p:nvSpPr>
          <p:cNvPr id="49" name="Shape 49"/>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0" name="Shape 50"/>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1" name="Shape 51"/>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550055"/>
                </a:solidFill>
                <a:latin typeface="Calibri"/>
                <a:ea typeface="Calibri"/>
                <a:cs typeface="Calibri"/>
                <a:sym typeface="Calibri"/>
              </a:rPr>
              <a:pPr algn="r">
                <a:buSzPct val="25000"/>
              </a:pPr>
              <a:t>‹#›</a:t>
            </a:fld>
            <a:endParaRPr lang="en-US" sz="1200">
              <a:solidFill>
                <a:srgbClr val="550055"/>
              </a:solidFill>
              <a:latin typeface="Calibri"/>
              <a:ea typeface="Calibri"/>
              <a:cs typeface="Calibri"/>
              <a:sym typeface="Calibri"/>
            </a:endParaRPr>
          </a:p>
        </p:txBody>
      </p:sp>
    </p:spTree>
    <p:extLst>
      <p:ext uri="{BB962C8B-B14F-4D97-AF65-F5344CB8AC3E}">
        <p14:creationId xmlns:p14="http://schemas.microsoft.com/office/powerpoint/2010/main" val="52977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4637"/>
            <a:ext cx="7848599" cy="1143000"/>
          </a:xfrm>
          <a:prstGeom prst="rect">
            <a:avLst/>
          </a:prstGeom>
          <a:noFill/>
          <a:ln>
            <a:noFill/>
          </a:ln>
        </p:spPr>
        <p:txBody>
          <a:bodyPr lIns="91425" tIns="91425" rIns="91425" bIns="91425" anchor="ctr" anchorCtr="0"/>
          <a:lstStyle>
            <a:lvl1pPr lvl="0" algn="ctr" rtl="0">
              <a:spcBef>
                <a:spcPts val="0"/>
              </a:spcBef>
              <a:buClr>
                <a:schemeClr val="dk2"/>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4" name="Shape 54"/>
          <p:cNvSpPr txBox="1">
            <a:spLocks noGrp="1"/>
          </p:cNvSpPr>
          <p:nvPr>
            <p:ph type="body" idx="1"/>
          </p:nvPr>
        </p:nvSpPr>
        <p:spPr>
          <a:xfrm>
            <a:off x="457200" y="1600200"/>
            <a:ext cx="7848599" cy="4525963"/>
          </a:xfrm>
          <a:prstGeom prst="rect">
            <a:avLst/>
          </a:prstGeom>
          <a:noFill/>
          <a:ln>
            <a:noFill/>
          </a:ln>
        </p:spPr>
        <p:txBody>
          <a:bodyPr lIns="91425" tIns="91425" rIns="91425" bIns="91425" anchor="t" anchorCtr="0"/>
          <a:lstStyle>
            <a:lvl1pPr marL="342900" lvl="0" indent="-139700" algn="l" rtl="0">
              <a:spcBef>
                <a:spcPts val="640"/>
              </a:spcBef>
              <a:buClr>
                <a:schemeClr val="dk2"/>
              </a:buClr>
              <a:buFont typeface="Arial"/>
              <a:buChar char="•"/>
              <a:defRPr/>
            </a:lvl1pPr>
            <a:lvl2pPr marL="742950" lvl="1" indent="-107950" algn="l" rtl="0">
              <a:spcBef>
                <a:spcPts val="560"/>
              </a:spcBef>
              <a:buClr>
                <a:schemeClr val="dk2"/>
              </a:buClr>
              <a:buFont typeface="Arial"/>
              <a:buChar char="–"/>
              <a:defRPr/>
            </a:lvl2pPr>
            <a:lvl3pPr marL="1143000" lvl="2" indent="-76200" algn="l" rtl="0">
              <a:spcBef>
                <a:spcPts val="480"/>
              </a:spcBef>
              <a:buClr>
                <a:schemeClr val="dk2"/>
              </a:buClr>
              <a:buFont typeface="Arial"/>
              <a:buChar char="•"/>
              <a:defRPr/>
            </a:lvl3pPr>
            <a:lvl4pPr marL="1600200" lvl="3" indent="-101600" algn="l" rtl="0">
              <a:spcBef>
                <a:spcPts val="400"/>
              </a:spcBef>
              <a:buClr>
                <a:schemeClr val="dk2"/>
              </a:buClr>
              <a:buFont typeface="Arial"/>
              <a:buChar char="–"/>
              <a:defRPr/>
            </a:lvl4pPr>
            <a:lvl5pPr marL="2057400" lvl="4" indent="-101600" algn="l" rtl="0">
              <a:spcBef>
                <a:spcPts val="400"/>
              </a:spcBef>
              <a:buClr>
                <a:schemeClr val="dk2"/>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
        <p:nvSpPr>
          <p:cNvPr id="55" name="Shape 55"/>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6" name="Shape 56"/>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7" name="Shape 57"/>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73870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Album Section">
    <p:spTree>
      <p:nvGrpSpPr>
        <p:cNvPr id="1" name="Shape 63"/>
        <p:cNvGrpSpPr/>
        <p:nvPr/>
      </p:nvGrpSpPr>
      <p:grpSpPr>
        <a:xfrm>
          <a:off x="0" y="0"/>
          <a:ext cx="0" cy="0"/>
          <a:chOff x="0" y="0"/>
          <a:chExt cx="0" cy="0"/>
        </a:xfrm>
      </p:grpSpPr>
      <p:sp>
        <p:nvSpPr>
          <p:cNvPr id="64" name="Shape 64"/>
          <p:cNvSpPr/>
          <p:nvPr/>
        </p:nvSpPr>
        <p:spPr>
          <a:xfrm rot="-5400000">
            <a:off x="5315559" y="3268979"/>
            <a:ext cx="6858000" cy="320039"/>
          </a:xfrm>
          <a:prstGeom prst="rect">
            <a:avLst/>
          </a:prstGeom>
          <a:solidFill>
            <a:schemeClr val="accent1"/>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65" name="Shape 65"/>
          <p:cNvSpPr/>
          <p:nvPr/>
        </p:nvSpPr>
        <p:spPr>
          <a:xfrm rot="-5400000">
            <a:off x="5628132" y="3341399"/>
            <a:ext cx="6858000" cy="173735"/>
          </a:xfrm>
          <a:prstGeom prst="rect">
            <a:avLst/>
          </a:prstGeom>
          <a:solidFill>
            <a:schemeClr val="accent3"/>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66" name="Shape 66"/>
          <p:cNvSpPr/>
          <p:nvPr/>
        </p:nvSpPr>
        <p:spPr>
          <a:xfrm>
            <a:off x="8895749" y="-732"/>
            <a:ext cx="76199" cy="6858000"/>
          </a:xfrm>
          <a:prstGeom prst="rect">
            <a:avLst/>
          </a:prstGeom>
          <a:solidFill>
            <a:schemeClr val="accent6"/>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67" name="Shape 67"/>
          <p:cNvSpPr>
            <a:spLocks noGrp="1"/>
          </p:cNvSpPr>
          <p:nvPr>
            <p:ph type="pic" idx="2"/>
          </p:nvPr>
        </p:nvSpPr>
        <p:spPr>
          <a:xfrm>
            <a:off x="435429" y="2146300"/>
            <a:ext cx="2362200" cy="2197100"/>
          </a:xfrm>
          <a:prstGeom prst="rect">
            <a:avLst/>
          </a:prstGeom>
          <a:solidFill>
            <a:schemeClr val="lt1"/>
          </a:solidFill>
          <a:ln>
            <a:noFill/>
          </a:ln>
        </p:spPr>
      </p:sp>
      <p:sp>
        <p:nvSpPr>
          <p:cNvPr id="68" name="Shape 68"/>
          <p:cNvSpPr/>
          <p:nvPr/>
        </p:nvSpPr>
        <p:spPr>
          <a:xfrm flipH="1">
            <a:off x="435428" y="6172200"/>
            <a:ext cx="7086600" cy="685799"/>
          </a:xfrm>
          <a:prstGeom prst="rect">
            <a:avLst/>
          </a:prstGeom>
          <a:solidFill>
            <a:schemeClr val="accent5"/>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69" name="Shape 69"/>
          <p:cNvSpPr/>
          <p:nvPr/>
        </p:nvSpPr>
        <p:spPr>
          <a:xfrm>
            <a:off x="435429" y="0"/>
            <a:ext cx="7086600" cy="1981199"/>
          </a:xfrm>
          <a:prstGeom prst="rect">
            <a:avLst/>
          </a:prstGeom>
          <a:solidFill>
            <a:schemeClr val="accent5"/>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70" name="Shape 70"/>
          <p:cNvSpPr txBox="1">
            <a:spLocks noGrp="1"/>
          </p:cNvSpPr>
          <p:nvPr>
            <p:ph type="body" idx="1"/>
          </p:nvPr>
        </p:nvSpPr>
        <p:spPr>
          <a:xfrm>
            <a:off x="435429" y="5791200"/>
            <a:ext cx="7086600" cy="381000"/>
          </a:xfrm>
          <a:prstGeom prst="rect">
            <a:avLst/>
          </a:prstGeom>
          <a:solidFill>
            <a:schemeClr val="accent3"/>
          </a:solidFill>
          <a:ln>
            <a:noFill/>
          </a:ln>
        </p:spPr>
        <p:txBody>
          <a:bodyPr lIns="91425" tIns="91425" rIns="91425" bIns="91425" anchor="ctr" anchorCtr="0"/>
          <a:lstStyle>
            <a:lvl1pPr marL="0" lvl="0" indent="0" algn="l" rtl="0">
              <a:spcBef>
                <a:spcPts val="0"/>
              </a:spcBef>
              <a:buClr>
                <a:srgbClr val="FFFFFF"/>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1" name="Shape 71"/>
          <p:cNvSpPr txBox="1">
            <a:spLocks noGrp="1"/>
          </p:cNvSpPr>
          <p:nvPr>
            <p:ph type="body" idx="3"/>
          </p:nvPr>
        </p:nvSpPr>
        <p:spPr>
          <a:xfrm>
            <a:off x="435429" y="4495800"/>
            <a:ext cx="7086600" cy="1295400"/>
          </a:xfrm>
          <a:prstGeom prst="rect">
            <a:avLst/>
          </a:prstGeom>
          <a:solidFill>
            <a:schemeClr val="accent6"/>
          </a:solidFill>
          <a:ln>
            <a:noFill/>
          </a:ln>
        </p:spPr>
        <p:txBody>
          <a:bodyPr lIns="91425" tIns="91425" rIns="91425" bIns="91425" anchor="ctr" anchorCtr="0"/>
          <a:lstStyle>
            <a:lvl1pPr marL="0" lvl="0" indent="0" algn="l" rtl="0">
              <a:spcBef>
                <a:spcPts val="0"/>
              </a:spcBef>
              <a:buClr>
                <a:srgbClr val="FFFFFF"/>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2" name="Shape 72"/>
          <p:cNvSpPr>
            <a:spLocks noGrp="1"/>
          </p:cNvSpPr>
          <p:nvPr>
            <p:ph type="pic" idx="4"/>
          </p:nvPr>
        </p:nvSpPr>
        <p:spPr>
          <a:xfrm>
            <a:off x="2950028" y="2133600"/>
            <a:ext cx="2209799" cy="2209799"/>
          </a:xfrm>
          <a:prstGeom prst="rect">
            <a:avLst/>
          </a:prstGeom>
          <a:solidFill>
            <a:schemeClr val="lt1"/>
          </a:solidFill>
          <a:ln>
            <a:noFill/>
          </a:ln>
        </p:spPr>
      </p:sp>
      <p:sp>
        <p:nvSpPr>
          <p:cNvPr id="73" name="Shape 73"/>
          <p:cNvSpPr>
            <a:spLocks noGrp="1"/>
          </p:cNvSpPr>
          <p:nvPr>
            <p:ph type="pic" idx="5"/>
          </p:nvPr>
        </p:nvSpPr>
        <p:spPr>
          <a:xfrm>
            <a:off x="5312228" y="2133600"/>
            <a:ext cx="2209799" cy="2209799"/>
          </a:xfrm>
          <a:prstGeom prst="rect">
            <a:avLst/>
          </a:prstGeom>
          <a:solidFill>
            <a:schemeClr val="lt1"/>
          </a:solidFill>
          <a:ln>
            <a:noFill/>
          </a:ln>
        </p:spPr>
      </p:sp>
      <p:sp>
        <p:nvSpPr>
          <p:cNvPr id="74" name="Shape 74"/>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5" name="Shape 75"/>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76" name="Shape 76"/>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4242651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Shape 77"/>
        <p:cNvGrpSpPr/>
        <p:nvPr/>
      </p:nvGrpSpPr>
      <p:grpSpPr>
        <a:xfrm>
          <a:off x="0" y="0"/>
          <a:ext cx="0" cy="0"/>
          <a:chOff x="0" y="0"/>
          <a:chExt cx="0" cy="0"/>
        </a:xfrm>
      </p:grpSpPr>
      <p:sp>
        <p:nvSpPr>
          <p:cNvPr id="78" name="Shape 78"/>
          <p:cNvSpPr>
            <a:spLocks noGrp="1"/>
          </p:cNvSpPr>
          <p:nvPr>
            <p:ph type="pic" idx="2"/>
          </p:nvPr>
        </p:nvSpPr>
        <p:spPr>
          <a:xfrm>
            <a:off x="4341046" y="533400"/>
            <a:ext cx="3431352" cy="4575140"/>
          </a:xfrm>
          <a:prstGeom prst="rect">
            <a:avLst/>
          </a:prstGeom>
          <a:solidFill>
            <a:schemeClr val="lt1"/>
          </a:solidFill>
          <a:ln>
            <a:noFill/>
          </a:ln>
        </p:spPr>
      </p:sp>
      <p:sp>
        <p:nvSpPr>
          <p:cNvPr id="79" name="Shape 79"/>
          <p:cNvSpPr>
            <a:spLocks noGrp="1"/>
          </p:cNvSpPr>
          <p:nvPr>
            <p:ph type="pic" idx="3"/>
          </p:nvPr>
        </p:nvSpPr>
        <p:spPr>
          <a:xfrm>
            <a:off x="685800" y="533400"/>
            <a:ext cx="3429000" cy="4572000"/>
          </a:xfrm>
          <a:prstGeom prst="rect">
            <a:avLst/>
          </a:prstGeom>
          <a:solidFill>
            <a:schemeClr val="lt1"/>
          </a:solidFill>
          <a:ln>
            <a:noFill/>
          </a:ln>
        </p:spPr>
      </p:sp>
      <p:sp>
        <p:nvSpPr>
          <p:cNvPr id="80" name="Shape 80"/>
          <p:cNvSpPr txBox="1">
            <a:spLocks noGrp="1"/>
          </p:cNvSpPr>
          <p:nvPr>
            <p:ph type="body" idx="1"/>
          </p:nvPr>
        </p:nvSpPr>
        <p:spPr>
          <a:xfrm>
            <a:off x="685800" y="5257800"/>
            <a:ext cx="3429000" cy="1219199"/>
          </a:xfrm>
          <a:prstGeom prst="rect">
            <a:avLst/>
          </a:prstGeom>
          <a:noFill/>
          <a:ln>
            <a:noFill/>
          </a:ln>
        </p:spPr>
        <p:txBody>
          <a:bodyPr lIns="91425" tIns="91425" rIns="91425" bIns="91425" anchor="t" anchorCtr="0"/>
          <a:lstStyle>
            <a:lvl1pPr marL="0" marR="0" lvl="0" indent="0" algn="r"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1" name="Shape 81"/>
          <p:cNvSpPr txBox="1">
            <a:spLocks noGrp="1"/>
          </p:cNvSpPr>
          <p:nvPr>
            <p:ph type="body" idx="4"/>
          </p:nvPr>
        </p:nvSpPr>
        <p:spPr>
          <a:xfrm>
            <a:off x="4343400" y="5257800"/>
            <a:ext cx="3429000" cy="1219199"/>
          </a:xfrm>
          <a:prstGeom prst="rect">
            <a:avLst/>
          </a:prstGeom>
          <a:noFill/>
          <a:ln>
            <a:noFill/>
          </a:ln>
        </p:spPr>
        <p:txBody>
          <a:bodyPr lIns="91425" tIns="91425" rIns="91425" bIns="91425" anchor="t" anchorCtr="0"/>
          <a:lstStyle>
            <a:lvl1pPr marL="0" marR="0" lvl="0" indent="0" algn="r"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2" name="Shape 82"/>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83" name="Shape 83"/>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84" name="Shape 84"/>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2220120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Up Landscape with Captions">
    <p:spTree>
      <p:nvGrpSpPr>
        <p:cNvPr id="1" name="Shape 85"/>
        <p:cNvGrpSpPr/>
        <p:nvPr/>
      </p:nvGrpSpPr>
      <p:grpSpPr>
        <a:xfrm>
          <a:off x="0" y="0"/>
          <a:ext cx="0" cy="0"/>
          <a:chOff x="0" y="0"/>
          <a:chExt cx="0" cy="0"/>
        </a:xfrm>
      </p:grpSpPr>
      <p:sp>
        <p:nvSpPr>
          <p:cNvPr id="86" name="Shape 86"/>
          <p:cNvSpPr>
            <a:spLocks noGrp="1"/>
          </p:cNvSpPr>
          <p:nvPr>
            <p:ph type="pic" idx="2"/>
          </p:nvPr>
        </p:nvSpPr>
        <p:spPr>
          <a:xfrm>
            <a:off x="4343400" y="1085850"/>
            <a:ext cx="4038599" cy="3028949"/>
          </a:xfrm>
          <a:prstGeom prst="rect">
            <a:avLst/>
          </a:prstGeom>
          <a:solidFill>
            <a:schemeClr val="lt1"/>
          </a:solidFill>
          <a:ln>
            <a:noFill/>
          </a:ln>
        </p:spPr>
      </p:sp>
      <p:sp>
        <p:nvSpPr>
          <p:cNvPr id="87" name="Shape 87"/>
          <p:cNvSpPr>
            <a:spLocks noGrp="1"/>
          </p:cNvSpPr>
          <p:nvPr>
            <p:ph type="pic" idx="3"/>
          </p:nvPr>
        </p:nvSpPr>
        <p:spPr>
          <a:xfrm>
            <a:off x="152400" y="1085850"/>
            <a:ext cx="4038599" cy="3028949"/>
          </a:xfrm>
          <a:prstGeom prst="rect">
            <a:avLst/>
          </a:prstGeom>
          <a:solidFill>
            <a:schemeClr val="lt1"/>
          </a:solidFill>
          <a:ln>
            <a:noFill/>
          </a:ln>
        </p:spPr>
      </p:sp>
      <p:sp>
        <p:nvSpPr>
          <p:cNvPr id="88" name="Shape 88"/>
          <p:cNvSpPr txBox="1">
            <a:spLocks noGrp="1"/>
          </p:cNvSpPr>
          <p:nvPr>
            <p:ph type="body" idx="1"/>
          </p:nvPr>
        </p:nvSpPr>
        <p:spPr>
          <a:xfrm>
            <a:off x="152400" y="4267200"/>
            <a:ext cx="4038599" cy="1066799"/>
          </a:xfrm>
          <a:prstGeom prst="rect">
            <a:avLst/>
          </a:prstGeom>
          <a:noFill/>
          <a:ln>
            <a:noFill/>
          </a:ln>
        </p:spPr>
        <p:txBody>
          <a:bodyPr lIns="91425" tIns="91425" rIns="91425" bIns="91425" anchor="t" anchorCtr="0"/>
          <a:lstStyle>
            <a:lvl1pPr marL="0" marR="0" lvl="0" indent="0" algn="r"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9" name="Shape 89"/>
          <p:cNvSpPr txBox="1">
            <a:spLocks noGrp="1"/>
          </p:cNvSpPr>
          <p:nvPr>
            <p:ph type="body" idx="4"/>
          </p:nvPr>
        </p:nvSpPr>
        <p:spPr>
          <a:xfrm>
            <a:off x="4343400" y="4267200"/>
            <a:ext cx="4038599" cy="1066799"/>
          </a:xfrm>
          <a:prstGeom prst="rect">
            <a:avLst/>
          </a:prstGeom>
          <a:noFill/>
          <a:ln>
            <a:noFill/>
          </a:ln>
        </p:spPr>
        <p:txBody>
          <a:bodyPr lIns="91425" tIns="91425" rIns="91425" bIns="91425" anchor="t" anchorCtr="0"/>
          <a:lstStyle>
            <a:lvl1pPr marL="0" marR="0" lvl="0" indent="0" algn="r"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0" name="Shape 90"/>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91" name="Shape 91"/>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92" name="Shape 92"/>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194018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Up Mixed with Caption">
    <p:spTree>
      <p:nvGrpSpPr>
        <p:cNvPr id="1" name="Shape 93"/>
        <p:cNvGrpSpPr/>
        <p:nvPr/>
      </p:nvGrpSpPr>
      <p:grpSpPr>
        <a:xfrm>
          <a:off x="0" y="0"/>
          <a:ext cx="0" cy="0"/>
          <a:chOff x="0" y="0"/>
          <a:chExt cx="0" cy="0"/>
        </a:xfrm>
      </p:grpSpPr>
      <p:sp>
        <p:nvSpPr>
          <p:cNvPr id="94" name="Shape 94"/>
          <p:cNvSpPr>
            <a:spLocks noGrp="1"/>
          </p:cNvSpPr>
          <p:nvPr>
            <p:ph type="pic" idx="2"/>
          </p:nvPr>
        </p:nvSpPr>
        <p:spPr>
          <a:xfrm>
            <a:off x="4724401" y="225552"/>
            <a:ext cx="3694176" cy="2770631"/>
          </a:xfrm>
          <a:prstGeom prst="rect">
            <a:avLst/>
          </a:prstGeom>
          <a:solidFill>
            <a:schemeClr val="lt1"/>
          </a:solidFill>
          <a:ln>
            <a:noFill/>
          </a:ln>
        </p:spPr>
      </p:sp>
      <p:sp>
        <p:nvSpPr>
          <p:cNvPr id="95" name="Shape 95"/>
          <p:cNvSpPr>
            <a:spLocks noGrp="1"/>
          </p:cNvSpPr>
          <p:nvPr>
            <p:ph type="pic" idx="3"/>
          </p:nvPr>
        </p:nvSpPr>
        <p:spPr>
          <a:xfrm>
            <a:off x="152400" y="222504"/>
            <a:ext cx="4368557" cy="5824743"/>
          </a:xfrm>
          <a:prstGeom prst="rect">
            <a:avLst/>
          </a:prstGeom>
          <a:solidFill>
            <a:schemeClr val="lt1"/>
          </a:solidFill>
          <a:ln>
            <a:noFill/>
          </a:ln>
        </p:spPr>
      </p:sp>
      <p:sp>
        <p:nvSpPr>
          <p:cNvPr id="96" name="Shape 96"/>
          <p:cNvSpPr txBox="1">
            <a:spLocks noGrp="1"/>
          </p:cNvSpPr>
          <p:nvPr>
            <p:ph type="body" idx="1"/>
          </p:nvPr>
        </p:nvSpPr>
        <p:spPr>
          <a:xfrm>
            <a:off x="4724400" y="3124200"/>
            <a:ext cx="3694177" cy="2983987"/>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7" name="Shape 97"/>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98" name="Shape 98"/>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99" name="Shape 99"/>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3389205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Up Portrait with Captions">
    <p:spTree>
      <p:nvGrpSpPr>
        <p:cNvPr id="1" name="Shape 100"/>
        <p:cNvGrpSpPr/>
        <p:nvPr/>
      </p:nvGrpSpPr>
      <p:grpSpPr>
        <a:xfrm>
          <a:off x="0" y="0"/>
          <a:ext cx="0" cy="0"/>
          <a:chOff x="0" y="0"/>
          <a:chExt cx="0" cy="0"/>
        </a:xfrm>
      </p:grpSpPr>
      <p:sp>
        <p:nvSpPr>
          <p:cNvPr id="101" name="Shape 101"/>
          <p:cNvSpPr>
            <a:spLocks noGrp="1"/>
          </p:cNvSpPr>
          <p:nvPr>
            <p:ph type="pic" idx="2"/>
          </p:nvPr>
        </p:nvSpPr>
        <p:spPr>
          <a:xfrm>
            <a:off x="228600" y="533400"/>
            <a:ext cx="2590800" cy="3454399"/>
          </a:xfrm>
          <a:prstGeom prst="rect">
            <a:avLst/>
          </a:prstGeom>
          <a:solidFill>
            <a:schemeClr val="lt1"/>
          </a:solidFill>
          <a:ln>
            <a:noFill/>
          </a:ln>
        </p:spPr>
      </p:sp>
      <p:sp>
        <p:nvSpPr>
          <p:cNvPr id="102" name="Shape 102"/>
          <p:cNvSpPr>
            <a:spLocks noGrp="1"/>
          </p:cNvSpPr>
          <p:nvPr>
            <p:ph type="pic" idx="3"/>
          </p:nvPr>
        </p:nvSpPr>
        <p:spPr>
          <a:xfrm>
            <a:off x="3048000" y="533400"/>
            <a:ext cx="2590800" cy="3454399"/>
          </a:xfrm>
          <a:prstGeom prst="rect">
            <a:avLst/>
          </a:prstGeom>
          <a:solidFill>
            <a:schemeClr val="lt1"/>
          </a:solidFill>
          <a:ln>
            <a:noFill/>
          </a:ln>
        </p:spPr>
      </p:sp>
      <p:sp>
        <p:nvSpPr>
          <p:cNvPr id="103" name="Shape 103"/>
          <p:cNvSpPr>
            <a:spLocks noGrp="1"/>
          </p:cNvSpPr>
          <p:nvPr>
            <p:ph type="pic" idx="4"/>
          </p:nvPr>
        </p:nvSpPr>
        <p:spPr>
          <a:xfrm>
            <a:off x="5867400" y="533400"/>
            <a:ext cx="2590800" cy="3454399"/>
          </a:xfrm>
          <a:prstGeom prst="rect">
            <a:avLst/>
          </a:prstGeom>
          <a:solidFill>
            <a:schemeClr val="lt1"/>
          </a:solidFill>
          <a:ln>
            <a:noFill/>
          </a:ln>
        </p:spPr>
      </p:sp>
      <p:sp>
        <p:nvSpPr>
          <p:cNvPr id="104" name="Shape 104"/>
          <p:cNvSpPr txBox="1">
            <a:spLocks noGrp="1"/>
          </p:cNvSpPr>
          <p:nvPr>
            <p:ph type="body" idx="1"/>
          </p:nvPr>
        </p:nvSpPr>
        <p:spPr>
          <a:xfrm>
            <a:off x="228600" y="4343400"/>
            <a:ext cx="2590800" cy="1676399"/>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5" name="Shape 105"/>
          <p:cNvSpPr txBox="1">
            <a:spLocks noGrp="1"/>
          </p:cNvSpPr>
          <p:nvPr>
            <p:ph type="body" idx="5"/>
          </p:nvPr>
        </p:nvSpPr>
        <p:spPr>
          <a:xfrm>
            <a:off x="3048000" y="4343400"/>
            <a:ext cx="2590800" cy="1676399"/>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6" name="Shape 106"/>
          <p:cNvSpPr txBox="1">
            <a:spLocks noGrp="1"/>
          </p:cNvSpPr>
          <p:nvPr>
            <p:ph type="body" idx="6"/>
          </p:nvPr>
        </p:nvSpPr>
        <p:spPr>
          <a:xfrm>
            <a:off x="5867400" y="4343400"/>
            <a:ext cx="2590800" cy="1676399"/>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7" name="Shape 107"/>
          <p:cNvSpPr/>
          <p:nvPr/>
        </p:nvSpPr>
        <p:spPr>
          <a:xfrm>
            <a:off x="8889272" y="0"/>
            <a:ext cx="76199" cy="6858000"/>
          </a:xfrm>
          <a:prstGeom prst="rect">
            <a:avLst/>
          </a:prstGeom>
          <a:solidFill>
            <a:schemeClr val="accent1"/>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08" name="Shape 108"/>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9" name="Shape 109"/>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10" name="Shape 110"/>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937806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Shape 111"/>
        <p:cNvGrpSpPr/>
        <p:nvPr/>
      </p:nvGrpSpPr>
      <p:grpSpPr>
        <a:xfrm>
          <a:off x="0" y="0"/>
          <a:ext cx="0" cy="0"/>
          <a:chOff x="0" y="0"/>
          <a:chExt cx="0" cy="0"/>
        </a:xfrm>
      </p:grpSpPr>
      <p:sp>
        <p:nvSpPr>
          <p:cNvPr id="112" name="Shape 112"/>
          <p:cNvSpPr>
            <a:spLocks noGrp="1"/>
          </p:cNvSpPr>
          <p:nvPr>
            <p:ph type="pic" idx="2"/>
          </p:nvPr>
        </p:nvSpPr>
        <p:spPr>
          <a:xfrm>
            <a:off x="4343400" y="3352800"/>
            <a:ext cx="3947159" cy="2960370"/>
          </a:xfrm>
          <a:prstGeom prst="rect">
            <a:avLst/>
          </a:prstGeom>
          <a:solidFill>
            <a:schemeClr val="lt1"/>
          </a:solidFill>
          <a:ln>
            <a:noFill/>
          </a:ln>
        </p:spPr>
      </p:sp>
      <p:sp>
        <p:nvSpPr>
          <p:cNvPr id="113" name="Shape 113"/>
          <p:cNvSpPr>
            <a:spLocks noGrp="1"/>
          </p:cNvSpPr>
          <p:nvPr>
            <p:ph type="pic" idx="3"/>
          </p:nvPr>
        </p:nvSpPr>
        <p:spPr>
          <a:xfrm>
            <a:off x="228600" y="3352800"/>
            <a:ext cx="3947159" cy="2960370"/>
          </a:xfrm>
          <a:prstGeom prst="rect">
            <a:avLst/>
          </a:prstGeom>
          <a:solidFill>
            <a:schemeClr val="lt1"/>
          </a:solidFill>
          <a:ln>
            <a:noFill/>
          </a:ln>
        </p:spPr>
      </p:sp>
      <p:sp>
        <p:nvSpPr>
          <p:cNvPr id="114" name="Shape 114"/>
          <p:cNvSpPr>
            <a:spLocks noGrp="1"/>
          </p:cNvSpPr>
          <p:nvPr>
            <p:ph type="pic" idx="4"/>
          </p:nvPr>
        </p:nvSpPr>
        <p:spPr>
          <a:xfrm>
            <a:off x="4343400" y="228600"/>
            <a:ext cx="3947159" cy="2960370"/>
          </a:xfrm>
          <a:prstGeom prst="rect">
            <a:avLst/>
          </a:prstGeom>
          <a:solidFill>
            <a:schemeClr val="lt1"/>
          </a:solidFill>
          <a:ln>
            <a:noFill/>
          </a:ln>
        </p:spPr>
      </p:sp>
      <p:sp>
        <p:nvSpPr>
          <p:cNvPr id="115" name="Shape 115"/>
          <p:cNvSpPr txBox="1">
            <a:spLocks noGrp="1"/>
          </p:cNvSpPr>
          <p:nvPr>
            <p:ph type="body" idx="1"/>
          </p:nvPr>
        </p:nvSpPr>
        <p:spPr>
          <a:xfrm>
            <a:off x="228600" y="228600"/>
            <a:ext cx="3947159" cy="2960370"/>
          </a:xfrm>
          <a:prstGeom prst="rect">
            <a:avLst/>
          </a:prstGeom>
          <a:noFill/>
          <a:ln>
            <a:noFill/>
          </a:ln>
        </p:spPr>
        <p:txBody>
          <a:bodyPr lIns="91425" tIns="91425" rIns="91425" bIns="91425" anchor="b" anchorCtr="0"/>
          <a:lstStyle>
            <a:lvl1pPr marL="0" marR="0" lvl="0" indent="0" algn="r"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6" name="Shape 116"/>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17" name="Shape 117"/>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18" name="Shape 118"/>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1887315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Up Mixed">
    <p:spTree>
      <p:nvGrpSpPr>
        <p:cNvPr id="1" name="Shape 119"/>
        <p:cNvGrpSpPr/>
        <p:nvPr/>
      </p:nvGrpSpPr>
      <p:grpSpPr>
        <a:xfrm>
          <a:off x="0" y="0"/>
          <a:ext cx="0" cy="0"/>
          <a:chOff x="0" y="0"/>
          <a:chExt cx="0" cy="0"/>
        </a:xfrm>
      </p:grpSpPr>
      <p:sp>
        <p:nvSpPr>
          <p:cNvPr id="120" name="Shape 120"/>
          <p:cNvSpPr>
            <a:spLocks noGrp="1"/>
          </p:cNvSpPr>
          <p:nvPr>
            <p:ph type="pic" idx="2"/>
          </p:nvPr>
        </p:nvSpPr>
        <p:spPr>
          <a:xfrm>
            <a:off x="4648200" y="3124961"/>
            <a:ext cx="3697224" cy="2772917"/>
          </a:xfrm>
          <a:prstGeom prst="rect">
            <a:avLst/>
          </a:prstGeom>
          <a:solidFill>
            <a:schemeClr val="lt1"/>
          </a:solidFill>
          <a:ln>
            <a:noFill/>
          </a:ln>
        </p:spPr>
      </p:sp>
      <p:sp>
        <p:nvSpPr>
          <p:cNvPr id="121" name="Shape 121"/>
          <p:cNvSpPr>
            <a:spLocks noGrp="1"/>
          </p:cNvSpPr>
          <p:nvPr>
            <p:ph type="pic" idx="3"/>
          </p:nvPr>
        </p:nvSpPr>
        <p:spPr>
          <a:xfrm>
            <a:off x="228600" y="228600"/>
            <a:ext cx="4251960" cy="5669280"/>
          </a:xfrm>
          <a:prstGeom prst="rect">
            <a:avLst/>
          </a:prstGeom>
          <a:solidFill>
            <a:schemeClr val="lt1"/>
          </a:solidFill>
          <a:ln>
            <a:noFill/>
          </a:ln>
        </p:spPr>
      </p:sp>
      <p:sp>
        <p:nvSpPr>
          <p:cNvPr id="122" name="Shape 122"/>
          <p:cNvSpPr>
            <a:spLocks noGrp="1"/>
          </p:cNvSpPr>
          <p:nvPr>
            <p:ph type="pic" idx="4"/>
          </p:nvPr>
        </p:nvSpPr>
        <p:spPr>
          <a:xfrm>
            <a:off x="4648200" y="228600"/>
            <a:ext cx="3672839" cy="2754630"/>
          </a:xfrm>
          <a:prstGeom prst="rect">
            <a:avLst/>
          </a:prstGeom>
          <a:solidFill>
            <a:schemeClr val="lt1"/>
          </a:solidFill>
          <a:ln>
            <a:noFill/>
          </a:ln>
        </p:spPr>
      </p:sp>
      <p:sp>
        <p:nvSpPr>
          <p:cNvPr id="123" name="Shape 123"/>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4" name="Shape 124"/>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25" name="Shape 125"/>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3688152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Up Portrait with Captions">
    <p:spTree>
      <p:nvGrpSpPr>
        <p:cNvPr id="1" name="Shape 126"/>
        <p:cNvGrpSpPr/>
        <p:nvPr/>
      </p:nvGrpSpPr>
      <p:grpSpPr>
        <a:xfrm>
          <a:off x="0" y="0"/>
          <a:ext cx="0" cy="0"/>
          <a:chOff x="0" y="0"/>
          <a:chExt cx="0" cy="0"/>
        </a:xfrm>
      </p:grpSpPr>
      <p:sp>
        <p:nvSpPr>
          <p:cNvPr id="127" name="Shape 127"/>
          <p:cNvSpPr>
            <a:spLocks noGrp="1"/>
          </p:cNvSpPr>
          <p:nvPr>
            <p:ph type="pic" idx="2"/>
          </p:nvPr>
        </p:nvSpPr>
        <p:spPr>
          <a:xfrm>
            <a:off x="1866900" y="228600"/>
            <a:ext cx="2286000" cy="3124199"/>
          </a:xfrm>
          <a:prstGeom prst="rect">
            <a:avLst/>
          </a:prstGeom>
          <a:solidFill>
            <a:schemeClr val="lt1"/>
          </a:solidFill>
          <a:ln>
            <a:noFill/>
          </a:ln>
        </p:spPr>
      </p:sp>
      <p:sp>
        <p:nvSpPr>
          <p:cNvPr id="128" name="Shape 128"/>
          <p:cNvSpPr>
            <a:spLocks noGrp="1"/>
          </p:cNvSpPr>
          <p:nvPr>
            <p:ph type="pic" idx="3"/>
          </p:nvPr>
        </p:nvSpPr>
        <p:spPr>
          <a:xfrm>
            <a:off x="1866900" y="3505200"/>
            <a:ext cx="2285214" cy="3124199"/>
          </a:xfrm>
          <a:prstGeom prst="rect">
            <a:avLst/>
          </a:prstGeom>
          <a:solidFill>
            <a:schemeClr val="lt1"/>
          </a:solidFill>
          <a:ln>
            <a:noFill/>
          </a:ln>
        </p:spPr>
      </p:sp>
      <p:sp>
        <p:nvSpPr>
          <p:cNvPr id="129" name="Shape 129"/>
          <p:cNvSpPr>
            <a:spLocks noGrp="1"/>
          </p:cNvSpPr>
          <p:nvPr>
            <p:ph type="pic" idx="4"/>
          </p:nvPr>
        </p:nvSpPr>
        <p:spPr>
          <a:xfrm>
            <a:off x="4305300" y="228600"/>
            <a:ext cx="2286000" cy="3124199"/>
          </a:xfrm>
          <a:prstGeom prst="rect">
            <a:avLst/>
          </a:prstGeom>
          <a:solidFill>
            <a:schemeClr val="lt1"/>
          </a:solidFill>
          <a:ln>
            <a:noFill/>
          </a:ln>
        </p:spPr>
      </p:sp>
      <p:sp>
        <p:nvSpPr>
          <p:cNvPr id="130" name="Shape 130"/>
          <p:cNvSpPr>
            <a:spLocks noGrp="1"/>
          </p:cNvSpPr>
          <p:nvPr>
            <p:ph type="pic" idx="5"/>
          </p:nvPr>
        </p:nvSpPr>
        <p:spPr>
          <a:xfrm>
            <a:off x="4306085" y="3505200"/>
            <a:ext cx="2285214" cy="3124199"/>
          </a:xfrm>
          <a:prstGeom prst="rect">
            <a:avLst/>
          </a:prstGeom>
          <a:solidFill>
            <a:schemeClr val="lt1"/>
          </a:solidFill>
          <a:ln>
            <a:noFill/>
          </a:ln>
        </p:spPr>
      </p:sp>
      <p:sp>
        <p:nvSpPr>
          <p:cNvPr id="131" name="Shape 131"/>
          <p:cNvSpPr txBox="1">
            <a:spLocks noGrp="1"/>
          </p:cNvSpPr>
          <p:nvPr>
            <p:ph type="body" idx="1"/>
          </p:nvPr>
        </p:nvSpPr>
        <p:spPr>
          <a:xfrm>
            <a:off x="152400" y="228600"/>
            <a:ext cx="1676399" cy="2743199"/>
          </a:xfrm>
          <a:prstGeom prst="rect">
            <a:avLst/>
          </a:prstGeom>
          <a:noFill/>
          <a:ln>
            <a:noFill/>
          </a:ln>
        </p:spPr>
        <p:txBody>
          <a:bodyPr lIns="91425" tIns="91425" rIns="91425" bIns="91425" anchor="t" anchorCtr="0"/>
          <a:lstStyle>
            <a:lvl1pPr marL="0" marR="0" lvl="0" indent="0" algn="r"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2" name="Shape 132"/>
          <p:cNvSpPr txBox="1">
            <a:spLocks noGrp="1"/>
          </p:cNvSpPr>
          <p:nvPr>
            <p:ph type="body" idx="6"/>
          </p:nvPr>
        </p:nvSpPr>
        <p:spPr>
          <a:xfrm>
            <a:off x="6629400" y="228600"/>
            <a:ext cx="1676399" cy="1904999"/>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3" name="Shape 133"/>
          <p:cNvSpPr txBox="1">
            <a:spLocks noGrp="1"/>
          </p:cNvSpPr>
          <p:nvPr>
            <p:ph type="body" idx="7"/>
          </p:nvPr>
        </p:nvSpPr>
        <p:spPr>
          <a:xfrm>
            <a:off x="152400" y="4724400"/>
            <a:ext cx="1676399" cy="1904999"/>
          </a:xfrm>
          <a:prstGeom prst="rect">
            <a:avLst/>
          </a:prstGeom>
          <a:noFill/>
          <a:ln>
            <a:noFill/>
          </a:ln>
        </p:spPr>
        <p:txBody>
          <a:bodyPr lIns="91425" tIns="91425" rIns="91425" bIns="91425" anchor="b" anchorCtr="0"/>
          <a:lstStyle>
            <a:lvl1pPr marL="0" marR="0" lvl="0" indent="0" algn="r"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4" name="Shape 134"/>
          <p:cNvSpPr txBox="1">
            <a:spLocks noGrp="1"/>
          </p:cNvSpPr>
          <p:nvPr>
            <p:ph type="body" idx="8"/>
          </p:nvPr>
        </p:nvSpPr>
        <p:spPr>
          <a:xfrm>
            <a:off x="6629400" y="4724400"/>
            <a:ext cx="1676399" cy="1904999"/>
          </a:xfrm>
          <a:prstGeom prst="rect">
            <a:avLst/>
          </a:prstGeom>
          <a:noFill/>
          <a:ln>
            <a:noFill/>
          </a:ln>
        </p:spPr>
        <p:txBody>
          <a:bodyPr lIns="91425" tIns="91425" rIns="91425" bIns="91425" anchor="b"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5" name="Shape 135"/>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36" name="Shape 136"/>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37" name="Shape 137"/>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2781753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4-Up Landscape with Captions">
    <p:spTree>
      <p:nvGrpSpPr>
        <p:cNvPr id="1" name="Shape 138"/>
        <p:cNvGrpSpPr/>
        <p:nvPr/>
      </p:nvGrpSpPr>
      <p:grpSpPr>
        <a:xfrm>
          <a:off x="0" y="0"/>
          <a:ext cx="0" cy="0"/>
          <a:chOff x="0" y="0"/>
          <a:chExt cx="0" cy="0"/>
        </a:xfrm>
      </p:grpSpPr>
      <p:sp>
        <p:nvSpPr>
          <p:cNvPr id="139" name="Shape 139"/>
          <p:cNvSpPr>
            <a:spLocks noGrp="1"/>
          </p:cNvSpPr>
          <p:nvPr>
            <p:ph type="pic" idx="2"/>
          </p:nvPr>
        </p:nvSpPr>
        <p:spPr>
          <a:xfrm>
            <a:off x="533400" y="685800"/>
            <a:ext cx="3653297" cy="2743199"/>
          </a:xfrm>
          <a:prstGeom prst="rect">
            <a:avLst/>
          </a:prstGeom>
          <a:solidFill>
            <a:schemeClr val="lt1"/>
          </a:solidFill>
          <a:ln>
            <a:noFill/>
          </a:ln>
        </p:spPr>
      </p:sp>
      <p:sp>
        <p:nvSpPr>
          <p:cNvPr id="140" name="Shape 140"/>
          <p:cNvSpPr txBox="1">
            <a:spLocks noGrp="1"/>
          </p:cNvSpPr>
          <p:nvPr>
            <p:ph type="body" idx="1"/>
          </p:nvPr>
        </p:nvSpPr>
        <p:spPr>
          <a:xfrm>
            <a:off x="533400" y="6324600"/>
            <a:ext cx="3657600" cy="304799"/>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1" name="Shape 141"/>
          <p:cNvSpPr>
            <a:spLocks noGrp="1"/>
          </p:cNvSpPr>
          <p:nvPr>
            <p:ph type="pic" idx="3"/>
          </p:nvPr>
        </p:nvSpPr>
        <p:spPr>
          <a:xfrm>
            <a:off x="4267200" y="685800"/>
            <a:ext cx="3657600" cy="2743199"/>
          </a:xfrm>
          <a:prstGeom prst="rect">
            <a:avLst/>
          </a:prstGeom>
          <a:solidFill>
            <a:schemeClr val="lt1"/>
          </a:solidFill>
          <a:ln>
            <a:noFill/>
          </a:ln>
        </p:spPr>
      </p:sp>
      <p:sp>
        <p:nvSpPr>
          <p:cNvPr id="142" name="Shape 142"/>
          <p:cNvSpPr>
            <a:spLocks noGrp="1"/>
          </p:cNvSpPr>
          <p:nvPr>
            <p:ph type="pic" idx="4"/>
          </p:nvPr>
        </p:nvSpPr>
        <p:spPr>
          <a:xfrm>
            <a:off x="533400" y="3505200"/>
            <a:ext cx="3657600" cy="2743199"/>
          </a:xfrm>
          <a:prstGeom prst="rect">
            <a:avLst/>
          </a:prstGeom>
          <a:solidFill>
            <a:schemeClr val="lt1"/>
          </a:solidFill>
          <a:ln>
            <a:noFill/>
          </a:ln>
        </p:spPr>
      </p:sp>
      <p:sp>
        <p:nvSpPr>
          <p:cNvPr id="143" name="Shape 143"/>
          <p:cNvSpPr>
            <a:spLocks noGrp="1"/>
          </p:cNvSpPr>
          <p:nvPr>
            <p:ph type="pic" idx="5"/>
          </p:nvPr>
        </p:nvSpPr>
        <p:spPr>
          <a:xfrm>
            <a:off x="4267200" y="3505200"/>
            <a:ext cx="3657600" cy="2743199"/>
          </a:xfrm>
          <a:prstGeom prst="rect">
            <a:avLst/>
          </a:prstGeom>
          <a:solidFill>
            <a:schemeClr val="lt1"/>
          </a:solidFill>
          <a:ln>
            <a:noFill/>
          </a:ln>
        </p:spPr>
      </p:sp>
      <p:sp>
        <p:nvSpPr>
          <p:cNvPr id="144" name="Shape 144"/>
          <p:cNvSpPr txBox="1">
            <a:spLocks noGrp="1"/>
          </p:cNvSpPr>
          <p:nvPr>
            <p:ph type="body" idx="6"/>
          </p:nvPr>
        </p:nvSpPr>
        <p:spPr>
          <a:xfrm>
            <a:off x="533400" y="304800"/>
            <a:ext cx="3657600" cy="304799"/>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5" name="Shape 145"/>
          <p:cNvSpPr txBox="1">
            <a:spLocks noGrp="1"/>
          </p:cNvSpPr>
          <p:nvPr>
            <p:ph type="body" idx="7"/>
          </p:nvPr>
        </p:nvSpPr>
        <p:spPr>
          <a:xfrm>
            <a:off x="4267200" y="6324600"/>
            <a:ext cx="3657600" cy="304799"/>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6" name="Shape 146"/>
          <p:cNvSpPr txBox="1">
            <a:spLocks noGrp="1"/>
          </p:cNvSpPr>
          <p:nvPr>
            <p:ph type="body" idx="8"/>
          </p:nvPr>
        </p:nvSpPr>
        <p:spPr>
          <a:xfrm>
            <a:off x="4267200" y="304800"/>
            <a:ext cx="3657600" cy="304799"/>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7" name="Shape 147"/>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8" name="Shape 148"/>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49" name="Shape 149"/>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309516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459740" y="1640966"/>
            <a:ext cx="3318510" cy="4699000"/>
          </a:xfrm>
          <a:prstGeom prst="rect">
            <a:avLst/>
          </a:prstGeom>
        </p:spPr>
        <p:txBody>
          <a:bodyPr wrap="square" lIns="0" tIns="0" rIns="0" bIns="0">
            <a:spAutoFit/>
          </a:bodyPr>
          <a:lstStyle>
            <a:lvl1pPr>
              <a:defRPr sz="3200" b="1" i="0">
                <a:solidFill>
                  <a:schemeClr val="tx1"/>
                </a:solidFill>
                <a:latin typeface="Calibri"/>
                <a:cs typeface="Calibr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4-Up Portrait with Large Caption">
    <p:spTree>
      <p:nvGrpSpPr>
        <p:cNvPr id="1" name="Shape 150"/>
        <p:cNvGrpSpPr/>
        <p:nvPr/>
      </p:nvGrpSpPr>
      <p:grpSpPr>
        <a:xfrm>
          <a:off x="0" y="0"/>
          <a:ext cx="0" cy="0"/>
          <a:chOff x="0" y="0"/>
          <a:chExt cx="0" cy="0"/>
        </a:xfrm>
      </p:grpSpPr>
      <p:sp>
        <p:nvSpPr>
          <p:cNvPr id="151" name="Shape 151"/>
          <p:cNvSpPr>
            <a:spLocks noGrp="1"/>
          </p:cNvSpPr>
          <p:nvPr>
            <p:ph type="pic" idx="2"/>
          </p:nvPr>
        </p:nvSpPr>
        <p:spPr>
          <a:xfrm>
            <a:off x="228600" y="416356"/>
            <a:ext cx="2006651" cy="2675534"/>
          </a:xfrm>
          <a:prstGeom prst="rect">
            <a:avLst/>
          </a:prstGeom>
          <a:solidFill>
            <a:schemeClr val="lt1"/>
          </a:solidFill>
          <a:ln>
            <a:noFill/>
          </a:ln>
        </p:spPr>
      </p:sp>
      <p:sp>
        <p:nvSpPr>
          <p:cNvPr id="152" name="Shape 152"/>
          <p:cNvSpPr>
            <a:spLocks noGrp="1"/>
          </p:cNvSpPr>
          <p:nvPr>
            <p:ph type="pic" idx="3"/>
          </p:nvPr>
        </p:nvSpPr>
        <p:spPr>
          <a:xfrm>
            <a:off x="4343400" y="416356"/>
            <a:ext cx="2006651" cy="2675534"/>
          </a:xfrm>
          <a:prstGeom prst="rect">
            <a:avLst/>
          </a:prstGeom>
          <a:solidFill>
            <a:schemeClr val="lt1"/>
          </a:solidFill>
          <a:ln>
            <a:noFill/>
          </a:ln>
        </p:spPr>
      </p:sp>
      <p:sp>
        <p:nvSpPr>
          <p:cNvPr id="153" name="Shape 153"/>
          <p:cNvSpPr>
            <a:spLocks noGrp="1"/>
          </p:cNvSpPr>
          <p:nvPr>
            <p:ph type="pic" idx="4"/>
          </p:nvPr>
        </p:nvSpPr>
        <p:spPr>
          <a:xfrm>
            <a:off x="2286000" y="416356"/>
            <a:ext cx="2006651" cy="2675534"/>
          </a:xfrm>
          <a:prstGeom prst="rect">
            <a:avLst/>
          </a:prstGeom>
          <a:solidFill>
            <a:schemeClr val="lt1"/>
          </a:solidFill>
          <a:ln>
            <a:noFill/>
          </a:ln>
        </p:spPr>
      </p:sp>
      <p:sp>
        <p:nvSpPr>
          <p:cNvPr id="154" name="Shape 154"/>
          <p:cNvSpPr>
            <a:spLocks noGrp="1"/>
          </p:cNvSpPr>
          <p:nvPr>
            <p:ph type="pic" idx="5"/>
          </p:nvPr>
        </p:nvSpPr>
        <p:spPr>
          <a:xfrm>
            <a:off x="6400800" y="416356"/>
            <a:ext cx="2006651" cy="2675534"/>
          </a:xfrm>
          <a:prstGeom prst="rect">
            <a:avLst/>
          </a:prstGeom>
          <a:solidFill>
            <a:schemeClr val="lt1"/>
          </a:solidFill>
          <a:ln>
            <a:noFill/>
          </a:ln>
        </p:spPr>
      </p:sp>
      <p:sp>
        <p:nvSpPr>
          <p:cNvPr id="155" name="Shape 155"/>
          <p:cNvSpPr txBox="1">
            <a:spLocks noGrp="1"/>
          </p:cNvSpPr>
          <p:nvPr>
            <p:ph type="body" idx="1"/>
          </p:nvPr>
        </p:nvSpPr>
        <p:spPr>
          <a:xfrm>
            <a:off x="228600" y="3352800"/>
            <a:ext cx="8153399" cy="3048000"/>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6" name="Shape 156"/>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7" name="Shape 157"/>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58" name="Shape 158"/>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3639647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Up: 1 Portrait with 3 Landscape">
    <p:spTree>
      <p:nvGrpSpPr>
        <p:cNvPr id="1" name="Shape 159"/>
        <p:cNvGrpSpPr/>
        <p:nvPr/>
      </p:nvGrpSpPr>
      <p:grpSpPr>
        <a:xfrm>
          <a:off x="0" y="0"/>
          <a:ext cx="0" cy="0"/>
          <a:chOff x="0" y="0"/>
          <a:chExt cx="0" cy="0"/>
        </a:xfrm>
      </p:grpSpPr>
      <p:sp>
        <p:nvSpPr>
          <p:cNvPr id="160" name="Shape 160"/>
          <p:cNvSpPr>
            <a:spLocks noGrp="1"/>
          </p:cNvSpPr>
          <p:nvPr>
            <p:ph type="pic" idx="2"/>
          </p:nvPr>
        </p:nvSpPr>
        <p:spPr>
          <a:xfrm>
            <a:off x="343291" y="257664"/>
            <a:ext cx="4764387" cy="6352520"/>
          </a:xfrm>
          <a:prstGeom prst="rect">
            <a:avLst/>
          </a:prstGeom>
          <a:solidFill>
            <a:schemeClr val="lt1"/>
          </a:solidFill>
          <a:ln>
            <a:noFill/>
          </a:ln>
        </p:spPr>
      </p:sp>
      <p:sp>
        <p:nvSpPr>
          <p:cNvPr id="161" name="Shape 161"/>
          <p:cNvSpPr>
            <a:spLocks noGrp="1"/>
          </p:cNvSpPr>
          <p:nvPr>
            <p:ph type="pic" idx="3"/>
          </p:nvPr>
        </p:nvSpPr>
        <p:spPr>
          <a:xfrm>
            <a:off x="5446339" y="257664"/>
            <a:ext cx="2670050" cy="2002535"/>
          </a:xfrm>
          <a:prstGeom prst="rect">
            <a:avLst/>
          </a:prstGeom>
          <a:solidFill>
            <a:schemeClr val="lt1"/>
          </a:solidFill>
          <a:ln>
            <a:noFill/>
          </a:ln>
        </p:spPr>
      </p:sp>
      <p:sp>
        <p:nvSpPr>
          <p:cNvPr id="162" name="Shape 162"/>
          <p:cNvSpPr>
            <a:spLocks noGrp="1"/>
          </p:cNvSpPr>
          <p:nvPr>
            <p:ph type="pic" idx="4"/>
          </p:nvPr>
        </p:nvSpPr>
        <p:spPr>
          <a:xfrm>
            <a:off x="5446339" y="2432657"/>
            <a:ext cx="2670050" cy="2002535"/>
          </a:xfrm>
          <a:prstGeom prst="rect">
            <a:avLst/>
          </a:prstGeom>
          <a:solidFill>
            <a:schemeClr val="lt1"/>
          </a:solidFill>
          <a:ln>
            <a:noFill/>
          </a:ln>
        </p:spPr>
      </p:sp>
      <p:sp>
        <p:nvSpPr>
          <p:cNvPr id="163" name="Shape 163"/>
          <p:cNvSpPr>
            <a:spLocks noGrp="1"/>
          </p:cNvSpPr>
          <p:nvPr>
            <p:ph type="pic" idx="5"/>
          </p:nvPr>
        </p:nvSpPr>
        <p:spPr>
          <a:xfrm>
            <a:off x="5446339" y="4607648"/>
            <a:ext cx="2670050" cy="2002535"/>
          </a:xfrm>
          <a:prstGeom prst="rect">
            <a:avLst/>
          </a:prstGeom>
          <a:solidFill>
            <a:schemeClr val="lt1"/>
          </a:solidFill>
          <a:ln>
            <a:noFill/>
          </a:ln>
        </p:spPr>
      </p:sp>
      <p:sp>
        <p:nvSpPr>
          <p:cNvPr id="164" name="Shape 164"/>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65" name="Shape 165"/>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66" name="Shape 166"/>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2247768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Shape 167"/>
        <p:cNvGrpSpPr/>
        <p:nvPr/>
      </p:nvGrpSpPr>
      <p:grpSpPr>
        <a:xfrm>
          <a:off x="0" y="0"/>
          <a:ext cx="0" cy="0"/>
          <a:chOff x="0" y="0"/>
          <a:chExt cx="0" cy="0"/>
        </a:xfrm>
      </p:grpSpPr>
      <p:sp>
        <p:nvSpPr>
          <p:cNvPr id="168" name="Shape 168"/>
          <p:cNvSpPr>
            <a:spLocks noGrp="1"/>
          </p:cNvSpPr>
          <p:nvPr>
            <p:ph type="pic" idx="2"/>
          </p:nvPr>
        </p:nvSpPr>
        <p:spPr>
          <a:xfrm>
            <a:off x="228600" y="3429000"/>
            <a:ext cx="2070153" cy="3124199"/>
          </a:xfrm>
          <a:prstGeom prst="rect">
            <a:avLst/>
          </a:prstGeom>
          <a:solidFill>
            <a:schemeClr val="lt1"/>
          </a:solidFill>
          <a:ln>
            <a:noFill/>
          </a:ln>
        </p:spPr>
      </p:sp>
      <p:sp>
        <p:nvSpPr>
          <p:cNvPr id="169" name="Shape 169"/>
          <p:cNvSpPr>
            <a:spLocks noGrp="1"/>
          </p:cNvSpPr>
          <p:nvPr>
            <p:ph type="pic" idx="3"/>
          </p:nvPr>
        </p:nvSpPr>
        <p:spPr>
          <a:xfrm>
            <a:off x="2438400" y="228600"/>
            <a:ext cx="5562600" cy="4171950"/>
          </a:xfrm>
          <a:prstGeom prst="rect">
            <a:avLst/>
          </a:prstGeom>
          <a:solidFill>
            <a:schemeClr val="lt1"/>
          </a:solidFill>
          <a:ln>
            <a:noFill/>
          </a:ln>
        </p:spPr>
      </p:sp>
      <p:sp>
        <p:nvSpPr>
          <p:cNvPr id="170" name="Shape 170"/>
          <p:cNvSpPr>
            <a:spLocks noGrp="1"/>
          </p:cNvSpPr>
          <p:nvPr>
            <p:ph type="pic" idx="4"/>
          </p:nvPr>
        </p:nvSpPr>
        <p:spPr>
          <a:xfrm>
            <a:off x="228600" y="228600"/>
            <a:ext cx="2070153" cy="3124199"/>
          </a:xfrm>
          <a:prstGeom prst="rect">
            <a:avLst/>
          </a:prstGeom>
          <a:solidFill>
            <a:schemeClr val="lt1"/>
          </a:solidFill>
          <a:ln>
            <a:noFill/>
          </a:ln>
        </p:spPr>
      </p:sp>
      <p:sp>
        <p:nvSpPr>
          <p:cNvPr id="171" name="Shape 171"/>
          <p:cNvSpPr>
            <a:spLocks noGrp="1"/>
          </p:cNvSpPr>
          <p:nvPr>
            <p:ph type="pic" idx="5"/>
          </p:nvPr>
        </p:nvSpPr>
        <p:spPr>
          <a:xfrm>
            <a:off x="5257800" y="4495800"/>
            <a:ext cx="2743199" cy="2057400"/>
          </a:xfrm>
          <a:prstGeom prst="rect">
            <a:avLst/>
          </a:prstGeom>
          <a:solidFill>
            <a:schemeClr val="lt1"/>
          </a:solidFill>
          <a:ln>
            <a:noFill/>
          </a:ln>
        </p:spPr>
      </p:sp>
      <p:sp>
        <p:nvSpPr>
          <p:cNvPr id="172" name="Shape 172"/>
          <p:cNvSpPr>
            <a:spLocks noGrp="1"/>
          </p:cNvSpPr>
          <p:nvPr>
            <p:ph type="pic" idx="6"/>
          </p:nvPr>
        </p:nvSpPr>
        <p:spPr>
          <a:xfrm>
            <a:off x="2438400" y="4495800"/>
            <a:ext cx="2743199" cy="2057400"/>
          </a:xfrm>
          <a:prstGeom prst="rect">
            <a:avLst/>
          </a:prstGeom>
          <a:solidFill>
            <a:schemeClr val="lt1"/>
          </a:solidFill>
          <a:ln>
            <a:noFill/>
          </a:ln>
        </p:spPr>
      </p:sp>
      <p:sp>
        <p:nvSpPr>
          <p:cNvPr id="173" name="Shape 173"/>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74" name="Shape 174"/>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75" name="Shape 175"/>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2267407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5-Up: 2 Landscape with 3 Portrait">
    <p:spTree>
      <p:nvGrpSpPr>
        <p:cNvPr id="1" name="Shape 176"/>
        <p:cNvGrpSpPr/>
        <p:nvPr/>
      </p:nvGrpSpPr>
      <p:grpSpPr>
        <a:xfrm>
          <a:off x="0" y="0"/>
          <a:ext cx="0" cy="0"/>
          <a:chOff x="0" y="0"/>
          <a:chExt cx="0" cy="0"/>
        </a:xfrm>
      </p:grpSpPr>
      <p:sp>
        <p:nvSpPr>
          <p:cNvPr id="177" name="Shape 177"/>
          <p:cNvSpPr>
            <a:spLocks noGrp="1"/>
          </p:cNvSpPr>
          <p:nvPr>
            <p:ph type="pic" idx="2"/>
          </p:nvPr>
        </p:nvSpPr>
        <p:spPr>
          <a:xfrm>
            <a:off x="228600" y="228600"/>
            <a:ext cx="2606040" cy="3474719"/>
          </a:xfrm>
          <a:prstGeom prst="rect">
            <a:avLst/>
          </a:prstGeom>
          <a:solidFill>
            <a:schemeClr val="lt1"/>
          </a:solidFill>
          <a:ln>
            <a:noFill/>
          </a:ln>
        </p:spPr>
      </p:sp>
      <p:sp>
        <p:nvSpPr>
          <p:cNvPr id="178" name="Shape 178"/>
          <p:cNvSpPr>
            <a:spLocks noGrp="1"/>
          </p:cNvSpPr>
          <p:nvPr>
            <p:ph type="pic" idx="3"/>
          </p:nvPr>
        </p:nvSpPr>
        <p:spPr>
          <a:xfrm>
            <a:off x="228600" y="3867150"/>
            <a:ext cx="3962399" cy="2743199"/>
          </a:xfrm>
          <a:prstGeom prst="rect">
            <a:avLst/>
          </a:prstGeom>
          <a:solidFill>
            <a:schemeClr val="lt1"/>
          </a:solidFill>
          <a:ln>
            <a:noFill/>
          </a:ln>
        </p:spPr>
      </p:sp>
      <p:sp>
        <p:nvSpPr>
          <p:cNvPr id="179" name="Shape 179"/>
          <p:cNvSpPr>
            <a:spLocks noGrp="1"/>
          </p:cNvSpPr>
          <p:nvPr>
            <p:ph type="pic" idx="4"/>
          </p:nvPr>
        </p:nvSpPr>
        <p:spPr>
          <a:xfrm>
            <a:off x="4419600" y="3867150"/>
            <a:ext cx="3962399" cy="2743199"/>
          </a:xfrm>
          <a:prstGeom prst="rect">
            <a:avLst/>
          </a:prstGeom>
          <a:solidFill>
            <a:schemeClr val="lt1"/>
          </a:solidFill>
          <a:ln>
            <a:noFill/>
          </a:ln>
        </p:spPr>
      </p:sp>
      <p:sp>
        <p:nvSpPr>
          <p:cNvPr id="180" name="Shape 180"/>
          <p:cNvSpPr>
            <a:spLocks noGrp="1"/>
          </p:cNvSpPr>
          <p:nvPr>
            <p:ph type="pic" idx="5"/>
          </p:nvPr>
        </p:nvSpPr>
        <p:spPr>
          <a:xfrm>
            <a:off x="3009900" y="228600"/>
            <a:ext cx="2606040" cy="3474719"/>
          </a:xfrm>
          <a:prstGeom prst="rect">
            <a:avLst/>
          </a:prstGeom>
          <a:solidFill>
            <a:schemeClr val="lt1"/>
          </a:solidFill>
          <a:ln>
            <a:noFill/>
          </a:ln>
        </p:spPr>
      </p:sp>
      <p:sp>
        <p:nvSpPr>
          <p:cNvPr id="181" name="Shape 181"/>
          <p:cNvSpPr>
            <a:spLocks noGrp="1"/>
          </p:cNvSpPr>
          <p:nvPr>
            <p:ph type="pic" idx="6"/>
          </p:nvPr>
        </p:nvSpPr>
        <p:spPr>
          <a:xfrm>
            <a:off x="5791200" y="228600"/>
            <a:ext cx="2606040" cy="3474719"/>
          </a:xfrm>
          <a:prstGeom prst="rect">
            <a:avLst/>
          </a:prstGeom>
          <a:solidFill>
            <a:schemeClr val="lt1"/>
          </a:solidFill>
          <a:ln>
            <a:noFill/>
          </a:ln>
        </p:spPr>
      </p:sp>
      <p:sp>
        <p:nvSpPr>
          <p:cNvPr id="182" name="Shape 182"/>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83" name="Shape 183"/>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84" name="Shape 184"/>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1025603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quare with Caption">
    <p:spTree>
      <p:nvGrpSpPr>
        <p:cNvPr id="1" name="Shape 185"/>
        <p:cNvGrpSpPr/>
        <p:nvPr/>
      </p:nvGrpSpPr>
      <p:grpSpPr>
        <a:xfrm>
          <a:off x="0" y="0"/>
          <a:ext cx="0" cy="0"/>
          <a:chOff x="0" y="0"/>
          <a:chExt cx="0" cy="0"/>
        </a:xfrm>
      </p:grpSpPr>
      <p:sp>
        <p:nvSpPr>
          <p:cNvPr id="186" name="Shape 186"/>
          <p:cNvSpPr>
            <a:spLocks noGrp="1"/>
          </p:cNvSpPr>
          <p:nvPr>
            <p:ph type="pic" idx="2"/>
          </p:nvPr>
        </p:nvSpPr>
        <p:spPr>
          <a:xfrm>
            <a:off x="2133600" y="762000"/>
            <a:ext cx="4873334" cy="4876799"/>
          </a:xfrm>
          <a:prstGeom prst="rect">
            <a:avLst/>
          </a:prstGeom>
          <a:solidFill>
            <a:schemeClr val="lt1"/>
          </a:solidFill>
          <a:ln>
            <a:noFill/>
          </a:ln>
        </p:spPr>
      </p:sp>
      <p:sp>
        <p:nvSpPr>
          <p:cNvPr id="187" name="Shape 187"/>
          <p:cNvSpPr txBox="1">
            <a:spLocks noGrp="1"/>
          </p:cNvSpPr>
          <p:nvPr>
            <p:ph type="body" idx="1"/>
          </p:nvPr>
        </p:nvSpPr>
        <p:spPr>
          <a:xfrm>
            <a:off x="2133600" y="5715000"/>
            <a:ext cx="4876799" cy="838199"/>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8" name="Shape 188"/>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89" name="Shape 189"/>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90" name="Shape 190"/>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1370768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Up Square with Caption">
    <p:spTree>
      <p:nvGrpSpPr>
        <p:cNvPr id="1" name="Shape 191"/>
        <p:cNvGrpSpPr/>
        <p:nvPr/>
      </p:nvGrpSpPr>
      <p:grpSpPr>
        <a:xfrm>
          <a:off x="0" y="0"/>
          <a:ext cx="0" cy="0"/>
          <a:chOff x="0" y="0"/>
          <a:chExt cx="0" cy="0"/>
        </a:xfrm>
      </p:grpSpPr>
      <p:sp>
        <p:nvSpPr>
          <p:cNvPr id="192" name="Shape 192"/>
          <p:cNvSpPr>
            <a:spLocks noGrp="1"/>
          </p:cNvSpPr>
          <p:nvPr>
            <p:ph type="pic" idx="2"/>
          </p:nvPr>
        </p:nvSpPr>
        <p:spPr>
          <a:xfrm>
            <a:off x="4955273" y="1371600"/>
            <a:ext cx="3198126" cy="3200399"/>
          </a:xfrm>
          <a:prstGeom prst="rect">
            <a:avLst/>
          </a:prstGeom>
          <a:solidFill>
            <a:schemeClr val="lt1"/>
          </a:solidFill>
          <a:ln>
            <a:noFill/>
          </a:ln>
        </p:spPr>
      </p:sp>
      <p:sp>
        <p:nvSpPr>
          <p:cNvPr id="193" name="Shape 193"/>
          <p:cNvSpPr>
            <a:spLocks noGrp="1"/>
          </p:cNvSpPr>
          <p:nvPr>
            <p:ph type="pic" idx="3"/>
          </p:nvPr>
        </p:nvSpPr>
        <p:spPr>
          <a:xfrm>
            <a:off x="1145273" y="1371600"/>
            <a:ext cx="3198126" cy="3200399"/>
          </a:xfrm>
          <a:prstGeom prst="rect">
            <a:avLst/>
          </a:prstGeom>
          <a:solidFill>
            <a:schemeClr val="lt1"/>
          </a:solidFill>
          <a:ln>
            <a:noFill/>
          </a:ln>
        </p:spPr>
      </p:sp>
      <p:sp>
        <p:nvSpPr>
          <p:cNvPr id="194" name="Shape 194"/>
          <p:cNvSpPr txBox="1">
            <a:spLocks noGrp="1"/>
          </p:cNvSpPr>
          <p:nvPr>
            <p:ph type="body" idx="1"/>
          </p:nvPr>
        </p:nvSpPr>
        <p:spPr>
          <a:xfrm>
            <a:off x="4953000" y="4648200"/>
            <a:ext cx="3200399" cy="1295400"/>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5" name="Shape 195"/>
          <p:cNvSpPr txBox="1">
            <a:spLocks noGrp="1"/>
          </p:cNvSpPr>
          <p:nvPr>
            <p:ph type="body" idx="4"/>
          </p:nvPr>
        </p:nvSpPr>
        <p:spPr>
          <a:xfrm>
            <a:off x="1143000" y="4648200"/>
            <a:ext cx="3200399" cy="1295400"/>
          </a:xfrm>
          <a:prstGeom prst="rect">
            <a:avLst/>
          </a:prstGeom>
          <a:noFill/>
          <a:ln>
            <a:noFill/>
          </a:ln>
        </p:spPr>
        <p:txBody>
          <a:bodyPr lIns="91425" tIns="91425" rIns="91425" bIns="91425" anchor="t" anchorCtr="0"/>
          <a:lstStyle>
            <a:lvl1pPr marL="0" marR="0" lvl="0" indent="0" algn="l"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6" name="Shape 196"/>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97" name="Shape 197"/>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198" name="Shape 198"/>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809209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Panorama with Caption">
    <p:spTree>
      <p:nvGrpSpPr>
        <p:cNvPr id="1" name="Shape 199"/>
        <p:cNvGrpSpPr/>
        <p:nvPr/>
      </p:nvGrpSpPr>
      <p:grpSpPr>
        <a:xfrm>
          <a:off x="0" y="0"/>
          <a:ext cx="0" cy="0"/>
          <a:chOff x="0" y="0"/>
          <a:chExt cx="0" cy="0"/>
        </a:xfrm>
      </p:grpSpPr>
      <p:sp>
        <p:nvSpPr>
          <p:cNvPr id="200" name="Shape 200"/>
          <p:cNvSpPr>
            <a:spLocks noGrp="1"/>
          </p:cNvSpPr>
          <p:nvPr>
            <p:ph type="pic" idx="2"/>
          </p:nvPr>
        </p:nvSpPr>
        <p:spPr>
          <a:xfrm>
            <a:off x="228600" y="1524000"/>
            <a:ext cx="8229600" cy="2743199"/>
          </a:xfrm>
          <a:prstGeom prst="rect">
            <a:avLst/>
          </a:prstGeom>
          <a:solidFill>
            <a:schemeClr val="lt1"/>
          </a:solidFill>
          <a:ln>
            <a:noFill/>
          </a:ln>
        </p:spPr>
      </p:sp>
      <p:sp>
        <p:nvSpPr>
          <p:cNvPr id="201" name="Shape 201"/>
          <p:cNvSpPr txBox="1">
            <a:spLocks noGrp="1"/>
          </p:cNvSpPr>
          <p:nvPr>
            <p:ph type="body" idx="1"/>
          </p:nvPr>
        </p:nvSpPr>
        <p:spPr>
          <a:xfrm>
            <a:off x="228600" y="4343400"/>
            <a:ext cx="8229600" cy="1676399"/>
          </a:xfrm>
          <a:prstGeom prst="rect">
            <a:avLst/>
          </a:prstGeom>
          <a:noFill/>
          <a:ln>
            <a:noFill/>
          </a:ln>
        </p:spPr>
        <p:txBody>
          <a:bodyPr lIns="91425" tIns="91425" rIns="91425" bIns="91425" anchor="t" anchorCtr="0"/>
          <a:lstStyle>
            <a:lvl1pPr marL="0" marR="0" lvl="0" indent="0" algn="r"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02" name="Shape 202"/>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03" name="Shape 203"/>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
        <p:nvSpPr>
          <p:cNvPr id="204" name="Shape 204"/>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extLst>
      <p:ext uri="{BB962C8B-B14F-4D97-AF65-F5344CB8AC3E}">
        <p14:creationId xmlns:p14="http://schemas.microsoft.com/office/powerpoint/2010/main" val="3620411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56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211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818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3/21/2017</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099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5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070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182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3944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69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057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768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smtClean="0">
              <a:solidFill>
                <a:prstClr val="black"/>
              </a:solidFill>
            </a:endParaRPr>
          </a:p>
        </p:txBody>
      </p:sp>
      <p:sp>
        <p:nvSpPr>
          <p:cNvPr id="2" name="Holder 2"/>
          <p:cNvSpPr>
            <a:spLocks noGrp="1"/>
          </p:cNvSpPr>
          <p:nvPr>
            <p:ph type="ctrTitle"/>
          </p:nvPr>
        </p:nvSpPr>
        <p:spPr>
          <a:xfrm>
            <a:off x="810894" y="1918525"/>
            <a:ext cx="7522210" cy="1828800"/>
          </a:xfrm>
          <a:prstGeom prst="rect">
            <a:avLst/>
          </a:prstGeom>
        </p:spPr>
        <p:txBody>
          <a:bodyPr wrap="square" lIns="0" tIns="0" rIns="0" bIns="0">
            <a:spAutoFit/>
          </a:bodyPr>
          <a:lstStyle>
            <a:lvl1pPr>
              <a:defRPr sz="4000" b="0" i="0">
                <a:solidFill>
                  <a:schemeClr val="bg1"/>
                </a:solidFill>
                <a:latin typeface="Calibri"/>
                <a:cs typeface="Calibri"/>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3/21/2017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55898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3/21/2017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1719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3/21/2017</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3/21/2017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55964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3/21/2017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43075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3/21/2017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91179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 small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a:t>
            </a:r>
            <a:br>
              <a:rPr lang="en-US" dirty="0" smtClean="0"/>
            </a:br>
            <a:r>
              <a:rPr lang="en-US" dirty="0" smtClean="0"/>
              <a:t>to edit Headline</a:t>
            </a:r>
            <a:endParaRPr lang="en-US" dirty="0"/>
          </a:p>
        </p:txBody>
      </p:sp>
      <p:sp>
        <p:nvSpPr>
          <p:cNvPr id="3" name="Text Placeholder 15"/>
          <p:cNvSpPr>
            <a:spLocks noGrp="1"/>
          </p:cNvSpPr>
          <p:nvPr>
            <p:ph type="body" sz="quarter" idx="10" hasCustomPrompt="1"/>
          </p:nvPr>
        </p:nvSpPr>
        <p:spPr>
          <a:xfrm>
            <a:off x="1742921" y="797089"/>
            <a:ext cx="7225013" cy="1384995"/>
          </a:xfrm>
        </p:spPr>
        <p:txBody>
          <a:bodyPr/>
          <a:lstStyle>
            <a:lvl1pPr>
              <a:defRPr>
                <a:solidFill>
                  <a:srgbClr val="009B7A"/>
                </a:solidFill>
                <a:effectLst/>
              </a:defRPr>
            </a:lvl1pPr>
            <a:lvl2pPr>
              <a:defRPr>
                <a:solidFill>
                  <a:srgbClr val="009B7A"/>
                </a:solidFill>
                <a:effectLst/>
              </a:defRPr>
            </a:lvl2pPr>
            <a:lvl3pPr>
              <a:defRPr>
                <a:solidFill>
                  <a:srgbClr val="009B7A"/>
                </a:solidFill>
                <a:effectLst/>
              </a:defRPr>
            </a:lvl3pPr>
            <a:lvl4pPr>
              <a:defRPr>
                <a:solidFill>
                  <a:srgbClr val="009B7A"/>
                </a:solidFill>
                <a:effectLst/>
              </a:defRPr>
            </a:lvl4pPr>
            <a:lvl5pPr>
              <a:defRPr>
                <a:solidFill>
                  <a:srgbClr val="009B7A"/>
                </a:solidFill>
                <a:effectLst/>
              </a:defRPr>
            </a:lvl5pPr>
          </a:lstStyle>
          <a:p>
            <a:pPr lvl="0"/>
            <a:r>
              <a:rPr lang="en-US" dirty="0" smtClean="0"/>
              <a:t>Click to edit text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0862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endParaRPr kumimoji="0" lang="en-US"/>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23A271A1-F6D6-438B-A432-4747EE7ECD40}" type="datetimeFigureOut">
              <a:rPr lang="en-US" smtClean="0">
                <a:solidFill>
                  <a:srgbClr val="5B6973"/>
                </a:solidFill>
              </a:rPr>
              <a:pPr/>
              <a:t>3/21/2017</a:t>
            </a:fld>
            <a:endParaRPr lang="en-US">
              <a:solidFill>
                <a:srgbClr val="5B6973"/>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0C94032-CD4C-4C25-B0C2-CEC720522D92}"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5B6973"/>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endParaRPr kumimoji="0" lang="en-US" dirty="0"/>
          </a:p>
        </p:txBody>
      </p:sp>
    </p:spTree>
    <p:extLst>
      <p:ext uri="{BB962C8B-B14F-4D97-AF65-F5344CB8AC3E}">
        <p14:creationId xmlns:p14="http://schemas.microsoft.com/office/powerpoint/2010/main" val="3623201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Landscape with Caption">
    <p:spTree>
      <p:nvGrpSpPr>
        <p:cNvPr id="1" name="Shape 35"/>
        <p:cNvGrpSpPr/>
        <p:nvPr/>
      </p:nvGrpSpPr>
      <p:grpSpPr>
        <a:xfrm>
          <a:off x="0" y="0"/>
          <a:ext cx="0" cy="0"/>
          <a:chOff x="0" y="0"/>
          <a:chExt cx="0" cy="0"/>
        </a:xfrm>
      </p:grpSpPr>
      <p:sp>
        <p:nvSpPr>
          <p:cNvPr id="36" name="Shape 36"/>
          <p:cNvSpPr>
            <a:spLocks noGrp="1"/>
          </p:cNvSpPr>
          <p:nvPr>
            <p:ph type="pic" idx="2"/>
          </p:nvPr>
        </p:nvSpPr>
        <p:spPr>
          <a:xfrm>
            <a:off x="533400" y="218389"/>
            <a:ext cx="7467600" cy="5600699"/>
          </a:xfrm>
          <a:prstGeom prst="rect">
            <a:avLst/>
          </a:prstGeom>
          <a:solidFill>
            <a:schemeClr val="lt1"/>
          </a:solidFill>
          <a:ln>
            <a:noFill/>
          </a:ln>
        </p:spPr>
      </p:sp>
      <p:sp>
        <p:nvSpPr>
          <p:cNvPr id="37" name="Shape 37"/>
          <p:cNvSpPr txBox="1">
            <a:spLocks noGrp="1"/>
          </p:cNvSpPr>
          <p:nvPr>
            <p:ph type="body" idx="1"/>
          </p:nvPr>
        </p:nvSpPr>
        <p:spPr>
          <a:xfrm>
            <a:off x="533400" y="5943600"/>
            <a:ext cx="7467600" cy="762000"/>
          </a:xfrm>
          <a:prstGeom prst="rect">
            <a:avLst/>
          </a:prstGeom>
          <a:noFill/>
          <a:ln>
            <a:noFill/>
          </a:ln>
        </p:spPr>
        <p:txBody>
          <a:bodyPr lIns="91425" tIns="91425" rIns="91425" bIns="91425" anchor="t" anchorCtr="0"/>
          <a:lstStyle>
            <a:lvl1pPr marL="0" marR="0" lvl="0" indent="0" algn="r" rtl="0">
              <a:spcBef>
                <a:spcPts val="0"/>
              </a:spcBef>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9" name="Shape 39"/>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
        <p:nvSpPr>
          <p:cNvPr id="40" name="Shape 40"/>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3A271A1-F6D6-438B-A432-4747EE7ECD40}" type="datetimeFigureOut">
              <a:rPr lang="en-US" smtClean="0"/>
              <a:pPr/>
              <a:t>3/21/2017</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E7ECED"/>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0C94032-CD4C-4C25-B0C2-CEC720522D92}" type="slidenum">
              <a:rPr lang="en-US" smtClean="0">
                <a:solidFill>
                  <a:srgbClr val="E7ECED"/>
                </a:solidFill>
              </a:rPr>
              <a:pPr/>
              <a:t>‹#›</a:t>
            </a:fld>
            <a:endParaRPr lang="en-US" dirty="0">
              <a:solidFill>
                <a:srgbClr val="E7ECED"/>
              </a:solidFill>
            </a:endParaRPr>
          </a:p>
        </p:txBody>
      </p:sp>
    </p:spTree>
    <p:extLst>
      <p:ext uri="{BB962C8B-B14F-4D97-AF65-F5344CB8AC3E}">
        <p14:creationId xmlns:p14="http://schemas.microsoft.com/office/powerpoint/2010/main" val="223910517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endParaRPr kumimoji="0" lang="en-US"/>
          </a:p>
        </p:txBody>
      </p:sp>
      <p:sp>
        <p:nvSpPr>
          <p:cNvPr id="4" name="Date Placeholder 3"/>
          <p:cNvSpPr>
            <a:spLocks noGrp="1"/>
          </p:cNvSpPr>
          <p:nvPr>
            <p:ph type="dt" sz="half" idx="10"/>
          </p:nvPr>
        </p:nvSpPr>
        <p:spPr/>
        <p:txBody>
          <a:bodyPr/>
          <a:lstStyle/>
          <a:p>
            <a:fld id="{23A271A1-F6D6-438B-A432-4747EE7ECD40}" type="datetimeFigureOut">
              <a:rPr lang="en-US" smtClean="0">
                <a:solidFill>
                  <a:srgbClr val="5B6973"/>
                </a:solidFill>
              </a:rPr>
              <a:pPr/>
              <a:t>3/21/2017</a:t>
            </a:fld>
            <a:endParaRPr lang="en-US" dirty="0">
              <a:solidFill>
                <a:srgbClr val="5B6973"/>
              </a:solidFill>
            </a:endParaRPr>
          </a:p>
        </p:txBody>
      </p:sp>
      <p:sp>
        <p:nvSpPr>
          <p:cNvPr id="5" name="Footer Placeholder 4"/>
          <p:cNvSpPr>
            <a:spLocks noGrp="1"/>
          </p:cNvSpPr>
          <p:nvPr>
            <p:ph type="ftr" sz="quarter" idx="11"/>
          </p:nvPr>
        </p:nvSpPr>
        <p:spPr/>
        <p:txBody>
          <a:bodyPr/>
          <a:lstStyle/>
          <a:p>
            <a:endParaRPr lang="en-US">
              <a:solidFill>
                <a:srgbClr val="5B697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extLst>
      <p:ext uri="{BB962C8B-B14F-4D97-AF65-F5344CB8AC3E}">
        <p14:creationId xmlns:p14="http://schemas.microsoft.com/office/powerpoint/2010/main" val="267407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1167" y="816483"/>
            <a:ext cx="7941665" cy="711835"/>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729310" y="2379090"/>
            <a:ext cx="7685379" cy="3329304"/>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3/21/2017</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50"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3A271A1-F6D6-438B-A432-4747EE7ECD40}" type="datetimeFigureOut">
              <a:rPr lang="en-US" smtClean="0">
                <a:solidFill>
                  <a:srgbClr val="5B6973"/>
                </a:solidFill>
              </a:rPr>
              <a:pPr/>
              <a:t>3/21/2017</a:t>
            </a:fld>
            <a:endParaRPr lang="en-US" dirty="0">
              <a:solidFill>
                <a:srgbClr val="5B6973"/>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5B6973"/>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53622269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Shape 10"/>
          <p:cNvSpPr/>
          <p:nvPr/>
        </p:nvSpPr>
        <p:spPr>
          <a:xfrm rot="-5400000">
            <a:off x="5315559" y="3268979"/>
            <a:ext cx="6858000" cy="320039"/>
          </a:xfrm>
          <a:prstGeom prst="rect">
            <a:avLst/>
          </a:prstGeom>
          <a:solidFill>
            <a:schemeClr val="accent6"/>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1" name="Shape 11"/>
          <p:cNvSpPr/>
          <p:nvPr/>
        </p:nvSpPr>
        <p:spPr>
          <a:xfrm rot="-5400000">
            <a:off x="5628132" y="3341399"/>
            <a:ext cx="6858000" cy="173735"/>
          </a:xfrm>
          <a:prstGeom prst="rect">
            <a:avLst/>
          </a:prstGeom>
          <a:solidFill>
            <a:schemeClr val="accent3"/>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2" name="Shape 12"/>
          <p:cNvSpPr txBox="1">
            <a:spLocks noGrp="1"/>
          </p:cNvSpPr>
          <p:nvPr>
            <p:ph type="title"/>
          </p:nvPr>
        </p:nvSpPr>
        <p:spPr>
          <a:xfrm>
            <a:off x="457200" y="274637"/>
            <a:ext cx="7848599" cy="1143000"/>
          </a:xfrm>
          <a:prstGeom prst="rect">
            <a:avLst/>
          </a:prstGeom>
          <a:noFill/>
          <a:ln>
            <a:noFill/>
          </a:ln>
        </p:spPr>
        <p:txBody>
          <a:bodyPr lIns="91425" tIns="91425" rIns="91425" bIns="91425" anchor="ctr" anchorCtr="0"/>
          <a:lstStyle>
            <a:lvl1pPr marL="0" marR="0" lvl="0" indent="0" algn="ctr" rtl="0">
              <a:spcBef>
                <a:spcPts val="0"/>
              </a:spcBef>
              <a:buClr>
                <a:schemeClr val="dk2"/>
              </a:buClr>
              <a:buFont typeface="Calibri"/>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3" name="Shape 13"/>
          <p:cNvSpPr txBox="1">
            <a:spLocks noGrp="1"/>
          </p:cNvSpPr>
          <p:nvPr>
            <p:ph type="body" idx="1"/>
          </p:nvPr>
        </p:nvSpPr>
        <p:spPr>
          <a:xfrm>
            <a:off x="457200" y="1600200"/>
            <a:ext cx="7848599" cy="4525963"/>
          </a:xfrm>
          <a:prstGeom prst="rect">
            <a:avLst/>
          </a:prstGeom>
          <a:noFill/>
          <a:ln>
            <a:noFill/>
          </a:ln>
        </p:spPr>
        <p:txBody>
          <a:bodyPr lIns="91425" tIns="91425" rIns="91425" bIns="91425" anchor="t" anchorCtr="0"/>
          <a:lstStyle>
            <a:lvl1pPr marL="342900" marR="0" lvl="0" indent="-139700" algn="l" rtl="0">
              <a:spcBef>
                <a:spcPts val="640"/>
              </a:spcBef>
              <a:buClr>
                <a:schemeClr val="dk2"/>
              </a:buClr>
              <a:buFont typeface="Arial"/>
              <a:buChar char="•"/>
              <a:defRPr/>
            </a:lvl1pPr>
            <a:lvl2pPr marL="742950" marR="0" lvl="1" indent="-107950" algn="l" rtl="0">
              <a:spcBef>
                <a:spcPts val="560"/>
              </a:spcBef>
              <a:buClr>
                <a:schemeClr val="dk2"/>
              </a:buClr>
              <a:buFont typeface="Arial"/>
              <a:buChar char="–"/>
              <a:defRPr/>
            </a:lvl2pPr>
            <a:lvl3pPr marL="1143000" marR="0" lvl="2" indent="-76200" algn="l" rtl="0">
              <a:spcBef>
                <a:spcPts val="480"/>
              </a:spcBef>
              <a:buClr>
                <a:schemeClr val="dk2"/>
              </a:buClr>
              <a:buFont typeface="Arial"/>
              <a:buChar char="•"/>
              <a:defRPr/>
            </a:lvl3pPr>
            <a:lvl4pPr marL="1600200" marR="0" lvl="3" indent="-101600" algn="l" rtl="0">
              <a:spcBef>
                <a:spcPts val="400"/>
              </a:spcBef>
              <a:buClr>
                <a:schemeClr val="dk2"/>
              </a:buClr>
              <a:buFont typeface="Arial"/>
              <a:buChar char="–"/>
              <a:defRPr/>
            </a:lvl4pPr>
            <a:lvl5pPr marL="2057400" marR="0" lvl="4" indent="-101600" algn="l" rtl="0">
              <a:spcBef>
                <a:spcPts val="400"/>
              </a:spcBef>
              <a:buClr>
                <a:schemeClr val="dk2"/>
              </a:buClr>
              <a:buFont typeface="Arial"/>
              <a:buChar char="»"/>
              <a:defRPr/>
            </a:lvl5pPr>
            <a:lvl6pPr marL="2514600" marR="0" lvl="5" indent="-101600" algn="l" rtl="0">
              <a:spcBef>
                <a:spcPts val="400"/>
              </a:spcBef>
              <a:buClr>
                <a:schemeClr val="dk1"/>
              </a:buClr>
              <a:buFont typeface="Arial"/>
              <a:buChar char="•"/>
              <a:defRPr/>
            </a:lvl6pPr>
            <a:lvl7pPr marL="2971800" marR="0" lvl="6" indent="-101600" algn="l" rtl="0">
              <a:spcBef>
                <a:spcPts val="400"/>
              </a:spcBef>
              <a:buClr>
                <a:schemeClr val="dk1"/>
              </a:buClr>
              <a:buFont typeface="Arial"/>
              <a:buChar char="•"/>
              <a:defRPr/>
            </a:lvl7pPr>
            <a:lvl8pPr marL="3429000" marR="0" lvl="7" indent="-101600" algn="l" rtl="0">
              <a:spcBef>
                <a:spcPts val="400"/>
              </a:spcBef>
              <a:buClr>
                <a:schemeClr val="dk1"/>
              </a:buClr>
              <a:buFont typeface="Arial"/>
              <a:buChar char="•"/>
              <a:defRPr/>
            </a:lvl8pPr>
            <a:lvl9pPr marL="3886200" marR="0" lvl="8" indent="-101600" algn="l" rtl="0">
              <a:spcBef>
                <a:spcPts val="400"/>
              </a:spcBef>
              <a:buClr>
                <a:schemeClr val="dk1"/>
              </a:buClr>
              <a:buFont typeface="Arial"/>
              <a:buChar char="•"/>
              <a:defRPr/>
            </a:lvl9pPr>
          </a:lstStyle>
          <a:p>
            <a:endParaRPr/>
          </a:p>
        </p:txBody>
      </p:sp>
      <p:sp>
        <p:nvSpPr>
          <p:cNvPr id="14" name="Shape 14"/>
          <p:cNvSpPr txBox="1">
            <a:spLocks noGrp="1"/>
          </p:cNvSpPr>
          <p:nvPr>
            <p:ph type="dt" idx="10"/>
          </p:nvPr>
        </p:nvSpPr>
        <p:spPr>
          <a:xfrm rot="-5400000">
            <a:off x="7696200" y="1012825"/>
            <a:ext cx="2133599" cy="365125"/>
          </a:xfrm>
          <a:prstGeom prst="rect">
            <a:avLst/>
          </a:prstGeom>
          <a:noFill/>
          <a:ln>
            <a:noFill/>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sz="1400" kern="0">
              <a:solidFill>
                <a:srgbClr val="000000"/>
              </a:solidFill>
              <a:cs typeface="Arial"/>
              <a:sym typeface="Arial"/>
              <a:rtl val="0"/>
            </a:endParaRPr>
          </a:p>
        </p:txBody>
      </p:sp>
      <p:sp>
        <p:nvSpPr>
          <p:cNvPr id="15" name="Shape 15"/>
          <p:cNvSpPr txBox="1">
            <a:spLocks noGrp="1"/>
          </p:cNvSpPr>
          <p:nvPr>
            <p:ph type="ftr" idx="11"/>
          </p:nvPr>
        </p:nvSpPr>
        <p:spPr>
          <a:xfrm rot="-5400000">
            <a:off x="7162800" y="3832226"/>
            <a:ext cx="3200399" cy="365125"/>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sz="1400" kern="0">
              <a:solidFill>
                <a:srgbClr val="000000"/>
              </a:solidFill>
              <a:cs typeface="Arial"/>
              <a:sym typeface="Arial"/>
              <a:rtl val="0"/>
            </a:endParaRPr>
          </a:p>
        </p:txBody>
      </p:sp>
      <p:sp>
        <p:nvSpPr>
          <p:cNvPr id="16" name="Shape 16"/>
          <p:cNvSpPr txBox="1">
            <a:spLocks noGrp="1"/>
          </p:cNvSpPr>
          <p:nvPr>
            <p:ph type="sldNum" idx="12"/>
          </p:nvPr>
        </p:nvSpPr>
        <p:spPr>
          <a:xfrm rot="5400000">
            <a:off x="8278813" y="5962649"/>
            <a:ext cx="968374"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FFFFFF"/>
                </a:solidFill>
                <a:latin typeface="Calibri"/>
                <a:ea typeface="Calibri"/>
                <a:cs typeface="Calibri"/>
                <a:sym typeface="Calibri"/>
                <a:rtl val="0"/>
              </a:rPr>
              <a:pPr algn="r">
                <a:buSzPct val="25000"/>
              </a:pPr>
              <a:t>‹#›</a:t>
            </a:fld>
            <a:endParaRPr lang="en-US" sz="1200" kern="0">
              <a:solidFill>
                <a:srgbClr val="FFFFFF"/>
              </a:solidFill>
              <a:latin typeface="Calibri"/>
              <a:ea typeface="Calibri"/>
              <a:cs typeface="Calibri"/>
              <a:sym typeface="Calibri"/>
              <a:rtl val="0"/>
            </a:endParaRPr>
          </a:p>
        </p:txBody>
      </p:sp>
      <p:sp>
        <p:nvSpPr>
          <p:cNvPr id="17" name="Shape 17"/>
          <p:cNvSpPr/>
          <p:nvPr/>
        </p:nvSpPr>
        <p:spPr>
          <a:xfrm>
            <a:off x="8895749" y="-732"/>
            <a:ext cx="76199" cy="6858000"/>
          </a:xfrm>
          <a:prstGeom prst="rect">
            <a:avLst/>
          </a:prstGeom>
          <a:solidFill>
            <a:schemeClr val="accent1"/>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Tree>
    <p:extLst>
      <p:ext uri="{BB962C8B-B14F-4D97-AF65-F5344CB8AC3E}">
        <p14:creationId xmlns:p14="http://schemas.microsoft.com/office/powerpoint/2010/main" val="400550737"/>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5EE4F-2A56-4F2B-817B-E69D1B040A3D}" type="datetimeFigureOut">
              <a:rPr lang="en-US" smtClean="0">
                <a:solidFill>
                  <a:prstClr val="black">
                    <a:tint val="75000"/>
                  </a:prstClr>
                </a:solidFill>
              </a:rPr>
              <a:pPr/>
              <a:t>3/21/2017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D06535-D7BE-47D9-8AC9-52705836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09593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8046" y="204026"/>
            <a:ext cx="7887906" cy="1257300"/>
          </a:xfrm>
          <a:prstGeom prst="rect">
            <a:avLst/>
          </a:prstGeom>
        </p:spPr>
        <p:txBody>
          <a:bodyPr wrap="square" lIns="0" tIns="0" rIns="0" bIns="0">
            <a:spAutoFit/>
          </a:bodyPr>
          <a:lstStyle>
            <a:lvl1pPr>
              <a:defRPr sz="4000" b="0" i="0">
                <a:solidFill>
                  <a:schemeClr val="tx1"/>
                </a:solidFill>
                <a:latin typeface="Calibri"/>
                <a:cs typeface="Calibri"/>
              </a:defRPr>
            </a:lvl1pPr>
          </a:lstStyle>
          <a:p>
            <a:endParaRPr/>
          </a:p>
        </p:txBody>
      </p:sp>
      <p:sp>
        <p:nvSpPr>
          <p:cNvPr id="3" name="Holder 3"/>
          <p:cNvSpPr>
            <a:spLocks noGrp="1"/>
          </p:cNvSpPr>
          <p:nvPr>
            <p:ph type="body" idx="1"/>
          </p:nvPr>
        </p:nvSpPr>
        <p:spPr>
          <a:xfrm>
            <a:off x="457200" y="1974852"/>
            <a:ext cx="8229600" cy="36703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3/21/2017</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8434778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9"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2.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hyperlink" Target="http://www.chicagowilderness.org/page/mottledsculpin" TargetMode="External"/><Relationship Id="rId18" Type="http://schemas.openxmlformats.org/officeDocument/2006/relationships/image" Target="../media/image51.jpeg"/><Relationship Id="rId26" Type="http://schemas.openxmlformats.org/officeDocument/2006/relationships/image" Target="../media/image55.jpeg"/><Relationship Id="rId3" Type="http://schemas.openxmlformats.org/officeDocument/2006/relationships/hyperlink" Target="http://www.chicagowilderness.org/page/monarch" TargetMode="External"/><Relationship Id="rId21" Type="http://schemas.openxmlformats.org/officeDocument/2006/relationships/hyperlink" Target="http://www.chicagowilderness.org/page/regalfritillary" TargetMode="External"/><Relationship Id="rId7" Type="http://schemas.openxmlformats.org/officeDocument/2006/relationships/hyperlink" Target="http://www.chicagowilderness.org/page/redheadedwoodpecker" TargetMode="External"/><Relationship Id="rId12" Type="http://schemas.openxmlformats.org/officeDocument/2006/relationships/image" Target="../media/image48.jpeg"/><Relationship Id="rId17" Type="http://schemas.openxmlformats.org/officeDocument/2006/relationships/hyperlink" Target="http://www.chicagowilderness.org/page/ellipse2" TargetMode="External"/><Relationship Id="rId25" Type="http://schemas.openxmlformats.org/officeDocument/2006/relationships/hyperlink" Target="http://www.chicagowilderness.org/page/bobolink" TargetMode="External"/><Relationship Id="rId2" Type="http://schemas.openxmlformats.org/officeDocument/2006/relationships/notesSlide" Target="../notesSlides/notesSlide14.xml"/><Relationship Id="rId16" Type="http://schemas.openxmlformats.org/officeDocument/2006/relationships/image" Target="../media/image50.jpeg"/><Relationship Id="rId20" Type="http://schemas.openxmlformats.org/officeDocument/2006/relationships/image" Target="../media/image52.jpeg"/><Relationship Id="rId1" Type="http://schemas.openxmlformats.org/officeDocument/2006/relationships/slideLayout" Target="../slideLayouts/slideLayout52.xml"/><Relationship Id="rId6" Type="http://schemas.openxmlformats.org/officeDocument/2006/relationships/image" Target="../media/image45.jpeg"/><Relationship Id="rId11" Type="http://schemas.openxmlformats.org/officeDocument/2006/relationships/hyperlink" Target="http://www.chicagowilderness.org/page/rustypatchedbumble" TargetMode="External"/><Relationship Id="rId24" Type="http://schemas.openxmlformats.org/officeDocument/2006/relationships/image" Target="../media/image54.jpeg"/><Relationship Id="rId5" Type="http://schemas.openxmlformats.org/officeDocument/2006/relationships/hyperlink" Target="http://www.chicagowilderness.org/page/blandingsturtle" TargetMode="External"/><Relationship Id="rId15" Type="http://schemas.openxmlformats.org/officeDocument/2006/relationships/hyperlink" Target="http://www.chicagowilderness.org/page/bluespottedsalamande" TargetMode="External"/><Relationship Id="rId23" Type="http://schemas.openxmlformats.org/officeDocument/2006/relationships/hyperlink" Target="http://www.chicagowilderness.org/page/smoothgreensnake" TargetMode="External"/><Relationship Id="rId10" Type="http://schemas.openxmlformats.org/officeDocument/2006/relationships/image" Target="../media/image47.jpeg"/><Relationship Id="rId19" Type="http://schemas.openxmlformats.org/officeDocument/2006/relationships/hyperlink" Target="http://www.chicagowilderness.org/page/henslowssparrow" TargetMode="External"/><Relationship Id="rId4" Type="http://schemas.openxmlformats.org/officeDocument/2006/relationships/image" Target="../media/image44.jpeg"/><Relationship Id="rId9" Type="http://schemas.openxmlformats.org/officeDocument/2006/relationships/hyperlink" Target="http://www.chicagowilderness.org/page/littlebrownbat" TargetMode="External"/><Relationship Id="rId14" Type="http://schemas.openxmlformats.org/officeDocument/2006/relationships/image" Target="../media/image49.jpeg"/><Relationship Id="rId22"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nwf.org/mayorsmonarchpledge" TargetMode="Externa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607"/>
            <a:ext cx="9144001" cy="6879607"/>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0098"/>
          <a:stretch/>
        </p:blipFill>
        <p:spPr bwMode="auto">
          <a:xfrm>
            <a:off x="5486400" y="1621"/>
            <a:ext cx="3657600" cy="377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1472058"/>
            <a:ext cx="111193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5264518"/>
            <a:ext cx="1219200" cy="146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2812" y="5443728"/>
            <a:ext cx="6310959" cy="1384995"/>
          </a:xfrm>
          <a:prstGeom prst="rect">
            <a:avLst/>
          </a:prstGeom>
          <a:solidFill>
            <a:schemeClr val="accent6"/>
          </a:solidFill>
        </p:spPr>
        <p:txBody>
          <a:bodyPr wrap="none" rtlCol="0">
            <a:spAutoFit/>
          </a:bodyPr>
          <a:lstStyle/>
          <a:p>
            <a:pPr algn="ctr"/>
            <a:r>
              <a:rPr lang="en-US" sz="2800" dirty="0" smtClean="0"/>
              <a:t>John </a:t>
            </a:r>
            <a:r>
              <a:rPr lang="en-US" sz="2800" dirty="0" err="1" smtClean="0"/>
              <a:t>Rogner</a:t>
            </a:r>
            <a:r>
              <a:rPr lang="en-US" sz="2800" dirty="0" smtClean="0"/>
              <a:t>, U.S. Fish and Wildlife Service</a:t>
            </a:r>
          </a:p>
          <a:p>
            <a:pPr algn="ctr"/>
            <a:r>
              <a:rPr lang="en-US" sz="2800" dirty="0" smtClean="0"/>
              <a:t>Metropolitan Mayors Caucus</a:t>
            </a:r>
          </a:p>
          <a:p>
            <a:pPr algn="ctr"/>
            <a:r>
              <a:rPr lang="en-US" sz="2800" dirty="0" smtClean="0"/>
              <a:t>March 21, 2017</a:t>
            </a:r>
            <a:endParaRPr lang="en-US" sz="2800" dirty="0"/>
          </a:p>
        </p:txBody>
      </p:sp>
      <p:sp>
        <p:nvSpPr>
          <p:cNvPr id="3" name="TextBox 2"/>
          <p:cNvSpPr txBox="1"/>
          <p:nvPr/>
        </p:nvSpPr>
        <p:spPr>
          <a:xfrm>
            <a:off x="37924" y="93071"/>
            <a:ext cx="4762907" cy="1261884"/>
          </a:xfrm>
          <a:prstGeom prst="rect">
            <a:avLst/>
          </a:prstGeom>
          <a:solidFill>
            <a:schemeClr val="accent4"/>
          </a:solidFill>
        </p:spPr>
        <p:txBody>
          <a:bodyPr wrap="none" rtlCol="0">
            <a:spAutoFit/>
          </a:bodyPr>
          <a:lstStyle/>
          <a:p>
            <a:r>
              <a:rPr lang="en-US" sz="4400" dirty="0" smtClean="0"/>
              <a:t>Monarch Butterflies</a:t>
            </a:r>
          </a:p>
          <a:p>
            <a:r>
              <a:rPr lang="en-US" sz="3200" dirty="0" smtClean="0"/>
              <a:t>Time for Civic Action</a:t>
            </a:r>
            <a:endParaRPr lang="en-US" sz="3200" dirty="0"/>
          </a:p>
        </p:txBody>
      </p:sp>
    </p:spTree>
    <p:extLst>
      <p:ext uri="{BB962C8B-B14F-4D97-AF65-F5344CB8AC3E}">
        <p14:creationId xmlns:p14="http://schemas.microsoft.com/office/powerpoint/2010/main" val="1017714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FWCB\MONARCHLAB\Photos\Photos\Yes\Adults\(Jim Ellis) DSC_56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734" y="235911"/>
            <a:ext cx="2423296" cy="1716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Plant Nectar Plants</a:t>
            </a:r>
            <a:endParaRPr lang="en-US" dirty="0"/>
          </a:p>
        </p:txBody>
      </p:sp>
      <p:sp>
        <p:nvSpPr>
          <p:cNvPr id="3" name="Content Placeholder 2"/>
          <p:cNvSpPr>
            <a:spLocks noGrp="1"/>
          </p:cNvSpPr>
          <p:nvPr>
            <p:ph sz="quarter" idx="1"/>
          </p:nvPr>
        </p:nvSpPr>
        <p:spPr>
          <a:xfrm>
            <a:off x="457200" y="1600200"/>
            <a:ext cx="6096000" cy="4873752"/>
          </a:xfrm>
        </p:spPr>
        <p:txBody>
          <a:bodyPr/>
          <a:lstStyle/>
          <a:p>
            <a:r>
              <a:rPr lang="en-US" dirty="0" smtClean="0"/>
              <a:t>Continuous bloom through the growing seasons.</a:t>
            </a:r>
          </a:p>
          <a:p>
            <a:endParaRPr lang="en-US" dirty="0"/>
          </a:p>
          <a:p>
            <a:r>
              <a:rPr lang="en-US" dirty="0" smtClean="0"/>
              <a:t>Natives are best!</a:t>
            </a:r>
            <a:endParaRPr lang="en-US" dirty="0"/>
          </a:p>
        </p:txBody>
      </p:sp>
      <p:pic>
        <p:nvPicPr>
          <p:cNvPr id="6" name="Picture 9"/>
          <p:cNvPicPr>
            <a:picLocks noChangeArrowheads="1"/>
          </p:cNvPicPr>
          <p:nvPr/>
        </p:nvPicPr>
        <p:blipFill rotWithShape="1">
          <a:blip r:embed="rId4">
            <a:extLst>
              <a:ext uri="{28A0092B-C50C-407E-A947-70E740481C1C}">
                <a14:useLocalDpi xmlns:a14="http://schemas.microsoft.com/office/drawing/2010/main" val="0"/>
              </a:ext>
            </a:extLst>
          </a:blip>
          <a:srcRect l="9908" t="8999" r="8603" b="5794"/>
          <a:stretch/>
        </p:blipFill>
        <p:spPr bwMode="auto">
          <a:xfrm>
            <a:off x="7146382" y="2130883"/>
            <a:ext cx="1738648" cy="2451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 name="Picture 12"/>
          <p:cNvPicPr>
            <a:picLocks noChangeArrowheads="1"/>
          </p:cNvPicPr>
          <p:nvPr/>
        </p:nvPicPr>
        <p:blipFill rotWithShape="1">
          <a:blip r:embed="rId5">
            <a:extLst>
              <a:ext uri="{28A0092B-C50C-407E-A947-70E740481C1C}">
                <a14:useLocalDpi xmlns:a14="http://schemas.microsoft.com/office/drawing/2010/main" val="0"/>
              </a:ext>
            </a:extLst>
          </a:blip>
          <a:srcRect l="5244" t="5116" r="9066" b="7017"/>
          <a:stretch/>
        </p:blipFill>
        <p:spPr bwMode="auto">
          <a:xfrm>
            <a:off x="3616502" y="2130883"/>
            <a:ext cx="3376726" cy="23268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 name="Picture 17"/>
          <p:cNvPicPr>
            <a:picLocks noChangeArrowheads="1"/>
          </p:cNvPicPr>
          <p:nvPr/>
        </p:nvPicPr>
        <p:blipFill rotWithShape="1">
          <a:blip r:embed="rId6">
            <a:extLst>
              <a:ext uri="{28A0092B-C50C-407E-A947-70E740481C1C}">
                <a14:useLocalDpi xmlns:a14="http://schemas.microsoft.com/office/drawing/2010/main" val="0"/>
              </a:ext>
            </a:extLst>
          </a:blip>
          <a:srcRect l="6673" t="9320" r="3124" b="15626"/>
          <a:stretch/>
        </p:blipFill>
        <p:spPr bwMode="auto">
          <a:xfrm>
            <a:off x="3616502" y="4645582"/>
            <a:ext cx="2684450" cy="1656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12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7206" t="8375" r="3750" b="11715"/>
          <a:stretch/>
        </p:blipFill>
        <p:spPr bwMode="auto">
          <a:xfrm>
            <a:off x="6431069" y="4645582"/>
            <a:ext cx="2453961" cy="1656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077619" y="5862795"/>
            <a:ext cx="913981" cy="461665"/>
          </a:xfrm>
          <a:prstGeom prst="rect">
            <a:avLst/>
          </a:prstGeom>
          <a:noFill/>
        </p:spPr>
        <p:txBody>
          <a:bodyPr wrap="square" rtlCol="0">
            <a:spAutoFit/>
          </a:bodyPr>
          <a:lstStyle/>
          <a:p>
            <a:r>
              <a:rPr lang="en-US" sz="1200" dirty="0" smtClean="0">
                <a:solidFill>
                  <a:schemeClr val="bg1"/>
                </a:solidFill>
                <a:cs typeface="Arial" panose="020B0604020202020204" pitchFamily="34" charset="0"/>
              </a:rPr>
              <a:t>Barbara Powers</a:t>
            </a:r>
            <a:endParaRPr lang="en-US" sz="1200" dirty="0">
              <a:solidFill>
                <a:schemeClr val="bg1"/>
              </a:solidFill>
              <a:cs typeface="Arial" panose="020B0604020202020204" pitchFamily="34" charset="0"/>
            </a:endParaRPr>
          </a:p>
        </p:txBody>
      </p:sp>
      <p:sp>
        <p:nvSpPr>
          <p:cNvPr id="11" name="TextBox 10"/>
          <p:cNvSpPr txBox="1"/>
          <p:nvPr/>
        </p:nvSpPr>
        <p:spPr>
          <a:xfrm>
            <a:off x="7101265" y="4274439"/>
            <a:ext cx="2866687" cy="307777"/>
          </a:xfrm>
          <a:prstGeom prst="rect">
            <a:avLst/>
          </a:prstGeom>
          <a:noFill/>
        </p:spPr>
        <p:txBody>
          <a:bodyPr wrap="square" rtlCol="0">
            <a:spAutoFit/>
          </a:bodyPr>
          <a:lstStyle/>
          <a:p>
            <a:r>
              <a:rPr lang="en-US" sz="1400" dirty="0" smtClean="0">
                <a:solidFill>
                  <a:schemeClr val="bg1"/>
                </a:solidFill>
                <a:cs typeface="Arial" panose="020B0604020202020204" pitchFamily="34" charset="0"/>
              </a:rPr>
              <a:t> Dave </a:t>
            </a:r>
            <a:r>
              <a:rPr lang="en-US" sz="1400" dirty="0" err="1" smtClean="0">
                <a:solidFill>
                  <a:schemeClr val="bg1"/>
                </a:solidFill>
                <a:cs typeface="Arial" panose="020B0604020202020204" pitchFamily="34" charset="0"/>
              </a:rPr>
              <a:t>Astin</a:t>
            </a:r>
            <a:endParaRPr lang="en-US" sz="1400" dirty="0">
              <a:solidFill>
                <a:schemeClr val="bg1"/>
              </a:solidFill>
              <a:cs typeface="Arial" panose="020B0604020202020204" pitchFamily="34" charset="0"/>
            </a:endParaRPr>
          </a:p>
        </p:txBody>
      </p:sp>
      <p:sp>
        <p:nvSpPr>
          <p:cNvPr id="12" name="TextBox 11"/>
          <p:cNvSpPr txBox="1"/>
          <p:nvPr/>
        </p:nvSpPr>
        <p:spPr>
          <a:xfrm>
            <a:off x="1063625" y="5994552"/>
            <a:ext cx="2866687" cy="307777"/>
          </a:xfrm>
          <a:prstGeom prst="rect">
            <a:avLst/>
          </a:prstGeom>
          <a:noFill/>
        </p:spPr>
        <p:txBody>
          <a:bodyPr wrap="square" rtlCol="0">
            <a:spAutoFit/>
          </a:bodyPr>
          <a:lstStyle/>
          <a:p>
            <a:r>
              <a:rPr lang="en-US" sz="1200" dirty="0" smtClean="0">
                <a:solidFill>
                  <a:schemeClr val="bg1"/>
                </a:solidFill>
                <a:cs typeface="Arial" panose="020B0604020202020204" pitchFamily="34" charset="0"/>
              </a:rPr>
              <a:t>Jim</a:t>
            </a:r>
            <a:r>
              <a:rPr lang="en-US" sz="1400" dirty="0" smtClean="0">
                <a:solidFill>
                  <a:schemeClr val="bg1"/>
                </a:solidFill>
                <a:cs typeface="Arial" panose="020B0604020202020204" pitchFamily="34" charset="0"/>
              </a:rPr>
              <a:t> </a:t>
            </a:r>
            <a:r>
              <a:rPr lang="en-US" sz="1200" dirty="0" smtClean="0">
                <a:solidFill>
                  <a:schemeClr val="bg1"/>
                </a:solidFill>
                <a:cs typeface="Arial" panose="020B0604020202020204" pitchFamily="34" charset="0"/>
              </a:rPr>
              <a:t>Ellis</a:t>
            </a:r>
            <a:endParaRPr lang="en-US" sz="1400" dirty="0">
              <a:solidFill>
                <a:schemeClr val="bg1"/>
              </a:solidFill>
              <a:cs typeface="Arial" panose="020B0604020202020204" pitchFamily="34" charset="0"/>
            </a:endParaRPr>
          </a:p>
        </p:txBody>
      </p:sp>
      <p:sp>
        <p:nvSpPr>
          <p:cNvPr id="14" name="TextBox 13"/>
          <p:cNvSpPr txBox="1"/>
          <p:nvPr/>
        </p:nvSpPr>
        <p:spPr>
          <a:xfrm>
            <a:off x="3646563" y="5994553"/>
            <a:ext cx="2866687" cy="307777"/>
          </a:xfrm>
          <a:prstGeom prst="rect">
            <a:avLst/>
          </a:prstGeom>
          <a:noFill/>
        </p:spPr>
        <p:txBody>
          <a:bodyPr wrap="square" rtlCol="0">
            <a:spAutoFit/>
          </a:bodyPr>
          <a:lstStyle/>
          <a:p>
            <a:r>
              <a:rPr lang="en-US" sz="1200" dirty="0" smtClean="0">
                <a:solidFill>
                  <a:schemeClr val="bg1"/>
                </a:solidFill>
                <a:cs typeface="Arial" panose="020B0604020202020204" pitchFamily="34" charset="0"/>
              </a:rPr>
              <a:t>Judy</a:t>
            </a:r>
            <a:r>
              <a:rPr lang="en-US" sz="1400" dirty="0" smtClean="0">
                <a:solidFill>
                  <a:schemeClr val="bg1"/>
                </a:solidFill>
                <a:cs typeface="Arial" panose="020B0604020202020204" pitchFamily="34" charset="0"/>
              </a:rPr>
              <a:t> </a:t>
            </a:r>
            <a:r>
              <a:rPr lang="en-US" sz="1200" dirty="0" err="1" smtClean="0">
                <a:solidFill>
                  <a:schemeClr val="bg1"/>
                </a:solidFill>
                <a:cs typeface="Arial" panose="020B0604020202020204" pitchFamily="34" charset="0"/>
              </a:rPr>
              <a:t>Kesser</a:t>
            </a:r>
            <a:endParaRPr lang="en-US" sz="1400" dirty="0">
              <a:solidFill>
                <a:schemeClr val="bg1"/>
              </a:solidFill>
              <a:cs typeface="Arial" panose="020B0604020202020204" pitchFamily="34" charset="0"/>
            </a:endParaRPr>
          </a:p>
        </p:txBody>
      </p:sp>
      <p:sp>
        <p:nvSpPr>
          <p:cNvPr id="16" name="TextBox 15"/>
          <p:cNvSpPr txBox="1"/>
          <p:nvPr/>
        </p:nvSpPr>
        <p:spPr>
          <a:xfrm>
            <a:off x="6466740" y="235911"/>
            <a:ext cx="2866687" cy="307777"/>
          </a:xfrm>
          <a:prstGeom prst="rect">
            <a:avLst/>
          </a:prstGeom>
          <a:noFill/>
        </p:spPr>
        <p:txBody>
          <a:bodyPr wrap="square" rtlCol="0">
            <a:spAutoFit/>
          </a:bodyPr>
          <a:lstStyle/>
          <a:p>
            <a:r>
              <a:rPr lang="en-US" sz="1400" dirty="0" smtClean="0">
                <a:solidFill>
                  <a:schemeClr val="bg1"/>
                </a:solidFill>
                <a:cs typeface="Arial" panose="020B0604020202020204" pitchFamily="34" charset="0"/>
              </a:rPr>
              <a:t>Jim Ellis</a:t>
            </a:r>
            <a:endParaRPr lang="en-US" sz="1400" dirty="0">
              <a:solidFill>
                <a:schemeClr val="bg1"/>
              </a:solidFill>
              <a:cs typeface="Arial" panose="020B0604020202020204" pitchFamily="34" charset="0"/>
            </a:endParaRPr>
          </a:p>
        </p:txBody>
      </p:sp>
      <p:sp>
        <p:nvSpPr>
          <p:cNvPr id="17" name="TextBox 16"/>
          <p:cNvSpPr txBox="1"/>
          <p:nvPr/>
        </p:nvSpPr>
        <p:spPr>
          <a:xfrm>
            <a:off x="3646563" y="4120550"/>
            <a:ext cx="2866687" cy="307777"/>
          </a:xfrm>
          <a:prstGeom prst="rect">
            <a:avLst/>
          </a:prstGeom>
          <a:noFill/>
        </p:spPr>
        <p:txBody>
          <a:bodyPr wrap="square" rtlCol="0">
            <a:spAutoFit/>
          </a:bodyPr>
          <a:lstStyle/>
          <a:p>
            <a:r>
              <a:rPr lang="en-US" sz="1400" dirty="0" smtClean="0">
                <a:solidFill>
                  <a:schemeClr val="tx1"/>
                </a:solidFill>
                <a:cs typeface="Arial" panose="020B0604020202020204" pitchFamily="34" charset="0"/>
              </a:rPr>
              <a:t>Ed </a:t>
            </a:r>
            <a:r>
              <a:rPr lang="en-US" sz="1400" dirty="0" err="1" smtClean="0">
                <a:solidFill>
                  <a:schemeClr val="tx1"/>
                </a:solidFill>
                <a:cs typeface="Arial" panose="020B0604020202020204" pitchFamily="34" charset="0"/>
              </a:rPr>
              <a:t>Doering</a:t>
            </a:r>
            <a:endParaRPr lang="en-US" sz="1400" dirty="0">
              <a:solidFill>
                <a:schemeClr val="tx1"/>
              </a:solidFill>
              <a:cs typeface="Arial" panose="020B0604020202020204" pitchFamily="34" charset="0"/>
            </a:endParaRPr>
          </a:p>
        </p:txBody>
      </p:sp>
      <p:grpSp>
        <p:nvGrpSpPr>
          <p:cNvPr id="18" name="Group 17"/>
          <p:cNvGrpSpPr/>
          <p:nvPr/>
        </p:nvGrpSpPr>
        <p:grpSpPr>
          <a:xfrm>
            <a:off x="152400" y="152400"/>
            <a:ext cx="8839200" cy="6553200"/>
            <a:chOff x="152400" y="152400"/>
            <a:chExt cx="8839200" cy="6553200"/>
          </a:xfrm>
        </p:grpSpPr>
        <p:cxnSp>
          <p:nvCxnSpPr>
            <p:cNvPr id="20" name="Straight Connector 19"/>
            <p:cNvCxnSpPr/>
            <p:nvPr/>
          </p:nvCxnSpPr>
          <p:spPr>
            <a:xfrm>
              <a:off x="152400" y="152400"/>
              <a:ext cx="0" cy="5105402"/>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2400" y="152400"/>
              <a:ext cx="883920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715000" y="3429000"/>
              <a:ext cx="655320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95400" y="6673334"/>
              <a:ext cx="7696200" cy="32266"/>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5818189"/>
            <a:ext cx="792894" cy="887411"/>
          </a:xfrm>
          <a:prstGeom prst="rect">
            <a:avLst/>
          </a:prstGeom>
        </p:spPr>
      </p:pic>
      <p:pic>
        <p:nvPicPr>
          <p:cNvPr id="13" name="Picture 16"/>
          <p:cNvPicPr>
            <a:picLocks noChangeArrowheads="1"/>
          </p:cNvPicPr>
          <p:nvPr/>
        </p:nvPicPr>
        <p:blipFill rotWithShape="1">
          <a:blip r:embed="rId9">
            <a:extLst>
              <a:ext uri="{28A0092B-C50C-407E-A947-70E740481C1C}">
                <a14:useLocalDpi xmlns:a14="http://schemas.microsoft.com/office/drawing/2010/main" val="0"/>
              </a:ext>
            </a:extLst>
          </a:blip>
          <a:srcRect l="3762" t="5469" r="5368" b="4469"/>
          <a:stretch/>
        </p:blipFill>
        <p:spPr bwMode="auto">
          <a:xfrm>
            <a:off x="762000" y="3557240"/>
            <a:ext cx="2706775" cy="2745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60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Shape 247"/>
          <p:cNvPicPr preferRelativeResize="0">
            <a:picLocks noGrp="1"/>
          </p:cNvPicPr>
          <p:nvPr>
            <p:ph type="pic" idx="2"/>
          </p:nvPr>
        </p:nvPicPr>
        <p:blipFill rotWithShape="1">
          <a:blip r:embed="rId3">
            <a:alphaModFix/>
          </a:blip>
          <a:srcRect/>
          <a:stretch/>
        </p:blipFill>
        <p:spPr>
          <a:xfrm>
            <a:off x="533400" y="1143000"/>
            <a:ext cx="7458638" cy="5270463"/>
          </a:xfrm>
          <a:prstGeom prst="rect">
            <a:avLst/>
          </a:prstGeom>
          <a:solidFill>
            <a:schemeClr val="lt1"/>
          </a:solidFill>
          <a:ln>
            <a:noFill/>
          </a:ln>
        </p:spPr>
      </p:pic>
      <p:sp>
        <p:nvSpPr>
          <p:cNvPr id="248" name="Shape 248"/>
          <p:cNvSpPr txBox="1">
            <a:spLocks noGrp="1"/>
          </p:cNvSpPr>
          <p:nvPr>
            <p:ph type="body" idx="1"/>
          </p:nvPr>
        </p:nvSpPr>
        <p:spPr>
          <a:xfrm>
            <a:off x="381000" y="304800"/>
            <a:ext cx="7467600" cy="7620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4000" b="1" i="0" u="none" strike="noStrike" cap="none">
                <a:solidFill>
                  <a:schemeClr val="dk1"/>
                </a:solidFill>
                <a:latin typeface="Calibri"/>
                <a:ea typeface="Calibri"/>
                <a:cs typeface="Calibri"/>
                <a:sym typeface="Calibri"/>
              </a:rPr>
              <a:t>PRIORITY GEOGRAPHIES</a:t>
            </a:r>
          </a:p>
        </p:txBody>
      </p:sp>
      <p:sp>
        <p:nvSpPr>
          <p:cNvPr id="249" name="Shape 249"/>
          <p:cNvSpPr/>
          <p:nvPr/>
        </p:nvSpPr>
        <p:spPr>
          <a:xfrm>
            <a:off x="4038600" y="3505200"/>
            <a:ext cx="685799" cy="685799"/>
          </a:xfrm>
          <a:prstGeom prst="sun">
            <a:avLst>
              <a:gd name="adj" fmla="val 25000"/>
            </a:avLst>
          </a:prstGeom>
          <a:solidFill>
            <a:schemeClr val="accent6"/>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50" name="Shape 250"/>
          <p:cNvSpPr/>
          <p:nvPr/>
        </p:nvSpPr>
        <p:spPr>
          <a:xfrm>
            <a:off x="4648200" y="2590800"/>
            <a:ext cx="685799" cy="685799"/>
          </a:xfrm>
          <a:prstGeom prst="sun">
            <a:avLst>
              <a:gd name="adj" fmla="val 25000"/>
            </a:avLst>
          </a:prstGeom>
          <a:solidFill>
            <a:schemeClr val="accent6"/>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51" name="Shape 251"/>
          <p:cNvSpPr/>
          <p:nvPr/>
        </p:nvSpPr>
        <p:spPr>
          <a:xfrm>
            <a:off x="1828800" y="2870200"/>
            <a:ext cx="685799" cy="685799"/>
          </a:xfrm>
          <a:prstGeom prst="sun">
            <a:avLst>
              <a:gd name="adj" fmla="val 25000"/>
            </a:avLst>
          </a:prstGeom>
          <a:solidFill>
            <a:schemeClr val="accent6"/>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52" name="Shape 252"/>
          <p:cNvSpPr/>
          <p:nvPr/>
        </p:nvSpPr>
        <p:spPr>
          <a:xfrm>
            <a:off x="6019800" y="3733800"/>
            <a:ext cx="1828800" cy="2514599"/>
          </a:xfrm>
          <a:prstGeom prst="rect">
            <a:avLst/>
          </a:prstGeom>
          <a:solidFill>
            <a:schemeClr val="lt2"/>
          </a:solidFill>
          <a:ln w="25400" cap="flat" cmpd="sng">
            <a:solidFill>
              <a:schemeClr val="accent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53" name="Shape 253"/>
          <p:cNvSpPr txBox="1"/>
          <p:nvPr/>
        </p:nvSpPr>
        <p:spPr>
          <a:xfrm>
            <a:off x="6019800" y="3925669"/>
            <a:ext cx="175310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solidFill>
                  <a:schemeClr val="dk1"/>
                </a:solidFill>
                <a:latin typeface="Calibri"/>
                <a:ea typeface="Calibri"/>
                <a:cs typeface="Calibri"/>
                <a:sym typeface="Calibri"/>
              </a:rPr>
              <a:t>Texas, Oklahoma</a:t>
            </a:r>
          </a:p>
          <a:p>
            <a:pPr marL="0" marR="0" lvl="0" indent="0" algn="l" rtl="0">
              <a:spcBef>
                <a:spcPts val="0"/>
              </a:spcBef>
              <a:buSzPct val="25000"/>
              <a:buNone/>
            </a:pPr>
            <a:r>
              <a:rPr lang="en-US" sz="1800" b="0" i="0" u="none" strike="noStrike" cap="none">
                <a:solidFill>
                  <a:schemeClr val="dk1"/>
                </a:solidFill>
                <a:latin typeface="Calibri"/>
                <a:ea typeface="Calibri"/>
                <a:cs typeface="Calibri"/>
                <a:sym typeface="Calibri"/>
              </a:rPr>
              <a:t>Spring breeding</a:t>
            </a:r>
          </a:p>
        </p:txBody>
      </p:sp>
      <p:sp>
        <p:nvSpPr>
          <p:cNvPr id="254" name="Shape 254"/>
          <p:cNvSpPr txBox="1"/>
          <p:nvPr/>
        </p:nvSpPr>
        <p:spPr>
          <a:xfrm>
            <a:off x="6019800" y="4763869"/>
            <a:ext cx="186480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solidFill>
                  <a:schemeClr val="dk1"/>
                </a:solidFill>
                <a:latin typeface="Calibri"/>
                <a:ea typeface="Calibri"/>
                <a:cs typeface="Calibri"/>
                <a:sym typeface="Calibri"/>
              </a:rPr>
              <a:t>“Corn Belt”</a:t>
            </a:r>
          </a:p>
          <a:p>
            <a:pPr marL="0" marR="0" lvl="0" indent="0" algn="l" rtl="0">
              <a:spcBef>
                <a:spcPts val="0"/>
              </a:spcBef>
              <a:buSzPct val="25000"/>
              <a:buNone/>
            </a:pPr>
            <a:r>
              <a:rPr lang="en-US" sz="1800" b="0" i="0" u="none" strike="noStrike" cap="none">
                <a:solidFill>
                  <a:schemeClr val="dk1"/>
                </a:solidFill>
                <a:latin typeface="Calibri"/>
                <a:ea typeface="Calibri"/>
                <a:cs typeface="Calibri"/>
                <a:sym typeface="Calibri"/>
              </a:rPr>
              <a:t>Summer breeding</a:t>
            </a:r>
          </a:p>
        </p:txBody>
      </p:sp>
      <p:sp>
        <p:nvSpPr>
          <p:cNvPr id="255" name="Shape 255"/>
          <p:cNvSpPr txBox="1"/>
          <p:nvPr/>
        </p:nvSpPr>
        <p:spPr>
          <a:xfrm>
            <a:off x="6019800" y="5574267"/>
            <a:ext cx="145193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solidFill>
                  <a:schemeClr val="dk1"/>
                </a:solidFill>
                <a:latin typeface="Calibri"/>
                <a:ea typeface="Calibri"/>
                <a:cs typeface="Calibri"/>
                <a:sym typeface="Calibri"/>
              </a:rPr>
              <a:t>Western pop.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par>
                                <p:cTn id="8" presetID="10" presetClass="entr" presetSubtype="0" fill="hold" nodeType="withEffect">
                                  <p:stCondLst>
                                    <p:cond delay="0"/>
                                  </p:stCondLst>
                                  <p:childTnLst>
                                    <p:set>
                                      <p:cBhvr>
                                        <p:cTn id="9" dur="1" fill="hold">
                                          <p:stCondLst>
                                            <p:cond delay="0"/>
                                          </p:stCondLst>
                                        </p:cTn>
                                        <p:tgtEl>
                                          <p:spTgt spid="252"/>
                                        </p:tgtEl>
                                        <p:attrNameLst>
                                          <p:attrName>style.visibility</p:attrName>
                                        </p:attrNameLst>
                                      </p:cBhvr>
                                      <p:to>
                                        <p:strVal val="visible"/>
                                      </p:to>
                                    </p:set>
                                    <p:animEffect transition="in" filter="fade">
                                      <p:cBhvr>
                                        <p:cTn id="10" dur="500"/>
                                        <p:tgtEl>
                                          <p:spTgt spid="252"/>
                                        </p:tgtEl>
                                      </p:cBhvr>
                                    </p:animEffect>
                                  </p:childTnLst>
                                </p:cTn>
                              </p:par>
                              <p:par>
                                <p:cTn id="11" presetID="10" presetClass="entr" presetSubtype="0" fill="hold" nodeType="withEffect">
                                  <p:stCondLst>
                                    <p:cond delay="0"/>
                                  </p:stCondLst>
                                  <p:childTnLst>
                                    <p:set>
                                      <p:cBhvr>
                                        <p:cTn id="12" dur="1" fill="hold">
                                          <p:stCondLst>
                                            <p:cond delay="0"/>
                                          </p:stCondLst>
                                        </p:cTn>
                                        <p:tgtEl>
                                          <p:spTgt spid="253"/>
                                        </p:tgtEl>
                                        <p:attrNameLst>
                                          <p:attrName>style.visibility</p:attrName>
                                        </p:attrNameLst>
                                      </p:cBhvr>
                                      <p:to>
                                        <p:strVal val="visible"/>
                                      </p:to>
                                    </p:set>
                                    <p:animEffect transition="in" filter="fade">
                                      <p:cBhvr>
                                        <p:cTn id="13" dur="500"/>
                                        <p:tgtEl>
                                          <p:spTgt spid="25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0"/>
                                        </p:tgtEl>
                                        <p:attrNameLst>
                                          <p:attrName>style.visibility</p:attrName>
                                        </p:attrNameLst>
                                      </p:cBhvr>
                                      <p:to>
                                        <p:strVal val="visible"/>
                                      </p:to>
                                    </p:set>
                                    <p:animEffect transition="in" filter="fade">
                                      <p:cBhvr>
                                        <p:cTn id="18" dur="500"/>
                                        <p:tgtEl>
                                          <p:spTgt spid="250"/>
                                        </p:tgtEl>
                                      </p:cBhvr>
                                    </p:animEffect>
                                  </p:childTnLst>
                                </p:cTn>
                              </p:par>
                              <p:par>
                                <p:cTn id="19" presetID="10" presetClass="entr" presetSubtype="0" fill="hold" nodeType="withEffect">
                                  <p:stCondLst>
                                    <p:cond delay="0"/>
                                  </p:stCondLst>
                                  <p:childTnLst>
                                    <p:set>
                                      <p:cBhvr>
                                        <p:cTn id="20" dur="1" fill="hold">
                                          <p:stCondLst>
                                            <p:cond delay="0"/>
                                          </p:stCondLst>
                                        </p:cTn>
                                        <p:tgtEl>
                                          <p:spTgt spid="254"/>
                                        </p:tgtEl>
                                        <p:attrNameLst>
                                          <p:attrName>style.visibility</p:attrName>
                                        </p:attrNameLst>
                                      </p:cBhvr>
                                      <p:to>
                                        <p:strVal val="visible"/>
                                      </p:to>
                                    </p:set>
                                    <p:animEffect transition="in" filter="fade">
                                      <p:cBhvr>
                                        <p:cTn id="21" dur="500"/>
                                        <p:tgtEl>
                                          <p:spTgt spid="25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1"/>
                                        </p:tgtEl>
                                        <p:attrNameLst>
                                          <p:attrName>style.visibility</p:attrName>
                                        </p:attrNameLst>
                                      </p:cBhvr>
                                      <p:to>
                                        <p:strVal val="visible"/>
                                      </p:to>
                                    </p:set>
                                    <p:animEffect transition="in" filter="fade">
                                      <p:cBhvr>
                                        <p:cTn id="26" dur="500"/>
                                        <p:tgtEl>
                                          <p:spTgt spid="251"/>
                                        </p:tgtEl>
                                      </p:cBhvr>
                                    </p:animEffect>
                                  </p:childTnLst>
                                </p:cTn>
                              </p:par>
                              <p:par>
                                <p:cTn id="27" presetID="10" presetClass="entr" presetSubtype="0" fill="hold" nodeType="with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74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70722" name="Rectangle 2"/>
          <p:cNvSpPr>
            <a:spLocks noGrp="1" noChangeArrowheads="1"/>
          </p:cNvSpPr>
          <p:nvPr>
            <p:ph type="title" idx="4294967295"/>
          </p:nvPr>
        </p:nvSpPr>
        <p:spPr>
          <a:xfrm>
            <a:off x="0" y="1371600"/>
            <a:ext cx="9144000" cy="2971800"/>
          </a:xfrm>
        </p:spPr>
        <p:txBody>
          <a:bodyPr>
            <a:normAutofit fontScale="90000"/>
          </a:bodyPr>
          <a:lstStyle/>
          <a:p>
            <a:pPr algn="ctr" eaLnBrk="1" fontAlgn="auto" hangingPunct="1">
              <a:spcAft>
                <a:spcPts val="0"/>
              </a:spcAft>
              <a:defRPr/>
            </a:pPr>
            <a:r>
              <a:rPr lang="en-US" dirty="0"/>
              <a:t/>
            </a:r>
            <a:br>
              <a:rPr lang="en-US" dirty="0"/>
            </a:br>
            <a:r>
              <a:rPr lang="en-US" dirty="0" smtClean="0">
                <a:solidFill>
                  <a:schemeClr val="accent2"/>
                </a:solidFill>
              </a:rPr>
              <a:t>Chicago </a:t>
            </a:r>
            <a:r>
              <a:rPr lang="en-US" dirty="0">
                <a:solidFill>
                  <a:schemeClr val="accent2"/>
                </a:solidFill>
              </a:rPr>
              <a:t>Wilderness</a:t>
            </a:r>
            <a:r>
              <a:rPr lang="en-US" dirty="0"/>
              <a:t/>
            </a:r>
            <a:br>
              <a:rPr lang="en-US" dirty="0"/>
            </a:br>
            <a:r>
              <a:rPr lang="en-US" dirty="0"/>
              <a:t/>
            </a:r>
            <a:br>
              <a:rPr lang="en-US" dirty="0"/>
            </a:br>
            <a:r>
              <a:rPr lang="en-US" dirty="0"/>
              <a:t>A regional initiative to restore, protect and preserve the biodiversity of the </a:t>
            </a:r>
            <a:r>
              <a:rPr lang="en-US" dirty="0" smtClean="0"/>
              <a:t>Chicago </a:t>
            </a:r>
            <a:r>
              <a:rPr lang="en-US" dirty="0"/>
              <a:t>region</a:t>
            </a:r>
          </a:p>
        </p:txBody>
      </p:sp>
      <p:pic>
        <p:nvPicPr>
          <p:cNvPr id="4099" name="Picture 4" descr="cw3_0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304800"/>
            <a:ext cx="21780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descr="congress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2193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EP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267200"/>
            <a:ext cx="17605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cw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724400"/>
            <a:ext cx="40386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extLst>
              <p:ext uri="{D42A27DB-BD31-4B8C-83A1-F6EECF244321}">
                <p14:modId xmlns:p14="http://schemas.microsoft.com/office/powerpoint/2010/main" val="3576290482"/>
              </p:ext>
            </p:extLst>
          </p:nvPr>
        </p:nvGraphicFramePr>
        <p:xfrm>
          <a:off x="-15240" y="0"/>
          <a:ext cx="9220200" cy="6946900"/>
        </p:xfrm>
        <a:graphic>
          <a:graphicData uri="http://schemas.openxmlformats.org/presentationml/2006/ole">
            <mc:AlternateContent xmlns:mc="http://schemas.openxmlformats.org/markup-compatibility/2006">
              <mc:Choice xmlns:v="urn:schemas-microsoft-com:vml" Requires="v">
                <p:oleObj spid="_x0000_s1037" name="Acrobat Document" r:id="rId4" imgW="8464320" imgH="6454440" progId="Acrobat.Document.DC">
                  <p:embed/>
                </p:oleObj>
              </mc:Choice>
              <mc:Fallback>
                <p:oleObj name="Acrobat Document" r:id="rId4" imgW="8464320" imgH="6454440" progId="Acrobat.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 y="0"/>
                        <a:ext cx="9220200" cy="69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74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7170" name="Picture 2" descr="https://chicagowilderness.site-ym.com/resource/resmgr/Anniversary_Page/WebAssets-20th_Page_Monarc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16764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https://chicagowilderness.site-ym.com/resource/resmgr/Anniversary_Page/WebAssets-20th_Page_Blandin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950" y="2954528"/>
            <a:ext cx="1326676" cy="177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https://chicagowilderness.site-ym.com/resource/resmgr/Anniversary_Page/WebAssets-20th_Page_Red-head.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116" y="2900807"/>
            <a:ext cx="1258967" cy="168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https://chicagowilderness.site-ym.com/resource/resmgr/Anniversary_Page/WebAssets-20th_Page_Little_B.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2794000"/>
            <a:ext cx="124755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https://chicagowilderness.site-ym.com/resource/resmgr/Anniversary_Page/WebAssets-20th_Page_Rusty_Pa.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27400" y="-4343400"/>
            <a:ext cx="229552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https://chicagowilderness.site-ym.com/resource/resmgr/Anniversary_Page/WebAssets-20th_Page_Mottled_.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27559" y="4876800"/>
            <a:ext cx="131164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https://chicagowilderness.site-ym.com/resource/resmgr/Anniversary_Page/WebAssets-20th_Page_Blue-spo.jp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118" y="4876800"/>
            <a:ext cx="1371481"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1" descr="https://chicagowilderness.site-ym.com/resource/resmgr/Anniversary_Page/WebAssets-20th_Page_Ellipse.jp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366" y="4876800"/>
            <a:ext cx="1391444" cy="185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https://chicagowilderness.site-ym.com/resource/resmgr/Anniversary_Page/WebAssets-20th_Page_Henslows.jpg">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30190" y="5030788"/>
            <a:ext cx="1256009" cy="167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5" descr="https://chicagowilderness.site-ym.com/resource/resmgr/Anniversary_Page/WebAssets-20th_Page_Regal_Fr.jp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42084" y="190500"/>
            <a:ext cx="148259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7" descr="https://chicagowilderness.site-ym.com/resource/resmgr/Anniversary_Page/WebAssets-20th_Page_Smooth_G.jpg">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75410" y="228601"/>
            <a:ext cx="148259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9" descr="https://chicagowilderness.site-ym.com/resource/resmgr/Anniversary_Page/WebAssets-20th_Page_Bobolink.jpg">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143408" y="152400"/>
            <a:ext cx="154447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21" descr="https://chicagowilderness.site-ym.com/resource/resmgr/Anniversary_Page/WebAssets-20th_Page_Rusty_Pa.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894" y="2954528"/>
            <a:ext cx="1295400" cy="17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TextBox 19"/>
          <p:cNvSpPr txBox="1">
            <a:spLocks noChangeArrowheads="1"/>
          </p:cNvSpPr>
          <p:nvPr/>
        </p:nvSpPr>
        <p:spPr bwMode="auto">
          <a:xfrm>
            <a:off x="914400" y="2270125"/>
            <a:ext cx="689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2800" dirty="0"/>
              <a:t>Chicago Wilderness 12 Priority Animal Species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74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t>CW Monarch Lead Partners</a:t>
            </a:r>
          </a:p>
        </p:txBody>
      </p:sp>
      <p:sp>
        <p:nvSpPr>
          <p:cNvPr id="8195" name="Content Placeholder 2"/>
          <p:cNvSpPr>
            <a:spLocks noGrp="1"/>
          </p:cNvSpPr>
          <p:nvPr>
            <p:ph idx="1"/>
          </p:nvPr>
        </p:nvSpPr>
        <p:spPr>
          <a:xfrm>
            <a:off x="228600" y="1295400"/>
            <a:ext cx="8229600" cy="1661993"/>
          </a:xfrm>
        </p:spPr>
        <p:txBody>
          <a:bodyPr/>
          <a:lstStyle/>
          <a:p>
            <a:r>
              <a:rPr lang="en-US" altLang="en-US" sz="3600" dirty="0" smtClean="0"/>
              <a:t>US Fish and Wildlife Service</a:t>
            </a:r>
          </a:p>
          <a:p>
            <a:r>
              <a:rPr lang="en-US" altLang="en-US" sz="3600" dirty="0" smtClean="0"/>
              <a:t>Field Museum</a:t>
            </a:r>
          </a:p>
          <a:p>
            <a:r>
              <a:rPr lang="en-US" altLang="en-US" sz="3600" dirty="0" smtClean="0"/>
              <a:t>Peggy </a:t>
            </a:r>
            <a:r>
              <a:rPr lang="en-US" altLang="en-US" sz="3600" dirty="0" err="1" smtClean="0"/>
              <a:t>Notebaert</a:t>
            </a:r>
            <a:r>
              <a:rPr lang="en-US" altLang="en-US" sz="3600" dirty="0" smtClean="0"/>
              <a:t> Nature Museum</a:t>
            </a:r>
          </a:p>
        </p:txBody>
      </p:sp>
      <p:pic>
        <p:nvPicPr>
          <p:cNvPr id="8196" name="Picture 9" descr="Image result for field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624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1" descr="Image result for notebaert nature 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3962400"/>
            <a:ext cx="3402029"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3"/>
          <p:cNvPicPr>
            <a:picLocks noChangeAspect="1" noChangeArrowheads="1"/>
          </p:cNvPicPr>
          <p:nvPr/>
        </p:nvPicPr>
        <p:blipFill>
          <a:blip r:embed="rId4" cstate="print">
            <a:clrChange>
              <a:clrFrom>
                <a:srgbClr val="008080"/>
              </a:clrFrom>
              <a:clrTo>
                <a:srgbClr val="008080">
                  <a:alpha val="0"/>
                </a:srgbClr>
              </a:clrTo>
            </a:clrChange>
            <a:extLst>
              <a:ext uri="{28A0092B-C50C-407E-A947-70E740481C1C}">
                <a14:useLocalDpi xmlns:a14="http://schemas.microsoft.com/office/drawing/2010/main" val="0"/>
              </a:ext>
            </a:extLst>
          </a:blip>
          <a:srcRect/>
          <a:stretch>
            <a:fillRect/>
          </a:stretch>
        </p:blipFill>
        <p:spPr bwMode="auto">
          <a:xfrm>
            <a:off x="6916738" y="1066800"/>
            <a:ext cx="19224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685800"/>
          </a:xfrm>
          <a:custGeom>
            <a:avLst/>
            <a:gdLst/>
            <a:ahLst/>
            <a:cxnLst/>
            <a:rect l="l" t="t" r="r" b="b"/>
            <a:pathLst>
              <a:path w="9144000" h="685800">
                <a:moveTo>
                  <a:pt x="0" y="685800"/>
                </a:moveTo>
                <a:lnTo>
                  <a:pt x="9144000" y="685800"/>
                </a:lnTo>
                <a:lnTo>
                  <a:pt x="9144000" y="0"/>
                </a:lnTo>
                <a:lnTo>
                  <a:pt x="0" y="0"/>
                </a:lnTo>
                <a:lnTo>
                  <a:pt x="0" y="685800"/>
                </a:lnTo>
                <a:close/>
              </a:path>
            </a:pathLst>
          </a:custGeom>
          <a:solidFill>
            <a:srgbClr val="49452A"/>
          </a:solidFill>
        </p:spPr>
        <p:txBody>
          <a:bodyPr wrap="square" lIns="0" tIns="0" rIns="0" bIns="0" rtlCol="0"/>
          <a:lstStyle/>
          <a:p>
            <a:endParaRPr/>
          </a:p>
        </p:txBody>
      </p:sp>
      <p:sp>
        <p:nvSpPr>
          <p:cNvPr id="4" name="object 5"/>
          <p:cNvSpPr/>
          <p:nvPr/>
        </p:nvSpPr>
        <p:spPr>
          <a:xfrm>
            <a:off x="7239000" y="5371644"/>
            <a:ext cx="988948" cy="1187450"/>
          </a:xfrm>
          <a:prstGeom prst="rect">
            <a:avLst/>
          </a:prstGeom>
          <a:blipFill>
            <a:blip r:embed="rId3" cstate="print"/>
            <a:stretch>
              <a:fillRect/>
            </a:stretch>
          </a:blipFill>
        </p:spPr>
        <p:txBody>
          <a:bodyPr wrap="square" lIns="0" tIns="0" rIns="0" bIns="0" rtlCol="0"/>
          <a:lstStyle/>
          <a:p>
            <a:endParaRPr/>
          </a:p>
        </p:txBody>
      </p:sp>
      <p:pic>
        <p:nvPicPr>
          <p:cNvPr id="5" name="Picture 2" descr="http://www.chicagowilderness.org/graphic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74" y="914400"/>
            <a:ext cx="3004226" cy="11363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5368401"/>
            <a:ext cx="2430095" cy="105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Image result for Peggy Notebaert nature muse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Peggy Notebaert nature museu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Peggy Notebaert nature museu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21" y="5291847"/>
            <a:ext cx="401955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581400" y="1066800"/>
            <a:ext cx="4876800" cy="461665"/>
          </a:xfrm>
          <a:prstGeom prst="rect">
            <a:avLst/>
          </a:prstGeom>
          <a:noFill/>
        </p:spPr>
        <p:txBody>
          <a:bodyPr wrap="square" rtlCol="0">
            <a:spAutoFit/>
          </a:bodyPr>
          <a:lstStyle/>
          <a:p>
            <a:r>
              <a:rPr lang="en-US" sz="2400" dirty="0" smtClean="0"/>
              <a:t>Priority Species:  Monarch Butterfly</a:t>
            </a:r>
            <a:endParaRPr lang="en-US" sz="2400" dirty="0"/>
          </a:p>
        </p:txBody>
      </p:sp>
      <p:sp>
        <p:nvSpPr>
          <p:cNvPr id="11" name="TextBox 10"/>
          <p:cNvSpPr txBox="1"/>
          <p:nvPr/>
        </p:nvSpPr>
        <p:spPr>
          <a:xfrm>
            <a:off x="498476" y="2133600"/>
            <a:ext cx="7845425" cy="38010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Enhance </a:t>
            </a:r>
            <a:r>
              <a:rPr lang="en-US" dirty="0"/>
              <a:t>youth and adult engagement in and understanding of Monarch conservation in the Chicago Wilderness region </a:t>
            </a:r>
          </a:p>
          <a:p>
            <a:pPr marL="285750" indent="-285750">
              <a:spcAft>
                <a:spcPts val="600"/>
              </a:spcAft>
              <a:buFont typeface="Arial" panose="020B0604020202020204" pitchFamily="34" charset="0"/>
              <a:buChar char="•"/>
            </a:pPr>
            <a:r>
              <a:rPr lang="en-US" dirty="0" smtClean="0"/>
              <a:t>Pollinator </a:t>
            </a:r>
            <a:r>
              <a:rPr lang="en-US" dirty="0"/>
              <a:t>gardens and Monarch “refuges” proliferate across the Chicago Wilderness Region, providing habitat and cultivating public affection for natural </a:t>
            </a:r>
            <a:r>
              <a:rPr lang="en-US" dirty="0" smtClean="0"/>
              <a:t>landscapes  </a:t>
            </a:r>
            <a:r>
              <a:rPr lang="en-US" b="1" dirty="0">
                <a:solidFill>
                  <a:schemeClr val="accent3">
                    <a:lumMod val="50000"/>
                  </a:schemeClr>
                </a:solidFill>
              </a:rPr>
              <a:t>	</a:t>
            </a:r>
            <a:r>
              <a:rPr lang="en-US" b="1" dirty="0" smtClean="0">
                <a:solidFill>
                  <a:schemeClr val="accent3">
                    <a:lumMod val="50000"/>
                  </a:schemeClr>
                </a:solidFill>
              </a:rPr>
              <a:t>…LIVING CORRIDORS!</a:t>
            </a:r>
            <a:endParaRPr lang="en-US" b="1" dirty="0">
              <a:solidFill>
                <a:schemeClr val="accent3">
                  <a:lumMod val="50000"/>
                </a:schemeClr>
              </a:solidFill>
            </a:endParaRPr>
          </a:p>
          <a:p>
            <a:pPr marL="285750" indent="-285750">
              <a:spcAft>
                <a:spcPts val="600"/>
              </a:spcAft>
              <a:buFont typeface="Arial" panose="020B0604020202020204" pitchFamily="34" charset="0"/>
              <a:buChar char="•"/>
            </a:pPr>
            <a:r>
              <a:rPr lang="en-US" dirty="0"/>
              <a:t>Existing </a:t>
            </a:r>
            <a:r>
              <a:rPr lang="en-US" dirty="0" smtClean="0"/>
              <a:t>conservation </a:t>
            </a:r>
            <a:r>
              <a:rPr lang="en-US" dirty="0"/>
              <a:t>lands increasingly support Monarch and pollinator </a:t>
            </a:r>
            <a:r>
              <a:rPr lang="en-US" dirty="0" smtClean="0"/>
              <a:t>habitat</a:t>
            </a:r>
          </a:p>
          <a:p>
            <a:pPr marL="285750" indent="-285750">
              <a:spcAft>
                <a:spcPts val="600"/>
              </a:spcAft>
              <a:buFont typeface="Arial" panose="020B0604020202020204" pitchFamily="34" charset="0"/>
              <a:buChar char="•"/>
            </a:pPr>
            <a:r>
              <a:rPr lang="en-US" dirty="0"/>
              <a:t>Mayors and/or local government Chief Executives throughout the Chicago Wilderness Region commit to Monarch conservation through the National Wildlife Federation’s Mayors’ Monarch Pledge</a:t>
            </a:r>
          </a:p>
          <a:p>
            <a:pPr marL="285750" indent="-285750">
              <a:spcAft>
                <a:spcPts val="600"/>
              </a:spcAft>
              <a:buFont typeface="Arial" panose="020B0604020202020204" pitchFamily="34" charset="0"/>
              <a:buChar char="•"/>
            </a:pPr>
            <a:endParaRPr lang="en-US" dirty="0" smtClean="0"/>
          </a:p>
          <a:p>
            <a:pPr marL="285750" indent="-285750">
              <a:spcAft>
                <a:spcPts val="600"/>
              </a:spcAft>
              <a:buFont typeface="Arial" panose="020B0604020202020204" pitchFamily="34" charset="0"/>
              <a:buChar char="•"/>
            </a:pPr>
            <a:endParaRPr lang="en-US" dirty="0"/>
          </a:p>
        </p:txBody>
      </p:sp>
      <p:sp>
        <p:nvSpPr>
          <p:cNvPr id="12" name="Rectangle 11"/>
          <p:cNvSpPr/>
          <p:nvPr/>
        </p:nvSpPr>
        <p:spPr>
          <a:xfrm>
            <a:off x="3581400" y="1528465"/>
            <a:ext cx="5257800" cy="369332"/>
          </a:xfrm>
          <a:prstGeom prst="rect">
            <a:avLst/>
          </a:prstGeom>
        </p:spPr>
        <p:txBody>
          <a:bodyPr wrap="square">
            <a:spAutoFit/>
          </a:bodyPr>
          <a:lstStyle/>
          <a:p>
            <a:r>
              <a:rPr lang="en-US" dirty="0"/>
              <a:t>5-Year measureable outcomes we seek to achieve:</a:t>
            </a:r>
          </a:p>
        </p:txBody>
      </p:sp>
    </p:spTree>
    <p:extLst>
      <p:ext uri="{BB962C8B-B14F-4D97-AF65-F5344CB8AC3E}">
        <p14:creationId xmlns:p14="http://schemas.microsoft.com/office/powerpoint/2010/main" val="2277284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74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079718"/>
            <a:ext cx="6858000" cy="782637"/>
          </a:xfrm>
        </p:spPr>
        <p:txBody>
          <a:bodyPr>
            <a:normAutofit/>
          </a:bodyPr>
          <a:lstStyle/>
          <a:p>
            <a:r>
              <a:rPr lang="en-US" sz="4800" dirty="0" smtClean="0">
                <a:latin typeface="+mn-lt"/>
              </a:rPr>
              <a:t>Mayors Monarch Pledge</a:t>
            </a:r>
            <a:endParaRPr lang="en-US" sz="4800" dirty="0">
              <a:latin typeface="+mn-lt"/>
            </a:endParaRPr>
          </a:p>
        </p:txBody>
      </p:sp>
      <p:sp>
        <p:nvSpPr>
          <p:cNvPr id="3" name="Subtitle 2"/>
          <p:cNvSpPr>
            <a:spLocks noGrp="1"/>
          </p:cNvSpPr>
          <p:nvPr>
            <p:ph type="subTitle" idx="1"/>
          </p:nvPr>
        </p:nvSpPr>
        <p:spPr>
          <a:xfrm>
            <a:off x="914400" y="2286000"/>
            <a:ext cx="6858000" cy="1655762"/>
          </a:xfrm>
        </p:spPr>
        <p:txBody>
          <a:bodyPr>
            <a:normAutofit/>
          </a:bodyPr>
          <a:lstStyle/>
          <a:p>
            <a:r>
              <a:rPr lang="en-US" sz="4000" dirty="0" smtClean="0"/>
              <a:t>An Initiative of the</a:t>
            </a:r>
          </a:p>
          <a:p>
            <a:r>
              <a:rPr lang="en-US" sz="4000" dirty="0" smtClean="0"/>
              <a:t>National Wildlife Federation</a:t>
            </a:r>
            <a:endParaRPr lang="en-US" sz="4000" dirty="0"/>
          </a:p>
        </p:txBody>
      </p:sp>
      <p:pic>
        <p:nvPicPr>
          <p:cNvPr id="4" name="Picture 2" descr="D:\logo-homepage-foo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114800"/>
            <a:ext cx="1902378" cy="19192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010400" y="152400"/>
            <a:ext cx="1983256" cy="2159437"/>
          </a:xfrm>
          <a:prstGeom prst="rect">
            <a:avLst/>
          </a:prstGeom>
        </p:spPr>
      </p:pic>
    </p:spTree>
    <p:extLst>
      <p:ext uri="{BB962C8B-B14F-4D97-AF65-F5344CB8AC3E}">
        <p14:creationId xmlns:p14="http://schemas.microsoft.com/office/powerpoint/2010/main" val="3564666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74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Mayors’ Monarch Pledge – </a:t>
            </a:r>
            <a:br>
              <a:rPr lang="en-US" sz="3200" dirty="0" smtClean="0"/>
            </a:br>
            <a:r>
              <a:rPr lang="en-US" sz="3200" dirty="0" smtClean="0"/>
              <a:t>Steps to taking pledge</a:t>
            </a:r>
            <a:endParaRPr lang="en-US" sz="3200" dirty="0"/>
          </a:p>
        </p:txBody>
      </p:sp>
      <p:sp>
        <p:nvSpPr>
          <p:cNvPr id="3" name="Text Placeholder 2"/>
          <p:cNvSpPr>
            <a:spLocks noGrp="1"/>
          </p:cNvSpPr>
          <p:nvPr>
            <p:ph type="body" sz="quarter" idx="10"/>
          </p:nvPr>
        </p:nvSpPr>
        <p:spPr>
          <a:xfrm>
            <a:off x="304800" y="1535070"/>
            <a:ext cx="7225013" cy="5322930"/>
          </a:xfrm>
        </p:spPr>
        <p:txBody>
          <a:bodyPr>
            <a:normAutofit/>
          </a:bodyPr>
          <a:lstStyle/>
          <a:p>
            <a:pPr marL="514350" indent="-514350">
              <a:buFont typeface="+mj-lt"/>
              <a:buAutoNum type="arabicPeriod"/>
            </a:pPr>
            <a:r>
              <a:rPr lang="en-US" sz="2400" dirty="0" smtClean="0">
                <a:solidFill>
                  <a:schemeClr val="tx1"/>
                </a:solidFill>
              </a:rPr>
              <a:t>Take the pledge online</a:t>
            </a:r>
          </a:p>
          <a:p>
            <a:pPr lvl="1" indent="0">
              <a:buNone/>
            </a:pPr>
            <a:r>
              <a:rPr lang="en-US" sz="2400" dirty="0" smtClean="0">
                <a:hlinkClick r:id="rId2"/>
              </a:rPr>
              <a:t>www.nwf.org/mayorsmonarchpledge</a:t>
            </a:r>
            <a:endParaRPr lang="en-US" sz="2400" dirty="0" smtClean="0"/>
          </a:p>
          <a:p>
            <a:pPr lvl="1" indent="0">
              <a:buNone/>
            </a:pPr>
            <a:endParaRPr lang="en-US" sz="2400" dirty="0" smtClean="0">
              <a:solidFill>
                <a:schemeClr val="tx1"/>
              </a:solidFill>
            </a:endParaRPr>
          </a:p>
          <a:p>
            <a:pPr marL="514350" indent="-514350">
              <a:buFont typeface="+mj-lt"/>
              <a:buAutoNum type="arabicPeriod"/>
            </a:pPr>
            <a:r>
              <a:rPr lang="en-US" sz="2400" dirty="0" smtClean="0">
                <a:solidFill>
                  <a:schemeClr val="tx1"/>
                </a:solidFill>
              </a:rPr>
              <a:t>Specify your actions</a:t>
            </a:r>
          </a:p>
          <a:p>
            <a:pPr marL="1200150" lvl="1" indent="-514350">
              <a:buFont typeface="Wingdings" panose="05000000000000000000" pitchFamily="2" charset="2"/>
              <a:buChar char="§"/>
            </a:pPr>
            <a:r>
              <a:rPr lang="en-US" sz="2400" dirty="0" smtClean="0">
                <a:solidFill>
                  <a:schemeClr val="tx1"/>
                </a:solidFill>
              </a:rPr>
              <a:t>25 actions to select from</a:t>
            </a:r>
          </a:p>
          <a:p>
            <a:pPr marL="1200150" lvl="1" indent="-514350">
              <a:buFont typeface="Wingdings" panose="05000000000000000000" pitchFamily="2" charset="2"/>
              <a:buChar char="§"/>
            </a:pPr>
            <a:r>
              <a:rPr lang="en-US" sz="2400" dirty="0" smtClean="0">
                <a:solidFill>
                  <a:schemeClr val="tx1"/>
                </a:solidFill>
              </a:rPr>
              <a:t>Must pledge to take at least 3 actions</a:t>
            </a:r>
          </a:p>
          <a:p>
            <a:pPr marL="1200150" lvl="1" indent="-514350">
              <a:buFont typeface="Wingdings" panose="05000000000000000000" pitchFamily="2" charset="2"/>
              <a:buChar char="§"/>
            </a:pPr>
            <a:r>
              <a:rPr lang="en-US" sz="2400" dirty="0" smtClean="0">
                <a:solidFill>
                  <a:schemeClr val="tx1"/>
                </a:solidFill>
              </a:rPr>
              <a:t>Leadership Circle = 8 or more actions</a:t>
            </a:r>
            <a:endParaRPr lang="en-US" sz="2400" dirty="0">
              <a:solidFill>
                <a:schemeClr val="tx1"/>
              </a:solidFill>
            </a:endParaRPr>
          </a:p>
          <a:p>
            <a:pPr lvl="1" indent="0">
              <a:buNone/>
            </a:pPr>
            <a:endParaRPr lang="en-US" sz="2400" dirty="0" smtClean="0">
              <a:solidFill>
                <a:schemeClr val="tx1"/>
              </a:solidFill>
            </a:endParaRPr>
          </a:p>
          <a:p>
            <a:pPr marL="514350" indent="-514350">
              <a:buFont typeface="+mj-lt"/>
              <a:buAutoNum type="arabicPeriod"/>
            </a:pPr>
            <a:r>
              <a:rPr lang="en-US" sz="2400" dirty="0" smtClean="0">
                <a:solidFill>
                  <a:schemeClr val="tx1"/>
                </a:solidFill>
              </a:rPr>
              <a:t>Take action</a:t>
            </a:r>
          </a:p>
          <a:p>
            <a:endParaRPr lang="en-US" sz="2400" dirty="0" smtClean="0">
              <a:solidFill>
                <a:schemeClr val="tx1"/>
              </a:solidFill>
            </a:endParaRPr>
          </a:p>
          <a:p>
            <a:pPr marL="514350" indent="-514350">
              <a:buAutoNum type="arabicPeriod" startAt="4"/>
            </a:pPr>
            <a:r>
              <a:rPr lang="en-US" sz="2400" dirty="0" smtClean="0">
                <a:solidFill>
                  <a:schemeClr val="tx1"/>
                </a:solidFill>
              </a:rPr>
              <a:t>Report progress</a:t>
            </a:r>
          </a:p>
          <a:p>
            <a:pPr marL="1200150" lvl="1" indent="-514350">
              <a:buFont typeface="Wingdings" panose="05000000000000000000" pitchFamily="2" charset="2"/>
              <a:buChar char="§"/>
            </a:pPr>
            <a:r>
              <a:rPr lang="en-US" sz="2400" dirty="0" smtClean="0">
                <a:solidFill>
                  <a:schemeClr val="tx1"/>
                </a:solidFill>
              </a:rPr>
              <a:t>Quarterly reporting required (&lt;5 min to fill out online form)</a:t>
            </a:r>
          </a:p>
          <a:p>
            <a:pPr marL="514350" indent="-514350">
              <a:buFont typeface="+mj-lt"/>
              <a:buAutoNum type="arabicPeriod"/>
            </a:pPr>
            <a:endParaRPr lang="en-US" dirty="0" smtClean="0">
              <a:solidFill>
                <a:schemeClr val="tx1"/>
              </a:solidFill>
            </a:endParaRPr>
          </a:p>
          <a:p>
            <a:endParaRPr lang="en-US" dirty="0">
              <a:solidFill>
                <a:schemeClr val="tx1"/>
              </a:solidFill>
            </a:endParaRPr>
          </a:p>
          <a:p>
            <a:endParaRPr lang="en-US" dirty="0">
              <a:solidFill>
                <a:schemeClr val="tx1"/>
              </a:solidFill>
            </a:endParaRPr>
          </a:p>
          <a:p>
            <a:endParaRPr lang="en-US" dirty="0"/>
          </a:p>
        </p:txBody>
      </p:sp>
      <p:pic>
        <p:nvPicPr>
          <p:cNvPr id="5" name="Picture 4"/>
          <p:cNvPicPr>
            <a:picLocks noChangeAspect="1"/>
          </p:cNvPicPr>
          <p:nvPr/>
        </p:nvPicPr>
        <p:blipFill>
          <a:blip r:embed="rId3"/>
          <a:stretch>
            <a:fillRect/>
          </a:stretch>
        </p:blipFill>
        <p:spPr>
          <a:xfrm>
            <a:off x="6793131" y="244305"/>
            <a:ext cx="1983256" cy="2159437"/>
          </a:xfrm>
          <a:prstGeom prst="rect">
            <a:avLst/>
          </a:prstGeom>
        </p:spPr>
      </p:pic>
    </p:spTree>
    <p:extLst>
      <p:ext uri="{BB962C8B-B14F-4D97-AF65-F5344CB8AC3E}">
        <p14:creationId xmlns:p14="http://schemas.microsoft.com/office/powerpoint/2010/main" val="245468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74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046" y="204026"/>
            <a:ext cx="7887906" cy="938974"/>
          </a:xfrm>
        </p:spPr>
        <p:txBody>
          <a:bodyPr>
            <a:noAutofit/>
          </a:bodyPr>
          <a:lstStyle/>
          <a:p>
            <a:r>
              <a:rPr lang="en-US" sz="3200" dirty="0" smtClean="0"/>
              <a:t>Mayors’ Monarch Pledge – </a:t>
            </a:r>
            <a:br>
              <a:rPr lang="en-US" sz="3200" dirty="0" smtClean="0"/>
            </a:br>
            <a:r>
              <a:rPr lang="en-US" sz="3200" dirty="0" smtClean="0"/>
              <a:t>Action Items</a:t>
            </a:r>
            <a:endParaRPr lang="en-US" sz="3200" dirty="0"/>
          </a:p>
        </p:txBody>
      </p:sp>
      <p:sp>
        <p:nvSpPr>
          <p:cNvPr id="3" name="Text Placeholder 2"/>
          <p:cNvSpPr>
            <a:spLocks noGrp="1"/>
          </p:cNvSpPr>
          <p:nvPr>
            <p:ph type="body" sz="quarter" idx="10"/>
          </p:nvPr>
        </p:nvSpPr>
        <p:spPr>
          <a:xfrm>
            <a:off x="609600" y="1295400"/>
            <a:ext cx="7225013" cy="5322930"/>
          </a:xfrm>
        </p:spPr>
        <p:txBody>
          <a:bodyPr>
            <a:normAutofit fontScale="92500" lnSpcReduction="10000"/>
          </a:bodyPr>
          <a:lstStyle/>
          <a:p>
            <a:r>
              <a:rPr lang="en-US" sz="2800" dirty="0" smtClean="0">
                <a:solidFill>
                  <a:schemeClr val="tx1"/>
                </a:solidFill>
              </a:rPr>
              <a:t>25 potential action items</a:t>
            </a:r>
          </a:p>
          <a:p>
            <a:r>
              <a:rPr lang="en-US" sz="2800" dirty="0" smtClean="0">
                <a:solidFill>
                  <a:schemeClr val="tx1"/>
                </a:solidFill>
              </a:rPr>
              <a:t>Broad categories and examples:</a:t>
            </a:r>
          </a:p>
          <a:p>
            <a:endParaRPr lang="en-US" sz="2800" dirty="0" smtClean="0">
              <a:solidFill>
                <a:schemeClr val="tx1"/>
              </a:solidFill>
            </a:endParaRPr>
          </a:p>
          <a:p>
            <a:pPr marL="514350" indent="-514350">
              <a:buFont typeface="+mj-lt"/>
              <a:buAutoNum type="arabicPeriod"/>
            </a:pPr>
            <a:r>
              <a:rPr lang="en-US" sz="2800" dirty="0" smtClean="0">
                <a:solidFill>
                  <a:schemeClr val="tx1"/>
                </a:solidFill>
              </a:rPr>
              <a:t>Communications and Convening</a:t>
            </a:r>
          </a:p>
          <a:p>
            <a:pPr marL="1200150" lvl="1" indent="-514350">
              <a:buFont typeface="Wingdings" panose="05000000000000000000" pitchFamily="2" charset="2"/>
              <a:buChar char="§"/>
            </a:pPr>
            <a:r>
              <a:rPr lang="en-US" sz="2800" dirty="0" smtClean="0">
                <a:solidFill>
                  <a:schemeClr val="tx1"/>
                </a:solidFill>
              </a:rPr>
              <a:t>Issue a proclamation</a:t>
            </a:r>
          </a:p>
          <a:p>
            <a:pPr marL="1200150" lvl="1" indent="-514350">
              <a:buFont typeface="Wingdings" panose="05000000000000000000" pitchFamily="2" charset="2"/>
              <a:buChar char="§"/>
            </a:pPr>
            <a:r>
              <a:rPr lang="en-US" sz="2800" dirty="0" smtClean="0">
                <a:solidFill>
                  <a:schemeClr val="tx1"/>
                </a:solidFill>
              </a:rPr>
              <a:t>Launch a public communication effort</a:t>
            </a:r>
          </a:p>
          <a:p>
            <a:pPr marL="514350" indent="-514350">
              <a:buFont typeface="+mj-lt"/>
              <a:buAutoNum type="arabicPeriod"/>
            </a:pPr>
            <a:r>
              <a:rPr lang="en-US" sz="2800" dirty="0" smtClean="0">
                <a:solidFill>
                  <a:schemeClr val="tx1"/>
                </a:solidFill>
              </a:rPr>
              <a:t>Program and Demonstration Gardens</a:t>
            </a:r>
          </a:p>
          <a:p>
            <a:pPr marL="1200150" lvl="1" indent="-514350">
              <a:buFont typeface="Wingdings" panose="05000000000000000000" pitchFamily="2" charset="2"/>
              <a:buChar char="§"/>
            </a:pPr>
            <a:r>
              <a:rPr lang="en-US" sz="2800" dirty="0" smtClean="0">
                <a:solidFill>
                  <a:schemeClr val="tx1"/>
                </a:solidFill>
              </a:rPr>
              <a:t>Expand invasive species removal programs</a:t>
            </a:r>
          </a:p>
          <a:p>
            <a:pPr marL="1200150" lvl="1" indent="-514350">
              <a:buFont typeface="Wingdings" panose="05000000000000000000" pitchFamily="2" charset="2"/>
              <a:buChar char="§"/>
            </a:pPr>
            <a:r>
              <a:rPr lang="en-US" sz="2800" dirty="0" smtClean="0">
                <a:solidFill>
                  <a:schemeClr val="tx1"/>
                </a:solidFill>
              </a:rPr>
              <a:t>Add milkweed and nectar producing plants to community gardens</a:t>
            </a:r>
          </a:p>
          <a:p>
            <a:pPr marL="514350" indent="-514350">
              <a:buFont typeface="+mj-lt"/>
              <a:buAutoNum type="arabicPeriod"/>
            </a:pPr>
            <a:r>
              <a:rPr lang="en-US" sz="2800" dirty="0" smtClean="0">
                <a:solidFill>
                  <a:schemeClr val="tx1"/>
                </a:solidFill>
              </a:rPr>
              <a:t>Systems Change</a:t>
            </a:r>
          </a:p>
          <a:p>
            <a:pPr marL="1200150" lvl="1" indent="-514350">
              <a:buFont typeface="Wingdings" panose="05000000000000000000" pitchFamily="2" charset="2"/>
              <a:buChar char="§"/>
            </a:pPr>
            <a:r>
              <a:rPr lang="en-US" sz="2800" dirty="0" smtClean="0">
                <a:solidFill>
                  <a:schemeClr val="tx1"/>
                </a:solidFill>
              </a:rPr>
              <a:t>Remove </a:t>
            </a:r>
            <a:r>
              <a:rPr lang="en-US" sz="2800" dirty="0">
                <a:solidFill>
                  <a:schemeClr val="tx1"/>
                </a:solidFill>
              </a:rPr>
              <a:t>milkweed from list of noxious weed ordinances</a:t>
            </a:r>
          </a:p>
          <a:p>
            <a:pPr marL="1200150" lvl="1" indent="-514350">
              <a:buFont typeface="Wingdings" panose="05000000000000000000" pitchFamily="2" charset="2"/>
              <a:buChar char="§"/>
            </a:pPr>
            <a:r>
              <a:rPr lang="en-US" sz="2800" dirty="0">
                <a:solidFill>
                  <a:schemeClr val="tx1"/>
                </a:solidFill>
              </a:rPr>
              <a:t>Change weed or mowing ordinances</a:t>
            </a:r>
          </a:p>
          <a:p>
            <a:pPr lvl="1" indent="0">
              <a:buNone/>
            </a:pPr>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a:p>
            <a:endParaRPr lang="en-US" dirty="0">
              <a:solidFill>
                <a:schemeClr val="tx1"/>
              </a:solidFill>
            </a:endParaRPr>
          </a:p>
          <a:p>
            <a:endParaRPr lang="en-US" dirty="0"/>
          </a:p>
        </p:txBody>
      </p:sp>
      <p:pic>
        <p:nvPicPr>
          <p:cNvPr id="4" name="Picture 3"/>
          <p:cNvPicPr>
            <a:picLocks noChangeAspect="1"/>
          </p:cNvPicPr>
          <p:nvPr/>
        </p:nvPicPr>
        <p:blipFill>
          <a:blip r:embed="rId2"/>
          <a:stretch>
            <a:fillRect/>
          </a:stretch>
        </p:blipFill>
        <p:spPr>
          <a:xfrm>
            <a:off x="7010400" y="152400"/>
            <a:ext cx="1983256" cy="2159437"/>
          </a:xfrm>
          <a:prstGeom prst="rect">
            <a:avLst/>
          </a:prstGeom>
        </p:spPr>
      </p:pic>
    </p:spTree>
    <p:extLst>
      <p:ext uri="{BB962C8B-B14F-4D97-AF65-F5344CB8AC3E}">
        <p14:creationId xmlns:p14="http://schemas.microsoft.com/office/powerpoint/2010/main" val="144635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rPr>
              <a:t>Monarch Life Cycle and Migration</a:t>
            </a:r>
            <a:endParaRPr lang="en-US" sz="3200" dirty="0">
              <a:latin typeface="Calibri" panose="020F0502020204030204" pitchFamily="34" charset="0"/>
            </a:endParaRPr>
          </a:p>
        </p:txBody>
      </p:sp>
      <p:pic>
        <p:nvPicPr>
          <p:cNvPr id="4" name="Picture 2"/>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28600" y="1295399"/>
            <a:ext cx="7261266" cy="4772799"/>
          </a:xfrm>
          <a:noFill/>
          <a:extLst>
            <a:ext uri="{909E8E84-426E-40DD-AFC4-6F175D3DCCD1}">
              <a14:hiddenFill xmlns:a14="http://schemas.microsoft.com/office/drawing/2010/main">
                <a:solidFill>
                  <a:srgbClr val="F0A22E"/>
                </a:solidFill>
              </a14:hiddenFill>
            </a:ext>
            <a:ext uri="{91240B29-F687-4F45-9708-019B960494DF}">
              <a14:hiddenLine xmlns:a14="http://schemas.microsoft.com/office/drawing/2010/main" w="9525">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1"/>
          <p:cNvGrpSpPr>
            <a:grpSpLocks/>
          </p:cNvGrpSpPr>
          <p:nvPr/>
        </p:nvGrpSpPr>
        <p:grpSpPr bwMode="auto">
          <a:xfrm>
            <a:off x="6293796" y="3395765"/>
            <a:ext cx="2057400" cy="1600199"/>
            <a:chOff x="1066800" y="33338"/>
            <a:chExt cx="7010400" cy="6792912"/>
          </a:xfrm>
        </p:grpSpPr>
        <p:pic>
          <p:nvPicPr>
            <p:cNvPr id="6"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3338"/>
              <a:ext cx="70104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9"/>
            <p:cNvSpPr>
              <a:spLocks/>
            </p:cNvSpPr>
            <p:nvPr/>
          </p:nvSpPr>
          <p:spPr bwMode="auto">
            <a:xfrm flipH="1">
              <a:off x="4370776" y="1853322"/>
              <a:ext cx="77892" cy="76899"/>
            </a:xfrm>
            <a:custGeom>
              <a:avLst/>
              <a:gdLst>
                <a:gd name="T0" fmla="*/ 283906 w 21600"/>
                <a:gd name="T1" fmla="*/ 0 h 21600"/>
                <a:gd name="T2" fmla="*/ 0 w 21600"/>
                <a:gd name="T3" fmla="*/ 280286 h 21600"/>
                <a:gd name="T4" fmla="*/ 0 w 21600"/>
                <a:gd name="T5" fmla="*/ 676736 h 21600"/>
                <a:gd name="T6" fmla="*/ 283906 w 21600"/>
                <a:gd name="T7" fmla="*/ 957026 h 21600"/>
                <a:gd name="T8" fmla="*/ 685475 w 21600"/>
                <a:gd name="T9" fmla="*/ 957026 h 21600"/>
                <a:gd name="T10" fmla="*/ 969384 w 21600"/>
                <a:gd name="T11" fmla="*/ 676736 h 21600"/>
                <a:gd name="T12" fmla="*/ 969384 w 21600"/>
                <a:gd name="T13" fmla="*/ 280286 h 21600"/>
                <a:gd name="T14" fmla="*/ 685475 w 21600"/>
                <a:gd name="T15" fmla="*/ 0 h 21600"/>
                <a:gd name="T16" fmla="*/ 283906 w 21600"/>
                <a:gd name="T17" fmla="*/ 0 h 21600"/>
                <a:gd name="T18" fmla="*/ 283906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6326" y="0"/>
                  </a:moveTo>
                  <a:lnTo>
                    <a:pt x="0" y="6326"/>
                  </a:lnTo>
                  <a:lnTo>
                    <a:pt x="0" y="15274"/>
                  </a:lnTo>
                  <a:lnTo>
                    <a:pt x="6326" y="21600"/>
                  </a:lnTo>
                  <a:lnTo>
                    <a:pt x="15274" y="21600"/>
                  </a:lnTo>
                  <a:lnTo>
                    <a:pt x="21600" y="15274"/>
                  </a:lnTo>
                  <a:lnTo>
                    <a:pt x="21600" y="6326"/>
                  </a:lnTo>
                  <a:lnTo>
                    <a:pt x="15274" y="0"/>
                  </a:lnTo>
                  <a:lnTo>
                    <a:pt x="6326" y="0"/>
                  </a:lnTo>
                  <a:close/>
                  <a:moveTo>
                    <a:pt x="6326" y="0"/>
                  </a:moveTo>
                </a:path>
              </a:pathLst>
            </a:custGeom>
            <a:solidFill>
              <a:schemeClr val="accent1"/>
            </a:solidFill>
            <a:ln w="9525" cap="flat">
              <a:solidFill>
                <a:schemeClr val="tx1"/>
              </a:solidFill>
              <a:prstDash val="solid"/>
              <a:round/>
              <a:headEnd type="none" w="med" len="med"/>
              <a:tailEnd type="none" w="med" len="med"/>
            </a:ln>
          </p:spPr>
          <p:txBody>
            <a:bodyPr lIns="0" tIns="0" rIns="0" bIns="0"/>
            <a:lstStyle/>
            <a:p>
              <a:endParaRPr lang="en-US" sz="1400" kern="0">
                <a:solidFill>
                  <a:srgbClr val="000000"/>
                </a:solidFill>
                <a:cs typeface="Arial"/>
                <a:sym typeface="Arial"/>
                <a:rtl val="0"/>
              </a:endParaRPr>
            </a:p>
          </p:txBody>
        </p:sp>
      </p:grpSp>
      <p:sp>
        <p:nvSpPr>
          <p:cNvPr id="10" name="TextBox 9"/>
          <p:cNvSpPr txBox="1"/>
          <p:nvPr/>
        </p:nvSpPr>
        <p:spPr>
          <a:xfrm>
            <a:off x="1066800" y="5791200"/>
            <a:ext cx="3296994" cy="553998"/>
          </a:xfrm>
          <a:prstGeom prst="rect">
            <a:avLst/>
          </a:prstGeom>
          <a:noFill/>
        </p:spPr>
        <p:txBody>
          <a:bodyPr wrap="square" rtlCol="0">
            <a:spAutoFit/>
          </a:bodyPr>
          <a:lstStyle/>
          <a:p>
            <a:r>
              <a:rPr lang="en-US" sz="1000" kern="0" dirty="0" smtClean="0">
                <a:solidFill>
                  <a:srgbClr val="000000"/>
                </a:solidFill>
                <a:cs typeface="Arial" panose="020B0604020202020204" pitchFamily="34" charset="0"/>
                <a:sym typeface="Arial"/>
                <a:rtl val="0"/>
              </a:rPr>
              <a:t>Photos: Michelle </a:t>
            </a:r>
            <a:r>
              <a:rPr lang="en-US" sz="1000" kern="0" dirty="0" err="1" smtClean="0">
                <a:solidFill>
                  <a:srgbClr val="000000"/>
                </a:solidFill>
                <a:cs typeface="Arial" panose="020B0604020202020204" pitchFamily="34" charset="0"/>
                <a:sym typeface="Arial"/>
                <a:rtl val="0"/>
              </a:rPr>
              <a:t>Solensky</a:t>
            </a:r>
            <a:r>
              <a:rPr lang="en-US" sz="1000" kern="0" dirty="0" smtClean="0">
                <a:solidFill>
                  <a:srgbClr val="000000"/>
                </a:solidFill>
                <a:cs typeface="Arial" panose="020B0604020202020204" pitchFamily="34" charset="0"/>
                <a:sym typeface="Arial"/>
                <a:rtl val="0"/>
              </a:rPr>
              <a:t>, Denny Brooks, Mary Holland, Dave </a:t>
            </a:r>
            <a:r>
              <a:rPr lang="en-US" sz="1000" kern="0" dirty="0" err="1" smtClean="0">
                <a:solidFill>
                  <a:srgbClr val="000000"/>
                </a:solidFill>
                <a:cs typeface="Arial" panose="020B0604020202020204" pitchFamily="34" charset="0"/>
                <a:sym typeface="Arial"/>
                <a:rtl val="0"/>
              </a:rPr>
              <a:t>Astin</a:t>
            </a:r>
            <a:r>
              <a:rPr lang="en-US" sz="1000" kern="0" dirty="0" smtClean="0">
                <a:solidFill>
                  <a:srgbClr val="000000"/>
                </a:solidFill>
                <a:cs typeface="Arial" panose="020B0604020202020204" pitchFamily="34" charset="0"/>
                <a:sym typeface="Arial"/>
                <a:rtl val="0"/>
              </a:rPr>
              <a:t>, Wendy Caldwell. </a:t>
            </a:r>
          </a:p>
          <a:p>
            <a:r>
              <a:rPr lang="en-US" sz="1000" kern="0" dirty="0" smtClean="0">
                <a:solidFill>
                  <a:srgbClr val="000000"/>
                </a:solidFill>
                <a:cs typeface="Arial" panose="020B0604020202020204" pitchFamily="34" charset="0"/>
                <a:sym typeface="Arial"/>
                <a:rtl val="0"/>
              </a:rPr>
              <a:t>Maps: Journey North and Monarch Lab.</a:t>
            </a:r>
            <a:endParaRPr lang="en-US" sz="1000" kern="0" dirty="0">
              <a:solidFill>
                <a:srgbClr val="000000"/>
              </a:solidFill>
              <a:cs typeface="Arial" panose="020B0604020202020204" pitchFamily="34" charset="0"/>
              <a:sym typeface="Arial"/>
              <a:rtl val="0"/>
            </a:endParaRPr>
          </a:p>
        </p:txBody>
      </p:sp>
      <p:grpSp>
        <p:nvGrpSpPr>
          <p:cNvPr id="9" name="Group 6"/>
          <p:cNvGrpSpPr>
            <a:grpSpLocks/>
          </p:cNvGrpSpPr>
          <p:nvPr/>
        </p:nvGrpSpPr>
        <p:grpSpPr bwMode="auto">
          <a:xfrm>
            <a:off x="152400" y="152400"/>
            <a:ext cx="8839200" cy="6553200"/>
            <a:chOff x="152400" y="152400"/>
            <a:chExt cx="8839200" cy="6553692"/>
          </a:xfrm>
        </p:grpSpPr>
        <p:cxnSp>
          <p:nvCxnSpPr>
            <p:cNvPr id="12" name="Straight Connector 11"/>
            <p:cNvCxnSpPr/>
            <p:nvPr/>
          </p:nvCxnSpPr>
          <p:spPr>
            <a:xfrm>
              <a:off x="152400" y="152400"/>
              <a:ext cx="0" cy="5105783"/>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2400" y="152400"/>
              <a:ext cx="883920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5714754" y="3429246"/>
              <a:ext cx="6553692"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95400" y="6672752"/>
              <a:ext cx="7696200" cy="3334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818189"/>
            <a:ext cx="792894" cy="887411"/>
          </a:xfrm>
          <a:prstGeom prst="rect">
            <a:avLst/>
          </a:prstGeom>
        </p:spPr>
      </p:pic>
    </p:spTree>
    <p:extLst>
      <p:ext uri="{BB962C8B-B14F-4D97-AF65-F5344CB8AC3E}">
        <p14:creationId xmlns:p14="http://schemas.microsoft.com/office/powerpoint/2010/main" val="27906270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74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Mayors’</a:t>
            </a:r>
            <a:br>
              <a:rPr lang="en-US" sz="2800" dirty="0" smtClean="0"/>
            </a:br>
            <a:r>
              <a:rPr lang="en-US" sz="2800" dirty="0" smtClean="0"/>
              <a:t>Monarch Pledge  </a:t>
            </a:r>
            <a:br>
              <a:rPr lang="en-US" sz="2800" dirty="0" smtClean="0"/>
            </a:br>
            <a:r>
              <a:rPr lang="en-US" sz="2800" dirty="0" smtClean="0"/>
              <a:t>Signatories</a:t>
            </a:r>
            <a:endParaRPr lang="en-US" sz="2800" dirty="0"/>
          </a:p>
        </p:txBody>
      </p:sp>
      <p:sp>
        <p:nvSpPr>
          <p:cNvPr id="3" name="Text Placeholder 2"/>
          <p:cNvSpPr>
            <a:spLocks noGrp="1"/>
          </p:cNvSpPr>
          <p:nvPr>
            <p:ph type="body" sz="quarter" idx="10"/>
          </p:nvPr>
        </p:nvSpPr>
        <p:spPr>
          <a:xfrm>
            <a:off x="3048000" y="500527"/>
            <a:ext cx="5901399" cy="1692771"/>
          </a:xfrm>
        </p:spPr>
        <p:txBody>
          <a:bodyPr/>
          <a:lstStyle/>
          <a:p>
            <a:pPr marL="342900" indent="-342900">
              <a:buFont typeface="Arial" panose="020B0604020202020204" pitchFamily="34" charset="0"/>
              <a:buChar char="•"/>
            </a:pPr>
            <a:r>
              <a:rPr lang="en-US" sz="2800" dirty="0" smtClean="0">
                <a:solidFill>
                  <a:schemeClr val="tx1"/>
                </a:solidFill>
              </a:rPr>
              <a:t>270 </a:t>
            </a:r>
            <a:r>
              <a:rPr lang="en-US" sz="2800" dirty="0">
                <a:solidFill>
                  <a:schemeClr val="tx1"/>
                </a:solidFill>
              </a:rPr>
              <a:t>signatories nationally</a:t>
            </a:r>
          </a:p>
          <a:p>
            <a:pPr marL="342900" indent="-342900">
              <a:buFont typeface="Arial" panose="020B0604020202020204" pitchFamily="34" charset="0"/>
              <a:buChar char="•"/>
            </a:pPr>
            <a:r>
              <a:rPr lang="en-US" sz="2800" dirty="0">
                <a:solidFill>
                  <a:schemeClr val="tx1"/>
                </a:solidFill>
              </a:rPr>
              <a:t>19 signatories in </a:t>
            </a:r>
            <a:r>
              <a:rPr lang="en-US" sz="2800" dirty="0" smtClean="0">
                <a:solidFill>
                  <a:schemeClr val="tx1"/>
                </a:solidFill>
              </a:rPr>
              <a:t>Illinois</a:t>
            </a:r>
          </a:p>
          <a:p>
            <a:pPr marL="342900" indent="-342900">
              <a:buFont typeface="Arial" panose="020B0604020202020204" pitchFamily="34" charset="0"/>
              <a:buChar char="•"/>
            </a:pPr>
            <a:endParaRPr lang="en-US" dirty="0">
              <a:solidFill>
                <a:schemeClr val="tx1"/>
              </a:solidFill>
            </a:endParaRPr>
          </a:p>
          <a:p>
            <a:endParaRPr lang="en-US" dirty="0">
              <a:solidFill>
                <a:schemeClr val="tx1"/>
              </a:solidFill>
            </a:endParaRPr>
          </a:p>
          <a:p>
            <a:endParaRPr lang="en-US" dirty="0"/>
          </a:p>
        </p:txBody>
      </p:sp>
      <p:pic>
        <p:nvPicPr>
          <p:cNvPr id="4" name="Picture 3"/>
          <p:cNvPicPr>
            <a:picLocks noChangeAspect="1"/>
          </p:cNvPicPr>
          <p:nvPr/>
        </p:nvPicPr>
        <p:blipFill>
          <a:blip r:embed="rId2"/>
          <a:stretch>
            <a:fillRect/>
          </a:stretch>
        </p:blipFill>
        <p:spPr>
          <a:xfrm>
            <a:off x="1469879" y="1665975"/>
            <a:ext cx="6942591" cy="4811025"/>
          </a:xfrm>
          <a:prstGeom prst="rect">
            <a:avLst/>
          </a:prstGeom>
        </p:spPr>
      </p:pic>
    </p:spTree>
    <p:extLst>
      <p:ext uri="{BB962C8B-B14F-4D97-AF65-F5344CB8AC3E}">
        <p14:creationId xmlns:p14="http://schemas.microsoft.com/office/powerpoint/2010/main" val="319036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74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Mayors’ </a:t>
            </a:r>
            <a:br>
              <a:rPr lang="en-US" dirty="0" smtClean="0"/>
            </a:br>
            <a:r>
              <a:rPr lang="en-US" dirty="0" smtClean="0"/>
              <a:t>Monarch </a:t>
            </a:r>
            <a:br>
              <a:rPr lang="en-US" dirty="0" smtClean="0"/>
            </a:br>
            <a:r>
              <a:rPr lang="en-US" dirty="0" smtClean="0"/>
              <a:t>Pledge</a:t>
            </a:r>
            <a:endParaRPr lang="en-US" dirty="0"/>
          </a:p>
        </p:txBody>
      </p:sp>
      <p:sp>
        <p:nvSpPr>
          <p:cNvPr id="3" name="Text Placeholder 2"/>
          <p:cNvSpPr>
            <a:spLocks noGrp="1"/>
          </p:cNvSpPr>
          <p:nvPr>
            <p:ph type="body" sz="quarter" idx="10"/>
          </p:nvPr>
        </p:nvSpPr>
        <p:spPr>
          <a:xfrm>
            <a:off x="2590800" y="617335"/>
            <a:ext cx="6553200" cy="4564265"/>
          </a:xfrm>
        </p:spPr>
        <p:txBody>
          <a:bodyPr>
            <a:normAutofit/>
          </a:bodyPr>
          <a:lstStyle/>
          <a:p>
            <a:endParaRPr lang="en-US" sz="2400" dirty="0" smtClean="0">
              <a:solidFill>
                <a:schemeClr val="tx1"/>
              </a:solidFill>
            </a:endParaRPr>
          </a:p>
          <a:p>
            <a:endParaRPr lang="en-US" sz="2400" dirty="0">
              <a:solidFill>
                <a:schemeClr val="tx1"/>
              </a:solidFill>
            </a:endParaRPr>
          </a:p>
        </p:txBody>
      </p:sp>
      <p:pic>
        <p:nvPicPr>
          <p:cNvPr id="4" name="Picture 3"/>
          <p:cNvPicPr>
            <a:picLocks noChangeAspect="1"/>
          </p:cNvPicPr>
          <p:nvPr/>
        </p:nvPicPr>
        <p:blipFill>
          <a:blip r:embed="rId3"/>
          <a:stretch>
            <a:fillRect/>
          </a:stretch>
        </p:blipFill>
        <p:spPr>
          <a:xfrm>
            <a:off x="4190999" y="304800"/>
            <a:ext cx="4009451" cy="4663474"/>
          </a:xfrm>
          <a:prstGeom prst="rect">
            <a:avLst/>
          </a:prstGeom>
        </p:spPr>
      </p:pic>
      <p:sp>
        <p:nvSpPr>
          <p:cNvPr id="5" name="TextBox 4"/>
          <p:cNvSpPr txBox="1"/>
          <p:nvPr/>
        </p:nvSpPr>
        <p:spPr>
          <a:xfrm>
            <a:off x="293986" y="5280808"/>
            <a:ext cx="7794025" cy="1138773"/>
          </a:xfrm>
          <a:prstGeom prst="rect">
            <a:avLst/>
          </a:prstGeom>
          <a:noFill/>
        </p:spPr>
        <p:txBody>
          <a:bodyPr wrap="square" rtlCol="0">
            <a:spAutoFit/>
          </a:bodyPr>
          <a:lstStyle/>
          <a:p>
            <a:r>
              <a:rPr lang="en-US" sz="2000" dirty="0" smtClean="0"/>
              <a:t>Mayors’ Monarch Pledge Guide and other resources available online: </a:t>
            </a:r>
          </a:p>
          <a:p>
            <a:endParaRPr lang="en-US" sz="2000" dirty="0" smtClean="0"/>
          </a:p>
          <a:p>
            <a:r>
              <a:rPr lang="en-US" sz="2800" dirty="0" smtClean="0"/>
              <a:t>www.nwf.org</a:t>
            </a:r>
            <a:endParaRPr lang="en-US" sz="2800" dirty="0"/>
          </a:p>
        </p:txBody>
      </p:sp>
    </p:spTree>
    <p:extLst>
      <p:ext uri="{BB962C8B-B14F-4D97-AF65-F5344CB8AC3E}">
        <p14:creationId xmlns:p14="http://schemas.microsoft.com/office/powerpoint/2010/main" val="417511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57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315" name="Content Placeholder 2"/>
          <p:cNvSpPr>
            <a:spLocks noGrp="1"/>
          </p:cNvSpPr>
          <p:nvPr>
            <p:ph idx="1"/>
          </p:nvPr>
        </p:nvSpPr>
        <p:spPr/>
        <p:txBody>
          <a:bodyPr/>
          <a:lstStyle/>
          <a:p>
            <a:pPr eaLnBrk="1" hangingPunct="1"/>
            <a:r>
              <a:rPr lang="en-US" altLang="en-US" smtClean="0"/>
              <a:t>Mayors  involved </a:t>
            </a:r>
          </a:p>
        </p:txBody>
      </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29000"/>
            <a:ext cx="51641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p:cNvSpPr txBox="1">
            <a:spLocks noChangeArrowheads="1"/>
          </p:cNvSpPr>
          <p:nvPr/>
        </p:nvSpPr>
        <p:spPr bwMode="auto">
          <a:xfrm>
            <a:off x="7754938" y="6640513"/>
            <a:ext cx="1328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1000">
                <a:solidFill>
                  <a:schemeClr val="bg1"/>
                </a:solidFill>
              </a:rPr>
              <a:t>Photo Credits: USFWS</a:t>
            </a:r>
          </a:p>
        </p:txBody>
      </p:sp>
      <p:pic>
        <p:nvPicPr>
          <p:cNvPr id="13318" name="Picture 4" descr="Image result for mayors monarch pledge nw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163"/>
            <a:ext cx="381000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763"/>
            <a:ext cx="457200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8"/>
          <p:cNvSpPr txBox="1">
            <a:spLocks noChangeArrowheads="1"/>
          </p:cNvSpPr>
          <p:nvPr/>
        </p:nvSpPr>
        <p:spPr bwMode="auto">
          <a:xfrm>
            <a:off x="7478713" y="3143250"/>
            <a:ext cx="166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1000">
                <a:solidFill>
                  <a:schemeClr val="bg1"/>
                </a:solidFill>
              </a:rPr>
              <a:t>Photo Credits: Muscatine, IA</a:t>
            </a:r>
          </a:p>
        </p:txBody>
      </p:sp>
      <p:pic>
        <p:nvPicPr>
          <p:cNvPr id="1332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429000"/>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0"/>
          <p:cNvSpPr txBox="1">
            <a:spLocks noChangeArrowheads="1"/>
          </p:cNvSpPr>
          <p:nvPr/>
        </p:nvSpPr>
        <p:spPr bwMode="auto">
          <a:xfrm>
            <a:off x="7669213" y="3541713"/>
            <a:ext cx="1296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1000">
                <a:solidFill>
                  <a:schemeClr val="bg1"/>
                </a:solidFill>
              </a:rPr>
              <a:t>Photo Credits: Hunda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71541" y="469033"/>
            <a:ext cx="7123080" cy="924475"/>
          </a:xfrm>
        </p:spPr>
        <p:txBody>
          <a:bodyPr>
            <a:normAutofit fontScale="90000"/>
          </a:bodyPr>
          <a:lstStyle/>
          <a:p>
            <a:pPr algn="ctr"/>
            <a:r>
              <a:rPr lang="en-US" altLang="en-US" sz="4400" b="1" dirty="0" smtClean="0">
                <a:solidFill>
                  <a:schemeClr val="tx1"/>
                </a:solidFill>
                <a:latin typeface="Calibri" panose="020F0502020204030204" pitchFamily="34" charset="0"/>
              </a:rPr>
              <a:t>Spring Migration and Breeding</a:t>
            </a:r>
            <a:r>
              <a:rPr lang="en-US" altLang="en-US" sz="3600" b="1" dirty="0" smtClean="0">
                <a:solidFill>
                  <a:schemeClr val="tx1"/>
                </a:solidFill>
                <a:latin typeface="Calibri" panose="020F0502020204030204" pitchFamily="34" charset="0"/>
              </a:rPr>
              <a:t/>
            </a:r>
            <a:br>
              <a:rPr lang="en-US" altLang="en-US" sz="3600" b="1" dirty="0" smtClean="0">
                <a:solidFill>
                  <a:schemeClr val="tx1"/>
                </a:solidFill>
                <a:latin typeface="Calibri" panose="020F0502020204030204" pitchFamily="34" charset="0"/>
              </a:rPr>
            </a:br>
            <a:r>
              <a:rPr lang="en-US" altLang="en-US" sz="3600" dirty="0" smtClean="0">
                <a:latin typeface="Calibri" panose="020F0502020204030204" pitchFamily="34" charset="0"/>
              </a:rPr>
              <a:t>Breeding </a:t>
            </a:r>
            <a:r>
              <a:rPr lang="en-US" altLang="en-US" sz="3600" dirty="0">
                <a:latin typeface="Calibri" panose="020F0502020204030204" pitchFamily="34" charset="0"/>
              </a:rPr>
              <a:t>generations live 2-6 weeks. </a:t>
            </a:r>
            <a:r>
              <a:rPr lang="en-US" altLang="en-US" sz="3600" dirty="0">
                <a:latin typeface="Calisto MT" pitchFamily="18" charset="0"/>
              </a:rPr>
              <a:t/>
            </a:r>
            <a:br>
              <a:rPr lang="en-US" altLang="en-US" sz="3600" dirty="0">
                <a:latin typeface="Calisto MT" pitchFamily="18" charset="0"/>
              </a:rPr>
            </a:br>
            <a:endParaRPr lang="en-US" altLang="en-US" sz="3600" b="0" dirty="0" smtClean="0">
              <a:solidFill>
                <a:schemeClr val="tx1"/>
              </a:solidFill>
              <a:latin typeface="Calisto MT" pitchFamily="18" charset="0"/>
            </a:endParaRPr>
          </a:p>
        </p:txBody>
      </p:sp>
      <p:grpSp>
        <p:nvGrpSpPr>
          <p:cNvPr id="5" name="Group 11"/>
          <p:cNvGrpSpPr>
            <a:grpSpLocks/>
          </p:cNvGrpSpPr>
          <p:nvPr/>
        </p:nvGrpSpPr>
        <p:grpSpPr bwMode="auto">
          <a:xfrm>
            <a:off x="1698625" y="1373188"/>
            <a:ext cx="5268913" cy="5105400"/>
            <a:chOff x="288" y="1201"/>
            <a:chExt cx="2544" cy="2465"/>
          </a:xfrm>
        </p:grpSpPr>
        <p:pic>
          <p:nvPicPr>
            <p:cNvPr id="5130" name="Picture 5" descr="SPRGMIG no wo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 y="1201"/>
              <a:ext cx="2544" cy="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Line 10"/>
            <p:cNvSpPr>
              <a:spLocks noChangeShapeType="1"/>
            </p:cNvSpPr>
            <p:nvPr/>
          </p:nvSpPr>
          <p:spPr bwMode="auto">
            <a:xfrm flipH="1" flipV="1">
              <a:off x="816" y="2433"/>
              <a:ext cx="240" cy="543"/>
            </a:xfrm>
            <a:prstGeom prst="line">
              <a:avLst/>
            </a:prstGeom>
            <a:noFill/>
            <a:ln w="28575">
              <a:solidFill>
                <a:schemeClr val="tx1"/>
              </a:solidFill>
              <a:prstDash val="sysDash"/>
              <a:round/>
              <a:headEnd/>
              <a:tailEnd type="triangle" w="lg" len="med"/>
            </a:ln>
            <a:extLst>
              <a:ext uri="{909E8E84-426E-40DD-AFC4-6F175D3DCCD1}">
                <a14:hiddenFill xmlns:a14="http://schemas.microsoft.com/office/drawing/2010/main">
                  <a:noFill/>
                </a14:hiddenFill>
              </a:ext>
            </a:extLst>
          </p:spPr>
          <p:txBody>
            <a:bodyPr/>
            <a:lstStyle/>
            <a:p>
              <a:endParaRPr lang="en-US" sz="1400" kern="0" dirty="0">
                <a:solidFill>
                  <a:srgbClr val="000000"/>
                </a:solidFill>
                <a:cs typeface="Arial"/>
                <a:sym typeface="Arial"/>
                <a:rtl val="0"/>
              </a:endParaRPr>
            </a:p>
          </p:txBody>
        </p:sp>
      </p:grpSp>
      <p:sp>
        <p:nvSpPr>
          <p:cNvPr id="9" name="Oval 8"/>
          <p:cNvSpPr/>
          <p:nvPr/>
        </p:nvSpPr>
        <p:spPr>
          <a:xfrm rot="20405896">
            <a:off x="3422650" y="5480050"/>
            <a:ext cx="496888" cy="498475"/>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kern="0" dirty="0">
              <a:solidFill>
                <a:srgbClr val="FFFFFF"/>
              </a:solidFill>
              <a:sym typeface="Arial"/>
              <a:rtl val="0"/>
            </a:endParaRPr>
          </a:p>
        </p:txBody>
      </p:sp>
      <p:sp>
        <p:nvSpPr>
          <p:cNvPr id="10" name="TextBox 9"/>
          <p:cNvSpPr txBox="1">
            <a:spLocks noChangeArrowheads="1"/>
          </p:cNvSpPr>
          <p:nvPr/>
        </p:nvSpPr>
        <p:spPr bwMode="auto">
          <a:xfrm>
            <a:off x="0" y="5529263"/>
            <a:ext cx="3233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000" kern="0" dirty="0">
                <a:solidFill>
                  <a:srgbClr val="FF6600"/>
                </a:solidFill>
                <a:cs typeface="Arial"/>
                <a:sym typeface="Arial"/>
                <a:rtl val="0"/>
              </a:rPr>
              <a:t>November – March</a:t>
            </a:r>
          </a:p>
          <a:p>
            <a:pPr algn="r" eaLnBrk="1" hangingPunct="1">
              <a:spcBef>
                <a:spcPct val="0"/>
              </a:spcBef>
              <a:buFontTx/>
              <a:buNone/>
            </a:pPr>
            <a:r>
              <a:rPr lang="en-US" altLang="en-US" sz="1600" kern="0" dirty="0">
                <a:solidFill>
                  <a:srgbClr val="FF6600"/>
                </a:solidFill>
                <a:cs typeface="Arial"/>
                <a:sym typeface="Arial"/>
                <a:rtl val="0"/>
              </a:rPr>
              <a:t>Overwintering - generation 4</a:t>
            </a:r>
          </a:p>
        </p:txBody>
      </p:sp>
      <p:sp>
        <p:nvSpPr>
          <p:cNvPr id="13" name="Freeform 12"/>
          <p:cNvSpPr/>
          <p:nvPr/>
        </p:nvSpPr>
        <p:spPr>
          <a:xfrm>
            <a:off x="3341688" y="3471863"/>
            <a:ext cx="2362200" cy="1655762"/>
          </a:xfrm>
          <a:custGeom>
            <a:avLst/>
            <a:gdLst>
              <a:gd name="connsiteX0" fmla="*/ 424543 w 2362200"/>
              <a:gd name="connsiteY0" fmla="*/ 1643743 h 1654628"/>
              <a:gd name="connsiteX1" fmla="*/ 489857 w 2362200"/>
              <a:gd name="connsiteY1" fmla="*/ 1643743 h 1654628"/>
              <a:gd name="connsiteX2" fmla="*/ 544286 w 2362200"/>
              <a:gd name="connsiteY2" fmla="*/ 1567543 h 1654628"/>
              <a:gd name="connsiteX3" fmla="*/ 566057 w 2362200"/>
              <a:gd name="connsiteY3" fmla="*/ 1545771 h 1654628"/>
              <a:gd name="connsiteX4" fmla="*/ 576943 w 2362200"/>
              <a:gd name="connsiteY4" fmla="*/ 1513114 h 1654628"/>
              <a:gd name="connsiteX5" fmla="*/ 566057 w 2362200"/>
              <a:gd name="connsiteY5" fmla="*/ 1426028 h 1654628"/>
              <a:gd name="connsiteX6" fmla="*/ 544286 w 2362200"/>
              <a:gd name="connsiteY6" fmla="*/ 1360714 h 1654628"/>
              <a:gd name="connsiteX7" fmla="*/ 555172 w 2362200"/>
              <a:gd name="connsiteY7" fmla="*/ 1164771 h 1654628"/>
              <a:gd name="connsiteX8" fmla="*/ 587829 w 2362200"/>
              <a:gd name="connsiteY8" fmla="*/ 1153886 h 1654628"/>
              <a:gd name="connsiteX9" fmla="*/ 598715 w 2362200"/>
              <a:gd name="connsiteY9" fmla="*/ 1121228 h 1654628"/>
              <a:gd name="connsiteX10" fmla="*/ 729343 w 2362200"/>
              <a:gd name="connsiteY10" fmla="*/ 1088571 h 1654628"/>
              <a:gd name="connsiteX11" fmla="*/ 751115 w 2362200"/>
              <a:gd name="connsiteY11" fmla="*/ 1066800 h 1654628"/>
              <a:gd name="connsiteX12" fmla="*/ 772886 w 2362200"/>
              <a:gd name="connsiteY12" fmla="*/ 1001486 h 1654628"/>
              <a:gd name="connsiteX13" fmla="*/ 849086 w 2362200"/>
              <a:gd name="connsiteY13" fmla="*/ 979714 h 1654628"/>
              <a:gd name="connsiteX14" fmla="*/ 936172 w 2362200"/>
              <a:gd name="connsiteY14" fmla="*/ 990600 h 1654628"/>
              <a:gd name="connsiteX15" fmla="*/ 1001486 w 2362200"/>
              <a:gd name="connsiteY15" fmla="*/ 1012371 h 1654628"/>
              <a:gd name="connsiteX16" fmla="*/ 1066800 w 2362200"/>
              <a:gd name="connsiteY16" fmla="*/ 1034143 h 1654628"/>
              <a:gd name="connsiteX17" fmla="*/ 1099457 w 2362200"/>
              <a:gd name="connsiteY17" fmla="*/ 1045028 h 1654628"/>
              <a:gd name="connsiteX18" fmla="*/ 1186543 w 2362200"/>
              <a:gd name="connsiteY18" fmla="*/ 1055914 h 1654628"/>
              <a:gd name="connsiteX19" fmla="*/ 1251857 w 2362200"/>
              <a:gd name="connsiteY19" fmla="*/ 1077686 h 1654628"/>
              <a:gd name="connsiteX20" fmla="*/ 1284515 w 2362200"/>
              <a:gd name="connsiteY20" fmla="*/ 1088571 h 1654628"/>
              <a:gd name="connsiteX21" fmla="*/ 1306286 w 2362200"/>
              <a:gd name="connsiteY21" fmla="*/ 1045028 h 1654628"/>
              <a:gd name="connsiteX22" fmla="*/ 1338943 w 2362200"/>
              <a:gd name="connsiteY22" fmla="*/ 1023257 h 1654628"/>
              <a:gd name="connsiteX23" fmla="*/ 1328057 w 2362200"/>
              <a:gd name="connsiteY23" fmla="*/ 979714 h 1654628"/>
              <a:gd name="connsiteX24" fmla="*/ 1273629 w 2362200"/>
              <a:gd name="connsiteY24" fmla="*/ 968828 h 1654628"/>
              <a:gd name="connsiteX25" fmla="*/ 1251857 w 2362200"/>
              <a:gd name="connsiteY25" fmla="*/ 947057 h 1654628"/>
              <a:gd name="connsiteX26" fmla="*/ 1273629 w 2362200"/>
              <a:gd name="connsiteY26" fmla="*/ 925286 h 1654628"/>
              <a:gd name="connsiteX27" fmla="*/ 1426029 w 2362200"/>
              <a:gd name="connsiteY27" fmla="*/ 947057 h 1654628"/>
              <a:gd name="connsiteX28" fmla="*/ 1458686 w 2362200"/>
              <a:gd name="connsiteY28" fmla="*/ 968828 h 1654628"/>
              <a:gd name="connsiteX29" fmla="*/ 1502229 w 2362200"/>
              <a:gd name="connsiteY29" fmla="*/ 957943 h 1654628"/>
              <a:gd name="connsiteX30" fmla="*/ 1524000 w 2362200"/>
              <a:gd name="connsiteY30" fmla="*/ 936171 h 1654628"/>
              <a:gd name="connsiteX31" fmla="*/ 1556657 w 2362200"/>
              <a:gd name="connsiteY31" fmla="*/ 925286 h 1654628"/>
              <a:gd name="connsiteX32" fmla="*/ 1654629 w 2362200"/>
              <a:gd name="connsiteY32" fmla="*/ 947057 h 1654628"/>
              <a:gd name="connsiteX33" fmla="*/ 1676400 w 2362200"/>
              <a:gd name="connsiteY33" fmla="*/ 979714 h 1654628"/>
              <a:gd name="connsiteX34" fmla="*/ 1698172 w 2362200"/>
              <a:gd name="connsiteY34" fmla="*/ 1001486 h 1654628"/>
              <a:gd name="connsiteX35" fmla="*/ 1719943 w 2362200"/>
              <a:gd name="connsiteY35" fmla="*/ 1034143 h 1654628"/>
              <a:gd name="connsiteX36" fmla="*/ 1741715 w 2362200"/>
              <a:gd name="connsiteY36" fmla="*/ 1099457 h 1654628"/>
              <a:gd name="connsiteX37" fmla="*/ 1709057 w 2362200"/>
              <a:gd name="connsiteY37" fmla="*/ 1110343 h 1654628"/>
              <a:gd name="connsiteX38" fmla="*/ 1730829 w 2362200"/>
              <a:gd name="connsiteY38" fmla="*/ 1153886 h 1654628"/>
              <a:gd name="connsiteX39" fmla="*/ 1763486 w 2362200"/>
              <a:gd name="connsiteY39" fmla="*/ 1175657 h 1654628"/>
              <a:gd name="connsiteX40" fmla="*/ 1774372 w 2362200"/>
              <a:gd name="connsiteY40" fmla="*/ 1208314 h 1654628"/>
              <a:gd name="connsiteX41" fmla="*/ 1850572 w 2362200"/>
              <a:gd name="connsiteY41" fmla="*/ 1262743 h 1654628"/>
              <a:gd name="connsiteX42" fmla="*/ 1883229 w 2362200"/>
              <a:gd name="connsiteY42" fmla="*/ 1317171 h 1654628"/>
              <a:gd name="connsiteX43" fmla="*/ 1915886 w 2362200"/>
              <a:gd name="connsiteY43" fmla="*/ 1371600 h 1654628"/>
              <a:gd name="connsiteX44" fmla="*/ 1926772 w 2362200"/>
              <a:gd name="connsiteY44" fmla="*/ 1436914 h 1654628"/>
              <a:gd name="connsiteX45" fmla="*/ 1948543 w 2362200"/>
              <a:gd name="connsiteY45" fmla="*/ 1458686 h 1654628"/>
              <a:gd name="connsiteX46" fmla="*/ 1959429 w 2362200"/>
              <a:gd name="connsiteY46" fmla="*/ 1534886 h 1654628"/>
              <a:gd name="connsiteX47" fmla="*/ 1970315 w 2362200"/>
              <a:gd name="connsiteY47" fmla="*/ 1567543 h 1654628"/>
              <a:gd name="connsiteX48" fmla="*/ 2002972 w 2362200"/>
              <a:gd name="connsiteY48" fmla="*/ 1578428 h 1654628"/>
              <a:gd name="connsiteX49" fmla="*/ 2068286 w 2362200"/>
              <a:gd name="connsiteY49" fmla="*/ 1556657 h 1654628"/>
              <a:gd name="connsiteX50" fmla="*/ 2100943 w 2362200"/>
              <a:gd name="connsiteY50" fmla="*/ 1534886 h 1654628"/>
              <a:gd name="connsiteX51" fmla="*/ 2144486 w 2362200"/>
              <a:gd name="connsiteY51" fmla="*/ 1480457 h 1654628"/>
              <a:gd name="connsiteX52" fmla="*/ 2155372 w 2362200"/>
              <a:gd name="connsiteY52" fmla="*/ 1447800 h 1654628"/>
              <a:gd name="connsiteX53" fmla="*/ 2122715 w 2362200"/>
              <a:gd name="connsiteY53" fmla="*/ 1317171 h 1654628"/>
              <a:gd name="connsiteX54" fmla="*/ 2079172 w 2362200"/>
              <a:gd name="connsiteY54" fmla="*/ 1273628 h 1654628"/>
              <a:gd name="connsiteX55" fmla="*/ 2057400 w 2362200"/>
              <a:gd name="connsiteY55" fmla="*/ 1099457 h 1654628"/>
              <a:gd name="connsiteX56" fmla="*/ 2035629 w 2362200"/>
              <a:gd name="connsiteY56" fmla="*/ 1034143 h 1654628"/>
              <a:gd name="connsiteX57" fmla="*/ 1992086 w 2362200"/>
              <a:gd name="connsiteY57" fmla="*/ 979714 h 1654628"/>
              <a:gd name="connsiteX58" fmla="*/ 1981200 w 2362200"/>
              <a:gd name="connsiteY58" fmla="*/ 947057 h 1654628"/>
              <a:gd name="connsiteX59" fmla="*/ 1992086 w 2362200"/>
              <a:gd name="connsiteY59" fmla="*/ 827314 h 1654628"/>
              <a:gd name="connsiteX60" fmla="*/ 2024743 w 2362200"/>
              <a:gd name="connsiteY60" fmla="*/ 805543 h 1654628"/>
              <a:gd name="connsiteX61" fmla="*/ 2079172 w 2362200"/>
              <a:gd name="connsiteY61" fmla="*/ 718457 h 1654628"/>
              <a:gd name="connsiteX62" fmla="*/ 2100943 w 2362200"/>
              <a:gd name="connsiteY62" fmla="*/ 685800 h 1654628"/>
              <a:gd name="connsiteX63" fmla="*/ 2144486 w 2362200"/>
              <a:gd name="connsiteY63" fmla="*/ 631371 h 1654628"/>
              <a:gd name="connsiteX64" fmla="*/ 2166257 w 2362200"/>
              <a:gd name="connsiteY64" fmla="*/ 566057 h 1654628"/>
              <a:gd name="connsiteX65" fmla="*/ 2188029 w 2362200"/>
              <a:gd name="connsiteY65" fmla="*/ 544286 h 1654628"/>
              <a:gd name="connsiteX66" fmla="*/ 2253343 w 2362200"/>
              <a:gd name="connsiteY66" fmla="*/ 522514 h 1654628"/>
              <a:gd name="connsiteX67" fmla="*/ 2296886 w 2362200"/>
              <a:gd name="connsiteY67" fmla="*/ 478971 h 1654628"/>
              <a:gd name="connsiteX68" fmla="*/ 2307772 w 2362200"/>
              <a:gd name="connsiteY68" fmla="*/ 446314 h 1654628"/>
              <a:gd name="connsiteX69" fmla="*/ 2351315 w 2362200"/>
              <a:gd name="connsiteY69" fmla="*/ 391886 h 1654628"/>
              <a:gd name="connsiteX70" fmla="*/ 2362200 w 2362200"/>
              <a:gd name="connsiteY70" fmla="*/ 293914 h 1654628"/>
              <a:gd name="connsiteX71" fmla="*/ 2329543 w 2362200"/>
              <a:gd name="connsiteY71" fmla="*/ 174171 h 1654628"/>
              <a:gd name="connsiteX72" fmla="*/ 2307772 w 2362200"/>
              <a:gd name="connsiteY72" fmla="*/ 97971 h 1654628"/>
              <a:gd name="connsiteX73" fmla="*/ 2286000 w 2362200"/>
              <a:gd name="connsiteY73" fmla="*/ 76200 h 1654628"/>
              <a:gd name="connsiteX74" fmla="*/ 2231572 w 2362200"/>
              <a:gd name="connsiteY74" fmla="*/ 0 h 1654628"/>
              <a:gd name="connsiteX75" fmla="*/ 2155372 w 2362200"/>
              <a:gd name="connsiteY75" fmla="*/ 21771 h 1654628"/>
              <a:gd name="connsiteX76" fmla="*/ 2133600 w 2362200"/>
              <a:gd name="connsiteY76" fmla="*/ 43543 h 1654628"/>
              <a:gd name="connsiteX77" fmla="*/ 2100943 w 2362200"/>
              <a:gd name="connsiteY77" fmla="*/ 65314 h 1654628"/>
              <a:gd name="connsiteX78" fmla="*/ 2057400 w 2362200"/>
              <a:gd name="connsiteY78" fmla="*/ 108857 h 1654628"/>
              <a:gd name="connsiteX79" fmla="*/ 2035629 w 2362200"/>
              <a:gd name="connsiteY79" fmla="*/ 141514 h 1654628"/>
              <a:gd name="connsiteX80" fmla="*/ 2002972 w 2362200"/>
              <a:gd name="connsiteY80" fmla="*/ 152400 h 1654628"/>
              <a:gd name="connsiteX81" fmla="*/ 1926772 w 2362200"/>
              <a:gd name="connsiteY81" fmla="*/ 206828 h 1654628"/>
              <a:gd name="connsiteX82" fmla="*/ 1883229 w 2362200"/>
              <a:gd name="connsiteY82" fmla="*/ 261257 h 1654628"/>
              <a:gd name="connsiteX83" fmla="*/ 1872343 w 2362200"/>
              <a:gd name="connsiteY83" fmla="*/ 293914 h 1654628"/>
              <a:gd name="connsiteX84" fmla="*/ 1839686 w 2362200"/>
              <a:gd name="connsiteY84" fmla="*/ 304800 h 1654628"/>
              <a:gd name="connsiteX85" fmla="*/ 1785257 w 2362200"/>
              <a:gd name="connsiteY85" fmla="*/ 348343 h 1654628"/>
              <a:gd name="connsiteX86" fmla="*/ 1741715 w 2362200"/>
              <a:gd name="connsiteY86" fmla="*/ 413657 h 1654628"/>
              <a:gd name="connsiteX87" fmla="*/ 1698172 w 2362200"/>
              <a:gd name="connsiteY87" fmla="*/ 457200 h 1654628"/>
              <a:gd name="connsiteX88" fmla="*/ 1665515 w 2362200"/>
              <a:gd name="connsiteY88" fmla="*/ 522514 h 1654628"/>
              <a:gd name="connsiteX89" fmla="*/ 1643743 w 2362200"/>
              <a:gd name="connsiteY89" fmla="*/ 544286 h 1654628"/>
              <a:gd name="connsiteX90" fmla="*/ 1611086 w 2362200"/>
              <a:gd name="connsiteY90" fmla="*/ 555171 h 1654628"/>
              <a:gd name="connsiteX91" fmla="*/ 1524000 w 2362200"/>
              <a:gd name="connsiteY91" fmla="*/ 598714 h 1654628"/>
              <a:gd name="connsiteX92" fmla="*/ 1491343 w 2362200"/>
              <a:gd name="connsiteY92" fmla="*/ 609600 h 1654628"/>
              <a:gd name="connsiteX93" fmla="*/ 1458686 w 2362200"/>
              <a:gd name="connsiteY93" fmla="*/ 620486 h 1654628"/>
              <a:gd name="connsiteX94" fmla="*/ 1273629 w 2362200"/>
              <a:gd name="connsiteY94" fmla="*/ 609600 h 1654628"/>
              <a:gd name="connsiteX95" fmla="*/ 1284515 w 2362200"/>
              <a:gd name="connsiteY95" fmla="*/ 544286 h 1654628"/>
              <a:gd name="connsiteX96" fmla="*/ 1306286 w 2362200"/>
              <a:gd name="connsiteY96" fmla="*/ 522514 h 1654628"/>
              <a:gd name="connsiteX97" fmla="*/ 1328057 w 2362200"/>
              <a:gd name="connsiteY97" fmla="*/ 489857 h 1654628"/>
              <a:gd name="connsiteX98" fmla="*/ 1349829 w 2362200"/>
              <a:gd name="connsiteY98" fmla="*/ 424543 h 1654628"/>
              <a:gd name="connsiteX99" fmla="*/ 1360715 w 2362200"/>
              <a:gd name="connsiteY99" fmla="*/ 391886 h 1654628"/>
              <a:gd name="connsiteX100" fmla="*/ 1371600 w 2362200"/>
              <a:gd name="connsiteY100" fmla="*/ 359228 h 1654628"/>
              <a:gd name="connsiteX101" fmla="*/ 1393372 w 2362200"/>
              <a:gd name="connsiteY101" fmla="*/ 337457 h 1654628"/>
              <a:gd name="connsiteX102" fmla="*/ 1404257 w 2362200"/>
              <a:gd name="connsiteY102" fmla="*/ 304800 h 1654628"/>
              <a:gd name="connsiteX103" fmla="*/ 1404257 w 2362200"/>
              <a:gd name="connsiteY103" fmla="*/ 97971 h 1654628"/>
              <a:gd name="connsiteX104" fmla="*/ 1349829 w 2362200"/>
              <a:gd name="connsiteY104" fmla="*/ 21771 h 1654628"/>
              <a:gd name="connsiteX105" fmla="*/ 1317172 w 2362200"/>
              <a:gd name="connsiteY105" fmla="*/ 10886 h 1654628"/>
              <a:gd name="connsiteX106" fmla="*/ 1251857 w 2362200"/>
              <a:gd name="connsiteY106" fmla="*/ 32657 h 1654628"/>
              <a:gd name="connsiteX107" fmla="*/ 1219200 w 2362200"/>
              <a:gd name="connsiteY107" fmla="*/ 43543 h 1654628"/>
              <a:gd name="connsiteX108" fmla="*/ 1186543 w 2362200"/>
              <a:gd name="connsiteY108" fmla="*/ 65314 h 1654628"/>
              <a:gd name="connsiteX109" fmla="*/ 1077686 w 2362200"/>
              <a:gd name="connsiteY109" fmla="*/ 97971 h 1654628"/>
              <a:gd name="connsiteX110" fmla="*/ 1001486 w 2362200"/>
              <a:gd name="connsiteY110" fmla="*/ 108857 h 1654628"/>
              <a:gd name="connsiteX111" fmla="*/ 740229 w 2362200"/>
              <a:gd name="connsiteY111" fmla="*/ 195943 h 1654628"/>
              <a:gd name="connsiteX112" fmla="*/ 642257 w 2362200"/>
              <a:gd name="connsiteY112" fmla="*/ 228600 h 1654628"/>
              <a:gd name="connsiteX113" fmla="*/ 609600 w 2362200"/>
              <a:gd name="connsiteY113" fmla="*/ 239486 h 1654628"/>
              <a:gd name="connsiteX114" fmla="*/ 468086 w 2362200"/>
              <a:gd name="connsiteY114" fmla="*/ 250371 h 1654628"/>
              <a:gd name="connsiteX115" fmla="*/ 402772 w 2362200"/>
              <a:gd name="connsiteY115" fmla="*/ 272143 h 1654628"/>
              <a:gd name="connsiteX116" fmla="*/ 337457 w 2362200"/>
              <a:gd name="connsiteY116" fmla="*/ 304800 h 1654628"/>
              <a:gd name="connsiteX117" fmla="*/ 272143 w 2362200"/>
              <a:gd name="connsiteY117" fmla="*/ 326571 h 1654628"/>
              <a:gd name="connsiteX118" fmla="*/ 217715 w 2362200"/>
              <a:gd name="connsiteY118" fmla="*/ 359228 h 1654628"/>
              <a:gd name="connsiteX119" fmla="*/ 163286 w 2362200"/>
              <a:gd name="connsiteY119" fmla="*/ 391886 h 1654628"/>
              <a:gd name="connsiteX120" fmla="*/ 141515 w 2362200"/>
              <a:gd name="connsiteY120" fmla="*/ 424543 h 1654628"/>
              <a:gd name="connsiteX121" fmla="*/ 97972 w 2362200"/>
              <a:gd name="connsiteY121" fmla="*/ 468086 h 1654628"/>
              <a:gd name="connsiteX122" fmla="*/ 65315 w 2362200"/>
              <a:gd name="connsiteY122" fmla="*/ 533400 h 1654628"/>
              <a:gd name="connsiteX123" fmla="*/ 32657 w 2362200"/>
              <a:gd name="connsiteY123" fmla="*/ 587828 h 1654628"/>
              <a:gd name="connsiteX124" fmla="*/ 21772 w 2362200"/>
              <a:gd name="connsiteY124" fmla="*/ 664028 h 1654628"/>
              <a:gd name="connsiteX125" fmla="*/ 0 w 2362200"/>
              <a:gd name="connsiteY125" fmla="*/ 729343 h 1654628"/>
              <a:gd name="connsiteX126" fmla="*/ 10886 w 2362200"/>
              <a:gd name="connsiteY126" fmla="*/ 968828 h 1654628"/>
              <a:gd name="connsiteX127" fmla="*/ 21772 w 2362200"/>
              <a:gd name="connsiteY127" fmla="*/ 1001486 h 1654628"/>
              <a:gd name="connsiteX128" fmla="*/ 32657 w 2362200"/>
              <a:gd name="connsiteY128" fmla="*/ 1175657 h 1654628"/>
              <a:gd name="connsiteX129" fmla="*/ 43543 w 2362200"/>
              <a:gd name="connsiteY129" fmla="*/ 1208314 h 1654628"/>
              <a:gd name="connsiteX130" fmla="*/ 65315 w 2362200"/>
              <a:gd name="connsiteY130" fmla="*/ 1230086 h 1654628"/>
              <a:gd name="connsiteX131" fmla="*/ 119743 w 2362200"/>
              <a:gd name="connsiteY131" fmla="*/ 1317171 h 1654628"/>
              <a:gd name="connsiteX132" fmla="*/ 130629 w 2362200"/>
              <a:gd name="connsiteY132" fmla="*/ 1349828 h 1654628"/>
              <a:gd name="connsiteX133" fmla="*/ 174172 w 2362200"/>
              <a:gd name="connsiteY133" fmla="*/ 1393371 h 1654628"/>
              <a:gd name="connsiteX134" fmla="*/ 195943 w 2362200"/>
              <a:gd name="connsiteY134" fmla="*/ 1415143 h 1654628"/>
              <a:gd name="connsiteX135" fmla="*/ 228600 w 2362200"/>
              <a:gd name="connsiteY135" fmla="*/ 1426028 h 1654628"/>
              <a:gd name="connsiteX136" fmla="*/ 239486 w 2362200"/>
              <a:gd name="connsiteY136" fmla="*/ 1458686 h 1654628"/>
              <a:gd name="connsiteX137" fmla="*/ 272143 w 2362200"/>
              <a:gd name="connsiteY137" fmla="*/ 1469571 h 1654628"/>
              <a:gd name="connsiteX138" fmla="*/ 293915 w 2362200"/>
              <a:gd name="connsiteY138" fmla="*/ 1491343 h 1654628"/>
              <a:gd name="connsiteX139" fmla="*/ 304800 w 2362200"/>
              <a:gd name="connsiteY139" fmla="*/ 1524000 h 1654628"/>
              <a:gd name="connsiteX140" fmla="*/ 326572 w 2362200"/>
              <a:gd name="connsiteY140" fmla="*/ 1545771 h 1654628"/>
              <a:gd name="connsiteX141" fmla="*/ 348343 w 2362200"/>
              <a:gd name="connsiteY141" fmla="*/ 1611086 h 1654628"/>
              <a:gd name="connsiteX142" fmla="*/ 446315 w 2362200"/>
              <a:gd name="connsiteY142" fmla="*/ 1643743 h 1654628"/>
              <a:gd name="connsiteX143" fmla="*/ 478972 w 2362200"/>
              <a:gd name="connsiteY143" fmla="*/ 1654628 h 1654628"/>
              <a:gd name="connsiteX144" fmla="*/ 544286 w 2362200"/>
              <a:gd name="connsiteY144" fmla="*/ 1621971 h 1654628"/>
              <a:gd name="connsiteX145" fmla="*/ 544286 w 2362200"/>
              <a:gd name="connsiteY145" fmla="*/ 1600200 h 1654628"/>
              <a:gd name="connsiteX146" fmla="*/ 544286 w 2362200"/>
              <a:gd name="connsiteY146" fmla="*/ 1589314 h 16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2362200" h="1654628">
                <a:moveTo>
                  <a:pt x="424543" y="1643743"/>
                </a:moveTo>
                <a:lnTo>
                  <a:pt x="489857" y="1643743"/>
                </a:lnTo>
                <a:cubicBezTo>
                  <a:pt x="508000" y="1618343"/>
                  <a:pt x="525122" y="1592182"/>
                  <a:pt x="544286" y="1567543"/>
                </a:cubicBezTo>
                <a:cubicBezTo>
                  <a:pt x="550587" y="1559442"/>
                  <a:pt x="560777" y="1554572"/>
                  <a:pt x="566057" y="1545771"/>
                </a:cubicBezTo>
                <a:cubicBezTo>
                  <a:pt x="571961" y="1535932"/>
                  <a:pt x="573314" y="1524000"/>
                  <a:pt x="576943" y="1513114"/>
                </a:cubicBezTo>
                <a:cubicBezTo>
                  <a:pt x="573314" y="1484085"/>
                  <a:pt x="572187" y="1454633"/>
                  <a:pt x="566057" y="1426028"/>
                </a:cubicBezTo>
                <a:cubicBezTo>
                  <a:pt x="561249" y="1403588"/>
                  <a:pt x="544286" y="1360714"/>
                  <a:pt x="544286" y="1360714"/>
                </a:cubicBezTo>
                <a:cubicBezTo>
                  <a:pt x="547915" y="1295400"/>
                  <a:pt x="541696" y="1228783"/>
                  <a:pt x="555172" y="1164771"/>
                </a:cubicBezTo>
                <a:cubicBezTo>
                  <a:pt x="557536" y="1153543"/>
                  <a:pt x="579715" y="1162000"/>
                  <a:pt x="587829" y="1153886"/>
                </a:cubicBezTo>
                <a:cubicBezTo>
                  <a:pt x="595943" y="1145772"/>
                  <a:pt x="589378" y="1127898"/>
                  <a:pt x="598715" y="1121228"/>
                </a:cubicBezTo>
                <a:cubicBezTo>
                  <a:pt x="624964" y="1102478"/>
                  <a:pt x="699102" y="1093611"/>
                  <a:pt x="729343" y="1088571"/>
                </a:cubicBezTo>
                <a:cubicBezTo>
                  <a:pt x="736600" y="1081314"/>
                  <a:pt x="746525" y="1075980"/>
                  <a:pt x="751115" y="1066800"/>
                </a:cubicBezTo>
                <a:cubicBezTo>
                  <a:pt x="761378" y="1046274"/>
                  <a:pt x="751115" y="1008743"/>
                  <a:pt x="772886" y="1001486"/>
                </a:cubicBezTo>
                <a:cubicBezTo>
                  <a:pt x="819736" y="985869"/>
                  <a:pt x="794411" y="993383"/>
                  <a:pt x="849086" y="979714"/>
                </a:cubicBezTo>
                <a:cubicBezTo>
                  <a:pt x="878115" y="983343"/>
                  <a:pt x="907567" y="984470"/>
                  <a:pt x="936172" y="990600"/>
                </a:cubicBezTo>
                <a:cubicBezTo>
                  <a:pt x="958612" y="995408"/>
                  <a:pt x="979715" y="1005114"/>
                  <a:pt x="1001486" y="1012371"/>
                </a:cubicBezTo>
                <a:lnTo>
                  <a:pt x="1066800" y="1034143"/>
                </a:lnTo>
                <a:cubicBezTo>
                  <a:pt x="1077686" y="1037771"/>
                  <a:pt x="1088071" y="1043605"/>
                  <a:pt x="1099457" y="1045028"/>
                </a:cubicBezTo>
                <a:lnTo>
                  <a:pt x="1186543" y="1055914"/>
                </a:lnTo>
                <a:lnTo>
                  <a:pt x="1251857" y="1077686"/>
                </a:lnTo>
                <a:lnTo>
                  <a:pt x="1284515" y="1088571"/>
                </a:lnTo>
                <a:cubicBezTo>
                  <a:pt x="1364900" y="1061778"/>
                  <a:pt x="1283957" y="1100852"/>
                  <a:pt x="1306286" y="1045028"/>
                </a:cubicBezTo>
                <a:cubicBezTo>
                  <a:pt x="1311145" y="1032881"/>
                  <a:pt x="1328057" y="1030514"/>
                  <a:pt x="1338943" y="1023257"/>
                </a:cubicBezTo>
                <a:cubicBezTo>
                  <a:pt x="1335314" y="1008743"/>
                  <a:pt x="1339550" y="989292"/>
                  <a:pt x="1328057" y="979714"/>
                </a:cubicBezTo>
                <a:cubicBezTo>
                  <a:pt x="1313843" y="967869"/>
                  <a:pt x="1290635" y="976116"/>
                  <a:pt x="1273629" y="968828"/>
                </a:cubicBezTo>
                <a:cubicBezTo>
                  <a:pt x="1264196" y="964785"/>
                  <a:pt x="1259114" y="954314"/>
                  <a:pt x="1251857" y="947057"/>
                </a:cubicBezTo>
                <a:cubicBezTo>
                  <a:pt x="1259114" y="939800"/>
                  <a:pt x="1263396" y="926073"/>
                  <a:pt x="1273629" y="925286"/>
                </a:cubicBezTo>
                <a:cubicBezTo>
                  <a:pt x="1295328" y="923617"/>
                  <a:pt x="1386691" y="927388"/>
                  <a:pt x="1426029" y="947057"/>
                </a:cubicBezTo>
                <a:cubicBezTo>
                  <a:pt x="1437731" y="952908"/>
                  <a:pt x="1447800" y="961571"/>
                  <a:pt x="1458686" y="968828"/>
                </a:cubicBezTo>
                <a:cubicBezTo>
                  <a:pt x="1473200" y="965200"/>
                  <a:pt x="1488848" y="964634"/>
                  <a:pt x="1502229" y="957943"/>
                </a:cubicBezTo>
                <a:cubicBezTo>
                  <a:pt x="1511409" y="953353"/>
                  <a:pt x="1515199" y="941451"/>
                  <a:pt x="1524000" y="936171"/>
                </a:cubicBezTo>
                <a:cubicBezTo>
                  <a:pt x="1533839" y="930267"/>
                  <a:pt x="1545771" y="928914"/>
                  <a:pt x="1556657" y="925286"/>
                </a:cubicBezTo>
                <a:cubicBezTo>
                  <a:pt x="1557328" y="925398"/>
                  <a:pt x="1640523" y="935772"/>
                  <a:pt x="1654629" y="947057"/>
                </a:cubicBezTo>
                <a:cubicBezTo>
                  <a:pt x="1664845" y="955230"/>
                  <a:pt x="1668227" y="969498"/>
                  <a:pt x="1676400" y="979714"/>
                </a:cubicBezTo>
                <a:cubicBezTo>
                  <a:pt x="1682811" y="987728"/>
                  <a:pt x="1691761" y="993472"/>
                  <a:pt x="1698172" y="1001486"/>
                </a:cubicBezTo>
                <a:cubicBezTo>
                  <a:pt x="1706345" y="1011702"/>
                  <a:pt x="1714630" y="1022188"/>
                  <a:pt x="1719943" y="1034143"/>
                </a:cubicBezTo>
                <a:cubicBezTo>
                  <a:pt x="1729264" y="1055114"/>
                  <a:pt x="1741715" y="1099457"/>
                  <a:pt x="1741715" y="1099457"/>
                </a:cubicBezTo>
                <a:cubicBezTo>
                  <a:pt x="1730829" y="1103086"/>
                  <a:pt x="1717171" y="1102229"/>
                  <a:pt x="1709057" y="1110343"/>
                </a:cubicBezTo>
                <a:cubicBezTo>
                  <a:pt x="1670353" y="1149047"/>
                  <a:pt x="1711477" y="1144210"/>
                  <a:pt x="1730829" y="1153886"/>
                </a:cubicBezTo>
                <a:cubicBezTo>
                  <a:pt x="1742531" y="1159737"/>
                  <a:pt x="1752600" y="1168400"/>
                  <a:pt x="1763486" y="1175657"/>
                </a:cubicBezTo>
                <a:cubicBezTo>
                  <a:pt x="1767115" y="1186543"/>
                  <a:pt x="1767703" y="1198977"/>
                  <a:pt x="1774372" y="1208314"/>
                </a:cubicBezTo>
                <a:cubicBezTo>
                  <a:pt x="1806658" y="1253513"/>
                  <a:pt x="1809271" y="1248976"/>
                  <a:pt x="1850572" y="1262743"/>
                </a:cubicBezTo>
                <a:cubicBezTo>
                  <a:pt x="1881405" y="1355249"/>
                  <a:pt x="1838403" y="1242464"/>
                  <a:pt x="1883229" y="1317171"/>
                </a:cubicBezTo>
                <a:cubicBezTo>
                  <a:pt x="1925628" y="1387833"/>
                  <a:pt x="1860719" y="1316430"/>
                  <a:pt x="1915886" y="1371600"/>
                </a:cubicBezTo>
                <a:cubicBezTo>
                  <a:pt x="1919515" y="1393371"/>
                  <a:pt x="1919022" y="1416248"/>
                  <a:pt x="1926772" y="1436914"/>
                </a:cubicBezTo>
                <a:cubicBezTo>
                  <a:pt x="1930376" y="1446524"/>
                  <a:pt x="1945298" y="1448949"/>
                  <a:pt x="1948543" y="1458686"/>
                </a:cubicBezTo>
                <a:cubicBezTo>
                  <a:pt x="1956657" y="1483027"/>
                  <a:pt x="1954397" y="1509726"/>
                  <a:pt x="1959429" y="1534886"/>
                </a:cubicBezTo>
                <a:cubicBezTo>
                  <a:pt x="1961679" y="1546138"/>
                  <a:pt x="1962201" y="1559429"/>
                  <a:pt x="1970315" y="1567543"/>
                </a:cubicBezTo>
                <a:cubicBezTo>
                  <a:pt x="1978429" y="1575657"/>
                  <a:pt x="1992086" y="1574800"/>
                  <a:pt x="2002972" y="1578428"/>
                </a:cubicBezTo>
                <a:cubicBezTo>
                  <a:pt x="2024743" y="1571171"/>
                  <a:pt x="2049191" y="1569387"/>
                  <a:pt x="2068286" y="1556657"/>
                </a:cubicBezTo>
                <a:cubicBezTo>
                  <a:pt x="2079172" y="1549400"/>
                  <a:pt x="2090727" y="1543059"/>
                  <a:pt x="2100943" y="1534886"/>
                </a:cubicBezTo>
                <a:cubicBezTo>
                  <a:pt x="2117819" y="1521386"/>
                  <a:pt x="2135056" y="1499318"/>
                  <a:pt x="2144486" y="1480457"/>
                </a:cubicBezTo>
                <a:cubicBezTo>
                  <a:pt x="2149618" y="1470194"/>
                  <a:pt x="2151743" y="1458686"/>
                  <a:pt x="2155372" y="1447800"/>
                </a:cubicBezTo>
                <a:cubicBezTo>
                  <a:pt x="2151774" y="1426215"/>
                  <a:pt x="2139964" y="1334420"/>
                  <a:pt x="2122715" y="1317171"/>
                </a:cubicBezTo>
                <a:lnTo>
                  <a:pt x="2079172" y="1273628"/>
                </a:lnTo>
                <a:cubicBezTo>
                  <a:pt x="2047618" y="1178968"/>
                  <a:pt x="2092696" y="1323000"/>
                  <a:pt x="2057400" y="1099457"/>
                </a:cubicBezTo>
                <a:cubicBezTo>
                  <a:pt x="2053821" y="1076789"/>
                  <a:pt x="2051856" y="1050370"/>
                  <a:pt x="2035629" y="1034143"/>
                </a:cubicBezTo>
                <a:cubicBezTo>
                  <a:pt x="2015378" y="1013892"/>
                  <a:pt x="2005819" y="1007179"/>
                  <a:pt x="1992086" y="979714"/>
                </a:cubicBezTo>
                <a:cubicBezTo>
                  <a:pt x="1986954" y="969451"/>
                  <a:pt x="1984829" y="957943"/>
                  <a:pt x="1981200" y="947057"/>
                </a:cubicBezTo>
                <a:cubicBezTo>
                  <a:pt x="1984829" y="907143"/>
                  <a:pt x="1980299" y="865621"/>
                  <a:pt x="1992086" y="827314"/>
                </a:cubicBezTo>
                <a:cubicBezTo>
                  <a:pt x="1995934" y="814810"/>
                  <a:pt x="2017809" y="816637"/>
                  <a:pt x="2024743" y="805543"/>
                </a:cubicBezTo>
                <a:cubicBezTo>
                  <a:pt x="2089515" y="701908"/>
                  <a:pt x="2005265" y="767727"/>
                  <a:pt x="2079172" y="718457"/>
                </a:cubicBezTo>
                <a:cubicBezTo>
                  <a:pt x="2086429" y="707571"/>
                  <a:pt x="2092770" y="696016"/>
                  <a:pt x="2100943" y="685800"/>
                </a:cubicBezTo>
                <a:cubicBezTo>
                  <a:pt x="2123563" y="657525"/>
                  <a:pt x="2127733" y="669065"/>
                  <a:pt x="2144486" y="631371"/>
                </a:cubicBezTo>
                <a:cubicBezTo>
                  <a:pt x="2153806" y="610400"/>
                  <a:pt x="2150029" y="582284"/>
                  <a:pt x="2166257" y="566057"/>
                </a:cubicBezTo>
                <a:cubicBezTo>
                  <a:pt x="2173514" y="558800"/>
                  <a:pt x="2178849" y="548876"/>
                  <a:pt x="2188029" y="544286"/>
                </a:cubicBezTo>
                <a:cubicBezTo>
                  <a:pt x="2208555" y="534023"/>
                  <a:pt x="2253343" y="522514"/>
                  <a:pt x="2253343" y="522514"/>
                </a:cubicBezTo>
                <a:cubicBezTo>
                  <a:pt x="2282372" y="435429"/>
                  <a:pt x="2238829" y="537028"/>
                  <a:pt x="2296886" y="478971"/>
                </a:cubicBezTo>
                <a:cubicBezTo>
                  <a:pt x="2305000" y="470857"/>
                  <a:pt x="2302640" y="456577"/>
                  <a:pt x="2307772" y="446314"/>
                </a:cubicBezTo>
                <a:cubicBezTo>
                  <a:pt x="2321505" y="418848"/>
                  <a:pt x="2331063" y="412137"/>
                  <a:pt x="2351315" y="391886"/>
                </a:cubicBezTo>
                <a:cubicBezTo>
                  <a:pt x="2354943" y="359229"/>
                  <a:pt x="2362200" y="326772"/>
                  <a:pt x="2362200" y="293914"/>
                </a:cubicBezTo>
                <a:cubicBezTo>
                  <a:pt x="2362200" y="256254"/>
                  <a:pt x="2338082" y="208326"/>
                  <a:pt x="2329543" y="174171"/>
                </a:cubicBezTo>
                <a:cubicBezTo>
                  <a:pt x="2327511" y="166043"/>
                  <a:pt x="2314463" y="109122"/>
                  <a:pt x="2307772" y="97971"/>
                </a:cubicBezTo>
                <a:cubicBezTo>
                  <a:pt x="2302492" y="89170"/>
                  <a:pt x="2293257" y="83457"/>
                  <a:pt x="2286000" y="76200"/>
                </a:cubicBezTo>
                <a:cubicBezTo>
                  <a:pt x="2260600" y="0"/>
                  <a:pt x="2286000" y="18143"/>
                  <a:pt x="2231572" y="0"/>
                </a:cubicBezTo>
                <a:cubicBezTo>
                  <a:pt x="2223443" y="2032"/>
                  <a:pt x="2166524" y="15080"/>
                  <a:pt x="2155372" y="21771"/>
                </a:cubicBezTo>
                <a:cubicBezTo>
                  <a:pt x="2146571" y="27051"/>
                  <a:pt x="2141614" y="37132"/>
                  <a:pt x="2133600" y="43543"/>
                </a:cubicBezTo>
                <a:cubicBezTo>
                  <a:pt x="2123384" y="51716"/>
                  <a:pt x="2110876" y="56800"/>
                  <a:pt x="2100943" y="65314"/>
                </a:cubicBezTo>
                <a:cubicBezTo>
                  <a:pt x="2085358" y="78672"/>
                  <a:pt x="2068786" y="91778"/>
                  <a:pt x="2057400" y="108857"/>
                </a:cubicBezTo>
                <a:cubicBezTo>
                  <a:pt x="2050143" y="119743"/>
                  <a:pt x="2045845" y="133341"/>
                  <a:pt x="2035629" y="141514"/>
                </a:cubicBezTo>
                <a:cubicBezTo>
                  <a:pt x="2026669" y="148682"/>
                  <a:pt x="2013858" y="148771"/>
                  <a:pt x="2002972" y="152400"/>
                </a:cubicBezTo>
                <a:cubicBezTo>
                  <a:pt x="1951315" y="204057"/>
                  <a:pt x="1978902" y="189452"/>
                  <a:pt x="1926772" y="206828"/>
                </a:cubicBezTo>
                <a:cubicBezTo>
                  <a:pt x="1899410" y="288914"/>
                  <a:pt x="1939502" y="190917"/>
                  <a:pt x="1883229" y="261257"/>
                </a:cubicBezTo>
                <a:cubicBezTo>
                  <a:pt x="1876061" y="270217"/>
                  <a:pt x="1880457" y="285800"/>
                  <a:pt x="1872343" y="293914"/>
                </a:cubicBezTo>
                <a:cubicBezTo>
                  <a:pt x="1864229" y="302028"/>
                  <a:pt x="1849949" y="299668"/>
                  <a:pt x="1839686" y="304800"/>
                </a:cubicBezTo>
                <a:cubicBezTo>
                  <a:pt x="1822546" y="313370"/>
                  <a:pt x="1797407" y="332142"/>
                  <a:pt x="1785257" y="348343"/>
                </a:cubicBezTo>
                <a:cubicBezTo>
                  <a:pt x="1769558" y="369276"/>
                  <a:pt x="1760217" y="395155"/>
                  <a:pt x="1741715" y="413657"/>
                </a:cubicBezTo>
                <a:lnTo>
                  <a:pt x="1698172" y="457200"/>
                </a:lnTo>
                <a:cubicBezTo>
                  <a:pt x="1686674" y="491692"/>
                  <a:pt x="1689631" y="492369"/>
                  <a:pt x="1665515" y="522514"/>
                </a:cubicBezTo>
                <a:cubicBezTo>
                  <a:pt x="1659104" y="530528"/>
                  <a:pt x="1652544" y="539006"/>
                  <a:pt x="1643743" y="544286"/>
                </a:cubicBezTo>
                <a:cubicBezTo>
                  <a:pt x="1633904" y="550189"/>
                  <a:pt x="1621972" y="551543"/>
                  <a:pt x="1611086" y="555171"/>
                </a:cubicBezTo>
                <a:cubicBezTo>
                  <a:pt x="1573087" y="593171"/>
                  <a:pt x="1599052" y="573697"/>
                  <a:pt x="1524000" y="598714"/>
                </a:cubicBezTo>
                <a:lnTo>
                  <a:pt x="1491343" y="609600"/>
                </a:lnTo>
                <a:lnTo>
                  <a:pt x="1458686" y="620486"/>
                </a:lnTo>
                <a:cubicBezTo>
                  <a:pt x="1397000" y="616857"/>
                  <a:pt x="1330240" y="634368"/>
                  <a:pt x="1273629" y="609600"/>
                </a:cubicBezTo>
                <a:cubicBezTo>
                  <a:pt x="1253408" y="600753"/>
                  <a:pt x="1276765" y="564952"/>
                  <a:pt x="1284515" y="544286"/>
                </a:cubicBezTo>
                <a:cubicBezTo>
                  <a:pt x="1288119" y="534676"/>
                  <a:pt x="1299875" y="530528"/>
                  <a:pt x="1306286" y="522514"/>
                </a:cubicBezTo>
                <a:cubicBezTo>
                  <a:pt x="1314459" y="512298"/>
                  <a:pt x="1322744" y="501812"/>
                  <a:pt x="1328057" y="489857"/>
                </a:cubicBezTo>
                <a:cubicBezTo>
                  <a:pt x="1337378" y="468886"/>
                  <a:pt x="1342572" y="446314"/>
                  <a:pt x="1349829" y="424543"/>
                </a:cubicBezTo>
                <a:lnTo>
                  <a:pt x="1360715" y="391886"/>
                </a:lnTo>
                <a:cubicBezTo>
                  <a:pt x="1364344" y="381000"/>
                  <a:pt x="1363486" y="367342"/>
                  <a:pt x="1371600" y="359228"/>
                </a:cubicBezTo>
                <a:lnTo>
                  <a:pt x="1393372" y="337457"/>
                </a:lnTo>
                <a:cubicBezTo>
                  <a:pt x="1397000" y="326571"/>
                  <a:pt x="1402204" y="316089"/>
                  <a:pt x="1404257" y="304800"/>
                </a:cubicBezTo>
                <a:cubicBezTo>
                  <a:pt x="1420124" y="217528"/>
                  <a:pt x="1417778" y="192619"/>
                  <a:pt x="1404257" y="97971"/>
                </a:cubicBezTo>
                <a:cubicBezTo>
                  <a:pt x="1400194" y="69530"/>
                  <a:pt x="1377671" y="31051"/>
                  <a:pt x="1349829" y="21771"/>
                </a:cubicBezTo>
                <a:lnTo>
                  <a:pt x="1317172" y="10886"/>
                </a:lnTo>
                <a:lnTo>
                  <a:pt x="1251857" y="32657"/>
                </a:lnTo>
                <a:cubicBezTo>
                  <a:pt x="1240971" y="36286"/>
                  <a:pt x="1228747" y="37178"/>
                  <a:pt x="1219200" y="43543"/>
                </a:cubicBezTo>
                <a:cubicBezTo>
                  <a:pt x="1208314" y="50800"/>
                  <a:pt x="1198498" y="60001"/>
                  <a:pt x="1186543" y="65314"/>
                </a:cubicBezTo>
                <a:cubicBezTo>
                  <a:pt x="1166871" y="74057"/>
                  <a:pt x="1104485" y="93099"/>
                  <a:pt x="1077686" y="97971"/>
                </a:cubicBezTo>
                <a:cubicBezTo>
                  <a:pt x="1052442" y="102561"/>
                  <a:pt x="1026886" y="105228"/>
                  <a:pt x="1001486" y="108857"/>
                </a:cubicBezTo>
                <a:lnTo>
                  <a:pt x="740229" y="195943"/>
                </a:lnTo>
                <a:lnTo>
                  <a:pt x="642257" y="228600"/>
                </a:lnTo>
                <a:cubicBezTo>
                  <a:pt x="631371" y="232229"/>
                  <a:pt x="621041" y="238606"/>
                  <a:pt x="609600" y="239486"/>
                </a:cubicBezTo>
                <a:lnTo>
                  <a:pt x="468086" y="250371"/>
                </a:lnTo>
                <a:cubicBezTo>
                  <a:pt x="446315" y="257628"/>
                  <a:pt x="419000" y="255916"/>
                  <a:pt x="402772" y="272143"/>
                </a:cubicBezTo>
                <a:cubicBezTo>
                  <a:pt x="367799" y="307114"/>
                  <a:pt x="394778" y="287604"/>
                  <a:pt x="337457" y="304800"/>
                </a:cubicBezTo>
                <a:cubicBezTo>
                  <a:pt x="315476" y="311394"/>
                  <a:pt x="272143" y="326571"/>
                  <a:pt x="272143" y="326571"/>
                </a:cubicBezTo>
                <a:cubicBezTo>
                  <a:pt x="216982" y="381735"/>
                  <a:pt x="288369" y="316836"/>
                  <a:pt x="217715" y="359228"/>
                </a:cubicBezTo>
                <a:cubicBezTo>
                  <a:pt x="142997" y="404058"/>
                  <a:pt x="255802" y="361046"/>
                  <a:pt x="163286" y="391886"/>
                </a:cubicBezTo>
                <a:cubicBezTo>
                  <a:pt x="156029" y="402772"/>
                  <a:pt x="150029" y="414610"/>
                  <a:pt x="141515" y="424543"/>
                </a:cubicBezTo>
                <a:cubicBezTo>
                  <a:pt x="128157" y="440128"/>
                  <a:pt x="97972" y="468086"/>
                  <a:pt x="97972" y="468086"/>
                </a:cubicBezTo>
                <a:cubicBezTo>
                  <a:pt x="70610" y="550170"/>
                  <a:pt x="107519" y="448991"/>
                  <a:pt x="65315" y="533400"/>
                </a:cubicBezTo>
                <a:cubicBezTo>
                  <a:pt x="37054" y="589922"/>
                  <a:pt x="75181" y="545306"/>
                  <a:pt x="32657" y="587828"/>
                </a:cubicBezTo>
                <a:cubicBezTo>
                  <a:pt x="29029" y="613228"/>
                  <a:pt x="27541" y="639027"/>
                  <a:pt x="21772" y="664028"/>
                </a:cubicBezTo>
                <a:cubicBezTo>
                  <a:pt x="16612" y="686390"/>
                  <a:pt x="0" y="729343"/>
                  <a:pt x="0" y="729343"/>
                </a:cubicBezTo>
                <a:cubicBezTo>
                  <a:pt x="3629" y="809171"/>
                  <a:pt x="4513" y="889172"/>
                  <a:pt x="10886" y="968828"/>
                </a:cubicBezTo>
                <a:cubicBezTo>
                  <a:pt x="11801" y="980266"/>
                  <a:pt x="20571" y="990074"/>
                  <a:pt x="21772" y="1001486"/>
                </a:cubicBezTo>
                <a:cubicBezTo>
                  <a:pt x="27861" y="1059337"/>
                  <a:pt x="26568" y="1117806"/>
                  <a:pt x="32657" y="1175657"/>
                </a:cubicBezTo>
                <a:cubicBezTo>
                  <a:pt x="33858" y="1187068"/>
                  <a:pt x="37639" y="1198475"/>
                  <a:pt x="43543" y="1208314"/>
                </a:cubicBezTo>
                <a:cubicBezTo>
                  <a:pt x="48824" y="1217115"/>
                  <a:pt x="58058" y="1222829"/>
                  <a:pt x="65315" y="1230086"/>
                </a:cubicBezTo>
                <a:cubicBezTo>
                  <a:pt x="91223" y="1307812"/>
                  <a:pt x="67991" y="1282670"/>
                  <a:pt x="119743" y="1317171"/>
                </a:cubicBezTo>
                <a:cubicBezTo>
                  <a:pt x="123372" y="1328057"/>
                  <a:pt x="123960" y="1340491"/>
                  <a:pt x="130629" y="1349828"/>
                </a:cubicBezTo>
                <a:cubicBezTo>
                  <a:pt x="142560" y="1366531"/>
                  <a:pt x="159658" y="1378857"/>
                  <a:pt x="174172" y="1393371"/>
                </a:cubicBezTo>
                <a:cubicBezTo>
                  <a:pt x="181429" y="1400628"/>
                  <a:pt x="186206" y="1411898"/>
                  <a:pt x="195943" y="1415143"/>
                </a:cubicBezTo>
                <a:lnTo>
                  <a:pt x="228600" y="1426028"/>
                </a:lnTo>
                <a:cubicBezTo>
                  <a:pt x="232229" y="1436914"/>
                  <a:pt x="231372" y="1450572"/>
                  <a:pt x="239486" y="1458686"/>
                </a:cubicBezTo>
                <a:cubicBezTo>
                  <a:pt x="247600" y="1466800"/>
                  <a:pt x="262304" y="1463668"/>
                  <a:pt x="272143" y="1469571"/>
                </a:cubicBezTo>
                <a:cubicBezTo>
                  <a:pt x="280944" y="1474851"/>
                  <a:pt x="286658" y="1484086"/>
                  <a:pt x="293915" y="1491343"/>
                </a:cubicBezTo>
                <a:cubicBezTo>
                  <a:pt x="297543" y="1502229"/>
                  <a:pt x="298896" y="1514161"/>
                  <a:pt x="304800" y="1524000"/>
                </a:cubicBezTo>
                <a:cubicBezTo>
                  <a:pt x="310080" y="1532801"/>
                  <a:pt x="321982" y="1536591"/>
                  <a:pt x="326572" y="1545771"/>
                </a:cubicBezTo>
                <a:cubicBezTo>
                  <a:pt x="336835" y="1566297"/>
                  <a:pt x="326571" y="1603829"/>
                  <a:pt x="348343" y="1611086"/>
                </a:cubicBezTo>
                <a:lnTo>
                  <a:pt x="446315" y="1643743"/>
                </a:lnTo>
                <a:lnTo>
                  <a:pt x="478972" y="1654628"/>
                </a:lnTo>
                <a:cubicBezTo>
                  <a:pt x="505526" y="1647990"/>
                  <a:pt x="530421" y="1649701"/>
                  <a:pt x="544286" y="1621971"/>
                </a:cubicBezTo>
                <a:cubicBezTo>
                  <a:pt x="547531" y="1615480"/>
                  <a:pt x="544286" y="1607457"/>
                  <a:pt x="544286" y="1600200"/>
                </a:cubicBezTo>
                <a:lnTo>
                  <a:pt x="544286" y="1589314"/>
                </a:lnTo>
              </a:path>
            </a:pathLst>
          </a:cu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kern="0" dirty="0">
              <a:solidFill>
                <a:srgbClr val="FFFFFF"/>
              </a:solidFill>
              <a:sym typeface="Arial"/>
              <a:rtl val="0"/>
            </a:endParaRPr>
          </a:p>
        </p:txBody>
      </p:sp>
      <p:sp>
        <p:nvSpPr>
          <p:cNvPr id="14" name="TextBox 13"/>
          <p:cNvSpPr txBox="1">
            <a:spLocks noChangeArrowheads="1"/>
          </p:cNvSpPr>
          <p:nvPr/>
        </p:nvSpPr>
        <p:spPr bwMode="auto">
          <a:xfrm>
            <a:off x="5768975" y="3927475"/>
            <a:ext cx="23955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kern="0" dirty="0">
                <a:solidFill>
                  <a:srgbClr val="FF6600"/>
                </a:solidFill>
                <a:cs typeface="Arial"/>
                <a:sym typeface="Arial"/>
                <a:rtl val="0"/>
              </a:rPr>
              <a:t>March – April</a:t>
            </a:r>
          </a:p>
          <a:p>
            <a:pPr eaLnBrk="1" hangingPunct="1">
              <a:spcBef>
                <a:spcPct val="0"/>
              </a:spcBef>
              <a:buFontTx/>
              <a:buNone/>
            </a:pPr>
            <a:r>
              <a:rPr lang="en-US" altLang="en-US" sz="1600" kern="0" dirty="0">
                <a:solidFill>
                  <a:srgbClr val="FF6600"/>
                </a:solidFill>
                <a:cs typeface="Arial"/>
                <a:sym typeface="Arial"/>
                <a:rtl val="0"/>
              </a:rPr>
              <a:t>Breeding - generation 1</a:t>
            </a:r>
          </a:p>
        </p:txBody>
      </p:sp>
      <p:sp>
        <p:nvSpPr>
          <p:cNvPr id="15" name="Freeform 14"/>
          <p:cNvSpPr/>
          <p:nvPr/>
        </p:nvSpPr>
        <p:spPr>
          <a:xfrm>
            <a:off x="3036888" y="1938338"/>
            <a:ext cx="3222625" cy="2024062"/>
          </a:xfrm>
          <a:custGeom>
            <a:avLst/>
            <a:gdLst>
              <a:gd name="connsiteX0" fmla="*/ 326572 w 3222172"/>
              <a:gd name="connsiteY0" fmla="*/ 2024743 h 2024743"/>
              <a:gd name="connsiteX1" fmla="*/ 326572 w 3222172"/>
              <a:gd name="connsiteY1" fmla="*/ 2024743 h 2024743"/>
              <a:gd name="connsiteX2" fmla="*/ 359229 w 3222172"/>
              <a:gd name="connsiteY2" fmla="*/ 1937657 h 2024743"/>
              <a:gd name="connsiteX3" fmla="*/ 359229 w 3222172"/>
              <a:gd name="connsiteY3" fmla="*/ 1513114 h 2024743"/>
              <a:gd name="connsiteX4" fmla="*/ 337457 w 3222172"/>
              <a:gd name="connsiteY4" fmla="*/ 1447800 h 2024743"/>
              <a:gd name="connsiteX5" fmla="*/ 315686 w 3222172"/>
              <a:gd name="connsiteY5" fmla="*/ 1382486 h 2024743"/>
              <a:gd name="connsiteX6" fmla="*/ 293915 w 3222172"/>
              <a:gd name="connsiteY6" fmla="*/ 1360714 h 2024743"/>
              <a:gd name="connsiteX7" fmla="*/ 272143 w 3222172"/>
              <a:gd name="connsiteY7" fmla="*/ 1295400 h 2024743"/>
              <a:gd name="connsiteX8" fmla="*/ 250372 w 3222172"/>
              <a:gd name="connsiteY8" fmla="*/ 1208314 h 2024743"/>
              <a:gd name="connsiteX9" fmla="*/ 228600 w 3222172"/>
              <a:gd name="connsiteY9" fmla="*/ 1186543 h 2024743"/>
              <a:gd name="connsiteX10" fmla="*/ 185057 w 3222172"/>
              <a:gd name="connsiteY10" fmla="*/ 1099457 h 2024743"/>
              <a:gd name="connsiteX11" fmla="*/ 152400 w 3222172"/>
              <a:gd name="connsiteY11" fmla="*/ 1045029 h 2024743"/>
              <a:gd name="connsiteX12" fmla="*/ 119743 w 3222172"/>
              <a:gd name="connsiteY12" fmla="*/ 990600 h 2024743"/>
              <a:gd name="connsiteX13" fmla="*/ 87086 w 3222172"/>
              <a:gd name="connsiteY13" fmla="*/ 925286 h 2024743"/>
              <a:gd name="connsiteX14" fmla="*/ 54429 w 3222172"/>
              <a:gd name="connsiteY14" fmla="*/ 870857 h 2024743"/>
              <a:gd name="connsiteX15" fmla="*/ 21772 w 3222172"/>
              <a:gd name="connsiteY15" fmla="*/ 740229 h 2024743"/>
              <a:gd name="connsiteX16" fmla="*/ 0 w 3222172"/>
              <a:gd name="connsiteY16" fmla="*/ 674914 h 2024743"/>
              <a:gd name="connsiteX17" fmla="*/ 10886 w 3222172"/>
              <a:gd name="connsiteY17" fmla="*/ 348343 h 2024743"/>
              <a:gd name="connsiteX18" fmla="*/ 21772 w 3222172"/>
              <a:gd name="connsiteY18" fmla="*/ 315686 h 2024743"/>
              <a:gd name="connsiteX19" fmla="*/ 65315 w 3222172"/>
              <a:gd name="connsiteY19" fmla="*/ 239486 h 2024743"/>
              <a:gd name="connsiteX20" fmla="*/ 174172 w 3222172"/>
              <a:gd name="connsiteY20" fmla="*/ 272143 h 2024743"/>
              <a:gd name="connsiteX21" fmla="*/ 206829 w 3222172"/>
              <a:gd name="connsiteY21" fmla="*/ 293914 h 2024743"/>
              <a:gd name="connsiteX22" fmla="*/ 337457 w 3222172"/>
              <a:gd name="connsiteY22" fmla="*/ 315686 h 2024743"/>
              <a:gd name="connsiteX23" fmla="*/ 370115 w 3222172"/>
              <a:gd name="connsiteY23" fmla="*/ 326572 h 2024743"/>
              <a:gd name="connsiteX24" fmla="*/ 522515 w 3222172"/>
              <a:gd name="connsiteY24" fmla="*/ 315686 h 2024743"/>
              <a:gd name="connsiteX25" fmla="*/ 566057 w 3222172"/>
              <a:gd name="connsiteY25" fmla="*/ 304800 h 2024743"/>
              <a:gd name="connsiteX26" fmla="*/ 631372 w 3222172"/>
              <a:gd name="connsiteY26" fmla="*/ 283029 h 2024743"/>
              <a:gd name="connsiteX27" fmla="*/ 718457 w 3222172"/>
              <a:gd name="connsiteY27" fmla="*/ 250372 h 2024743"/>
              <a:gd name="connsiteX28" fmla="*/ 838200 w 3222172"/>
              <a:gd name="connsiteY28" fmla="*/ 217714 h 2024743"/>
              <a:gd name="connsiteX29" fmla="*/ 1012372 w 3222172"/>
              <a:gd name="connsiteY29" fmla="*/ 206829 h 2024743"/>
              <a:gd name="connsiteX30" fmla="*/ 1230086 w 3222172"/>
              <a:gd name="connsiteY30" fmla="*/ 228600 h 2024743"/>
              <a:gd name="connsiteX31" fmla="*/ 1328057 w 3222172"/>
              <a:gd name="connsiteY31" fmla="*/ 261257 h 2024743"/>
              <a:gd name="connsiteX32" fmla="*/ 1360715 w 3222172"/>
              <a:gd name="connsiteY32" fmla="*/ 272143 h 2024743"/>
              <a:gd name="connsiteX33" fmla="*/ 1600200 w 3222172"/>
              <a:gd name="connsiteY33" fmla="*/ 283029 h 2024743"/>
              <a:gd name="connsiteX34" fmla="*/ 1698172 w 3222172"/>
              <a:gd name="connsiteY34" fmla="*/ 315686 h 2024743"/>
              <a:gd name="connsiteX35" fmla="*/ 1730829 w 3222172"/>
              <a:gd name="connsiteY35" fmla="*/ 326572 h 2024743"/>
              <a:gd name="connsiteX36" fmla="*/ 1796143 w 3222172"/>
              <a:gd name="connsiteY36" fmla="*/ 359229 h 2024743"/>
              <a:gd name="connsiteX37" fmla="*/ 1883229 w 3222172"/>
              <a:gd name="connsiteY37" fmla="*/ 402772 h 2024743"/>
              <a:gd name="connsiteX38" fmla="*/ 1915886 w 3222172"/>
              <a:gd name="connsiteY38" fmla="*/ 413657 h 2024743"/>
              <a:gd name="connsiteX39" fmla="*/ 1970315 w 3222172"/>
              <a:gd name="connsiteY39" fmla="*/ 446314 h 2024743"/>
              <a:gd name="connsiteX40" fmla="*/ 1992086 w 3222172"/>
              <a:gd name="connsiteY40" fmla="*/ 468086 h 2024743"/>
              <a:gd name="connsiteX41" fmla="*/ 2090057 w 3222172"/>
              <a:gd name="connsiteY41" fmla="*/ 457200 h 2024743"/>
              <a:gd name="connsiteX42" fmla="*/ 2155372 w 3222172"/>
              <a:gd name="connsiteY42" fmla="*/ 435429 h 2024743"/>
              <a:gd name="connsiteX43" fmla="*/ 2177143 w 3222172"/>
              <a:gd name="connsiteY43" fmla="*/ 413657 h 2024743"/>
              <a:gd name="connsiteX44" fmla="*/ 2242457 w 3222172"/>
              <a:gd name="connsiteY44" fmla="*/ 391886 h 2024743"/>
              <a:gd name="connsiteX45" fmla="*/ 2286000 w 3222172"/>
              <a:gd name="connsiteY45" fmla="*/ 337457 h 2024743"/>
              <a:gd name="connsiteX46" fmla="*/ 2329543 w 3222172"/>
              <a:gd name="connsiteY46" fmla="*/ 293914 h 2024743"/>
              <a:gd name="connsiteX47" fmla="*/ 2351315 w 3222172"/>
              <a:gd name="connsiteY47" fmla="*/ 272143 h 2024743"/>
              <a:gd name="connsiteX48" fmla="*/ 2340429 w 3222172"/>
              <a:gd name="connsiteY48" fmla="*/ 239486 h 2024743"/>
              <a:gd name="connsiteX49" fmla="*/ 2373086 w 3222172"/>
              <a:gd name="connsiteY49" fmla="*/ 228600 h 2024743"/>
              <a:gd name="connsiteX50" fmla="*/ 2438400 w 3222172"/>
              <a:gd name="connsiteY50" fmla="*/ 185057 h 2024743"/>
              <a:gd name="connsiteX51" fmla="*/ 2460172 w 3222172"/>
              <a:gd name="connsiteY51" fmla="*/ 163286 h 2024743"/>
              <a:gd name="connsiteX52" fmla="*/ 2525486 w 3222172"/>
              <a:gd name="connsiteY52" fmla="*/ 130629 h 2024743"/>
              <a:gd name="connsiteX53" fmla="*/ 2601686 w 3222172"/>
              <a:gd name="connsiteY53" fmla="*/ 76200 h 2024743"/>
              <a:gd name="connsiteX54" fmla="*/ 2645229 w 3222172"/>
              <a:gd name="connsiteY54" fmla="*/ 21772 h 2024743"/>
              <a:gd name="connsiteX55" fmla="*/ 2710543 w 3222172"/>
              <a:gd name="connsiteY55" fmla="*/ 0 h 2024743"/>
              <a:gd name="connsiteX56" fmla="*/ 2852057 w 3222172"/>
              <a:gd name="connsiteY56" fmla="*/ 32657 h 2024743"/>
              <a:gd name="connsiteX57" fmla="*/ 2884715 w 3222172"/>
              <a:gd name="connsiteY57" fmla="*/ 43543 h 2024743"/>
              <a:gd name="connsiteX58" fmla="*/ 2982686 w 3222172"/>
              <a:gd name="connsiteY58" fmla="*/ 87086 h 2024743"/>
              <a:gd name="connsiteX59" fmla="*/ 3015343 w 3222172"/>
              <a:gd name="connsiteY59" fmla="*/ 97972 h 2024743"/>
              <a:gd name="connsiteX60" fmla="*/ 3113315 w 3222172"/>
              <a:gd name="connsiteY60" fmla="*/ 108857 h 2024743"/>
              <a:gd name="connsiteX61" fmla="*/ 3124200 w 3222172"/>
              <a:gd name="connsiteY61" fmla="*/ 141514 h 2024743"/>
              <a:gd name="connsiteX62" fmla="*/ 3145972 w 3222172"/>
              <a:gd name="connsiteY62" fmla="*/ 163286 h 2024743"/>
              <a:gd name="connsiteX63" fmla="*/ 3189515 w 3222172"/>
              <a:gd name="connsiteY63" fmla="*/ 217714 h 2024743"/>
              <a:gd name="connsiteX64" fmla="*/ 3211286 w 3222172"/>
              <a:gd name="connsiteY64" fmla="*/ 283029 h 2024743"/>
              <a:gd name="connsiteX65" fmla="*/ 3222172 w 3222172"/>
              <a:gd name="connsiteY65" fmla="*/ 315686 h 2024743"/>
              <a:gd name="connsiteX66" fmla="*/ 3211286 w 3222172"/>
              <a:gd name="connsiteY66" fmla="*/ 391886 h 2024743"/>
              <a:gd name="connsiteX67" fmla="*/ 3145972 w 3222172"/>
              <a:gd name="connsiteY67" fmla="*/ 435429 h 2024743"/>
              <a:gd name="connsiteX68" fmla="*/ 3124200 w 3222172"/>
              <a:gd name="connsiteY68" fmla="*/ 468086 h 2024743"/>
              <a:gd name="connsiteX69" fmla="*/ 3113315 w 3222172"/>
              <a:gd name="connsiteY69" fmla="*/ 500743 h 2024743"/>
              <a:gd name="connsiteX70" fmla="*/ 3058886 w 3222172"/>
              <a:gd name="connsiteY70" fmla="*/ 533400 h 2024743"/>
              <a:gd name="connsiteX71" fmla="*/ 3004457 w 3222172"/>
              <a:gd name="connsiteY71" fmla="*/ 544286 h 2024743"/>
              <a:gd name="connsiteX72" fmla="*/ 2971800 w 3222172"/>
              <a:gd name="connsiteY72" fmla="*/ 566057 h 2024743"/>
              <a:gd name="connsiteX73" fmla="*/ 2906486 w 3222172"/>
              <a:gd name="connsiteY73" fmla="*/ 587829 h 2024743"/>
              <a:gd name="connsiteX74" fmla="*/ 2873829 w 3222172"/>
              <a:gd name="connsiteY74" fmla="*/ 674914 h 2024743"/>
              <a:gd name="connsiteX75" fmla="*/ 2852057 w 3222172"/>
              <a:gd name="connsiteY75" fmla="*/ 696686 h 2024743"/>
              <a:gd name="connsiteX76" fmla="*/ 2830286 w 3222172"/>
              <a:gd name="connsiteY76" fmla="*/ 729343 h 2024743"/>
              <a:gd name="connsiteX77" fmla="*/ 2841172 w 3222172"/>
              <a:gd name="connsiteY77" fmla="*/ 849086 h 2024743"/>
              <a:gd name="connsiteX78" fmla="*/ 2906486 w 3222172"/>
              <a:gd name="connsiteY78" fmla="*/ 870857 h 2024743"/>
              <a:gd name="connsiteX79" fmla="*/ 2939143 w 3222172"/>
              <a:gd name="connsiteY79" fmla="*/ 881743 h 2024743"/>
              <a:gd name="connsiteX80" fmla="*/ 2971800 w 3222172"/>
              <a:gd name="connsiteY80" fmla="*/ 892629 h 2024743"/>
              <a:gd name="connsiteX81" fmla="*/ 3026229 w 3222172"/>
              <a:gd name="connsiteY81" fmla="*/ 903514 h 2024743"/>
              <a:gd name="connsiteX82" fmla="*/ 3004457 w 3222172"/>
              <a:gd name="connsiteY82" fmla="*/ 936172 h 2024743"/>
              <a:gd name="connsiteX83" fmla="*/ 2971800 w 3222172"/>
              <a:gd name="connsiteY83" fmla="*/ 947057 h 2024743"/>
              <a:gd name="connsiteX84" fmla="*/ 2797629 w 3222172"/>
              <a:gd name="connsiteY84" fmla="*/ 936172 h 2024743"/>
              <a:gd name="connsiteX85" fmla="*/ 2699657 w 3222172"/>
              <a:gd name="connsiteY85" fmla="*/ 957943 h 2024743"/>
              <a:gd name="connsiteX86" fmla="*/ 2667000 w 3222172"/>
              <a:gd name="connsiteY86" fmla="*/ 979714 h 2024743"/>
              <a:gd name="connsiteX87" fmla="*/ 2623457 w 3222172"/>
              <a:gd name="connsiteY87" fmla="*/ 1023257 h 2024743"/>
              <a:gd name="connsiteX88" fmla="*/ 2590800 w 3222172"/>
              <a:gd name="connsiteY88" fmla="*/ 1153886 h 2024743"/>
              <a:gd name="connsiteX89" fmla="*/ 2579915 w 3222172"/>
              <a:gd name="connsiteY89" fmla="*/ 1186543 h 2024743"/>
              <a:gd name="connsiteX90" fmla="*/ 2569029 w 3222172"/>
              <a:gd name="connsiteY90" fmla="*/ 1219200 h 2024743"/>
              <a:gd name="connsiteX91" fmla="*/ 2601686 w 3222172"/>
              <a:gd name="connsiteY91" fmla="*/ 1295400 h 2024743"/>
              <a:gd name="connsiteX92" fmla="*/ 2623457 w 3222172"/>
              <a:gd name="connsiteY92" fmla="*/ 1360714 h 2024743"/>
              <a:gd name="connsiteX93" fmla="*/ 2579915 w 3222172"/>
              <a:gd name="connsiteY93" fmla="*/ 1404257 h 2024743"/>
              <a:gd name="connsiteX94" fmla="*/ 2558143 w 3222172"/>
              <a:gd name="connsiteY94" fmla="*/ 1382486 h 2024743"/>
              <a:gd name="connsiteX95" fmla="*/ 2547257 w 3222172"/>
              <a:gd name="connsiteY95" fmla="*/ 1306286 h 2024743"/>
              <a:gd name="connsiteX96" fmla="*/ 2536372 w 3222172"/>
              <a:gd name="connsiteY96" fmla="*/ 1273629 h 2024743"/>
              <a:gd name="connsiteX97" fmla="*/ 2525486 w 3222172"/>
              <a:gd name="connsiteY97" fmla="*/ 1306286 h 2024743"/>
              <a:gd name="connsiteX98" fmla="*/ 2525486 w 3222172"/>
              <a:gd name="connsiteY98" fmla="*/ 1447800 h 2024743"/>
              <a:gd name="connsiteX99" fmla="*/ 2547257 w 3222172"/>
              <a:gd name="connsiteY99" fmla="*/ 1469572 h 2024743"/>
              <a:gd name="connsiteX100" fmla="*/ 2558143 w 3222172"/>
              <a:gd name="connsiteY100" fmla="*/ 1502229 h 2024743"/>
              <a:gd name="connsiteX101" fmla="*/ 2579915 w 3222172"/>
              <a:gd name="connsiteY101" fmla="*/ 1524000 h 2024743"/>
              <a:gd name="connsiteX102" fmla="*/ 2558143 w 3222172"/>
              <a:gd name="connsiteY102" fmla="*/ 1513114 h 202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222172" h="2024743">
                <a:moveTo>
                  <a:pt x="326572" y="2024743"/>
                </a:moveTo>
                <a:lnTo>
                  <a:pt x="326572" y="2024743"/>
                </a:lnTo>
                <a:cubicBezTo>
                  <a:pt x="337458" y="1995714"/>
                  <a:pt x="352504" y="1967921"/>
                  <a:pt x="359229" y="1937657"/>
                </a:cubicBezTo>
                <a:cubicBezTo>
                  <a:pt x="383351" y="1829109"/>
                  <a:pt x="363407" y="1561851"/>
                  <a:pt x="359229" y="1513114"/>
                </a:cubicBezTo>
                <a:cubicBezTo>
                  <a:pt x="357269" y="1490249"/>
                  <a:pt x="344714" y="1469571"/>
                  <a:pt x="337457" y="1447800"/>
                </a:cubicBezTo>
                <a:lnTo>
                  <a:pt x="315686" y="1382486"/>
                </a:lnTo>
                <a:lnTo>
                  <a:pt x="293915" y="1360714"/>
                </a:lnTo>
                <a:cubicBezTo>
                  <a:pt x="286658" y="1338943"/>
                  <a:pt x="276644" y="1317903"/>
                  <a:pt x="272143" y="1295400"/>
                </a:cubicBezTo>
                <a:cubicBezTo>
                  <a:pt x="269803" y="1283700"/>
                  <a:pt x="260412" y="1225047"/>
                  <a:pt x="250372" y="1208314"/>
                </a:cubicBezTo>
                <a:cubicBezTo>
                  <a:pt x="245092" y="1199513"/>
                  <a:pt x="235857" y="1193800"/>
                  <a:pt x="228600" y="1186543"/>
                </a:cubicBezTo>
                <a:cubicBezTo>
                  <a:pt x="203583" y="1111492"/>
                  <a:pt x="223056" y="1137456"/>
                  <a:pt x="185057" y="1099457"/>
                </a:cubicBezTo>
                <a:cubicBezTo>
                  <a:pt x="154222" y="1006946"/>
                  <a:pt x="197227" y="1119741"/>
                  <a:pt x="152400" y="1045029"/>
                </a:cubicBezTo>
                <a:cubicBezTo>
                  <a:pt x="110004" y="974370"/>
                  <a:pt x="174911" y="1045768"/>
                  <a:pt x="119743" y="990600"/>
                </a:cubicBezTo>
                <a:cubicBezTo>
                  <a:pt x="92381" y="908516"/>
                  <a:pt x="129290" y="1009695"/>
                  <a:pt x="87086" y="925286"/>
                </a:cubicBezTo>
                <a:cubicBezTo>
                  <a:pt x="58823" y="868761"/>
                  <a:pt x="96953" y="913383"/>
                  <a:pt x="54429" y="870857"/>
                </a:cubicBezTo>
                <a:cubicBezTo>
                  <a:pt x="-4805" y="693161"/>
                  <a:pt x="65746" y="916127"/>
                  <a:pt x="21772" y="740229"/>
                </a:cubicBezTo>
                <a:cubicBezTo>
                  <a:pt x="16206" y="717965"/>
                  <a:pt x="0" y="674914"/>
                  <a:pt x="0" y="674914"/>
                </a:cubicBezTo>
                <a:cubicBezTo>
                  <a:pt x="3629" y="566057"/>
                  <a:pt x="4297" y="457061"/>
                  <a:pt x="10886" y="348343"/>
                </a:cubicBezTo>
                <a:cubicBezTo>
                  <a:pt x="11580" y="336889"/>
                  <a:pt x="19283" y="326887"/>
                  <a:pt x="21772" y="315686"/>
                </a:cubicBezTo>
                <a:cubicBezTo>
                  <a:pt x="39142" y="237520"/>
                  <a:pt x="9327" y="258149"/>
                  <a:pt x="65315" y="239486"/>
                </a:cubicBezTo>
                <a:cubicBezTo>
                  <a:pt x="89654" y="245571"/>
                  <a:pt x="158274" y="261544"/>
                  <a:pt x="174172" y="272143"/>
                </a:cubicBezTo>
                <a:cubicBezTo>
                  <a:pt x="185058" y="279400"/>
                  <a:pt x="194188" y="290543"/>
                  <a:pt x="206829" y="293914"/>
                </a:cubicBezTo>
                <a:cubicBezTo>
                  <a:pt x="249482" y="305288"/>
                  <a:pt x="295579" y="301727"/>
                  <a:pt x="337457" y="315686"/>
                </a:cubicBezTo>
                <a:lnTo>
                  <a:pt x="370115" y="326572"/>
                </a:lnTo>
                <a:cubicBezTo>
                  <a:pt x="420915" y="322943"/>
                  <a:pt x="471897" y="321310"/>
                  <a:pt x="522515" y="315686"/>
                </a:cubicBezTo>
                <a:cubicBezTo>
                  <a:pt x="537384" y="314034"/>
                  <a:pt x="551727" y="309099"/>
                  <a:pt x="566057" y="304800"/>
                </a:cubicBezTo>
                <a:cubicBezTo>
                  <a:pt x="588038" y="298206"/>
                  <a:pt x="631372" y="283029"/>
                  <a:pt x="631372" y="283029"/>
                </a:cubicBezTo>
                <a:cubicBezTo>
                  <a:pt x="672647" y="241752"/>
                  <a:pt x="634637" y="271327"/>
                  <a:pt x="718457" y="250372"/>
                </a:cubicBezTo>
                <a:cubicBezTo>
                  <a:pt x="781349" y="234649"/>
                  <a:pt x="777373" y="223507"/>
                  <a:pt x="838200" y="217714"/>
                </a:cubicBezTo>
                <a:cubicBezTo>
                  <a:pt x="896109" y="212199"/>
                  <a:pt x="954315" y="210457"/>
                  <a:pt x="1012372" y="206829"/>
                </a:cubicBezTo>
                <a:cubicBezTo>
                  <a:pt x="1119639" y="213533"/>
                  <a:pt x="1151157" y="204921"/>
                  <a:pt x="1230086" y="228600"/>
                </a:cubicBezTo>
                <a:cubicBezTo>
                  <a:pt x="1263058" y="238492"/>
                  <a:pt x="1295400" y="250372"/>
                  <a:pt x="1328057" y="261257"/>
                </a:cubicBezTo>
                <a:cubicBezTo>
                  <a:pt x="1338943" y="264886"/>
                  <a:pt x="1349252" y="271622"/>
                  <a:pt x="1360715" y="272143"/>
                </a:cubicBezTo>
                <a:lnTo>
                  <a:pt x="1600200" y="283029"/>
                </a:lnTo>
                <a:lnTo>
                  <a:pt x="1698172" y="315686"/>
                </a:lnTo>
                <a:cubicBezTo>
                  <a:pt x="1709058" y="319315"/>
                  <a:pt x="1721282" y="320207"/>
                  <a:pt x="1730829" y="326572"/>
                </a:cubicBezTo>
                <a:cubicBezTo>
                  <a:pt x="1773033" y="354708"/>
                  <a:pt x="1751075" y="344206"/>
                  <a:pt x="1796143" y="359229"/>
                </a:cubicBezTo>
                <a:cubicBezTo>
                  <a:pt x="1834142" y="397227"/>
                  <a:pt x="1808180" y="377756"/>
                  <a:pt x="1883229" y="402772"/>
                </a:cubicBezTo>
                <a:lnTo>
                  <a:pt x="1915886" y="413657"/>
                </a:lnTo>
                <a:cubicBezTo>
                  <a:pt x="1971048" y="468822"/>
                  <a:pt x="1899659" y="403921"/>
                  <a:pt x="1970315" y="446314"/>
                </a:cubicBezTo>
                <a:cubicBezTo>
                  <a:pt x="1979116" y="451594"/>
                  <a:pt x="1984829" y="460829"/>
                  <a:pt x="1992086" y="468086"/>
                </a:cubicBezTo>
                <a:cubicBezTo>
                  <a:pt x="2024743" y="464457"/>
                  <a:pt x="2057837" y="463644"/>
                  <a:pt x="2090057" y="457200"/>
                </a:cubicBezTo>
                <a:cubicBezTo>
                  <a:pt x="2112561" y="452699"/>
                  <a:pt x="2155372" y="435429"/>
                  <a:pt x="2155372" y="435429"/>
                </a:cubicBezTo>
                <a:cubicBezTo>
                  <a:pt x="2162629" y="428172"/>
                  <a:pt x="2167963" y="418247"/>
                  <a:pt x="2177143" y="413657"/>
                </a:cubicBezTo>
                <a:cubicBezTo>
                  <a:pt x="2197669" y="403394"/>
                  <a:pt x="2242457" y="391886"/>
                  <a:pt x="2242457" y="391886"/>
                </a:cubicBezTo>
                <a:cubicBezTo>
                  <a:pt x="2316572" y="317771"/>
                  <a:pt x="2203607" y="433583"/>
                  <a:pt x="2286000" y="337457"/>
                </a:cubicBezTo>
                <a:cubicBezTo>
                  <a:pt x="2299358" y="321872"/>
                  <a:pt x="2315029" y="308428"/>
                  <a:pt x="2329543" y="293914"/>
                </a:cubicBezTo>
                <a:lnTo>
                  <a:pt x="2351315" y="272143"/>
                </a:lnTo>
                <a:cubicBezTo>
                  <a:pt x="2347686" y="261257"/>
                  <a:pt x="2335298" y="249749"/>
                  <a:pt x="2340429" y="239486"/>
                </a:cubicBezTo>
                <a:cubicBezTo>
                  <a:pt x="2345560" y="229223"/>
                  <a:pt x="2363055" y="234173"/>
                  <a:pt x="2373086" y="228600"/>
                </a:cubicBezTo>
                <a:cubicBezTo>
                  <a:pt x="2395959" y="215893"/>
                  <a:pt x="2419897" y="203559"/>
                  <a:pt x="2438400" y="185057"/>
                </a:cubicBezTo>
                <a:cubicBezTo>
                  <a:pt x="2445657" y="177800"/>
                  <a:pt x="2451371" y="168566"/>
                  <a:pt x="2460172" y="163286"/>
                </a:cubicBezTo>
                <a:cubicBezTo>
                  <a:pt x="2524555" y="124657"/>
                  <a:pt x="2461260" y="185679"/>
                  <a:pt x="2525486" y="130629"/>
                </a:cubicBezTo>
                <a:cubicBezTo>
                  <a:pt x="2591232" y="74276"/>
                  <a:pt x="2541680" y="96203"/>
                  <a:pt x="2601686" y="76200"/>
                </a:cubicBezTo>
                <a:cubicBezTo>
                  <a:pt x="2609379" y="64660"/>
                  <a:pt x="2629716" y="29529"/>
                  <a:pt x="2645229" y="21772"/>
                </a:cubicBezTo>
                <a:cubicBezTo>
                  <a:pt x="2665755" y="11509"/>
                  <a:pt x="2710543" y="0"/>
                  <a:pt x="2710543" y="0"/>
                </a:cubicBezTo>
                <a:cubicBezTo>
                  <a:pt x="2809460" y="14131"/>
                  <a:pt x="2762403" y="2772"/>
                  <a:pt x="2852057" y="32657"/>
                </a:cubicBezTo>
                <a:cubicBezTo>
                  <a:pt x="2862943" y="36286"/>
                  <a:pt x="2875167" y="37178"/>
                  <a:pt x="2884715" y="43543"/>
                </a:cubicBezTo>
                <a:cubicBezTo>
                  <a:pt x="2936467" y="78044"/>
                  <a:pt x="2904961" y="61177"/>
                  <a:pt x="2982686" y="87086"/>
                </a:cubicBezTo>
                <a:cubicBezTo>
                  <a:pt x="2993572" y="90715"/>
                  <a:pt x="3003939" y="96705"/>
                  <a:pt x="3015343" y="97972"/>
                </a:cubicBezTo>
                <a:lnTo>
                  <a:pt x="3113315" y="108857"/>
                </a:lnTo>
                <a:cubicBezTo>
                  <a:pt x="3116943" y="119743"/>
                  <a:pt x="3118297" y="131675"/>
                  <a:pt x="3124200" y="141514"/>
                </a:cubicBezTo>
                <a:cubicBezTo>
                  <a:pt x="3129480" y="150315"/>
                  <a:pt x="3139561" y="155272"/>
                  <a:pt x="3145972" y="163286"/>
                </a:cubicBezTo>
                <a:cubicBezTo>
                  <a:pt x="3200896" y="231941"/>
                  <a:pt x="3136950" y="165151"/>
                  <a:pt x="3189515" y="217714"/>
                </a:cubicBezTo>
                <a:lnTo>
                  <a:pt x="3211286" y="283029"/>
                </a:lnTo>
                <a:lnTo>
                  <a:pt x="3222172" y="315686"/>
                </a:lnTo>
                <a:cubicBezTo>
                  <a:pt x="3218543" y="341086"/>
                  <a:pt x="3225061" y="370239"/>
                  <a:pt x="3211286" y="391886"/>
                </a:cubicBezTo>
                <a:cubicBezTo>
                  <a:pt x="3197238" y="413961"/>
                  <a:pt x="3145972" y="435429"/>
                  <a:pt x="3145972" y="435429"/>
                </a:cubicBezTo>
                <a:cubicBezTo>
                  <a:pt x="3138715" y="446315"/>
                  <a:pt x="3130051" y="456384"/>
                  <a:pt x="3124200" y="468086"/>
                </a:cubicBezTo>
                <a:cubicBezTo>
                  <a:pt x="3119068" y="478349"/>
                  <a:pt x="3119219" y="490904"/>
                  <a:pt x="3113315" y="500743"/>
                </a:cubicBezTo>
                <a:cubicBezTo>
                  <a:pt x="3099725" y="523394"/>
                  <a:pt x="3083061" y="527356"/>
                  <a:pt x="3058886" y="533400"/>
                </a:cubicBezTo>
                <a:cubicBezTo>
                  <a:pt x="3040936" y="537888"/>
                  <a:pt x="3022600" y="540657"/>
                  <a:pt x="3004457" y="544286"/>
                </a:cubicBezTo>
                <a:cubicBezTo>
                  <a:pt x="2993571" y="551543"/>
                  <a:pt x="2983755" y="560744"/>
                  <a:pt x="2971800" y="566057"/>
                </a:cubicBezTo>
                <a:cubicBezTo>
                  <a:pt x="2950829" y="575378"/>
                  <a:pt x="2906486" y="587829"/>
                  <a:pt x="2906486" y="587829"/>
                </a:cubicBezTo>
                <a:cubicBezTo>
                  <a:pt x="2844012" y="681541"/>
                  <a:pt x="2930329" y="543084"/>
                  <a:pt x="2873829" y="674914"/>
                </a:cubicBezTo>
                <a:cubicBezTo>
                  <a:pt x="2869786" y="684348"/>
                  <a:pt x="2858468" y="688672"/>
                  <a:pt x="2852057" y="696686"/>
                </a:cubicBezTo>
                <a:cubicBezTo>
                  <a:pt x="2843884" y="706902"/>
                  <a:pt x="2837543" y="718457"/>
                  <a:pt x="2830286" y="729343"/>
                </a:cubicBezTo>
                <a:cubicBezTo>
                  <a:pt x="2833915" y="769257"/>
                  <a:pt x="2822171" y="813798"/>
                  <a:pt x="2841172" y="849086"/>
                </a:cubicBezTo>
                <a:cubicBezTo>
                  <a:pt x="2852052" y="869292"/>
                  <a:pt x="2884715" y="863600"/>
                  <a:pt x="2906486" y="870857"/>
                </a:cubicBezTo>
                <a:lnTo>
                  <a:pt x="2939143" y="881743"/>
                </a:lnTo>
                <a:cubicBezTo>
                  <a:pt x="2950029" y="885372"/>
                  <a:pt x="2960548" y="890379"/>
                  <a:pt x="2971800" y="892629"/>
                </a:cubicBezTo>
                <a:lnTo>
                  <a:pt x="3026229" y="903514"/>
                </a:lnTo>
                <a:cubicBezTo>
                  <a:pt x="3018972" y="914400"/>
                  <a:pt x="3014673" y="927999"/>
                  <a:pt x="3004457" y="936172"/>
                </a:cubicBezTo>
                <a:cubicBezTo>
                  <a:pt x="2995497" y="943340"/>
                  <a:pt x="2983274" y="947057"/>
                  <a:pt x="2971800" y="947057"/>
                </a:cubicBezTo>
                <a:cubicBezTo>
                  <a:pt x="2913630" y="947057"/>
                  <a:pt x="2855686" y="939800"/>
                  <a:pt x="2797629" y="936172"/>
                </a:cubicBezTo>
                <a:cubicBezTo>
                  <a:pt x="2772540" y="940353"/>
                  <a:pt x="2726457" y="944543"/>
                  <a:pt x="2699657" y="957943"/>
                </a:cubicBezTo>
                <a:cubicBezTo>
                  <a:pt x="2687955" y="963794"/>
                  <a:pt x="2676933" y="971200"/>
                  <a:pt x="2667000" y="979714"/>
                </a:cubicBezTo>
                <a:cubicBezTo>
                  <a:pt x="2651415" y="993072"/>
                  <a:pt x="2623457" y="1023257"/>
                  <a:pt x="2623457" y="1023257"/>
                </a:cubicBezTo>
                <a:cubicBezTo>
                  <a:pt x="2608799" y="1111214"/>
                  <a:pt x="2619553" y="1067628"/>
                  <a:pt x="2590800" y="1153886"/>
                </a:cubicBezTo>
                <a:lnTo>
                  <a:pt x="2579915" y="1186543"/>
                </a:lnTo>
                <a:lnTo>
                  <a:pt x="2569029" y="1219200"/>
                </a:lnTo>
                <a:cubicBezTo>
                  <a:pt x="2597827" y="1334388"/>
                  <a:pt x="2558728" y="1198743"/>
                  <a:pt x="2601686" y="1295400"/>
                </a:cubicBezTo>
                <a:cubicBezTo>
                  <a:pt x="2611006" y="1316371"/>
                  <a:pt x="2623457" y="1360714"/>
                  <a:pt x="2623457" y="1360714"/>
                </a:cubicBezTo>
                <a:cubicBezTo>
                  <a:pt x="2616200" y="1382486"/>
                  <a:pt x="2616202" y="1411514"/>
                  <a:pt x="2579915" y="1404257"/>
                </a:cubicBezTo>
                <a:cubicBezTo>
                  <a:pt x="2569851" y="1402244"/>
                  <a:pt x="2565400" y="1389743"/>
                  <a:pt x="2558143" y="1382486"/>
                </a:cubicBezTo>
                <a:cubicBezTo>
                  <a:pt x="2554514" y="1357086"/>
                  <a:pt x="2552289" y="1331446"/>
                  <a:pt x="2547257" y="1306286"/>
                </a:cubicBezTo>
                <a:cubicBezTo>
                  <a:pt x="2545007" y="1295034"/>
                  <a:pt x="2547846" y="1273629"/>
                  <a:pt x="2536372" y="1273629"/>
                </a:cubicBezTo>
                <a:cubicBezTo>
                  <a:pt x="2524897" y="1273629"/>
                  <a:pt x="2529115" y="1295400"/>
                  <a:pt x="2525486" y="1306286"/>
                </a:cubicBezTo>
                <a:cubicBezTo>
                  <a:pt x="2521600" y="1345144"/>
                  <a:pt x="2500506" y="1406166"/>
                  <a:pt x="2525486" y="1447800"/>
                </a:cubicBezTo>
                <a:cubicBezTo>
                  <a:pt x="2530766" y="1456601"/>
                  <a:pt x="2540000" y="1462315"/>
                  <a:pt x="2547257" y="1469572"/>
                </a:cubicBezTo>
                <a:cubicBezTo>
                  <a:pt x="2550886" y="1480458"/>
                  <a:pt x="2552239" y="1492390"/>
                  <a:pt x="2558143" y="1502229"/>
                </a:cubicBezTo>
                <a:cubicBezTo>
                  <a:pt x="2563424" y="1511030"/>
                  <a:pt x="2579915" y="1524000"/>
                  <a:pt x="2579915" y="1524000"/>
                </a:cubicBezTo>
                <a:lnTo>
                  <a:pt x="2558143" y="1513114"/>
                </a:lnTo>
              </a:path>
            </a:pathLst>
          </a:cu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kern="0" dirty="0">
              <a:solidFill>
                <a:srgbClr val="FFFFFF"/>
              </a:solidFill>
              <a:sym typeface="Arial"/>
              <a:rtl val="0"/>
            </a:endParaRPr>
          </a:p>
        </p:txBody>
      </p:sp>
      <p:sp>
        <p:nvSpPr>
          <p:cNvPr id="16" name="TextBox 15"/>
          <p:cNvSpPr txBox="1">
            <a:spLocks noChangeArrowheads="1"/>
          </p:cNvSpPr>
          <p:nvPr/>
        </p:nvSpPr>
        <p:spPr bwMode="auto">
          <a:xfrm>
            <a:off x="6748463" y="1941513"/>
            <a:ext cx="23955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kern="0" dirty="0">
                <a:solidFill>
                  <a:srgbClr val="FF6600"/>
                </a:solidFill>
                <a:cs typeface="Arial"/>
                <a:sym typeface="Arial"/>
                <a:rtl val="0"/>
              </a:rPr>
              <a:t>April – August</a:t>
            </a:r>
          </a:p>
          <a:p>
            <a:pPr eaLnBrk="1" hangingPunct="1">
              <a:spcBef>
                <a:spcPct val="0"/>
              </a:spcBef>
              <a:buFontTx/>
              <a:buNone/>
            </a:pPr>
            <a:r>
              <a:rPr lang="en-US" altLang="en-US" sz="1600" kern="0" dirty="0">
                <a:solidFill>
                  <a:srgbClr val="FF6600"/>
                </a:solidFill>
                <a:cs typeface="Arial"/>
                <a:sym typeface="Arial"/>
                <a:rtl val="0"/>
              </a:rPr>
              <a:t>Breeding – generations 2 and 3</a:t>
            </a:r>
          </a:p>
        </p:txBody>
      </p:sp>
      <p:sp>
        <p:nvSpPr>
          <p:cNvPr id="2" name="TextBox 1"/>
          <p:cNvSpPr txBox="1"/>
          <p:nvPr/>
        </p:nvSpPr>
        <p:spPr>
          <a:xfrm>
            <a:off x="186722" y="6515595"/>
            <a:ext cx="4461478" cy="307777"/>
          </a:xfrm>
          <a:prstGeom prst="rect">
            <a:avLst/>
          </a:prstGeom>
          <a:noFill/>
        </p:spPr>
        <p:txBody>
          <a:bodyPr wrap="none" rtlCol="0">
            <a:spAutoFit/>
          </a:bodyPr>
          <a:lstStyle/>
          <a:p>
            <a:r>
              <a:rPr lang="en-US" sz="1400" kern="0" dirty="0" smtClean="0">
                <a:solidFill>
                  <a:srgbClr val="FE6802"/>
                </a:solidFill>
                <a:cs typeface="Arial" panose="020B0604020202020204" pitchFamily="34" charset="0"/>
                <a:sym typeface="Arial"/>
                <a:rtl val="0"/>
              </a:rPr>
              <a:t>Map courtesy of University of Minnesota Monarch Lab</a:t>
            </a:r>
            <a:endParaRPr lang="en-US" sz="1400" kern="0" dirty="0">
              <a:solidFill>
                <a:srgbClr val="FE6802"/>
              </a:solidFill>
              <a:cs typeface="Arial" panose="020B0604020202020204" pitchFamily="34" charset="0"/>
              <a:sym typeface="Arial"/>
              <a:rtl val="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177" y="2828772"/>
            <a:ext cx="1410571" cy="109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68" t="9429" r="31979" b="22349"/>
          <a:stretch/>
        </p:blipFill>
        <p:spPr bwMode="auto">
          <a:xfrm>
            <a:off x="7460605" y="2833688"/>
            <a:ext cx="1265166" cy="121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4664" y="5305604"/>
            <a:ext cx="987425" cy="109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6744" y="4605273"/>
            <a:ext cx="1660525" cy="124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3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FALLMIG correct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1295400"/>
            <a:ext cx="5443538"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p:cNvSpPr>
            <a:spLocks noGrp="1"/>
          </p:cNvSpPr>
          <p:nvPr>
            <p:ph type="title"/>
          </p:nvPr>
        </p:nvSpPr>
        <p:spPr>
          <a:xfrm>
            <a:off x="368618" y="228600"/>
            <a:ext cx="8305800" cy="924475"/>
          </a:xfrm>
        </p:spPr>
        <p:txBody>
          <a:bodyPr>
            <a:normAutofit fontScale="90000"/>
          </a:bodyPr>
          <a:lstStyle/>
          <a:p>
            <a:r>
              <a:rPr lang="en-US" altLang="en-US" sz="4400" b="1" dirty="0" smtClean="0">
                <a:solidFill>
                  <a:schemeClr val="tx1"/>
                </a:solidFill>
                <a:latin typeface="Calibri" panose="020F0502020204030204" pitchFamily="34" charset="0"/>
              </a:rPr>
              <a:t>Fall Migration</a:t>
            </a:r>
            <a:br>
              <a:rPr lang="en-US" altLang="en-US" sz="4400" b="1" dirty="0" smtClean="0">
                <a:solidFill>
                  <a:schemeClr val="tx1"/>
                </a:solidFill>
                <a:latin typeface="Calibri" panose="020F0502020204030204" pitchFamily="34" charset="0"/>
              </a:rPr>
            </a:br>
            <a:r>
              <a:rPr lang="en-US" altLang="en-US" sz="3600" dirty="0">
                <a:latin typeface="Calibri" panose="020F0502020204030204" pitchFamily="34" charset="0"/>
              </a:rPr>
              <a:t>Overwintering generation lives up to 9 months</a:t>
            </a:r>
            <a:endParaRPr lang="en-US" altLang="en-US" sz="3600" b="0" dirty="0" smtClean="0">
              <a:solidFill>
                <a:schemeClr val="tx1"/>
              </a:solidFill>
              <a:latin typeface="Calibri" panose="020F0502020204030204" pitchFamily="34" charset="0"/>
            </a:endParaRPr>
          </a:p>
        </p:txBody>
      </p:sp>
      <p:sp>
        <p:nvSpPr>
          <p:cNvPr id="9" name="Oval 8"/>
          <p:cNvSpPr/>
          <p:nvPr/>
        </p:nvSpPr>
        <p:spPr>
          <a:xfrm rot="20405896">
            <a:off x="3422650" y="5480050"/>
            <a:ext cx="496888" cy="498475"/>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kern="0" dirty="0">
              <a:solidFill>
                <a:srgbClr val="FFFFFF"/>
              </a:solidFill>
              <a:sym typeface="Arial"/>
              <a:rtl val="0"/>
            </a:endParaRPr>
          </a:p>
        </p:txBody>
      </p:sp>
      <p:sp>
        <p:nvSpPr>
          <p:cNvPr id="10" name="TextBox 9"/>
          <p:cNvSpPr txBox="1">
            <a:spLocks noChangeArrowheads="1"/>
          </p:cNvSpPr>
          <p:nvPr/>
        </p:nvSpPr>
        <p:spPr bwMode="auto">
          <a:xfrm>
            <a:off x="0" y="5529263"/>
            <a:ext cx="3233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000" kern="0" dirty="0">
                <a:solidFill>
                  <a:srgbClr val="FF6600"/>
                </a:solidFill>
                <a:cs typeface="Arial"/>
                <a:sym typeface="Arial"/>
                <a:rtl val="0"/>
              </a:rPr>
              <a:t>November – March</a:t>
            </a:r>
          </a:p>
          <a:p>
            <a:pPr algn="r" eaLnBrk="1" hangingPunct="1">
              <a:spcBef>
                <a:spcPct val="0"/>
              </a:spcBef>
              <a:buFontTx/>
              <a:buNone/>
            </a:pPr>
            <a:r>
              <a:rPr lang="en-US" altLang="en-US" sz="1600" kern="0" dirty="0">
                <a:solidFill>
                  <a:srgbClr val="FF6600"/>
                </a:solidFill>
                <a:cs typeface="Arial"/>
                <a:sym typeface="Arial"/>
                <a:rtl val="0"/>
              </a:rPr>
              <a:t>Overwintering - generation 4</a:t>
            </a:r>
          </a:p>
        </p:txBody>
      </p:sp>
      <p:sp>
        <p:nvSpPr>
          <p:cNvPr id="16" name="TextBox 15"/>
          <p:cNvSpPr txBox="1">
            <a:spLocks noChangeArrowheads="1"/>
          </p:cNvSpPr>
          <p:nvPr/>
        </p:nvSpPr>
        <p:spPr bwMode="auto">
          <a:xfrm>
            <a:off x="6248400" y="2895600"/>
            <a:ext cx="2395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kern="0" dirty="0">
                <a:solidFill>
                  <a:srgbClr val="FF6600"/>
                </a:solidFill>
                <a:cs typeface="Arial"/>
                <a:sym typeface="Arial"/>
                <a:rtl val="0"/>
              </a:rPr>
              <a:t>August - November</a:t>
            </a:r>
          </a:p>
          <a:p>
            <a:pPr eaLnBrk="1" hangingPunct="1">
              <a:spcBef>
                <a:spcPct val="0"/>
              </a:spcBef>
              <a:buFontTx/>
              <a:buNone/>
            </a:pPr>
            <a:r>
              <a:rPr lang="en-US" altLang="en-US" sz="1600" kern="0" dirty="0">
                <a:solidFill>
                  <a:srgbClr val="FF6600"/>
                </a:solidFill>
                <a:cs typeface="Arial"/>
                <a:sym typeface="Arial"/>
                <a:rtl val="0"/>
              </a:rPr>
              <a:t>Migrating – generation 4</a:t>
            </a:r>
          </a:p>
        </p:txBody>
      </p:sp>
      <p:sp>
        <p:nvSpPr>
          <p:cNvPr id="3" name="Freeform 2"/>
          <p:cNvSpPr/>
          <p:nvPr/>
        </p:nvSpPr>
        <p:spPr>
          <a:xfrm>
            <a:off x="2981325" y="1871663"/>
            <a:ext cx="3333750" cy="2352675"/>
          </a:xfrm>
          <a:custGeom>
            <a:avLst/>
            <a:gdLst>
              <a:gd name="connsiteX0" fmla="*/ 229456 w 3333459"/>
              <a:gd name="connsiteY0" fmla="*/ 2090057 h 2351314"/>
              <a:gd name="connsiteX1" fmla="*/ 229456 w 3333459"/>
              <a:gd name="connsiteY1" fmla="*/ 2090057 h 2351314"/>
              <a:gd name="connsiteX2" fmla="*/ 262113 w 3333459"/>
              <a:gd name="connsiteY2" fmla="*/ 1970314 h 2351314"/>
              <a:gd name="connsiteX3" fmla="*/ 283884 w 3333459"/>
              <a:gd name="connsiteY3" fmla="*/ 1937657 h 2351314"/>
              <a:gd name="connsiteX4" fmla="*/ 327427 w 3333459"/>
              <a:gd name="connsiteY4" fmla="*/ 1894114 h 2351314"/>
              <a:gd name="connsiteX5" fmla="*/ 349199 w 3333459"/>
              <a:gd name="connsiteY5" fmla="*/ 1807028 h 2351314"/>
              <a:gd name="connsiteX6" fmla="*/ 360084 w 3333459"/>
              <a:gd name="connsiteY6" fmla="*/ 1774371 h 2351314"/>
              <a:gd name="connsiteX7" fmla="*/ 381856 w 3333459"/>
              <a:gd name="connsiteY7" fmla="*/ 1676400 h 2351314"/>
              <a:gd name="connsiteX8" fmla="*/ 349199 w 3333459"/>
              <a:gd name="connsiteY8" fmla="*/ 1556657 h 2351314"/>
              <a:gd name="connsiteX9" fmla="*/ 327427 w 3333459"/>
              <a:gd name="connsiteY9" fmla="*/ 1447800 h 2351314"/>
              <a:gd name="connsiteX10" fmla="*/ 316541 w 3333459"/>
              <a:gd name="connsiteY10" fmla="*/ 1415143 h 2351314"/>
              <a:gd name="connsiteX11" fmla="*/ 294770 w 3333459"/>
              <a:gd name="connsiteY11" fmla="*/ 1295400 h 2351314"/>
              <a:gd name="connsiteX12" fmla="*/ 283884 w 3333459"/>
              <a:gd name="connsiteY12" fmla="*/ 1240971 h 2351314"/>
              <a:gd name="connsiteX13" fmla="*/ 240341 w 3333459"/>
              <a:gd name="connsiteY13" fmla="*/ 1186543 h 2351314"/>
              <a:gd name="connsiteX14" fmla="*/ 218570 w 3333459"/>
              <a:gd name="connsiteY14" fmla="*/ 1121228 h 2351314"/>
              <a:gd name="connsiteX15" fmla="*/ 207684 w 3333459"/>
              <a:gd name="connsiteY15" fmla="*/ 1088571 h 2351314"/>
              <a:gd name="connsiteX16" fmla="*/ 131484 w 3333459"/>
              <a:gd name="connsiteY16" fmla="*/ 1023257 h 2351314"/>
              <a:gd name="connsiteX17" fmla="*/ 87941 w 3333459"/>
              <a:gd name="connsiteY17" fmla="*/ 968828 h 2351314"/>
              <a:gd name="connsiteX18" fmla="*/ 77056 w 3333459"/>
              <a:gd name="connsiteY18" fmla="*/ 914400 h 2351314"/>
              <a:gd name="connsiteX19" fmla="*/ 55284 w 3333459"/>
              <a:gd name="connsiteY19" fmla="*/ 892628 h 2351314"/>
              <a:gd name="connsiteX20" fmla="*/ 44399 w 3333459"/>
              <a:gd name="connsiteY20" fmla="*/ 838200 h 2351314"/>
              <a:gd name="connsiteX21" fmla="*/ 33513 w 3333459"/>
              <a:gd name="connsiteY21" fmla="*/ 598714 h 2351314"/>
              <a:gd name="connsiteX22" fmla="*/ 11741 w 3333459"/>
              <a:gd name="connsiteY22" fmla="*/ 533400 h 2351314"/>
              <a:gd name="connsiteX23" fmla="*/ 11741 w 3333459"/>
              <a:gd name="connsiteY23" fmla="*/ 293914 h 2351314"/>
              <a:gd name="connsiteX24" fmla="*/ 66170 w 3333459"/>
              <a:gd name="connsiteY24" fmla="*/ 261257 h 2351314"/>
              <a:gd name="connsiteX25" fmla="*/ 218570 w 3333459"/>
              <a:gd name="connsiteY25" fmla="*/ 304800 h 2351314"/>
              <a:gd name="connsiteX26" fmla="*/ 251227 w 3333459"/>
              <a:gd name="connsiteY26" fmla="*/ 315686 h 2351314"/>
              <a:gd name="connsiteX27" fmla="*/ 283884 w 3333459"/>
              <a:gd name="connsiteY27" fmla="*/ 326571 h 2351314"/>
              <a:gd name="connsiteX28" fmla="*/ 664884 w 3333459"/>
              <a:gd name="connsiteY28" fmla="*/ 315686 h 2351314"/>
              <a:gd name="connsiteX29" fmla="*/ 719313 w 3333459"/>
              <a:gd name="connsiteY29" fmla="*/ 283028 h 2351314"/>
              <a:gd name="connsiteX30" fmla="*/ 751970 w 3333459"/>
              <a:gd name="connsiteY30" fmla="*/ 261257 h 2351314"/>
              <a:gd name="connsiteX31" fmla="*/ 980570 w 3333459"/>
              <a:gd name="connsiteY31" fmla="*/ 228600 h 2351314"/>
              <a:gd name="connsiteX32" fmla="*/ 1296256 w 3333459"/>
              <a:gd name="connsiteY32" fmla="*/ 239486 h 2351314"/>
              <a:gd name="connsiteX33" fmla="*/ 1361570 w 3333459"/>
              <a:gd name="connsiteY33" fmla="*/ 261257 h 2351314"/>
              <a:gd name="connsiteX34" fmla="*/ 1394227 w 3333459"/>
              <a:gd name="connsiteY34" fmla="*/ 272143 h 2351314"/>
              <a:gd name="connsiteX35" fmla="*/ 1590170 w 3333459"/>
              <a:gd name="connsiteY35" fmla="*/ 304800 h 2351314"/>
              <a:gd name="connsiteX36" fmla="*/ 1688141 w 3333459"/>
              <a:gd name="connsiteY36" fmla="*/ 337457 h 2351314"/>
              <a:gd name="connsiteX37" fmla="*/ 1720799 w 3333459"/>
              <a:gd name="connsiteY37" fmla="*/ 348343 h 2351314"/>
              <a:gd name="connsiteX38" fmla="*/ 1753456 w 3333459"/>
              <a:gd name="connsiteY38" fmla="*/ 359228 h 2351314"/>
              <a:gd name="connsiteX39" fmla="*/ 1786113 w 3333459"/>
              <a:gd name="connsiteY39" fmla="*/ 381000 h 2351314"/>
              <a:gd name="connsiteX40" fmla="*/ 1851427 w 3333459"/>
              <a:gd name="connsiteY40" fmla="*/ 402771 h 2351314"/>
              <a:gd name="connsiteX41" fmla="*/ 1884084 w 3333459"/>
              <a:gd name="connsiteY41" fmla="*/ 413657 h 2351314"/>
              <a:gd name="connsiteX42" fmla="*/ 1938513 w 3333459"/>
              <a:gd name="connsiteY42" fmla="*/ 424543 h 2351314"/>
              <a:gd name="connsiteX43" fmla="*/ 2036484 w 3333459"/>
              <a:gd name="connsiteY43" fmla="*/ 457200 h 2351314"/>
              <a:gd name="connsiteX44" fmla="*/ 2069141 w 3333459"/>
              <a:gd name="connsiteY44" fmla="*/ 468086 h 2351314"/>
              <a:gd name="connsiteX45" fmla="*/ 2265084 w 3333459"/>
              <a:gd name="connsiteY45" fmla="*/ 457200 h 2351314"/>
              <a:gd name="connsiteX46" fmla="*/ 2319513 w 3333459"/>
              <a:gd name="connsiteY46" fmla="*/ 424543 h 2351314"/>
              <a:gd name="connsiteX47" fmla="*/ 2352170 w 3333459"/>
              <a:gd name="connsiteY47" fmla="*/ 413657 h 2351314"/>
              <a:gd name="connsiteX48" fmla="*/ 2406599 w 3333459"/>
              <a:gd name="connsiteY48" fmla="*/ 370114 h 2351314"/>
              <a:gd name="connsiteX49" fmla="*/ 2461027 w 3333459"/>
              <a:gd name="connsiteY49" fmla="*/ 293914 h 2351314"/>
              <a:gd name="connsiteX50" fmla="*/ 2504570 w 3333459"/>
              <a:gd name="connsiteY50" fmla="*/ 250371 h 2351314"/>
              <a:gd name="connsiteX51" fmla="*/ 2526341 w 3333459"/>
              <a:gd name="connsiteY51" fmla="*/ 217714 h 2351314"/>
              <a:gd name="connsiteX52" fmla="*/ 2569884 w 3333459"/>
              <a:gd name="connsiteY52" fmla="*/ 174171 h 2351314"/>
              <a:gd name="connsiteX53" fmla="*/ 2602541 w 3333459"/>
              <a:gd name="connsiteY53" fmla="*/ 163286 h 2351314"/>
              <a:gd name="connsiteX54" fmla="*/ 2646084 w 3333459"/>
              <a:gd name="connsiteY54" fmla="*/ 119743 h 2351314"/>
              <a:gd name="connsiteX55" fmla="*/ 2667856 w 3333459"/>
              <a:gd name="connsiteY55" fmla="*/ 97971 h 2351314"/>
              <a:gd name="connsiteX56" fmla="*/ 2711399 w 3333459"/>
              <a:gd name="connsiteY56" fmla="*/ 43543 h 2351314"/>
              <a:gd name="connsiteX57" fmla="*/ 2744056 w 3333459"/>
              <a:gd name="connsiteY57" fmla="*/ 32657 h 2351314"/>
              <a:gd name="connsiteX58" fmla="*/ 2809370 w 3333459"/>
              <a:gd name="connsiteY58" fmla="*/ 0 h 2351314"/>
              <a:gd name="connsiteX59" fmla="*/ 3005313 w 3333459"/>
              <a:gd name="connsiteY59" fmla="*/ 32657 h 2351314"/>
              <a:gd name="connsiteX60" fmla="*/ 3037970 w 3333459"/>
              <a:gd name="connsiteY60" fmla="*/ 54428 h 2351314"/>
              <a:gd name="connsiteX61" fmla="*/ 3059741 w 3333459"/>
              <a:gd name="connsiteY61" fmla="*/ 76200 h 2351314"/>
              <a:gd name="connsiteX62" fmla="*/ 3125056 w 3333459"/>
              <a:gd name="connsiteY62" fmla="*/ 97971 h 2351314"/>
              <a:gd name="connsiteX63" fmla="*/ 3179484 w 3333459"/>
              <a:gd name="connsiteY63" fmla="*/ 130628 h 2351314"/>
              <a:gd name="connsiteX64" fmla="*/ 3201256 w 3333459"/>
              <a:gd name="connsiteY64" fmla="*/ 152400 h 2351314"/>
              <a:gd name="connsiteX65" fmla="*/ 3233913 w 3333459"/>
              <a:gd name="connsiteY65" fmla="*/ 163286 h 2351314"/>
              <a:gd name="connsiteX66" fmla="*/ 3266570 w 3333459"/>
              <a:gd name="connsiteY66" fmla="*/ 185057 h 2351314"/>
              <a:gd name="connsiteX67" fmla="*/ 3288341 w 3333459"/>
              <a:gd name="connsiteY67" fmla="*/ 217714 h 2351314"/>
              <a:gd name="connsiteX68" fmla="*/ 3310113 w 3333459"/>
              <a:gd name="connsiteY68" fmla="*/ 239486 h 2351314"/>
              <a:gd name="connsiteX69" fmla="*/ 3331884 w 3333459"/>
              <a:gd name="connsiteY69" fmla="*/ 304800 h 2351314"/>
              <a:gd name="connsiteX70" fmla="*/ 3299227 w 3333459"/>
              <a:gd name="connsiteY70" fmla="*/ 468086 h 2351314"/>
              <a:gd name="connsiteX71" fmla="*/ 3233913 w 3333459"/>
              <a:gd name="connsiteY71" fmla="*/ 511628 h 2351314"/>
              <a:gd name="connsiteX72" fmla="*/ 3212141 w 3333459"/>
              <a:gd name="connsiteY72" fmla="*/ 533400 h 2351314"/>
              <a:gd name="connsiteX73" fmla="*/ 3146827 w 3333459"/>
              <a:gd name="connsiteY73" fmla="*/ 555171 h 2351314"/>
              <a:gd name="connsiteX74" fmla="*/ 3059741 w 3333459"/>
              <a:gd name="connsiteY74" fmla="*/ 598714 h 2351314"/>
              <a:gd name="connsiteX75" fmla="*/ 3027084 w 3333459"/>
              <a:gd name="connsiteY75" fmla="*/ 609600 h 2351314"/>
              <a:gd name="connsiteX76" fmla="*/ 3005313 w 3333459"/>
              <a:gd name="connsiteY76" fmla="*/ 642257 h 2351314"/>
              <a:gd name="connsiteX77" fmla="*/ 2983541 w 3333459"/>
              <a:gd name="connsiteY77" fmla="*/ 664028 h 2351314"/>
              <a:gd name="connsiteX78" fmla="*/ 2950884 w 3333459"/>
              <a:gd name="connsiteY78" fmla="*/ 718457 h 2351314"/>
              <a:gd name="connsiteX79" fmla="*/ 2907341 w 3333459"/>
              <a:gd name="connsiteY79" fmla="*/ 805543 h 2351314"/>
              <a:gd name="connsiteX80" fmla="*/ 2939999 w 3333459"/>
              <a:gd name="connsiteY80" fmla="*/ 870857 h 2351314"/>
              <a:gd name="connsiteX81" fmla="*/ 2950884 w 3333459"/>
              <a:gd name="connsiteY81" fmla="*/ 903514 h 2351314"/>
              <a:gd name="connsiteX82" fmla="*/ 3016199 w 3333459"/>
              <a:gd name="connsiteY82" fmla="*/ 925286 h 2351314"/>
              <a:gd name="connsiteX83" fmla="*/ 3092399 w 3333459"/>
              <a:gd name="connsiteY83" fmla="*/ 947057 h 2351314"/>
              <a:gd name="connsiteX84" fmla="*/ 3005313 w 3333459"/>
              <a:gd name="connsiteY84" fmla="*/ 990600 h 2351314"/>
              <a:gd name="connsiteX85" fmla="*/ 2972656 w 3333459"/>
              <a:gd name="connsiteY85" fmla="*/ 1001486 h 2351314"/>
              <a:gd name="connsiteX86" fmla="*/ 2907341 w 3333459"/>
              <a:gd name="connsiteY86" fmla="*/ 968828 h 2351314"/>
              <a:gd name="connsiteX87" fmla="*/ 2896456 w 3333459"/>
              <a:gd name="connsiteY87" fmla="*/ 936171 h 2351314"/>
              <a:gd name="connsiteX88" fmla="*/ 2863799 w 3333459"/>
              <a:gd name="connsiteY88" fmla="*/ 947057 h 2351314"/>
              <a:gd name="connsiteX89" fmla="*/ 2820256 w 3333459"/>
              <a:gd name="connsiteY89" fmla="*/ 990600 h 2351314"/>
              <a:gd name="connsiteX90" fmla="*/ 2787599 w 3333459"/>
              <a:gd name="connsiteY90" fmla="*/ 1001486 h 2351314"/>
              <a:gd name="connsiteX91" fmla="*/ 2765827 w 3333459"/>
              <a:gd name="connsiteY91" fmla="*/ 1023257 h 2351314"/>
              <a:gd name="connsiteX92" fmla="*/ 2722284 w 3333459"/>
              <a:gd name="connsiteY92" fmla="*/ 1077686 h 2351314"/>
              <a:gd name="connsiteX93" fmla="*/ 2711399 w 3333459"/>
              <a:gd name="connsiteY93" fmla="*/ 1143000 h 2351314"/>
              <a:gd name="connsiteX94" fmla="*/ 2689627 w 3333459"/>
              <a:gd name="connsiteY94" fmla="*/ 1164771 h 2351314"/>
              <a:gd name="connsiteX95" fmla="*/ 2678741 w 3333459"/>
              <a:gd name="connsiteY95" fmla="*/ 1219200 h 2351314"/>
              <a:gd name="connsiteX96" fmla="*/ 2667856 w 3333459"/>
              <a:gd name="connsiteY96" fmla="*/ 1262743 h 2351314"/>
              <a:gd name="connsiteX97" fmla="*/ 2700513 w 3333459"/>
              <a:gd name="connsiteY97" fmla="*/ 1371600 h 2351314"/>
              <a:gd name="connsiteX98" fmla="*/ 2711399 w 3333459"/>
              <a:gd name="connsiteY98" fmla="*/ 1404257 h 2351314"/>
              <a:gd name="connsiteX99" fmla="*/ 2689627 w 3333459"/>
              <a:gd name="connsiteY99" fmla="*/ 1426028 h 2351314"/>
              <a:gd name="connsiteX100" fmla="*/ 2635199 w 3333459"/>
              <a:gd name="connsiteY100" fmla="*/ 1393371 h 2351314"/>
              <a:gd name="connsiteX101" fmla="*/ 2602541 w 3333459"/>
              <a:gd name="connsiteY101" fmla="*/ 1338943 h 2351314"/>
              <a:gd name="connsiteX102" fmla="*/ 2591656 w 3333459"/>
              <a:gd name="connsiteY102" fmla="*/ 1371600 h 2351314"/>
              <a:gd name="connsiteX103" fmla="*/ 2624313 w 3333459"/>
              <a:gd name="connsiteY103" fmla="*/ 1436914 h 2351314"/>
              <a:gd name="connsiteX104" fmla="*/ 2646084 w 3333459"/>
              <a:gd name="connsiteY104" fmla="*/ 1567543 h 2351314"/>
              <a:gd name="connsiteX105" fmla="*/ 2667856 w 3333459"/>
              <a:gd name="connsiteY105" fmla="*/ 1589314 h 2351314"/>
              <a:gd name="connsiteX106" fmla="*/ 2689627 w 3333459"/>
              <a:gd name="connsiteY106" fmla="*/ 1687286 h 2351314"/>
              <a:gd name="connsiteX107" fmla="*/ 2711399 w 3333459"/>
              <a:gd name="connsiteY107" fmla="*/ 1752600 h 2351314"/>
              <a:gd name="connsiteX108" fmla="*/ 2722284 w 3333459"/>
              <a:gd name="connsiteY108" fmla="*/ 1785257 h 2351314"/>
              <a:gd name="connsiteX109" fmla="*/ 2733170 w 3333459"/>
              <a:gd name="connsiteY109" fmla="*/ 1817914 h 2351314"/>
              <a:gd name="connsiteX110" fmla="*/ 2744056 w 3333459"/>
              <a:gd name="connsiteY110" fmla="*/ 1861457 h 2351314"/>
              <a:gd name="connsiteX111" fmla="*/ 2744056 w 3333459"/>
              <a:gd name="connsiteY111" fmla="*/ 2046514 h 2351314"/>
              <a:gd name="connsiteX112" fmla="*/ 2689627 w 3333459"/>
              <a:gd name="connsiteY112" fmla="*/ 2079171 h 2351314"/>
              <a:gd name="connsiteX113" fmla="*/ 2635199 w 3333459"/>
              <a:gd name="connsiteY113" fmla="*/ 2122714 h 2351314"/>
              <a:gd name="connsiteX114" fmla="*/ 2613427 w 3333459"/>
              <a:gd name="connsiteY114" fmla="*/ 2144486 h 2351314"/>
              <a:gd name="connsiteX115" fmla="*/ 2548113 w 3333459"/>
              <a:gd name="connsiteY115" fmla="*/ 2166257 h 2351314"/>
              <a:gd name="connsiteX116" fmla="*/ 2526341 w 3333459"/>
              <a:gd name="connsiteY116" fmla="*/ 2188028 h 2351314"/>
              <a:gd name="connsiteX117" fmla="*/ 2461027 w 3333459"/>
              <a:gd name="connsiteY117" fmla="*/ 2231571 h 2351314"/>
              <a:gd name="connsiteX118" fmla="*/ 2417484 w 3333459"/>
              <a:gd name="connsiteY118" fmla="*/ 2275114 h 2351314"/>
              <a:gd name="connsiteX119" fmla="*/ 2373941 w 3333459"/>
              <a:gd name="connsiteY119" fmla="*/ 2286000 h 2351314"/>
              <a:gd name="connsiteX120" fmla="*/ 2286856 w 3333459"/>
              <a:gd name="connsiteY120" fmla="*/ 2307771 h 2351314"/>
              <a:gd name="connsiteX121" fmla="*/ 2123570 w 3333459"/>
              <a:gd name="connsiteY121" fmla="*/ 2318657 h 2351314"/>
              <a:gd name="connsiteX122" fmla="*/ 2014713 w 3333459"/>
              <a:gd name="connsiteY122" fmla="*/ 2329543 h 2351314"/>
              <a:gd name="connsiteX123" fmla="*/ 1851427 w 3333459"/>
              <a:gd name="connsiteY123" fmla="*/ 2340428 h 2351314"/>
              <a:gd name="connsiteX124" fmla="*/ 1731684 w 3333459"/>
              <a:gd name="connsiteY124" fmla="*/ 2351314 h 2351314"/>
              <a:gd name="connsiteX125" fmla="*/ 1209170 w 3333459"/>
              <a:gd name="connsiteY125" fmla="*/ 2340428 h 2351314"/>
              <a:gd name="connsiteX126" fmla="*/ 1002341 w 3333459"/>
              <a:gd name="connsiteY126" fmla="*/ 2329543 h 2351314"/>
              <a:gd name="connsiteX127" fmla="*/ 904370 w 3333459"/>
              <a:gd name="connsiteY127" fmla="*/ 2286000 h 2351314"/>
              <a:gd name="connsiteX128" fmla="*/ 839056 w 3333459"/>
              <a:gd name="connsiteY128" fmla="*/ 2264228 h 2351314"/>
              <a:gd name="connsiteX129" fmla="*/ 806399 w 3333459"/>
              <a:gd name="connsiteY129" fmla="*/ 2253343 h 2351314"/>
              <a:gd name="connsiteX130" fmla="*/ 784627 w 3333459"/>
              <a:gd name="connsiteY130" fmla="*/ 2231571 h 2351314"/>
              <a:gd name="connsiteX131" fmla="*/ 719313 w 3333459"/>
              <a:gd name="connsiteY131" fmla="*/ 2209800 h 2351314"/>
              <a:gd name="connsiteX132" fmla="*/ 686656 w 3333459"/>
              <a:gd name="connsiteY132" fmla="*/ 2198914 h 2351314"/>
              <a:gd name="connsiteX133" fmla="*/ 621341 w 3333459"/>
              <a:gd name="connsiteY133" fmla="*/ 2177143 h 2351314"/>
              <a:gd name="connsiteX134" fmla="*/ 566913 w 3333459"/>
              <a:gd name="connsiteY134" fmla="*/ 2166257 h 2351314"/>
              <a:gd name="connsiteX135" fmla="*/ 490713 w 3333459"/>
              <a:gd name="connsiteY135" fmla="*/ 2144486 h 2351314"/>
              <a:gd name="connsiteX136" fmla="*/ 294770 w 3333459"/>
              <a:gd name="connsiteY136" fmla="*/ 2133600 h 2351314"/>
              <a:gd name="connsiteX137" fmla="*/ 207684 w 3333459"/>
              <a:gd name="connsiteY137" fmla="*/ 2090057 h 2351314"/>
              <a:gd name="connsiteX138" fmla="*/ 262113 w 3333459"/>
              <a:gd name="connsiteY138" fmla="*/ 2024743 h 2351314"/>
              <a:gd name="connsiteX139" fmla="*/ 262113 w 3333459"/>
              <a:gd name="connsiteY139" fmla="*/ 2002971 h 23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333459" h="2351314">
                <a:moveTo>
                  <a:pt x="229456" y="2090057"/>
                </a:moveTo>
                <a:lnTo>
                  <a:pt x="229456" y="2090057"/>
                </a:lnTo>
                <a:cubicBezTo>
                  <a:pt x="246122" y="1940054"/>
                  <a:pt x="215655" y="2028387"/>
                  <a:pt x="262113" y="1970314"/>
                </a:cubicBezTo>
                <a:cubicBezTo>
                  <a:pt x="270286" y="1960098"/>
                  <a:pt x="275370" y="1947590"/>
                  <a:pt x="283884" y="1937657"/>
                </a:cubicBezTo>
                <a:cubicBezTo>
                  <a:pt x="297242" y="1922072"/>
                  <a:pt x="327427" y="1894114"/>
                  <a:pt x="327427" y="1894114"/>
                </a:cubicBezTo>
                <a:cubicBezTo>
                  <a:pt x="352308" y="1819474"/>
                  <a:pt x="322931" y="1912102"/>
                  <a:pt x="349199" y="1807028"/>
                </a:cubicBezTo>
                <a:cubicBezTo>
                  <a:pt x="351982" y="1795896"/>
                  <a:pt x="356932" y="1785404"/>
                  <a:pt x="360084" y="1774371"/>
                </a:cubicBezTo>
                <a:cubicBezTo>
                  <a:pt x="370334" y="1738496"/>
                  <a:pt x="374372" y="1713818"/>
                  <a:pt x="381856" y="1676400"/>
                </a:cubicBezTo>
                <a:cubicBezTo>
                  <a:pt x="356852" y="1476370"/>
                  <a:pt x="392785" y="1658359"/>
                  <a:pt x="349199" y="1556657"/>
                </a:cubicBezTo>
                <a:cubicBezTo>
                  <a:pt x="339189" y="1533299"/>
                  <a:pt x="331583" y="1466503"/>
                  <a:pt x="327427" y="1447800"/>
                </a:cubicBezTo>
                <a:cubicBezTo>
                  <a:pt x="324938" y="1436599"/>
                  <a:pt x="320170" y="1426029"/>
                  <a:pt x="316541" y="1415143"/>
                </a:cubicBezTo>
                <a:cubicBezTo>
                  <a:pt x="291400" y="1213999"/>
                  <a:pt x="319941" y="1396081"/>
                  <a:pt x="294770" y="1295400"/>
                </a:cubicBezTo>
                <a:cubicBezTo>
                  <a:pt x="290282" y="1277450"/>
                  <a:pt x="290381" y="1258295"/>
                  <a:pt x="283884" y="1240971"/>
                </a:cubicBezTo>
                <a:cubicBezTo>
                  <a:pt x="275644" y="1218998"/>
                  <a:pt x="256284" y="1202485"/>
                  <a:pt x="240341" y="1186543"/>
                </a:cubicBezTo>
                <a:lnTo>
                  <a:pt x="218570" y="1121228"/>
                </a:lnTo>
                <a:cubicBezTo>
                  <a:pt x="214941" y="1110342"/>
                  <a:pt x="217231" y="1094936"/>
                  <a:pt x="207684" y="1088571"/>
                </a:cubicBezTo>
                <a:cubicBezTo>
                  <a:pt x="178138" y="1068874"/>
                  <a:pt x="152601" y="1054934"/>
                  <a:pt x="131484" y="1023257"/>
                </a:cubicBezTo>
                <a:cubicBezTo>
                  <a:pt x="104020" y="982060"/>
                  <a:pt x="118964" y="999851"/>
                  <a:pt x="87941" y="968828"/>
                </a:cubicBezTo>
                <a:cubicBezTo>
                  <a:pt x="84313" y="950685"/>
                  <a:pt x="84344" y="931406"/>
                  <a:pt x="77056" y="914400"/>
                </a:cubicBezTo>
                <a:cubicBezTo>
                  <a:pt x="73013" y="904966"/>
                  <a:pt x="59327" y="902062"/>
                  <a:pt x="55284" y="892628"/>
                </a:cubicBezTo>
                <a:cubicBezTo>
                  <a:pt x="47996" y="875622"/>
                  <a:pt x="48027" y="856343"/>
                  <a:pt x="44399" y="838200"/>
                </a:cubicBezTo>
                <a:cubicBezTo>
                  <a:pt x="40770" y="758371"/>
                  <a:pt x="42026" y="678170"/>
                  <a:pt x="33513" y="598714"/>
                </a:cubicBezTo>
                <a:cubicBezTo>
                  <a:pt x="31068" y="575896"/>
                  <a:pt x="11741" y="533400"/>
                  <a:pt x="11741" y="533400"/>
                </a:cubicBezTo>
                <a:cubicBezTo>
                  <a:pt x="2315" y="439133"/>
                  <a:pt x="-9129" y="391309"/>
                  <a:pt x="11741" y="293914"/>
                </a:cubicBezTo>
                <a:cubicBezTo>
                  <a:pt x="16338" y="272459"/>
                  <a:pt x="52050" y="265964"/>
                  <a:pt x="66170" y="261257"/>
                </a:cubicBezTo>
                <a:cubicBezTo>
                  <a:pt x="175520" y="288594"/>
                  <a:pt x="124870" y="273566"/>
                  <a:pt x="218570" y="304800"/>
                </a:cubicBezTo>
                <a:lnTo>
                  <a:pt x="251227" y="315686"/>
                </a:lnTo>
                <a:lnTo>
                  <a:pt x="283884" y="326571"/>
                </a:lnTo>
                <a:cubicBezTo>
                  <a:pt x="410884" y="322943"/>
                  <a:pt x="538008" y="322364"/>
                  <a:pt x="664884" y="315686"/>
                </a:cubicBezTo>
                <a:cubicBezTo>
                  <a:pt x="700296" y="313822"/>
                  <a:pt x="695672" y="301941"/>
                  <a:pt x="719313" y="283028"/>
                </a:cubicBezTo>
                <a:cubicBezTo>
                  <a:pt x="729529" y="274855"/>
                  <a:pt x="740015" y="266570"/>
                  <a:pt x="751970" y="261257"/>
                </a:cubicBezTo>
                <a:cubicBezTo>
                  <a:pt x="834603" y="224532"/>
                  <a:pt x="876228" y="235556"/>
                  <a:pt x="980570" y="228600"/>
                </a:cubicBezTo>
                <a:cubicBezTo>
                  <a:pt x="1085799" y="232229"/>
                  <a:pt x="1191349" y="230494"/>
                  <a:pt x="1296256" y="239486"/>
                </a:cubicBezTo>
                <a:cubicBezTo>
                  <a:pt x="1319121" y="241446"/>
                  <a:pt x="1339799" y="254000"/>
                  <a:pt x="1361570" y="261257"/>
                </a:cubicBezTo>
                <a:lnTo>
                  <a:pt x="1394227" y="272143"/>
                </a:lnTo>
                <a:cubicBezTo>
                  <a:pt x="1459915" y="337828"/>
                  <a:pt x="1389983" y="277502"/>
                  <a:pt x="1590170" y="304800"/>
                </a:cubicBezTo>
                <a:cubicBezTo>
                  <a:pt x="1590177" y="304801"/>
                  <a:pt x="1671809" y="332013"/>
                  <a:pt x="1688141" y="337457"/>
                </a:cubicBezTo>
                <a:lnTo>
                  <a:pt x="1720799" y="348343"/>
                </a:lnTo>
                <a:lnTo>
                  <a:pt x="1753456" y="359228"/>
                </a:lnTo>
                <a:cubicBezTo>
                  <a:pt x="1764342" y="366485"/>
                  <a:pt x="1774158" y="375686"/>
                  <a:pt x="1786113" y="381000"/>
                </a:cubicBezTo>
                <a:cubicBezTo>
                  <a:pt x="1807084" y="390321"/>
                  <a:pt x="1829656" y="395514"/>
                  <a:pt x="1851427" y="402771"/>
                </a:cubicBezTo>
                <a:cubicBezTo>
                  <a:pt x="1862313" y="406400"/>
                  <a:pt x="1872832" y="411407"/>
                  <a:pt x="1884084" y="413657"/>
                </a:cubicBezTo>
                <a:cubicBezTo>
                  <a:pt x="1902227" y="417286"/>
                  <a:pt x="1920663" y="419675"/>
                  <a:pt x="1938513" y="424543"/>
                </a:cubicBezTo>
                <a:cubicBezTo>
                  <a:pt x="1938532" y="424548"/>
                  <a:pt x="2020146" y="451754"/>
                  <a:pt x="2036484" y="457200"/>
                </a:cubicBezTo>
                <a:lnTo>
                  <a:pt x="2069141" y="468086"/>
                </a:lnTo>
                <a:cubicBezTo>
                  <a:pt x="2134455" y="464457"/>
                  <a:pt x="2199964" y="463402"/>
                  <a:pt x="2265084" y="457200"/>
                </a:cubicBezTo>
                <a:cubicBezTo>
                  <a:pt x="2313956" y="452545"/>
                  <a:pt x="2283833" y="445951"/>
                  <a:pt x="2319513" y="424543"/>
                </a:cubicBezTo>
                <a:cubicBezTo>
                  <a:pt x="2329352" y="418639"/>
                  <a:pt x="2341907" y="418789"/>
                  <a:pt x="2352170" y="413657"/>
                </a:cubicBezTo>
                <a:cubicBezTo>
                  <a:pt x="2379635" y="399924"/>
                  <a:pt x="2386348" y="390365"/>
                  <a:pt x="2406599" y="370114"/>
                </a:cubicBezTo>
                <a:cubicBezTo>
                  <a:pt x="2423974" y="317985"/>
                  <a:pt x="2409371" y="345569"/>
                  <a:pt x="2461027" y="293914"/>
                </a:cubicBezTo>
                <a:lnTo>
                  <a:pt x="2504570" y="250371"/>
                </a:lnTo>
                <a:cubicBezTo>
                  <a:pt x="2511827" y="239485"/>
                  <a:pt x="2517827" y="227647"/>
                  <a:pt x="2526341" y="217714"/>
                </a:cubicBezTo>
                <a:cubicBezTo>
                  <a:pt x="2539699" y="202129"/>
                  <a:pt x="2550411" y="180662"/>
                  <a:pt x="2569884" y="174171"/>
                </a:cubicBezTo>
                <a:lnTo>
                  <a:pt x="2602541" y="163286"/>
                </a:lnTo>
                <a:cubicBezTo>
                  <a:pt x="2621894" y="105227"/>
                  <a:pt x="2597703" y="148771"/>
                  <a:pt x="2646084" y="119743"/>
                </a:cubicBezTo>
                <a:cubicBezTo>
                  <a:pt x="2654885" y="114463"/>
                  <a:pt x="2661445" y="105985"/>
                  <a:pt x="2667856" y="97971"/>
                </a:cubicBezTo>
                <a:cubicBezTo>
                  <a:pt x="2681550" y="80853"/>
                  <a:pt x="2691178" y="55675"/>
                  <a:pt x="2711399" y="43543"/>
                </a:cubicBezTo>
                <a:cubicBezTo>
                  <a:pt x="2721238" y="37639"/>
                  <a:pt x="2733793" y="37789"/>
                  <a:pt x="2744056" y="32657"/>
                </a:cubicBezTo>
                <a:cubicBezTo>
                  <a:pt x="2828465" y="-9547"/>
                  <a:pt x="2727286" y="27362"/>
                  <a:pt x="2809370" y="0"/>
                </a:cubicBezTo>
                <a:cubicBezTo>
                  <a:pt x="2846709" y="3112"/>
                  <a:pt x="2959557" y="2153"/>
                  <a:pt x="3005313" y="32657"/>
                </a:cubicBezTo>
                <a:cubicBezTo>
                  <a:pt x="3016199" y="39914"/>
                  <a:pt x="3027754" y="46255"/>
                  <a:pt x="3037970" y="54428"/>
                </a:cubicBezTo>
                <a:cubicBezTo>
                  <a:pt x="3045984" y="60839"/>
                  <a:pt x="3050561" y="71610"/>
                  <a:pt x="3059741" y="76200"/>
                </a:cubicBezTo>
                <a:cubicBezTo>
                  <a:pt x="3080267" y="86463"/>
                  <a:pt x="3125056" y="97971"/>
                  <a:pt x="3125056" y="97971"/>
                </a:cubicBezTo>
                <a:cubicBezTo>
                  <a:pt x="3180217" y="153135"/>
                  <a:pt x="3108830" y="88236"/>
                  <a:pt x="3179484" y="130628"/>
                </a:cubicBezTo>
                <a:cubicBezTo>
                  <a:pt x="3188285" y="135908"/>
                  <a:pt x="3192455" y="147119"/>
                  <a:pt x="3201256" y="152400"/>
                </a:cubicBezTo>
                <a:cubicBezTo>
                  <a:pt x="3211095" y="158304"/>
                  <a:pt x="3223650" y="158154"/>
                  <a:pt x="3233913" y="163286"/>
                </a:cubicBezTo>
                <a:cubicBezTo>
                  <a:pt x="3245615" y="169137"/>
                  <a:pt x="3255684" y="177800"/>
                  <a:pt x="3266570" y="185057"/>
                </a:cubicBezTo>
                <a:cubicBezTo>
                  <a:pt x="3273827" y="195943"/>
                  <a:pt x="3280168" y="207498"/>
                  <a:pt x="3288341" y="217714"/>
                </a:cubicBezTo>
                <a:cubicBezTo>
                  <a:pt x="3294752" y="225728"/>
                  <a:pt x="3305523" y="230306"/>
                  <a:pt x="3310113" y="239486"/>
                </a:cubicBezTo>
                <a:cubicBezTo>
                  <a:pt x="3320376" y="260012"/>
                  <a:pt x="3331884" y="304800"/>
                  <a:pt x="3331884" y="304800"/>
                </a:cubicBezTo>
                <a:cubicBezTo>
                  <a:pt x="3325407" y="389007"/>
                  <a:pt x="3353326" y="427512"/>
                  <a:pt x="3299227" y="468086"/>
                </a:cubicBezTo>
                <a:cubicBezTo>
                  <a:pt x="3278294" y="483785"/>
                  <a:pt x="3252415" y="493126"/>
                  <a:pt x="3233913" y="511628"/>
                </a:cubicBezTo>
                <a:cubicBezTo>
                  <a:pt x="3226656" y="518885"/>
                  <a:pt x="3221321" y="528810"/>
                  <a:pt x="3212141" y="533400"/>
                </a:cubicBezTo>
                <a:cubicBezTo>
                  <a:pt x="3191615" y="543663"/>
                  <a:pt x="3146827" y="555171"/>
                  <a:pt x="3146827" y="555171"/>
                </a:cubicBezTo>
                <a:cubicBezTo>
                  <a:pt x="3108828" y="593171"/>
                  <a:pt x="3134793" y="573697"/>
                  <a:pt x="3059741" y="598714"/>
                </a:cubicBezTo>
                <a:lnTo>
                  <a:pt x="3027084" y="609600"/>
                </a:lnTo>
                <a:cubicBezTo>
                  <a:pt x="3019827" y="620486"/>
                  <a:pt x="3013486" y="632041"/>
                  <a:pt x="3005313" y="642257"/>
                </a:cubicBezTo>
                <a:cubicBezTo>
                  <a:pt x="2998902" y="650271"/>
                  <a:pt x="2988821" y="655227"/>
                  <a:pt x="2983541" y="664028"/>
                </a:cubicBezTo>
                <a:cubicBezTo>
                  <a:pt x="2941148" y="734684"/>
                  <a:pt x="3006049" y="663295"/>
                  <a:pt x="2950884" y="718457"/>
                </a:cubicBezTo>
                <a:cubicBezTo>
                  <a:pt x="2925867" y="793508"/>
                  <a:pt x="2945340" y="767544"/>
                  <a:pt x="2907341" y="805543"/>
                </a:cubicBezTo>
                <a:cubicBezTo>
                  <a:pt x="2934192" y="912943"/>
                  <a:pt x="2898404" y="801532"/>
                  <a:pt x="2939999" y="870857"/>
                </a:cubicBezTo>
                <a:cubicBezTo>
                  <a:pt x="2945903" y="880696"/>
                  <a:pt x="2941547" y="896845"/>
                  <a:pt x="2950884" y="903514"/>
                </a:cubicBezTo>
                <a:cubicBezTo>
                  <a:pt x="2969559" y="916853"/>
                  <a:pt x="2993935" y="919720"/>
                  <a:pt x="3016199" y="925286"/>
                </a:cubicBezTo>
                <a:cubicBezTo>
                  <a:pt x="3070873" y="938954"/>
                  <a:pt x="3045548" y="931440"/>
                  <a:pt x="3092399" y="947057"/>
                </a:cubicBezTo>
                <a:cubicBezTo>
                  <a:pt x="3054399" y="985055"/>
                  <a:pt x="3080363" y="965582"/>
                  <a:pt x="3005313" y="990600"/>
                </a:cubicBezTo>
                <a:lnTo>
                  <a:pt x="2972656" y="1001486"/>
                </a:lnTo>
                <a:cubicBezTo>
                  <a:pt x="2941349" y="993659"/>
                  <a:pt x="2924468" y="997373"/>
                  <a:pt x="2907341" y="968828"/>
                </a:cubicBezTo>
                <a:cubicBezTo>
                  <a:pt x="2901438" y="958989"/>
                  <a:pt x="2900084" y="947057"/>
                  <a:pt x="2896456" y="936171"/>
                </a:cubicBezTo>
                <a:cubicBezTo>
                  <a:pt x="2885570" y="939800"/>
                  <a:pt x="2873136" y="940388"/>
                  <a:pt x="2863799" y="947057"/>
                </a:cubicBezTo>
                <a:cubicBezTo>
                  <a:pt x="2847096" y="958988"/>
                  <a:pt x="2839729" y="984109"/>
                  <a:pt x="2820256" y="990600"/>
                </a:cubicBezTo>
                <a:lnTo>
                  <a:pt x="2787599" y="1001486"/>
                </a:lnTo>
                <a:cubicBezTo>
                  <a:pt x="2780342" y="1008743"/>
                  <a:pt x="2772238" y="1015243"/>
                  <a:pt x="2765827" y="1023257"/>
                </a:cubicBezTo>
                <a:cubicBezTo>
                  <a:pt x="2710893" y="1091924"/>
                  <a:pt x="2774857" y="1025113"/>
                  <a:pt x="2722284" y="1077686"/>
                </a:cubicBezTo>
                <a:cubicBezTo>
                  <a:pt x="2718656" y="1099457"/>
                  <a:pt x="2719149" y="1122334"/>
                  <a:pt x="2711399" y="1143000"/>
                </a:cubicBezTo>
                <a:cubicBezTo>
                  <a:pt x="2707795" y="1152610"/>
                  <a:pt x="2693670" y="1155338"/>
                  <a:pt x="2689627" y="1164771"/>
                </a:cubicBezTo>
                <a:cubicBezTo>
                  <a:pt x="2682338" y="1181777"/>
                  <a:pt x="2682755" y="1201138"/>
                  <a:pt x="2678741" y="1219200"/>
                </a:cubicBezTo>
                <a:cubicBezTo>
                  <a:pt x="2675496" y="1233805"/>
                  <a:pt x="2671484" y="1248229"/>
                  <a:pt x="2667856" y="1262743"/>
                </a:cubicBezTo>
                <a:cubicBezTo>
                  <a:pt x="2684307" y="1328550"/>
                  <a:pt x="2674010" y="1292093"/>
                  <a:pt x="2700513" y="1371600"/>
                </a:cubicBezTo>
                <a:lnTo>
                  <a:pt x="2711399" y="1404257"/>
                </a:lnTo>
                <a:cubicBezTo>
                  <a:pt x="2704142" y="1411514"/>
                  <a:pt x="2699691" y="1424015"/>
                  <a:pt x="2689627" y="1426028"/>
                </a:cubicBezTo>
                <a:cubicBezTo>
                  <a:pt x="2666074" y="1430739"/>
                  <a:pt x="2648232" y="1406405"/>
                  <a:pt x="2635199" y="1393371"/>
                </a:cubicBezTo>
                <a:cubicBezTo>
                  <a:pt x="2634433" y="1391072"/>
                  <a:pt x="2620473" y="1332966"/>
                  <a:pt x="2602541" y="1338943"/>
                </a:cubicBezTo>
                <a:cubicBezTo>
                  <a:pt x="2591655" y="1342572"/>
                  <a:pt x="2595284" y="1360714"/>
                  <a:pt x="2591656" y="1371600"/>
                </a:cubicBezTo>
                <a:cubicBezTo>
                  <a:pt x="2608372" y="1396675"/>
                  <a:pt x="2619305" y="1406869"/>
                  <a:pt x="2624313" y="1436914"/>
                </a:cubicBezTo>
                <a:cubicBezTo>
                  <a:pt x="2626131" y="1447822"/>
                  <a:pt x="2628418" y="1538100"/>
                  <a:pt x="2646084" y="1567543"/>
                </a:cubicBezTo>
                <a:cubicBezTo>
                  <a:pt x="2651364" y="1576344"/>
                  <a:pt x="2660599" y="1582057"/>
                  <a:pt x="2667856" y="1589314"/>
                </a:cubicBezTo>
                <a:cubicBezTo>
                  <a:pt x="2699004" y="1682763"/>
                  <a:pt x="2651303" y="1533992"/>
                  <a:pt x="2689627" y="1687286"/>
                </a:cubicBezTo>
                <a:cubicBezTo>
                  <a:pt x="2695193" y="1709550"/>
                  <a:pt x="2704142" y="1730829"/>
                  <a:pt x="2711399" y="1752600"/>
                </a:cubicBezTo>
                <a:lnTo>
                  <a:pt x="2722284" y="1785257"/>
                </a:lnTo>
                <a:cubicBezTo>
                  <a:pt x="2725913" y="1796143"/>
                  <a:pt x="2730387" y="1806782"/>
                  <a:pt x="2733170" y="1817914"/>
                </a:cubicBezTo>
                <a:lnTo>
                  <a:pt x="2744056" y="1861457"/>
                </a:lnTo>
                <a:cubicBezTo>
                  <a:pt x="2751813" y="1931276"/>
                  <a:pt x="2764677" y="1977776"/>
                  <a:pt x="2744056" y="2046514"/>
                </a:cubicBezTo>
                <a:cubicBezTo>
                  <a:pt x="2737415" y="2068652"/>
                  <a:pt x="2706034" y="2073702"/>
                  <a:pt x="2689627" y="2079171"/>
                </a:cubicBezTo>
                <a:cubicBezTo>
                  <a:pt x="2637064" y="2131736"/>
                  <a:pt x="2703854" y="2067790"/>
                  <a:pt x="2635199" y="2122714"/>
                </a:cubicBezTo>
                <a:cubicBezTo>
                  <a:pt x="2627185" y="2129125"/>
                  <a:pt x="2622607" y="2139896"/>
                  <a:pt x="2613427" y="2144486"/>
                </a:cubicBezTo>
                <a:cubicBezTo>
                  <a:pt x="2592901" y="2154749"/>
                  <a:pt x="2548113" y="2166257"/>
                  <a:pt x="2548113" y="2166257"/>
                </a:cubicBezTo>
                <a:cubicBezTo>
                  <a:pt x="2540856" y="2173514"/>
                  <a:pt x="2534552" y="2181870"/>
                  <a:pt x="2526341" y="2188028"/>
                </a:cubicBezTo>
                <a:cubicBezTo>
                  <a:pt x="2505408" y="2203727"/>
                  <a:pt x="2479529" y="2213069"/>
                  <a:pt x="2461027" y="2231571"/>
                </a:cubicBezTo>
                <a:cubicBezTo>
                  <a:pt x="2446513" y="2246085"/>
                  <a:pt x="2437397" y="2270136"/>
                  <a:pt x="2417484" y="2275114"/>
                </a:cubicBezTo>
                <a:cubicBezTo>
                  <a:pt x="2402970" y="2278743"/>
                  <a:pt x="2388326" y="2281890"/>
                  <a:pt x="2373941" y="2286000"/>
                </a:cubicBezTo>
                <a:cubicBezTo>
                  <a:pt x="2332787" y="2297758"/>
                  <a:pt x="2337934" y="2302663"/>
                  <a:pt x="2286856" y="2307771"/>
                </a:cubicBezTo>
                <a:cubicBezTo>
                  <a:pt x="2232577" y="2313199"/>
                  <a:pt x="2177946" y="2314307"/>
                  <a:pt x="2123570" y="2318657"/>
                </a:cubicBezTo>
                <a:cubicBezTo>
                  <a:pt x="2087219" y="2321565"/>
                  <a:pt x="2051064" y="2326635"/>
                  <a:pt x="2014713" y="2329543"/>
                </a:cubicBezTo>
                <a:cubicBezTo>
                  <a:pt x="1960337" y="2333893"/>
                  <a:pt x="1905816" y="2336244"/>
                  <a:pt x="1851427" y="2340428"/>
                </a:cubicBezTo>
                <a:cubicBezTo>
                  <a:pt x="1811466" y="2343502"/>
                  <a:pt x="1771598" y="2347685"/>
                  <a:pt x="1731684" y="2351314"/>
                </a:cubicBezTo>
                <a:lnTo>
                  <a:pt x="1209170" y="2340428"/>
                </a:lnTo>
                <a:cubicBezTo>
                  <a:pt x="1140162" y="2338368"/>
                  <a:pt x="1070888" y="2337769"/>
                  <a:pt x="1002341" y="2329543"/>
                </a:cubicBezTo>
                <a:cubicBezTo>
                  <a:pt x="913551" y="2318888"/>
                  <a:pt x="962429" y="2311804"/>
                  <a:pt x="904370" y="2286000"/>
                </a:cubicBezTo>
                <a:cubicBezTo>
                  <a:pt x="883399" y="2276679"/>
                  <a:pt x="860827" y="2271485"/>
                  <a:pt x="839056" y="2264228"/>
                </a:cubicBezTo>
                <a:lnTo>
                  <a:pt x="806399" y="2253343"/>
                </a:lnTo>
                <a:cubicBezTo>
                  <a:pt x="799142" y="2246086"/>
                  <a:pt x="793807" y="2236161"/>
                  <a:pt x="784627" y="2231571"/>
                </a:cubicBezTo>
                <a:cubicBezTo>
                  <a:pt x="764101" y="2221308"/>
                  <a:pt x="741084" y="2217057"/>
                  <a:pt x="719313" y="2209800"/>
                </a:cubicBezTo>
                <a:lnTo>
                  <a:pt x="686656" y="2198914"/>
                </a:lnTo>
                <a:cubicBezTo>
                  <a:pt x="686643" y="2198910"/>
                  <a:pt x="621354" y="2177146"/>
                  <a:pt x="621341" y="2177143"/>
                </a:cubicBezTo>
                <a:cubicBezTo>
                  <a:pt x="603198" y="2173514"/>
                  <a:pt x="584863" y="2170745"/>
                  <a:pt x="566913" y="2166257"/>
                </a:cubicBezTo>
                <a:cubicBezTo>
                  <a:pt x="537450" y="2158891"/>
                  <a:pt x="522717" y="2147395"/>
                  <a:pt x="490713" y="2144486"/>
                </a:cubicBezTo>
                <a:cubicBezTo>
                  <a:pt x="425567" y="2138564"/>
                  <a:pt x="360084" y="2137229"/>
                  <a:pt x="294770" y="2133600"/>
                </a:cubicBezTo>
                <a:cubicBezTo>
                  <a:pt x="219720" y="2108582"/>
                  <a:pt x="245684" y="2128055"/>
                  <a:pt x="207684" y="2090057"/>
                </a:cubicBezTo>
                <a:cubicBezTo>
                  <a:pt x="256964" y="2040777"/>
                  <a:pt x="242047" y="2064873"/>
                  <a:pt x="262113" y="2024743"/>
                </a:cubicBezTo>
                <a:lnTo>
                  <a:pt x="262113" y="2002971"/>
                </a:lnTo>
              </a:path>
            </a:pathLst>
          </a:cu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kern="0" dirty="0">
              <a:solidFill>
                <a:srgbClr val="FFFFFF"/>
              </a:solidFill>
              <a:sym typeface="Arial"/>
              <a:rtl val="0"/>
            </a:endParaRPr>
          </a:p>
        </p:txBody>
      </p:sp>
      <p:sp>
        <p:nvSpPr>
          <p:cNvPr id="2" name="TextBox 1"/>
          <p:cNvSpPr txBox="1"/>
          <p:nvPr/>
        </p:nvSpPr>
        <p:spPr>
          <a:xfrm>
            <a:off x="186722" y="6538388"/>
            <a:ext cx="4461478" cy="307777"/>
          </a:xfrm>
          <a:prstGeom prst="rect">
            <a:avLst/>
          </a:prstGeom>
          <a:noFill/>
        </p:spPr>
        <p:txBody>
          <a:bodyPr wrap="none" rtlCol="0">
            <a:spAutoFit/>
          </a:bodyPr>
          <a:lstStyle/>
          <a:p>
            <a:r>
              <a:rPr lang="en-US" sz="1400" kern="0" dirty="0">
                <a:solidFill>
                  <a:srgbClr val="FE6802"/>
                </a:solidFill>
                <a:cs typeface="Arial" panose="020B0604020202020204" pitchFamily="34" charset="0"/>
                <a:sym typeface="Arial"/>
                <a:rtl val="0"/>
              </a:rPr>
              <a:t>Map courtesy of University of Minnesota Monarch Lab</a:t>
            </a:r>
          </a:p>
        </p:txBody>
      </p:sp>
      <p:sp>
        <p:nvSpPr>
          <p:cNvPr id="27" name="Line 10"/>
          <p:cNvSpPr>
            <a:spLocks noChangeShapeType="1"/>
          </p:cNvSpPr>
          <p:nvPr/>
        </p:nvSpPr>
        <p:spPr bwMode="auto">
          <a:xfrm>
            <a:off x="2590800" y="3966247"/>
            <a:ext cx="457200" cy="862012"/>
          </a:xfrm>
          <a:prstGeom prst="line">
            <a:avLst/>
          </a:prstGeom>
          <a:noFill/>
          <a:ln w="28575">
            <a:solidFill>
              <a:schemeClr val="tx1"/>
            </a:solidFill>
            <a:prstDash val="sysDash"/>
            <a:round/>
            <a:headEnd/>
            <a:tailEnd type="triangle" w="lg" len="med"/>
          </a:ln>
        </p:spPr>
        <p:txBody>
          <a:bodyPr/>
          <a:lstStyle/>
          <a:p>
            <a:endParaRPr lang="en-US" sz="1400" kern="0">
              <a:solidFill>
                <a:srgbClr val="000000"/>
              </a:solidFill>
              <a:cs typeface="Arial"/>
              <a:sym typeface="Arial"/>
              <a:rtl val="0"/>
            </a:endParaRPr>
          </a:p>
        </p:txBody>
      </p:sp>
      <p:sp>
        <p:nvSpPr>
          <p:cNvPr id="29" name="Arc 28"/>
          <p:cNvSpPr/>
          <p:nvPr/>
        </p:nvSpPr>
        <p:spPr>
          <a:xfrm>
            <a:off x="2133600" y="3733799"/>
            <a:ext cx="457200" cy="198437"/>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400" kern="0">
              <a:solidFill>
                <a:srgbClr val="000000"/>
              </a:solidFill>
              <a:sym typeface="Arial"/>
              <a:rtl val="0"/>
            </a:endParaRP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4053"/>
          <a:stretch/>
        </p:blipFill>
        <p:spPr bwMode="auto">
          <a:xfrm>
            <a:off x="4018726" y="4977605"/>
            <a:ext cx="1524000" cy="150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541713"/>
            <a:ext cx="1792287" cy="17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1" y="1929751"/>
            <a:ext cx="1524000"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9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09600" y="381000"/>
            <a:ext cx="7467600" cy="762000"/>
          </a:xfrm>
        </p:spPr>
        <p:txBody>
          <a:bodyPr/>
          <a:lstStyle/>
          <a:p>
            <a:r>
              <a:rPr lang="en-US" altLang="en-US" sz="4000" b="1" dirty="0" smtClean="0">
                <a:latin typeface="Calibri" panose="020F0502020204030204" pitchFamily="34" charset="0"/>
              </a:rPr>
              <a:t>Monarch Population</a:t>
            </a:r>
          </a:p>
        </p:txBody>
      </p:sp>
      <p:sp>
        <p:nvSpPr>
          <p:cNvPr id="3" name="Content Placeholder 2"/>
          <p:cNvSpPr>
            <a:spLocks noGrp="1"/>
          </p:cNvSpPr>
          <p:nvPr>
            <p:ph sz="quarter" idx="1"/>
          </p:nvPr>
        </p:nvSpPr>
        <p:spPr>
          <a:xfrm>
            <a:off x="838200" y="1257300"/>
            <a:ext cx="7467600" cy="5064251"/>
          </a:xfrm>
        </p:spPr>
        <p:txBody>
          <a:bodyPr/>
          <a:lstStyle/>
          <a:p>
            <a:pPr marL="203200" indent="0">
              <a:buNone/>
              <a:defRPr/>
            </a:pPr>
            <a:r>
              <a:rPr lang="en-US" sz="1800" dirty="0" smtClean="0"/>
              <a:t>Estimated based on area occupied in December</a:t>
            </a:r>
          </a:p>
          <a:p>
            <a:pPr marL="0" indent="0">
              <a:buFontTx/>
              <a:buNone/>
              <a:defRPr/>
            </a:pPr>
            <a:endParaRPr lang="en-US" dirty="0"/>
          </a:p>
        </p:txBody>
      </p:sp>
      <p:pic>
        <p:nvPicPr>
          <p:cNvPr id="5" name="Picture 5"/>
          <p:cNvPicPr>
            <a:picLocks noChangeArrowheads="1"/>
          </p:cNvPicPr>
          <p:nvPr/>
        </p:nvPicPr>
        <p:blipFill>
          <a:blip r:embed="rId3" cstate="print">
            <a:extLst/>
          </a:blip>
          <a:srcRect/>
          <a:stretch>
            <a:fillRect/>
          </a:stretch>
        </p:blipFill>
        <p:spPr bwMode="auto">
          <a:xfrm>
            <a:off x="381000" y="1828800"/>
            <a:ext cx="6096000" cy="4050436"/>
          </a:xfrm>
          <a:prstGeom prst="rect">
            <a:avLst/>
          </a:prstGeom>
          <a:ln>
            <a:noFill/>
          </a:ln>
          <a:effectLst>
            <a:outerShdw blurRad="292100" dist="139700" dir="2700000" algn="tl" rotWithShape="0">
              <a:srgbClr val="333333">
                <a:alpha val="65000"/>
              </a:srgbClr>
            </a:outerShdw>
          </a:effectLst>
          <a:extLst/>
        </p:spPr>
      </p:pic>
      <p:grpSp>
        <p:nvGrpSpPr>
          <p:cNvPr id="7" name="Group 6"/>
          <p:cNvGrpSpPr/>
          <p:nvPr/>
        </p:nvGrpSpPr>
        <p:grpSpPr>
          <a:xfrm>
            <a:off x="152400" y="152400"/>
            <a:ext cx="8839200" cy="6553200"/>
            <a:chOff x="152400" y="152400"/>
            <a:chExt cx="8839200" cy="6553200"/>
          </a:xfrm>
        </p:grpSpPr>
        <p:cxnSp>
          <p:nvCxnSpPr>
            <p:cNvPr id="9" name="Straight Connector 8"/>
            <p:cNvCxnSpPr/>
            <p:nvPr/>
          </p:nvCxnSpPr>
          <p:spPr>
            <a:xfrm>
              <a:off x="152400" y="152400"/>
              <a:ext cx="0" cy="5105402"/>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 y="152400"/>
              <a:ext cx="883920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5715000" y="3429000"/>
              <a:ext cx="655320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 y="6673334"/>
              <a:ext cx="7696200" cy="32266"/>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996" y="1257301"/>
            <a:ext cx="2577574"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962400"/>
            <a:ext cx="2057400" cy="2025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882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548" t="17163" r="9282" b="9551"/>
          <a:stretch/>
        </p:blipFill>
        <p:spPr bwMode="auto">
          <a:xfrm>
            <a:off x="-27562" y="152400"/>
            <a:ext cx="861778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53401" y="4204681"/>
            <a:ext cx="530224" cy="261610"/>
          </a:xfrm>
          <a:prstGeom prst="rect">
            <a:avLst/>
          </a:prstGeom>
          <a:noFill/>
        </p:spPr>
        <p:txBody>
          <a:bodyPr wrap="square" rtlCol="0">
            <a:spAutoFit/>
          </a:bodyPr>
          <a:lstStyle/>
          <a:p>
            <a:r>
              <a:rPr lang="en-US" sz="1100" b="1" dirty="0" smtClean="0"/>
              <a:t>2.91</a:t>
            </a:r>
            <a:endParaRPr lang="en-US" sz="1100" b="1" dirty="0"/>
          </a:p>
        </p:txBody>
      </p:sp>
    </p:spTree>
    <p:extLst>
      <p:ext uri="{BB962C8B-B14F-4D97-AF65-F5344CB8AC3E}">
        <p14:creationId xmlns:p14="http://schemas.microsoft.com/office/powerpoint/2010/main" val="273069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72720" y="304800"/>
            <a:ext cx="8001000" cy="990600"/>
          </a:xfrm>
        </p:spPr>
        <p:txBody>
          <a:bodyPr>
            <a:normAutofit/>
          </a:bodyPr>
          <a:lstStyle/>
          <a:p>
            <a:r>
              <a:rPr lang="en-US" altLang="en-US" sz="4000" dirty="0" smtClean="0">
                <a:latin typeface="Calibri" panose="020F0502020204030204" pitchFamily="34" charset="0"/>
              </a:rPr>
              <a:t>Threats</a:t>
            </a:r>
          </a:p>
        </p:txBody>
      </p:sp>
      <p:sp>
        <p:nvSpPr>
          <p:cNvPr id="19459" name="Content Placeholder 2"/>
          <p:cNvSpPr>
            <a:spLocks noGrp="1"/>
          </p:cNvSpPr>
          <p:nvPr>
            <p:ph sz="quarter" idx="1"/>
          </p:nvPr>
        </p:nvSpPr>
        <p:spPr>
          <a:xfrm>
            <a:off x="609600" y="762000"/>
            <a:ext cx="7924800" cy="5334000"/>
          </a:xfrm>
        </p:spPr>
        <p:txBody>
          <a:bodyPr/>
          <a:lstStyle/>
          <a:p>
            <a:pPr marL="203200" indent="0">
              <a:buNone/>
            </a:pPr>
            <a:r>
              <a:rPr lang="en-US" altLang="en-US" sz="2800" dirty="0" smtClean="0"/>
              <a:t>Pesticides</a:t>
            </a:r>
          </a:p>
          <a:p>
            <a:pPr lvl="2"/>
            <a:r>
              <a:rPr lang="en-US" altLang="en-US" sz="2400" dirty="0" smtClean="0">
                <a:latin typeface="Calibri" panose="020F0502020204030204" pitchFamily="34" charset="0"/>
              </a:rPr>
              <a:t>Neonicotinoids</a:t>
            </a:r>
            <a:endParaRPr lang="en-US" altLang="en-US" sz="2800" dirty="0" smtClean="0"/>
          </a:p>
          <a:p>
            <a:pPr marL="203200" indent="0">
              <a:buNone/>
            </a:pPr>
            <a:r>
              <a:rPr lang="en-US" altLang="en-US" sz="2800" dirty="0" smtClean="0"/>
              <a:t>Habitat Loss</a:t>
            </a:r>
            <a:endParaRPr lang="en-US" altLang="en-US" sz="2800" dirty="0"/>
          </a:p>
          <a:p>
            <a:pPr marL="742950" lvl="2" indent="-342900">
              <a:spcBef>
                <a:spcPts val="0"/>
              </a:spcBef>
              <a:buFont typeface="Arial" panose="020B0604020202020204" pitchFamily="34" charset="0"/>
              <a:buChar char="•"/>
            </a:pPr>
            <a:r>
              <a:rPr lang="en-US" altLang="en-US" sz="2400" dirty="0" smtClean="0">
                <a:latin typeface="Calibri" panose="020F0502020204030204" pitchFamily="34" charset="0"/>
              </a:rPr>
              <a:t>Fencerows and </a:t>
            </a:r>
            <a:r>
              <a:rPr lang="en-US" altLang="en-US" sz="2400" smtClean="0">
                <a:latin typeface="Calibri" panose="020F0502020204030204" pitchFamily="34" charset="0"/>
              </a:rPr>
              <a:t>field edges</a:t>
            </a:r>
            <a:endParaRPr lang="en-US" altLang="en-US" sz="2400" dirty="0" smtClean="0">
              <a:latin typeface="Calibri" panose="020F0502020204030204" pitchFamily="34" charset="0"/>
            </a:endParaRPr>
          </a:p>
          <a:p>
            <a:pPr marL="742950" lvl="2" indent="-342900">
              <a:spcBef>
                <a:spcPts val="0"/>
              </a:spcBef>
              <a:buFont typeface="Arial" panose="020B0604020202020204" pitchFamily="34" charset="0"/>
              <a:buChar char="•"/>
            </a:pPr>
            <a:r>
              <a:rPr lang="en-US" altLang="en-US" sz="2400" dirty="0" smtClean="0">
                <a:latin typeface="Calibri" panose="020F0502020204030204" pitchFamily="34" charset="0"/>
              </a:rPr>
              <a:t>Increased </a:t>
            </a:r>
            <a:r>
              <a:rPr lang="en-US" altLang="en-US" sz="2400" dirty="0">
                <a:latin typeface="Calibri" panose="020F0502020204030204" pitchFamily="34" charset="0"/>
              </a:rPr>
              <a:t>use of herbicide-tolerant </a:t>
            </a:r>
            <a:endParaRPr lang="en-US" altLang="en-US" sz="2400" dirty="0" smtClean="0">
              <a:latin typeface="Calibri" panose="020F0502020204030204" pitchFamily="34" charset="0"/>
            </a:endParaRPr>
          </a:p>
          <a:p>
            <a:pPr marL="400050" lvl="2" indent="0">
              <a:spcBef>
                <a:spcPts val="0"/>
              </a:spcBef>
              <a:buNone/>
            </a:pPr>
            <a:r>
              <a:rPr lang="en-US" altLang="en-US" sz="2400" dirty="0">
                <a:latin typeface="Calibri" panose="020F0502020204030204" pitchFamily="34" charset="0"/>
              </a:rPr>
              <a:t>	</a:t>
            </a:r>
            <a:r>
              <a:rPr lang="en-US" altLang="en-US" sz="2400" dirty="0" smtClean="0">
                <a:latin typeface="Calibri" panose="020F0502020204030204" pitchFamily="34" charset="0"/>
              </a:rPr>
              <a:t>crops </a:t>
            </a:r>
            <a:r>
              <a:rPr lang="en-US" altLang="en-US" sz="2400" dirty="0">
                <a:latin typeface="Calibri" panose="020F0502020204030204" pitchFamily="34" charset="0"/>
              </a:rPr>
              <a:t>means less milkweed</a:t>
            </a:r>
          </a:p>
          <a:p>
            <a:pPr marL="742950" lvl="2" indent="-342900">
              <a:spcBef>
                <a:spcPts val="0"/>
              </a:spcBef>
              <a:buFont typeface="Arial" panose="020B0604020202020204" pitchFamily="34" charset="0"/>
              <a:buChar char="•"/>
            </a:pPr>
            <a:r>
              <a:rPr lang="en-US" altLang="en-US" sz="2400" dirty="0">
                <a:latin typeface="Calibri" panose="020F0502020204030204" pitchFamily="34" charset="0"/>
              </a:rPr>
              <a:t>Development</a:t>
            </a:r>
          </a:p>
          <a:p>
            <a:pPr marL="742950" lvl="2" indent="-342900">
              <a:spcBef>
                <a:spcPts val="0"/>
              </a:spcBef>
              <a:buFont typeface="Arial" panose="020B0604020202020204" pitchFamily="34" charset="0"/>
              <a:buChar char="•"/>
            </a:pPr>
            <a:r>
              <a:rPr lang="en-US" altLang="en-US" sz="2400" dirty="0">
                <a:latin typeface="Calibri" panose="020F0502020204030204" pitchFamily="34" charset="0"/>
              </a:rPr>
              <a:t>Illegal logging in overwintering grounds</a:t>
            </a:r>
          </a:p>
          <a:p>
            <a:pPr marL="203200" indent="0">
              <a:buNone/>
            </a:pPr>
            <a:endParaRPr lang="en-US" altLang="en-US" sz="2800" dirty="0" smtClean="0"/>
          </a:p>
          <a:p>
            <a:pPr marL="203200" indent="0">
              <a:buNone/>
            </a:pPr>
            <a:r>
              <a:rPr lang="en-US" altLang="en-US" sz="2800" dirty="0" smtClean="0"/>
              <a:t>Natural Causes</a:t>
            </a:r>
          </a:p>
          <a:p>
            <a:pPr marL="742950" lvl="2" indent="-342900">
              <a:spcBef>
                <a:spcPts val="0"/>
              </a:spcBef>
              <a:buFont typeface="Arial" panose="020B0604020202020204" pitchFamily="34" charset="0"/>
              <a:buChar char="•"/>
            </a:pPr>
            <a:r>
              <a:rPr lang="en-US" altLang="en-US" sz="2400" dirty="0">
                <a:latin typeface="Calibri" panose="020F0502020204030204" pitchFamily="34" charset="0"/>
              </a:rPr>
              <a:t>Disease/Parasites</a:t>
            </a:r>
          </a:p>
          <a:p>
            <a:pPr marL="742950" lvl="2" indent="-342900">
              <a:spcBef>
                <a:spcPts val="0"/>
              </a:spcBef>
              <a:buFont typeface="Arial" panose="020B0604020202020204" pitchFamily="34" charset="0"/>
              <a:buChar char="•"/>
            </a:pPr>
            <a:r>
              <a:rPr lang="en-US" altLang="en-US" sz="2400" dirty="0">
                <a:latin typeface="Calibri" panose="020F0502020204030204" pitchFamily="34" charset="0"/>
              </a:rPr>
              <a:t>Predation</a:t>
            </a:r>
          </a:p>
          <a:p>
            <a:pPr marL="742950" lvl="2" indent="-342900">
              <a:spcBef>
                <a:spcPts val="0"/>
              </a:spcBef>
              <a:buFont typeface="Arial" panose="020B0604020202020204" pitchFamily="34" charset="0"/>
              <a:buChar char="•"/>
            </a:pPr>
            <a:r>
              <a:rPr lang="en-US" altLang="en-US" sz="2400" dirty="0">
                <a:latin typeface="Calibri" panose="020F0502020204030204" pitchFamily="34" charset="0"/>
              </a:rPr>
              <a:t>Winter </a:t>
            </a:r>
            <a:r>
              <a:rPr lang="en-US" altLang="en-US" sz="2400" dirty="0" smtClean="0">
                <a:latin typeface="Calibri" panose="020F0502020204030204" pitchFamily="34" charset="0"/>
              </a:rPr>
              <a:t>storms</a:t>
            </a:r>
            <a:endParaRPr lang="en-US" altLang="en-US" sz="2800" dirty="0"/>
          </a:p>
          <a:p>
            <a:pPr lvl="1"/>
            <a:endParaRPr lang="en-US" altLang="en-US" sz="2800" dirty="0" smtClean="0"/>
          </a:p>
          <a:p>
            <a:pPr lvl="1"/>
            <a:endParaRPr lang="en-US" altLang="en-US" sz="2800" dirty="0" smtClean="0"/>
          </a:p>
          <a:p>
            <a:pPr marL="635000" lvl="1" indent="0">
              <a:buNone/>
            </a:pPr>
            <a:endParaRPr lang="en-US" altLang="en-US" dirty="0" smtClean="0"/>
          </a:p>
        </p:txBody>
      </p:sp>
      <p:grpSp>
        <p:nvGrpSpPr>
          <p:cNvPr id="7" name="Group 6"/>
          <p:cNvGrpSpPr/>
          <p:nvPr/>
        </p:nvGrpSpPr>
        <p:grpSpPr>
          <a:xfrm>
            <a:off x="152400" y="152400"/>
            <a:ext cx="8839200" cy="6553200"/>
            <a:chOff x="152400" y="152400"/>
            <a:chExt cx="8839200" cy="6553200"/>
          </a:xfrm>
        </p:grpSpPr>
        <p:cxnSp>
          <p:nvCxnSpPr>
            <p:cNvPr id="9" name="Straight Connector 8"/>
            <p:cNvCxnSpPr/>
            <p:nvPr/>
          </p:nvCxnSpPr>
          <p:spPr>
            <a:xfrm>
              <a:off x="152400" y="152400"/>
              <a:ext cx="0" cy="5105402"/>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 y="152400"/>
              <a:ext cx="883920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5715000" y="3429000"/>
              <a:ext cx="655320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 y="6673334"/>
              <a:ext cx="7696200" cy="32266"/>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
            <a:ext cx="261810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600200"/>
            <a:ext cx="2120900" cy="23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4011040"/>
            <a:ext cx="2332244" cy="249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51961" y="4495800"/>
            <a:ext cx="1682750"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468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5715000" y="4495800"/>
            <a:ext cx="3428998" cy="236219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0"/>
            <a:ext cx="9144000" cy="685800"/>
          </a:xfrm>
          <a:custGeom>
            <a:avLst/>
            <a:gdLst/>
            <a:ahLst/>
            <a:cxnLst/>
            <a:rect l="l" t="t" r="r" b="b"/>
            <a:pathLst>
              <a:path w="9144000" h="685800">
                <a:moveTo>
                  <a:pt x="0" y="685800"/>
                </a:moveTo>
                <a:lnTo>
                  <a:pt x="9144000" y="685800"/>
                </a:lnTo>
                <a:lnTo>
                  <a:pt x="9144000" y="0"/>
                </a:lnTo>
                <a:lnTo>
                  <a:pt x="0" y="0"/>
                </a:lnTo>
                <a:lnTo>
                  <a:pt x="0" y="685800"/>
                </a:lnTo>
                <a:close/>
              </a:path>
            </a:pathLst>
          </a:custGeom>
          <a:solidFill>
            <a:srgbClr val="49452A"/>
          </a:solidFill>
        </p:spPr>
        <p:txBody>
          <a:bodyPr wrap="square" lIns="0" tIns="0" rIns="0" bIns="0" rtlCol="0" anchor="ctr"/>
          <a:lstStyle/>
          <a:p>
            <a:pPr algn="ctr"/>
            <a:r>
              <a:rPr lang="en-US" sz="3200" dirty="0">
                <a:solidFill>
                  <a:schemeClr val="bg1"/>
                </a:solidFill>
              </a:rPr>
              <a:t>U.S. Fish and Wildlife Service Roles:</a:t>
            </a:r>
            <a:endParaRPr sz="3200" dirty="0">
              <a:solidFill>
                <a:schemeClr val="bg1"/>
              </a:solidFill>
            </a:endParaRPr>
          </a:p>
        </p:txBody>
      </p:sp>
      <p:sp>
        <p:nvSpPr>
          <p:cNvPr id="7" name="object 7"/>
          <p:cNvSpPr/>
          <p:nvPr/>
        </p:nvSpPr>
        <p:spPr>
          <a:xfrm>
            <a:off x="0" y="0"/>
            <a:ext cx="9144000" cy="685800"/>
          </a:xfrm>
          <a:custGeom>
            <a:avLst/>
            <a:gdLst/>
            <a:ahLst/>
            <a:cxnLst/>
            <a:rect l="l" t="t" r="r" b="b"/>
            <a:pathLst>
              <a:path w="9144000" h="685800">
                <a:moveTo>
                  <a:pt x="0" y="685800"/>
                </a:moveTo>
                <a:lnTo>
                  <a:pt x="9144000" y="685800"/>
                </a:lnTo>
                <a:lnTo>
                  <a:pt x="9144000" y="0"/>
                </a:lnTo>
                <a:lnTo>
                  <a:pt x="0" y="0"/>
                </a:lnTo>
                <a:lnTo>
                  <a:pt x="0" y="685800"/>
                </a:lnTo>
                <a:close/>
              </a:path>
            </a:pathLst>
          </a:custGeom>
          <a:ln w="25400">
            <a:solidFill>
              <a:srgbClr val="938953"/>
            </a:solidFill>
          </a:ln>
        </p:spPr>
        <p:txBody>
          <a:bodyPr wrap="square" lIns="0" tIns="0" rIns="0" bIns="0" rtlCol="0"/>
          <a:lstStyle/>
          <a:p>
            <a:endParaRPr/>
          </a:p>
        </p:txBody>
      </p:sp>
      <p:sp>
        <p:nvSpPr>
          <p:cNvPr id="8" name="object 8"/>
          <p:cNvSpPr/>
          <p:nvPr/>
        </p:nvSpPr>
        <p:spPr>
          <a:xfrm>
            <a:off x="8155051" y="0"/>
            <a:ext cx="988948" cy="1187450"/>
          </a:xfrm>
          <a:prstGeom prst="rect">
            <a:avLst/>
          </a:prstGeom>
          <a:blipFill>
            <a:blip r:embed="rId4" cstate="print"/>
            <a:stretch>
              <a:fillRect/>
            </a:stretch>
          </a:blipFill>
        </p:spPr>
        <p:txBody>
          <a:bodyPr wrap="square" lIns="0" tIns="0" rIns="0" bIns="0" rtlCol="0"/>
          <a:lstStyle/>
          <a:p>
            <a:endParaRPr/>
          </a:p>
        </p:txBody>
      </p:sp>
      <p:sp>
        <p:nvSpPr>
          <p:cNvPr id="3" name="object 3"/>
          <p:cNvSpPr txBox="1"/>
          <p:nvPr/>
        </p:nvSpPr>
        <p:spPr>
          <a:xfrm>
            <a:off x="130810" y="1187450"/>
            <a:ext cx="8882380" cy="5416868"/>
          </a:xfrm>
          <a:prstGeom prst="rect">
            <a:avLst/>
          </a:prstGeom>
        </p:spPr>
        <p:txBody>
          <a:bodyPr vert="horz" wrap="square" lIns="0" tIns="0" rIns="0" bIns="0" rtlCol="0">
            <a:spAutoFit/>
          </a:bodyPr>
          <a:lstStyle/>
          <a:p>
            <a:pPr marL="812800" indent="-457200">
              <a:buFont typeface="Arial" panose="020B0604020202020204" pitchFamily="34" charset="0"/>
              <a:buChar char="•"/>
            </a:pPr>
            <a:r>
              <a:rPr lang="en-US" sz="3200" b="1" spc="-5" dirty="0">
                <a:cs typeface="Calibri"/>
              </a:rPr>
              <a:t>International collaboration </a:t>
            </a:r>
            <a:r>
              <a:rPr lang="en-US" sz="3200" spc="-5" dirty="0">
                <a:cs typeface="Calibri"/>
              </a:rPr>
              <a:t>	(Trilateral Monarch </a:t>
            </a:r>
          </a:p>
          <a:p>
            <a:pPr marL="355600"/>
            <a:r>
              <a:rPr lang="en-US" sz="3200" spc="-5" dirty="0">
                <a:cs typeface="Calibri"/>
              </a:rPr>
              <a:t>	Conservation Science </a:t>
            </a:r>
            <a:r>
              <a:rPr lang="en-US" sz="3200" spc="-5" dirty="0" smtClean="0">
                <a:cs typeface="Calibri"/>
              </a:rPr>
              <a:t>Partnership)</a:t>
            </a:r>
          </a:p>
          <a:p>
            <a:pPr marL="812800" indent="-457200">
              <a:buFont typeface="Arial" panose="020B0604020202020204" pitchFamily="34" charset="0"/>
              <a:buChar char="•"/>
            </a:pPr>
            <a:r>
              <a:rPr sz="3200" b="1" spc="-10" dirty="0" smtClean="0">
                <a:latin typeface="Calibri"/>
                <a:cs typeface="Calibri"/>
              </a:rPr>
              <a:t>Endangered </a:t>
            </a:r>
            <a:r>
              <a:rPr sz="3200" b="1" spc="-5" dirty="0">
                <a:latin typeface="Calibri"/>
                <a:cs typeface="Calibri"/>
              </a:rPr>
              <a:t>Species </a:t>
            </a:r>
            <a:r>
              <a:rPr sz="3200" b="1" spc="-5" dirty="0" smtClean="0">
                <a:latin typeface="Calibri"/>
                <a:cs typeface="Calibri"/>
              </a:rPr>
              <a:t>Act</a:t>
            </a:r>
            <a:endParaRPr lang="en-US" sz="3200" b="1" spc="-5" dirty="0" smtClean="0">
              <a:latin typeface="Calibri"/>
              <a:cs typeface="Calibri"/>
            </a:endParaRPr>
          </a:p>
          <a:p>
            <a:pPr marL="1270000" lvl="1" indent="-457200">
              <a:buFont typeface="Arial" panose="020B0604020202020204" pitchFamily="34" charset="0"/>
              <a:buChar char="•"/>
            </a:pPr>
            <a:r>
              <a:rPr lang="en-US" sz="3200" spc="-5" dirty="0" smtClean="0">
                <a:latin typeface="Calibri"/>
                <a:cs typeface="Calibri"/>
              </a:rPr>
              <a:t>Assess </a:t>
            </a:r>
            <a:r>
              <a:rPr sz="3200" spc="-5" dirty="0" smtClean="0">
                <a:latin typeface="Calibri"/>
                <a:cs typeface="Calibri"/>
              </a:rPr>
              <a:t>Species </a:t>
            </a:r>
            <a:r>
              <a:rPr sz="3200" spc="-10" dirty="0">
                <a:latin typeface="Calibri"/>
                <a:cs typeface="Calibri"/>
              </a:rPr>
              <a:t>Status</a:t>
            </a:r>
            <a:r>
              <a:rPr sz="3200" spc="5" dirty="0">
                <a:latin typeface="Calibri"/>
                <a:cs typeface="Calibri"/>
              </a:rPr>
              <a:t> </a:t>
            </a:r>
            <a:r>
              <a:rPr lang="en-US" sz="3200" spc="-5" dirty="0" smtClean="0">
                <a:latin typeface="Calibri"/>
                <a:cs typeface="Calibri"/>
              </a:rPr>
              <a:t>(Listing decision 2019)</a:t>
            </a:r>
          </a:p>
          <a:p>
            <a:pPr marL="1270000" lvl="1" indent="-457200">
              <a:buFont typeface="Arial" panose="020B0604020202020204" pitchFamily="34" charset="0"/>
              <a:buChar char="•"/>
            </a:pPr>
            <a:r>
              <a:rPr lang="en-US" sz="3200" spc="-5" dirty="0" smtClean="0">
                <a:latin typeface="Calibri"/>
                <a:cs typeface="Calibri"/>
              </a:rPr>
              <a:t>Recovery Planning and Implementation</a:t>
            </a:r>
            <a:endParaRPr sz="3200" dirty="0">
              <a:latin typeface="Calibri"/>
              <a:cs typeface="Calibri"/>
            </a:endParaRPr>
          </a:p>
          <a:p>
            <a:pPr marL="1270000" lvl="1" indent="-457200">
              <a:buFont typeface="Arial" panose="020B0604020202020204" pitchFamily="34" charset="0"/>
              <a:buChar char="•"/>
            </a:pPr>
            <a:r>
              <a:rPr lang="en-US" sz="3200" spc="-5" dirty="0" smtClean="0">
                <a:latin typeface="Calibri"/>
                <a:cs typeface="Calibri"/>
              </a:rPr>
              <a:t>Coordination with States on state conservation plans</a:t>
            </a:r>
          </a:p>
          <a:p>
            <a:pPr marL="812800" indent="-457200">
              <a:buFont typeface="Arial" panose="020B0604020202020204" pitchFamily="34" charset="0"/>
              <a:buChar char="•"/>
            </a:pPr>
            <a:r>
              <a:rPr lang="en-US" sz="3200" b="1" spc="-5" dirty="0" smtClean="0">
                <a:latin typeface="Calibri"/>
                <a:cs typeface="Calibri"/>
              </a:rPr>
              <a:t>Conservation Partnerships</a:t>
            </a:r>
            <a:endParaRPr lang="en-US" sz="3200" spc="-5" dirty="0" smtClean="0">
              <a:latin typeface="Calibri"/>
              <a:cs typeface="Calibri"/>
            </a:endParaRPr>
          </a:p>
          <a:p>
            <a:pPr marL="355600"/>
            <a:r>
              <a:rPr lang="en-US" sz="3200" spc="-5" dirty="0">
                <a:latin typeface="Calibri"/>
                <a:cs typeface="Calibri"/>
              </a:rPr>
              <a:t>	</a:t>
            </a:r>
            <a:r>
              <a:rPr lang="en-US" sz="3200" spc="-5" dirty="0" smtClean="0">
                <a:latin typeface="Calibri"/>
                <a:cs typeface="Calibri"/>
              </a:rPr>
              <a:t>Funding and projects at</a:t>
            </a:r>
          </a:p>
          <a:p>
            <a:pPr marL="355600"/>
            <a:r>
              <a:rPr lang="en-US" sz="3200" spc="-5" dirty="0" smtClean="0">
                <a:latin typeface="Calibri"/>
                <a:cs typeface="Calibri"/>
              </a:rPr>
              <a:t>	</a:t>
            </a:r>
            <a:r>
              <a:rPr lang="en-US" sz="3200" spc="-5" dirty="0" err="1" smtClean="0">
                <a:latin typeface="Calibri"/>
                <a:cs typeface="Calibri"/>
              </a:rPr>
              <a:t>rangewide</a:t>
            </a:r>
            <a:r>
              <a:rPr lang="en-US" sz="3200" spc="-5" dirty="0" smtClean="0">
                <a:latin typeface="Calibri"/>
                <a:cs typeface="Calibri"/>
              </a:rPr>
              <a:t>, State, and local </a:t>
            </a:r>
          </a:p>
          <a:p>
            <a:pPr marL="355600"/>
            <a:r>
              <a:rPr lang="en-US" sz="3200" spc="-5" dirty="0">
                <a:latin typeface="Calibri"/>
                <a:cs typeface="Calibri"/>
              </a:rPr>
              <a:t>	</a:t>
            </a:r>
            <a:r>
              <a:rPr lang="en-US" sz="3200" spc="-5" dirty="0" smtClean="0">
                <a:latin typeface="Calibri"/>
                <a:cs typeface="Calibri"/>
              </a:rPr>
              <a:t>scales </a:t>
            </a:r>
            <a:endParaRPr sz="3200" dirty="0">
              <a:latin typeface="Calibri"/>
              <a:cs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111"/>
            <a:ext cx="7467600" cy="1143000"/>
          </a:xfrm>
        </p:spPr>
        <p:txBody>
          <a:bodyPr/>
          <a:lstStyle/>
          <a:p>
            <a:r>
              <a:rPr lang="en-US" dirty="0" smtClean="0"/>
              <a:t>Plant Milkweed!</a:t>
            </a:r>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pPr algn="ctr" eaLnBrk="1" latinLnBrk="0" hangingPunct="1"/>
            <a:fld id="{2BBB5E19-F10A-4C2F-BF6F-11C513378A2E}" type="slidenum">
              <a:rPr kumimoji="0" lang="en-US" smtClean="0"/>
              <a:pPr algn="ctr" eaLnBrk="1" latinLnBrk="0" hangingPunct="1"/>
              <a:t>9</a:t>
            </a:fld>
            <a:endParaRPr kumimoji="0" lang="en-US"/>
          </a:p>
        </p:txBody>
      </p:sp>
      <p:pic>
        <p:nvPicPr>
          <p:cNvPr id="83970" name="Picture 2" descr="\\ad.umn.edu\CFANS\Dept\FWCB\MONARCHLAB\Photos\When adding photos make sure to put DATE, LOCATION, and PHOTOGRAPHER in description of EACH photo\Monarchs\3-Larvae-Healthy\(Giuseppina Croce) 5th on common2 mlmp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5587999"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3971" name="Picture 3" descr="\\ad.umn.edu\CFANS\Dept\FWCB\MONARCHLAB\Photos\When adding photos make sure to put DATE, LOCATION, and PHOTOGRAPHER in description of EACH photo\Milkweed\A. syriaca\(George F. Russell) Asclepias syria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14400"/>
            <a:ext cx="2794000"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3972" name="Picture 4" descr="\\ad.umn.edu\CFANS\Dept\FWCB\MONARCHLAB\Photos\When adding photos make sure to put DATE, LOCATION, and PHOTOGRAPHER in description of EACH photo\Milkweed\(Tom Collins) 41.00 Milkweed see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4807" y="4114800"/>
            <a:ext cx="3288793" cy="2466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04052" y="6249888"/>
            <a:ext cx="4114800" cy="307777"/>
          </a:xfrm>
          <a:prstGeom prst="rect">
            <a:avLst/>
          </a:prstGeom>
          <a:noFill/>
        </p:spPr>
        <p:txBody>
          <a:bodyPr wrap="square" rtlCol="0">
            <a:spAutoFit/>
          </a:bodyPr>
          <a:lstStyle/>
          <a:p>
            <a:r>
              <a:rPr lang="en-US" sz="1400" dirty="0" smtClean="0">
                <a:cs typeface="Arial" panose="020B0604020202020204" pitchFamily="34" charset="0"/>
              </a:rPr>
              <a:t>Tom Collins</a:t>
            </a:r>
            <a:endParaRPr lang="en-US" sz="1400" dirty="0">
              <a:cs typeface="Arial" panose="020B0604020202020204" pitchFamily="34" charset="0"/>
            </a:endParaRPr>
          </a:p>
        </p:txBody>
      </p:sp>
      <p:sp>
        <p:nvSpPr>
          <p:cNvPr id="10" name="TextBox 9"/>
          <p:cNvSpPr txBox="1"/>
          <p:nvPr/>
        </p:nvSpPr>
        <p:spPr>
          <a:xfrm>
            <a:off x="228600" y="5259288"/>
            <a:ext cx="4114800" cy="307777"/>
          </a:xfrm>
          <a:prstGeom prst="rect">
            <a:avLst/>
          </a:prstGeom>
          <a:noFill/>
        </p:spPr>
        <p:txBody>
          <a:bodyPr wrap="square" rtlCol="0">
            <a:spAutoFit/>
          </a:bodyPr>
          <a:lstStyle/>
          <a:p>
            <a:r>
              <a:rPr lang="en-US" sz="1400" dirty="0" err="1" smtClean="0">
                <a:solidFill>
                  <a:schemeClr val="bg1"/>
                </a:solidFill>
                <a:cs typeface="Arial" panose="020B0604020202020204" pitchFamily="34" charset="0"/>
              </a:rPr>
              <a:t>Giuseppina</a:t>
            </a:r>
            <a:r>
              <a:rPr lang="en-US" sz="1400" dirty="0" smtClean="0">
                <a:solidFill>
                  <a:schemeClr val="bg1"/>
                </a:solidFill>
                <a:cs typeface="Arial" panose="020B0604020202020204" pitchFamily="34" charset="0"/>
              </a:rPr>
              <a:t> Croce</a:t>
            </a:r>
            <a:endParaRPr lang="en-US" sz="1400" dirty="0">
              <a:solidFill>
                <a:schemeClr val="bg1"/>
              </a:solidFill>
              <a:cs typeface="Arial" panose="020B0604020202020204" pitchFamily="34" charset="0"/>
            </a:endParaRPr>
          </a:p>
        </p:txBody>
      </p:sp>
      <p:grpSp>
        <p:nvGrpSpPr>
          <p:cNvPr id="11" name="Group 10"/>
          <p:cNvGrpSpPr/>
          <p:nvPr/>
        </p:nvGrpSpPr>
        <p:grpSpPr>
          <a:xfrm>
            <a:off x="152400" y="152400"/>
            <a:ext cx="8839200" cy="6553200"/>
            <a:chOff x="152400" y="152400"/>
            <a:chExt cx="8839200" cy="6553200"/>
          </a:xfrm>
        </p:grpSpPr>
        <p:cxnSp>
          <p:nvCxnSpPr>
            <p:cNvPr id="13" name="Straight Connector 12"/>
            <p:cNvCxnSpPr/>
            <p:nvPr/>
          </p:nvCxnSpPr>
          <p:spPr>
            <a:xfrm>
              <a:off x="152400" y="152400"/>
              <a:ext cx="0" cy="5105402"/>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2400" y="152400"/>
              <a:ext cx="883920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715000" y="3429000"/>
              <a:ext cx="6553200"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95400" y="6673334"/>
              <a:ext cx="7696200" cy="32266"/>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5818189"/>
            <a:ext cx="792894" cy="887411"/>
          </a:xfrm>
          <a:prstGeom prst="rect">
            <a:avLst/>
          </a:prstGeom>
        </p:spPr>
      </p:pic>
    </p:spTree>
    <p:extLst>
      <p:ext uri="{BB962C8B-B14F-4D97-AF65-F5344CB8AC3E}">
        <p14:creationId xmlns:p14="http://schemas.microsoft.com/office/powerpoint/2010/main" val="3977282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1000"/>
                                        <p:tgtEl>
                                          <p:spTgt spid="83970"/>
                                        </p:tgtEl>
                                      </p:cBhvr>
                                    </p:animEffect>
                                    <p:anim calcmode="lin" valueType="num">
                                      <p:cBhvr>
                                        <p:cTn id="8" dur="1000" fill="hold"/>
                                        <p:tgtEl>
                                          <p:spTgt spid="83970"/>
                                        </p:tgtEl>
                                        <p:attrNameLst>
                                          <p:attrName>ppt_x</p:attrName>
                                        </p:attrNameLst>
                                      </p:cBhvr>
                                      <p:tavLst>
                                        <p:tav tm="0">
                                          <p:val>
                                            <p:strVal val="#ppt_x"/>
                                          </p:val>
                                        </p:tav>
                                        <p:tav tm="100000">
                                          <p:val>
                                            <p:strVal val="#ppt_x"/>
                                          </p:val>
                                        </p:tav>
                                      </p:tavLst>
                                    </p:anim>
                                    <p:anim calcmode="lin" valueType="num">
                                      <p:cBhvr>
                                        <p:cTn id="9" dur="1000" fill="hold"/>
                                        <p:tgtEl>
                                          <p:spTgt spid="839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3971"/>
                                        </p:tgtEl>
                                        <p:attrNameLst>
                                          <p:attrName>style.visibility</p:attrName>
                                        </p:attrNameLst>
                                      </p:cBhvr>
                                      <p:to>
                                        <p:strVal val="visible"/>
                                      </p:to>
                                    </p:set>
                                    <p:animEffect transition="in" filter="fade">
                                      <p:cBhvr>
                                        <p:cTn id="14" dur="1000"/>
                                        <p:tgtEl>
                                          <p:spTgt spid="83971"/>
                                        </p:tgtEl>
                                      </p:cBhvr>
                                    </p:animEffect>
                                    <p:anim calcmode="lin" valueType="num">
                                      <p:cBhvr>
                                        <p:cTn id="15" dur="1000" fill="hold"/>
                                        <p:tgtEl>
                                          <p:spTgt spid="83971"/>
                                        </p:tgtEl>
                                        <p:attrNameLst>
                                          <p:attrName>ppt_x</p:attrName>
                                        </p:attrNameLst>
                                      </p:cBhvr>
                                      <p:tavLst>
                                        <p:tav tm="0">
                                          <p:val>
                                            <p:strVal val="#ppt_x"/>
                                          </p:val>
                                        </p:tav>
                                        <p:tav tm="100000">
                                          <p:val>
                                            <p:strVal val="#ppt_x"/>
                                          </p:val>
                                        </p:tav>
                                      </p:tavLst>
                                    </p:anim>
                                    <p:anim calcmode="lin" valueType="num">
                                      <p:cBhvr>
                                        <p:cTn id="16" dur="1000" fill="hold"/>
                                        <p:tgtEl>
                                          <p:spTgt spid="839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3972"/>
                                        </p:tgtEl>
                                        <p:attrNameLst>
                                          <p:attrName>style.visibility</p:attrName>
                                        </p:attrNameLst>
                                      </p:cBhvr>
                                      <p:to>
                                        <p:strVal val="visible"/>
                                      </p:to>
                                    </p:set>
                                    <p:animEffect transition="in" filter="fade">
                                      <p:cBhvr>
                                        <p:cTn id="21" dur="1000"/>
                                        <p:tgtEl>
                                          <p:spTgt spid="83972"/>
                                        </p:tgtEl>
                                      </p:cBhvr>
                                    </p:animEffect>
                                    <p:anim calcmode="lin" valueType="num">
                                      <p:cBhvr>
                                        <p:cTn id="22" dur="1000" fill="hold"/>
                                        <p:tgtEl>
                                          <p:spTgt spid="83972"/>
                                        </p:tgtEl>
                                        <p:attrNameLst>
                                          <p:attrName>ppt_x</p:attrName>
                                        </p:attrNameLst>
                                      </p:cBhvr>
                                      <p:tavLst>
                                        <p:tav tm="0">
                                          <p:val>
                                            <p:strVal val="#ppt_x"/>
                                          </p:val>
                                        </p:tav>
                                        <p:tav tm="100000">
                                          <p:val>
                                            <p:strVal val="#ppt_x"/>
                                          </p:val>
                                        </p:tav>
                                      </p:tavLst>
                                    </p:anim>
                                    <p:anim calcmode="lin" valueType="num">
                                      <p:cBhvr>
                                        <p:cTn id="23" dur="1000" fill="hold"/>
                                        <p:tgtEl>
                                          <p:spTgt spid="839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dia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mporary Photo Album">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993</TotalTime>
  <Words>945</Words>
  <Application>Microsoft Office PowerPoint</Application>
  <PresentationFormat>On-screen Show (4:3)</PresentationFormat>
  <Paragraphs>161</Paragraphs>
  <Slides>22</Slides>
  <Notes>17</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22</vt:i4>
      </vt:variant>
    </vt:vector>
  </HeadingPairs>
  <TitlesOfParts>
    <vt:vector size="28" baseType="lpstr">
      <vt:lpstr>Office Theme</vt:lpstr>
      <vt:lpstr>1_Median</vt:lpstr>
      <vt:lpstr>Contemporary Photo Album</vt:lpstr>
      <vt:lpstr>1_Office Theme</vt:lpstr>
      <vt:lpstr>3_Office Theme</vt:lpstr>
      <vt:lpstr>Acrobat Document</vt:lpstr>
      <vt:lpstr>PowerPoint Presentation</vt:lpstr>
      <vt:lpstr>Monarch Life Cycle and Migration</vt:lpstr>
      <vt:lpstr>Spring Migration and Breeding Breeding generations live 2-6 weeks.  </vt:lpstr>
      <vt:lpstr>Fall Migration Overwintering generation lives up to 9 months</vt:lpstr>
      <vt:lpstr>Monarch Population</vt:lpstr>
      <vt:lpstr>PowerPoint Presentation</vt:lpstr>
      <vt:lpstr>Threats</vt:lpstr>
      <vt:lpstr>PowerPoint Presentation</vt:lpstr>
      <vt:lpstr>Plant Milkweed!</vt:lpstr>
      <vt:lpstr>Plant Nectar Plants</vt:lpstr>
      <vt:lpstr>PowerPoint Presentation</vt:lpstr>
      <vt:lpstr> Chicago Wilderness  A regional initiative to restore, protect and preserve the biodiversity of the Chicago region</vt:lpstr>
      <vt:lpstr>PowerPoint Presentation</vt:lpstr>
      <vt:lpstr>PowerPoint Presentation</vt:lpstr>
      <vt:lpstr>CW Monarch Lead Partners</vt:lpstr>
      <vt:lpstr>PowerPoint Presentation</vt:lpstr>
      <vt:lpstr>Mayors Monarch Pledge</vt:lpstr>
      <vt:lpstr>Mayors’ Monarch Pledge –  Steps to taking pledge</vt:lpstr>
      <vt:lpstr>Mayors’ Monarch Pledge –  Action Items</vt:lpstr>
      <vt:lpstr>Mayors’ Monarch Pledge   Signatories</vt:lpstr>
      <vt:lpstr>Mayors’  Monarch  Pledge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Monarch Listening Session</dc:title>
  <dc:creator>Voorhies, Kristen Jenkins</dc:creator>
  <cp:lastModifiedBy>Rogner, John</cp:lastModifiedBy>
  <cp:revision>90</cp:revision>
  <dcterms:created xsi:type="dcterms:W3CDTF">2016-10-25T17:14:07Z</dcterms:created>
  <dcterms:modified xsi:type="dcterms:W3CDTF">2017-03-21T14:35:06Z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2015-09-01T00:00:00Z</vt:filetime>
  </property>
  <property fmtid="{D5CDD505-2E9C-101B-9397-08002B2CF9AE}" pid="3" name="Creator">
    <vt:lpwstr>Microsoft® PowerPoint® 2010</vt:lpwstr>
  </property>
  <property fmtid="{D5CDD505-2E9C-101B-9397-08002B2CF9AE}" pid="4" name="LastSaved">
    <vt:filetime>2016-10-25T00:00:00Z</vt:filetime>
  </property>
</Properties>
</file>