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1"/>
  </p:notesMasterIdLst>
  <p:sldIdLst>
    <p:sldId id="277" r:id="rId2"/>
    <p:sldId id="258" r:id="rId3"/>
    <p:sldId id="314" r:id="rId4"/>
    <p:sldId id="310" r:id="rId5"/>
    <p:sldId id="263" r:id="rId6"/>
    <p:sldId id="315" r:id="rId7"/>
    <p:sldId id="278" r:id="rId8"/>
    <p:sldId id="260" r:id="rId9"/>
    <p:sldId id="261" r:id="rId10"/>
    <p:sldId id="311" r:id="rId11"/>
    <p:sldId id="312" r:id="rId12"/>
    <p:sldId id="313" r:id="rId13"/>
    <p:sldId id="309" r:id="rId14"/>
    <p:sldId id="308" r:id="rId15"/>
    <p:sldId id="306" r:id="rId16"/>
    <p:sldId id="264" r:id="rId17"/>
    <p:sldId id="265" r:id="rId18"/>
    <p:sldId id="305" r:id="rId19"/>
    <p:sldId id="30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CB6BBEF7-9717-4733-A929-535518E6EBF6}">
          <p14:sldIdLst>
            <p14:sldId id="277"/>
            <p14:sldId id="258"/>
            <p14:sldId id="314"/>
          </p14:sldIdLst>
        </p14:section>
        <p14:section name="Author Your Presentation" id="{16378913-E5ED-4281-BAF5-F1F938CB0BED}">
          <p14:sldIdLst>
            <p14:sldId id="310"/>
            <p14:sldId id="263"/>
            <p14:sldId id="315"/>
            <p14:sldId id="278"/>
            <p14:sldId id="260"/>
            <p14:sldId id="261"/>
            <p14:sldId id="311"/>
            <p14:sldId id="312"/>
            <p14:sldId id="313"/>
          </p14:sldIdLst>
        </p14:section>
        <p14:section name="Enrich Your Presentation" id="{E2D565D1-BA5E-44E6-A40E-50A644912248}">
          <p14:sldIdLst>
            <p14:sldId id="309"/>
            <p14:sldId id="308"/>
            <p14:sldId id="306"/>
            <p14:sldId id="264"/>
            <p14:sldId id="265"/>
            <p14:sldId id="305"/>
            <p14:sldId id="307"/>
          </p14:sldIdLst>
        </p14:section>
        <p14:section name="Share Your Presentation" id="{71D59651-8EFA-4415-9623-98B4C4A8699C}">
          <p14:sldIdLst/>
        </p14:section>
        <p14:section name="What's Your Message?" id="{3DAC647D-1BDE-4B25-A7F1-4DBC272CFF2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6827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01" autoAdjust="0"/>
    <p:restoredTop sz="80383" autoAdjust="0"/>
  </p:normalViewPr>
  <p:slideViewPr>
    <p:cSldViewPr>
      <p:cViewPr varScale="1">
        <p:scale>
          <a:sx n="54" d="100"/>
          <a:sy n="54" d="100"/>
        </p:scale>
        <p:origin x="2016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F830A1-3891-4B82-A120-081866556DA0}" type="datetimeFigureOut">
              <a:rPr lang="en-US" smtClean="0"/>
              <a:pPr/>
              <a:t>7/10/17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C9574-A819-4FE4-99A7-1E27AD09A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173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812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280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507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0548" y="20547"/>
            <a:ext cx="3498527" cy="2825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03486" y="20548"/>
            <a:ext cx="5624418" cy="2825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0923" y="2818500"/>
            <a:ext cx="7668994" cy="22962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662119" y="2819400"/>
            <a:ext cx="1461333" cy="229385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20548" y="5089818"/>
            <a:ext cx="9098280" cy="173736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8755230" y="2469776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47F28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7/10/17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3581400" y="1295400"/>
            <a:ext cx="5105400" cy="1416269"/>
          </a:xfrm>
        </p:spPr>
        <p:txBody>
          <a:bodyPr anchor="b">
            <a:normAutofit/>
          </a:bodyPr>
          <a:lstStyle>
            <a:lvl1pPr algn="r">
              <a:buNone/>
              <a:defRPr lang="en-US" sz="2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4" y="4114800"/>
            <a:ext cx="7315200" cy="914400"/>
          </a:xfrm>
        </p:spPr>
        <p:txBody>
          <a:bodyPr anchor="b" anchorCtr="0">
            <a:normAutofit/>
          </a:bodyPr>
          <a:lstStyle>
            <a:lvl1pPr marL="0" indent="0">
              <a:defRPr lang="en-US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34290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a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7/10/17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595263" y="4800600"/>
            <a:ext cx="4873752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eorgia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6552" y="4800600"/>
            <a:ext cx="4809244" cy="566738"/>
          </a:xfrm>
        </p:spPr>
        <p:txBody>
          <a:bodyPr anchor="b">
            <a:normAutofit/>
          </a:bodyPr>
          <a:lstStyle>
            <a:lvl1pPr algn="ctr">
              <a:defRPr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3"/>
          </p:nvPr>
        </p:nvSpPr>
        <p:spPr>
          <a:xfrm>
            <a:off x="587022" y="838200"/>
            <a:ext cx="4873752" cy="381282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776863" y="838200"/>
            <a:ext cx="2819400" cy="463691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792800" y="4800600"/>
            <a:ext cx="5500800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eorg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ctr">
              <a:defRPr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62600"/>
            <a:ext cx="5486400" cy="60960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7/10/17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7/10/17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algn="l">
              <a:defRPr lang="en-US" sz="28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    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150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105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7/10/17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/>
          <a:srcRect l="2599" r="5874" b="5262"/>
          <a:stretch/>
        </p:blipFill>
        <p:spPr>
          <a:xfrm>
            <a:off x="3530" y="5867400"/>
            <a:ext cx="9144000" cy="105369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34E2-BBB6-4D34-BB01-078E9AA25260}" type="datetimeFigureOut">
              <a:rPr lang="en-US" smtClean="0"/>
              <a:pPr/>
              <a:t>7/10/17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20FCD-5F4C-4989-BE05-0A8208BCBC2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1992354"/>
            <a:ext cx="5867400" cy="1970046"/>
          </a:xfrm>
        </p:spPr>
        <p:txBody>
          <a:bodyPr anchor="ctr">
            <a:normAutofit/>
          </a:bodyPr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5105400"/>
            <a:ext cx="8229601" cy="375787"/>
          </a:xfrm>
        </p:spPr>
        <p:txBody>
          <a:bodyPr anchor="b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 userDrawn="1"/>
        </p:nvSpPr>
        <p:spPr>
          <a:xfrm>
            <a:off x="762000" y="1946209"/>
            <a:ext cx="20574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8686800" y="5265376"/>
            <a:ext cx="457200" cy="9667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6600"/>
                </a:solidFill>
              </a:rPr>
              <a:t>           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1007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/>
          <a:srcRect l="2599" r="5874" b="5262"/>
          <a:stretch/>
        </p:blipFill>
        <p:spPr>
          <a:xfrm>
            <a:off x="3530" y="5867400"/>
            <a:ext cx="9144000" cy="10536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180" y="76200"/>
            <a:ext cx="8403020" cy="685800"/>
          </a:xfrm>
        </p:spPr>
        <p:txBody>
          <a:bodyPr anchor="ctr" anchorCtr="0">
            <a:normAutofit/>
          </a:bodyPr>
          <a:lstStyle>
            <a:lvl1pPr algn="l">
              <a:defRPr sz="3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7/10/17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: Emphasi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7/10/17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1"/>
            <a:ext cx="7068015" cy="838200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2"/>
            <a:ext cx="4038600" cy="3971455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3971454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7/10/17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7/10/17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762000"/>
            <a:ext cx="2445488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00" y="2077200"/>
            <a:ext cx="70104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: Emphasi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7/10/17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90400" y="3081000"/>
            <a:ext cx="8686800" cy="1095600"/>
          </a:xfrm>
        </p:spPr>
        <p:txBody>
          <a:bodyPr>
            <a:normAutofit/>
          </a:bodyPr>
          <a:lstStyle>
            <a:lvl1pPr algn="ctr">
              <a:defRPr lang="en-US" sz="4600" b="1" kern="1200" spc="-150" baseline="0" dirty="0" smtClean="0">
                <a:ln>
                  <a:gradFill>
                    <a:gsLst>
                      <a:gs pos="0">
                        <a:schemeClr val="bg1"/>
                      </a:gs>
                      <a:gs pos="50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11000">
                      <a:schemeClr val="bg1">
                        <a:lumMod val="75000"/>
                      </a:schemeClr>
                    </a:gs>
                    <a:gs pos="91000">
                      <a:schemeClr val="bg1"/>
                    </a:gs>
                  </a:gsLst>
                  <a:lin ang="16200000" scaled="1"/>
                </a:gradFill>
                <a:effectLst>
                  <a:outerShdw blurRad="38100" algn="ctr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3952" y="2424752"/>
            <a:ext cx="8694000" cy="639762"/>
          </a:xfrm>
        </p:spPr>
        <p:txBody>
          <a:bodyPr anchor="b">
            <a:normAutofit/>
          </a:bodyPr>
          <a:lstStyle>
            <a:lvl1pPr marL="0" indent="0" algn="ctr">
              <a:buNone/>
              <a:defRPr lang="en-US" sz="2800" kern="1200" dirty="0" smtClean="0">
                <a:solidFill>
                  <a:srgbClr val="2E507A">
                    <a:alpha val="81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Text 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7/10/17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2895600"/>
            <a:ext cx="7543800" cy="2133600"/>
          </a:xfrm>
          <a:prstGeom prst="rect">
            <a:avLst/>
          </a:prstGeom>
          <a:gradFill flip="none" rotWithShape="1">
            <a:gsLst>
              <a:gs pos="63000">
                <a:schemeClr val="tx1">
                  <a:lumMod val="85000"/>
                  <a:lumOff val="15000"/>
                  <a:alpha val="49000"/>
                </a:schemeClr>
              </a:gs>
              <a:gs pos="100000">
                <a:schemeClr val="tx1">
                  <a:lumMod val="95000"/>
                  <a:lumOff val="5000"/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4867" y="3200400"/>
            <a:ext cx="7010400" cy="1676400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en-US" sz="4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4648200" y="664780"/>
            <a:ext cx="4191000" cy="381000"/>
          </a:xfrm>
        </p:spPr>
        <p:txBody>
          <a:bodyPr>
            <a:normAutofit/>
          </a:bodyPr>
          <a:lstStyle>
            <a:lvl1pPr algn="r">
              <a:buNone/>
              <a:defRPr lang="en-US" sz="1800" b="1" kern="12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utoUpdateAnimBg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3008313" cy="8255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609600"/>
            <a:ext cx="5111750" cy="533400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435101"/>
            <a:ext cx="3008313" cy="38226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7/10/17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 cstate="print"/>
          <a:srcRect l="2599" r="5874" b="5262"/>
          <a:stretch/>
        </p:blipFill>
        <p:spPr>
          <a:xfrm>
            <a:off x="3530" y="5867400"/>
            <a:ext cx="9144000" cy="10536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7/10/17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1" r:id="rId4"/>
    <p:sldLayoutId id="2147483652" r:id="rId5"/>
    <p:sldLayoutId id="2147483654" r:id="rId6"/>
    <p:sldLayoutId id="2147483655" r:id="rId7"/>
    <p:sldLayoutId id="2147483660" r:id="rId8"/>
    <p:sldLayoutId id="2147483656" r:id="rId9"/>
    <p:sldLayoutId id="2147483676" r:id="rId10"/>
    <p:sldLayoutId id="2147483657" r:id="rId11"/>
    <p:sldLayoutId id="2147483658" r:id="rId12"/>
    <p:sldLayoutId id="2147483659" r:id="rId13"/>
    <p:sldLayoutId id="2147483663" r:id="rId1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36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17.jpeg"/><Relationship Id="rId5" Type="http://schemas.openxmlformats.org/officeDocument/2006/relationships/image" Target="../media/image37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733800" y="228600"/>
            <a:ext cx="5410200" cy="9906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3600" b="1" dirty="0" smtClean="0"/>
              <a:t>BACKYARD AND CURBSIDE COMPOSTING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2895600"/>
            <a:ext cx="7239000" cy="1219200"/>
          </a:xfrm>
        </p:spPr>
        <p:txBody>
          <a:bodyPr>
            <a:normAutofit/>
          </a:bodyPr>
          <a:lstStyle/>
          <a:p>
            <a:r>
              <a:rPr lang="en-US" sz="4000" b="0" dirty="0" smtClean="0"/>
              <a:t>GREEN BLOCK PARTIES</a:t>
            </a:r>
            <a:endParaRPr lang="en-US" sz="4000" b="0" dirty="0"/>
          </a:p>
        </p:txBody>
      </p:sp>
      <p:sp>
        <p:nvSpPr>
          <p:cNvPr id="2" name="TextBox 1"/>
          <p:cNvSpPr txBox="1"/>
          <p:nvPr/>
        </p:nvSpPr>
        <p:spPr>
          <a:xfrm>
            <a:off x="762000" y="5181600"/>
            <a:ext cx="777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    </a:t>
            </a:r>
          </a:p>
          <a:p>
            <a:pPr algn="ctr"/>
            <a:r>
              <a:rPr lang="en-US" sz="4000" b="1" dirty="0" smtClean="0"/>
              <a:t>HEALTHY LAWN, HEALTHY FAMILY</a:t>
            </a:r>
            <a:endParaRPr lang="en-US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381000"/>
            <a:ext cx="350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COMMUNITY HERB GARDEN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886200" y="1600200"/>
            <a:ext cx="3200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/>
              <a:t>SORT IT OUT </a:t>
            </a:r>
            <a:r>
              <a:rPr lang="en-US" sz="3200" b="1" dirty="0" smtClean="0"/>
              <a:t>WASTE STATIONS</a:t>
            </a:r>
            <a:endParaRPr lang="en-US" sz="3200" b="1" dirty="0"/>
          </a:p>
          <a:p>
            <a:pPr algn="ctr"/>
            <a:endParaRPr lang="en-US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7-10 at 7.33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0"/>
            <a:ext cx="8077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4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7-10 at 7.33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2400"/>
            <a:ext cx="8001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0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7-10 at 7.36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86061">
            <a:off x="439124" y="1005170"/>
            <a:ext cx="5120513" cy="3605995"/>
          </a:xfrm>
          <a:prstGeom prst="rect">
            <a:avLst/>
          </a:prstGeom>
        </p:spPr>
      </p:pic>
      <p:pic>
        <p:nvPicPr>
          <p:cNvPr id="3" name="Picture 2" descr="Screen Shot 2017-07-10 at 7.36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5618">
            <a:off x="4440462" y="3103024"/>
            <a:ext cx="4353025" cy="33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7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17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0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Community Herb Garden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36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914400"/>
            <a:ext cx="8128000" cy="5562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152400"/>
            <a:ext cx="77723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Free compost on Earth Day River Clean up.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05247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7-10 at 5.46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95400"/>
            <a:ext cx="8001000" cy="4876799"/>
          </a:xfrm>
          <a:prstGeom prst="rect">
            <a:avLst/>
          </a:prstGeom>
        </p:spPr>
      </p:pic>
      <p:pic>
        <p:nvPicPr>
          <p:cNvPr id="4" name="Picture 3" descr="Screen Shot 2017-07-10 at 5.45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28600"/>
            <a:ext cx="60706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06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762000"/>
            <a:ext cx="2445488" cy="228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1600" y="990600"/>
            <a:ext cx="7229475" cy="461665"/>
          </a:xfrm>
          <a:prstGeom prst="rect">
            <a:avLst/>
          </a:prstGeom>
          <a:noFill/>
        </p:spPr>
        <p:txBody>
          <a:bodyPr wrap="square" rtlCol="0" anchor="b" anchorCtr="0">
            <a:normAutofit/>
          </a:bodyPr>
          <a:lstStyle/>
          <a:p>
            <a:r>
              <a:rPr lang="en-US" sz="2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It’s not just about the visuals, but strengthening</a:t>
            </a:r>
            <a:endParaRPr lang="en-US" sz="2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19200" y="2669865"/>
            <a:ext cx="7543800" cy="1200329"/>
          </a:xfrm>
        </p:spPr>
        <p:txBody>
          <a:bodyPr wrap="square" tIns="0" bIns="0" anchor="t" anchorCtr="0">
            <a:normAutofit/>
          </a:bodyPr>
          <a:lstStyle/>
          <a:p>
            <a:endParaRPr lang="en-US" sz="7800" dirty="0">
              <a:latin typeface="+mn-lt"/>
            </a:endParaRPr>
          </a:p>
        </p:txBody>
      </p:sp>
      <p:pic>
        <p:nvPicPr>
          <p:cNvPr id="2" name="Picture 1" descr="Screen Shot 2017-07-10 at 5.46.57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57200" y="3810000"/>
            <a:ext cx="8126784" cy="999530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pPr algn="ctr"/>
            <a:r>
              <a:rPr lang="en-US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Picture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414867"/>
            <a:ext cx="9144001" cy="4572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dirty="0" smtClean="0">
                <a:solidFill>
                  <a:prstClr val="white"/>
                </a:solidFill>
              </a:rPr>
              <a:t>    New </a:t>
            </a:r>
            <a:r>
              <a:rPr lang="en-US" b="0" dirty="0">
                <a:solidFill>
                  <a:prstClr val="white"/>
                </a:solidFill>
              </a:rPr>
              <a:t>Picture Effects</a:t>
            </a:r>
            <a:endParaRPr lang="en-US" dirty="0"/>
          </a:p>
        </p:txBody>
      </p:sp>
      <p:pic>
        <p:nvPicPr>
          <p:cNvPr id="3" name="Picture 2" descr="Screen Shot 2017-07-10 at 5.47.5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317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7-10 at 5.47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89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7-10 at 5.48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905000"/>
            <a:ext cx="8129207" cy="4953000"/>
          </a:xfrm>
          <a:prstGeom prst="rect">
            <a:avLst/>
          </a:prstGeom>
        </p:spPr>
      </p:pic>
      <p:pic>
        <p:nvPicPr>
          <p:cNvPr id="3" name="Picture 2" descr="Screen Shot 2017-07-10 at 7.20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0"/>
            <a:ext cx="266700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9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81000"/>
            <a:ext cx="8001000" cy="1447800"/>
          </a:xfrm>
          <a:prstGeom prst="rect">
            <a:avLst/>
          </a:prstGeom>
          <a:noFill/>
        </p:spPr>
        <p:txBody>
          <a:bodyPr wrap="square" rtlCol="0">
            <a:normAutofit fontScale="70000" lnSpcReduction="20000"/>
          </a:bodyPr>
          <a:lstStyle/>
          <a:p>
            <a:pPr algn="ctr"/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GREEN BLOCK PARTY OFFERS THE VILLAGE THE OPPORTUNTY TO CONNECT WITH OUR RESIDENTS AND PROMOTE OUR SUSTAINABILITY PROGRAMS</a:t>
            </a:r>
            <a:endParaRPr lang="en-US" sz="4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Arial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905000" y="2936809"/>
            <a:ext cx="5257800" cy="1588"/>
          </a:xfrm>
          <a:prstGeom prst="line">
            <a:avLst/>
          </a:prstGeom>
          <a:ln w="47625">
            <a:solidFill>
              <a:srgbClr val="E4E4E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8686800" y="5284486"/>
            <a:ext cx="457200" cy="9667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6600"/>
                </a:solidFill>
              </a:rPr>
              <a:t>           </a:t>
            </a:r>
            <a:endParaRPr lang="en-US" dirty="0">
              <a:solidFill>
                <a:srgbClr val="FF660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85800" y="1524000"/>
            <a:ext cx="2667000" cy="2708434"/>
            <a:chOff x="685800" y="1557456"/>
            <a:chExt cx="2667000" cy="2708434"/>
          </a:xfrm>
        </p:grpSpPr>
        <p:sp>
          <p:nvSpPr>
            <p:cNvPr id="6" name="Oval 5"/>
            <p:cNvSpPr/>
            <p:nvPr/>
          </p:nvSpPr>
          <p:spPr>
            <a:xfrm>
              <a:off x="762000" y="1946209"/>
              <a:ext cx="2057400" cy="2057400"/>
            </a:xfrm>
            <a:prstGeom prst="ellipse">
              <a:avLst/>
            </a:prstGeom>
            <a:gradFill flip="none" rotWithShape="1">
              <a:gsLst>
                <a:gs pos="0">
                  <a:srgbClr val="F39C29"/>
                </a:gs>
                <a:gs pos="50000">
                  <a:srgbClr val="F7931D"/>
                </a:gs>
                <a:gs pos="100000">
                  <a:srgbClr val="FF6600"/>
                </a:gs>
              </a:gsLst>
              <a:path path="circle">
                <a:fillToRect l="50000" t="50000" r="50000" b="50000"/>
              </a:path>
              <a:tileRect/>
            </a:gradFill>
            <a:ln w="82550">
              <a:noFill/>
            </a:ln>
            <a:effectLst>
              <a:outerShdw blurRad="152400" dist="165100" dir="5400000" sx="90000" sy="-19000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         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21392" y="1557456"/>
              <a:ext cx="1219200" cy="270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0" b="1" dirty="0" smtClean="0">
                  <a:solidFill>
                    <a:srgbClr val="F26200">
                      <a:alpha val="40000"/>
                    </a:srgbClr>
                  </a:solidFill>
                  <a:latin typeface="+mj-lt"/>
                  <a:cs typeface="Arial" pitchFamily="34" charset="0"/>
                </a:rPr>
                <a:t>1</a:t>
              </a:r>
              <a:endParaRPr lang="en-US" sz="17000" b="1" dirty="0">
                <a:solidFill>
                  <a:srgbClr val="F26200">
                    <a:alpha val="40000"/>
                  </a:srgbClr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3416" y="2666898"/>
              <a:ext cx="1931160" cy="683264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400" b="1" spc="60" dirty="0" smtClean="0">
                  <a:solidFill>
                    <a:schemeClr val="bg1"/>
                  </a:solidFill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</a:rPr>
                <a:t>CONNECT	</a:t>
              </a:r>
              <a:endParaRPr lang="en-US" sz="2400" b="1" dirty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85800" y="2090856"/>
              <a:ext cx="2667000" cy="1295400"/>
            </a:xfrm>
            <a:prstGeom prst="ellipse">
              <a:avLst/>
            </a:prstGeom>
            <a:gradFill flip="none" rotWithShape="1">
              <a:gsLst>
                <a:gs pos="63000">
                  <a:schemeClr val="bg1">
                    <a:alpha val="7000"/>
                  </a:schemeClr>
                </a:gs>
                <a:gs pos="72000">
                  <a:schemeClr val="bg1">
                    <a:alpha val="15000"/>
                  </a:schemeClr>
                </a:gs>
                <a:gs pos="91000">
                  <a:schemeClr val="bg1">
                    <a:alpha val="2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   `</a:t>
              </a: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543300" y="1591943"/>
            <a:ext cx="2057400" cy="2708434"/>
            <a:chOff x="3543300" y="1591943"/>
            <a:chExt cx="2057400" cy="2708434"/>
          </a:xfrm>
        </p:grpSpPr>
        <p:sp>
          <p:nvSpPr>
            <p:cNvPr id="4" name="Oval 3"/>
            <p:cNvSpPr/>
            <p:nvPr/>
          </p:nvSpPr>
          <p:spPr>
            <a:xfrm>
              <a:off x="3543300" y="1946209"/>
              <a:ext cx="2057400" cy="2057400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50000">
                  <a:srgbClr val="399ECB"/>
                </a:gs>
                <a:gs pos="100000">
                  <a:srgbClr val="0077D0"/>
                </a:gs>
              </a:gsLst>
              <a:path path="circle">
                <a:fillToRect l="50000" t="50000" r="50000" b="50000"/>
              </a:path>
            </a:gradFill>
            <a:ln w="82550">
              <a:noFill/>
            </a:ln>
            <a:effectLst>
              <a:outerShdw blurRad="127000" dist="165100" dir="5400000" sx="90000" sy="-19000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         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933968" y="1591943"/>
              <a:ext cx="1219200" cy="270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0" b="1" dirty="0" smtClean="0">
                  <a:solidFill>
                    <a:srgbClr val="2A7A9E">
                      <a:alpha val="40000"/>
                    </a:srgbClr>
                  </a:solidFill>
                  <a:latin typeface="+mj-lt"/>
                  <a:cs typeface="Arial" pitchFamily="34" charset="0"/>
                </a:rPr>
                <a:t>2</a:t>
              </a:r>
              <a:endParaRPr lang="en-US" sz="17000" b="1" dirty="0">
                <a:solidFill>
                  <a:srgbClr val="2A7A9E">
                    <a:alpha val="40000"/>
                  </a:srgbClr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01872" y="2701385"/>
              <a:ext cx="1931160" cy="665695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300" b="1" spc="60" dirty="0" smtClean="0">
                  <a:solidFill>
                    <a:srgbClr val="000090"/>
                  </a:solidFill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</a:rPr>
                <a:t>EDUCATE</a:t>
              </a:r>
              <a:endParaRPr lang="en-US" sz="2300" b="1" dirty="0">
                <a:solidFill>
                  <a:srgbClr val="000090"/>
                </a:solidFill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324600" y="1587511"/>
            <a:ext cx="2057400" cy="2708434"/>
            <a:chOff x="6324600" y="1587511"/>
            <a:chExt cx="2057400" cy="2708434"/>
          </a:xfrm>
        </p:grpSpPr>
        <p:sp>
          <p:nvSpPr>
            <p:cNvPr id="5" name="Oval 4"/>
            <p:cNvSpPr/>
            <p:nvPr/>
          </p:nvSpPr>
          <p:spPr>
            <a:xfrm>
              <a:off x="6324600" y="1953643"/>
              <a:ext cx="2057400" cy="2057400"/>
            </a:xfrm>
            <a:prstGeom prst="ellipse">
              <a:avLst/>
            </a:prstGeom>
            <a:gradFill flip="none" rotWithShape="1">
              <a:gsLst>
                <a:gs pos="5000">
                  <a:srgbClr val="84D830"/>
                </a:gs>
                <a:gs pos="48000">
                  <a:srgbClr val="7BCF27"/>
                </a:gs>
                <a:gs pos="100000">
                  <a:srgbClr val="56901C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</a:ln>
            <a:effectLst>
              <a:outerShdw blurRad="152400" dist="165100" dir="5400000" sx="90000" sy="-19000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         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721604" y="1587511"/>
              <a:ext cx="1219200" cy="270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0" b="1" dirty="0" smtClean="0">
                  <a:solidFill>
                    <a:srgbClr val="65B131">
                      <a:alpha val="64000"/>
                    </a:srgbClr>
                  </a:solidFill>
                  <a:latin typeface="+mj-lt"/>
                  <a:cs typeface="Arial" pitchFamily="34" charset="0"/>
                </a:rPr>
                <a:t>3</a:t>
              </a:r>
              <a:endParaRPr lang="en-US" sz="17000" b="1" dirty="0">
                <a:solidFill>
                  <a:srgbClr val="65B131">
                    <a:alpha val="64000"/>
                  </a:srgbClr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411810" y="2438401"/>
              <a:ext cx="1931160" cy="90194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400" b="1" spc="60" dirty="0" smtClean="0">
                  <a:solidFill>
                    <a:srgbClr val="076827"/>
                  </a:solidFill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</a:rPr>
                <a:t>CHANGE HABITS</a:t>
              </a:r>
              <a:endParaRPr lang="en-US" sz="2400" b="1" dirty="0">
                <a:solidFill>
                  <a:srgbClr val="076827"/>
                </a:solidFill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0" y="4724400"/>
            <a:ext cx="891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Why we chose Block Parties:  Block Parties are the rare opportunity to reach multi generations at one time, in a relaxed environment and community atmosphere.</a:t>
            </a:r>
            <a:endParaRPr lang="en-US" sz="3200" b="1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7-10 at 8.56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0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4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5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0"/>
            <a:ext cx="44958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3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62000" y="1946209"/>
            <a:ext cx="2057400" cy="2057400"/>
          </a:xfrm>
          <a:prstGeom prst="ellipse">
            <a:avLst/>
          </a:prstGeom>
          <a:gradFill>
            <a:gsLst>
              <a:gs pos="0">
                <a:srgbClr val="00B0F0"/>
              </a:gs>
              <a:gs pos="50000">
                <a:srgbClr val="399ECB"/>
              </a:gs>
              <a:gs pos="100000">
                <a:srgbClr val="0077D0"/>
              </a:gs>
            </a:gsLst>
            <a:path path="circle">
              <a:fillToRect l="50000" t="50000" r="50000" b="50000"/>
            </a:path>
          </a:gradFill>
          <a:ln w="82550">
            <a:noFill/>
          </a:ln>
          <a:effectLst>
            <a:outerShdw blurRad="1270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            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007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      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59728" y="1531434"/>
            <a:ext cx="12192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0" b="1" dirty="0" smtClean="0">
                <a:solidFill>
                  <a:srgbClr val="2A7A9E">
                    <a:alpha val="40000"/>
                  </a:srgbClr>
                </a:solidFill>
                <a:cs typeface="Arial" pitchFamily="34" charset="0"/>
              </a:rPr>
              <a:t>2</a:t>
            </a:r>
            <a:endParaRPr lang="en-US" sz="17000" b="1" dirty="0">
              <a:solidFill>
                <a:srgbClr val="2A7A9E">
                  <a:alpha val="40000"/>
                </a:srgbClr>
              </a:solidFill>
              <a:cs typeface="Arial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1" y="5105400"/>
            <a:ext cx="4343400" cy="37578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 descr="IMG_375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7-10 at 10.31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0"/>
            <a:ext cx="5927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8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7-07-10 at 5.44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1000"/>
            <a:ext cx="7602694" cy="5370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800" b="1" dirty="0" smtClean="0"/>
              <a:t>KEEP ON THE GRASS</a:t>
            </a:r>
            <a:endParaRPr lang="en-US" sz="4800" b="1" dirty="0"/>
          </a:p>
        </p:txBody>
      </p:sp>
      <p:pic>
        <p:nvPicPr>
          <p:cNvPr id="5" name="Picture 4" descr="IMG_497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762000"/>
            <a:ext cx="4343400" cy="5791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6200000">
            <a:off x="-393415" y="2755617"/>
            <a:ext cx="5486400" cy="1041969"/>
          </a:xfrm>
          <a:prstGeom prst="rect">
            <a:avLst/>
          </a:prstGeom>
          <a:noFill/>
        </p:spPr>
        <p:txBody>
          <a:bodyPr wrap="square" rtlCol="0" anchor="b" anchorCtr="0">
            <a:normAutofit/>
          </a:bodyPr>
          <a:lstStyle/>
          <a:p>
            <a:r>
              <a:rPr lang="en-US" sz="3200" b="1" dirty="0" err="1" smtClean="0">
                <a:solidFill>
                  <a:prstClr val="white"/>
                </a:solidFill>
              </a:rPr>
              <a:t>Orgaize</a:t>
            </a:r>
            <a:r>
              <a:rPr lang="en-US" sz="3200" b="1" dirty="0" smtClean="0">
                <a:solidFill>
                  <a:prstClr val="white"/>
                </a:solidFill>
              </a:rPr>
              <a:t> with Sections</a:t>
            </a:r>
            <a:endParaRPr lang="en-US" sz="3200" dirty="0">
              <a:solidFill>
                <a:prstClr val="white"/>
              </a:solidFill>
            </a:endParaRPr>
          </a:p>
        </p:txBody>
      </p:sp>
      <p:pic>
        <p:nvPicPr>
          <p:cNvPr id="5" name="Picture 4" descr="IMG_4987 (1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09QH3iDYSZce3zG7lU8ci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tb5iYcBF5pNknMcsH5Nw4"/>
</p:tagLst>
</file>

<file path=ppt/theme/theme1.xml><?xml version="1.0" encoding="utf-8"?>
<a:theme xmlns:a="http://schemas.openxmlformats.org/drawingml/2006/main" name="Introducing PowerPoint 2011">
  <a:themeElements>
    <a:clrScheme name="Fresh">
      <a:dk1>
        <a:srgbClr val="262626"/>
      </a:dk1>
      <a:lt1>
        <a:sysClr val="window" lastClr="FFFFFF"/>
      </a:lt1>
      <a:dk2>
        <a:srgbClr val="595959"/>
      </a:dk2>
      <a:lt2>
        <a:srgbClr val="EEECE1"/>
      </a:lt2>
      <a:accent1>
        <a:srgbClr val="F4891E"/>
      </a:accent1>
      <a:accent2>
        <a:srgbClr val="7BCF27"/>
      </a:accent2>
      <a:accent3>
        <a:srgbClr val="9BBB59"/>
      </a:accent3>
      <a:accent4>
        <a:srgbClr val="00B0F0"/>
      </a:accent4>
      <a:accent5>
        <a:srgbClr val="4BACC6"/>
      </a:accent5>
      <a:accent6>
        <a:srgbClr val="F79646"/>
      </a:accent6>
      <a:hlink>
        <a:srgbClr val="00B0F0"/>
      </a:hlink>
      <a:folHlink>
        <a:srgbClr val="F4891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Introducing PowerPoint 2011.potx</Template>
  <TotalTime>0</TotalTime>
  <Words>128</Words>
  <Application>Microsoft Macintosh PowerPoint</Application>
  <PresentationFormat>On-screen Show (4:3)</PresentationFormat>
  <Paragraphs>40</Paragraphs>
  <Slides>19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Calibri</vt:lpstr>
      <vt:lpstr>Georgia</vt:lpstr>
      <vt:lpstr>Arial</vt:lpstr>
      <vt:lpstr>Introducing PowerPoint 2011</vt:lpstr>
      <vt:lpstr>GREEN BLOCK PARTIES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KEEP ON THE GRASS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New Picture Effects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2010-05-03T20:57:59Z</dcterms:created>
  <dcterms:modified xsi:type="dcterms:W3CDTF">2017-07-11T04:17:57Z</dcterms:modified>
</cp:coreProperties>
</file>