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9"/>
  </p:notesMasterIdLst>
  <p:sldIdLst>
    <p:sldId id="257" r:id="rId4"/>
    <p:sldId id="258" r:id="rId5"/>
    <p:sldId id="260" r:id="rId6"/>
    <p:sldId id="259" r:id="rId7"/>
    <p:sldId id="261"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6580" autoAdjust="0"/>
  </p:normalViewPr>
  <p:slideViewPr>
    <p:cSldViewPr snapToGrid="0">
      <p:cViewPr varScale="1">
        <p:scale>
          <a:sx n="67" d="100"/>
          <a:sy n="67" d="100"/>
        </p:scale>
        <p:origin x="18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61A7B8-FA83-4704-81CA-57FB03F45169}" type="datetimeFigureOut">
              <a:rPr lang="en-US" smtClean="0"/>
              <a:t>3/21/2017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73FE11-8371-4265-8904-0B34DF56C085}" type="slidenum">
              <a:rPr lang="en-US" smtClean="0"/>
              <a:t>‹#›</a:t>
            </a:fld>
            <a:endParaRPr lang="en-US"/>
          </a:p>
        </p:txBody>
      </p:sp>
    </p:spTree>
    <p:extLst>
      <p:ext uri="{BB962C8B-B14F-4D97-AF65-F5344CB8AC3E}">
        <p14:creationId xmlns:p14="http://schemas.microsoft.com/office/powerpoint/2010/main" val="19169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Illinois-Chicago in a research group called the Energy Resources Center. Again, I’d like to welcome you to our campus this morning.</a:t>
            </a:r>
          </a:p>
          <a:p>
            <a:endParaRPr lang="en-US" dirty="0"/>
          </a:p>
          <a:p>
            <a:r>
              <a:rPr lang="en-US" dirty="0"/>
              <a:t>Rights-of-Way as Habitat Working Group, which is a working group that I facilitate at the university. I’m going to talk about how we’re working with transportation and utility organizations to promote habitat restoration, native plants, and integrated vegetation management along rights-of-way.</a:t>
            </a:r>
          </a:p>
        </p:txBody>
      </p:sp>
      <p:sp>
        <p:nvSpPr>
          <p:cNvPr id="4" name="Slide Number Placeholder 3"/>
          <p:cNvSpPr>
            <a:spLocks noGrp="1"/>
          </p:cNvSpPr>
          <p:nvPr>
            <p:ph type="sldNum" sz="quarter" idx="10"/>
          </p:nvPr>
        </p:nvSpPr>
        <p:spPr/>
        <p:txBody>
          <a:bodyPr/>
          <a:lstStyle/>
          <a:p>
            <a:fld id="{3C267CC7-5939-4041-A14B-781C8BEB63CF}" type="slidenum">
              <a:rPr lang="en-US" smtClean="0"/>
              <a:t>1</a:t>
            </a:fld>
            <a:endParaRPr lang="en-US"/>
          </a:p>
        </p:txBody>
      </p:sp>
    </p:spTree>
    <p:extLst>
      <p:ext uri="{BB962C8B-B14F-4D97-AF65-F5344CB8AC3E}">
        <p14:creationId xmlns:p14="http://schemas.microsoft.com/office/powerpoint/2010/main" val="138018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Rights-of-way are particularly important for a number of reasons. They are part of extensive linear conveyance networks that crisscross the country. They intersect a variety of other landscapes, including all of the ones I mentioned on the previous slide, and in doing so, connect remnant habitat areas to other favorable landscapes that can support pollinators. This landscape connectivity piece is one of the biggest benefits that rights-of-way offer.</a:t>
            </a:r>
          </a:p>
          <a:p>
            <a:endParaRPr lang="en-US" sz="1100" dirty="0"/>
          </a:p>
          <a:p>
            <a:r>
              <a:rPr lang="en-US" sz="1100" dirty="0"/>
              <a:t>In addition, rights-of-way provide important feeding and breeding habitat for insects and other wildlife, particularly if planted with a diverse mix of plants. In many cases, this habitat is far better than areas adjacent to or surrounding the rights-of-way, which can be intensely managed or developed.</a:t>
            </a:r>
          </a:p>
          <a:p>
            <a:endParaRPr lang="en-US" sz="1100" dirty="0"/>
          </a:p>
          <a:p>
            <a:r>
              <a:rPr lang="en-US" sz="1100" dirty="0"/>
              <a:t>Given that their primary purpose is safety and operational, rights-of-way can be considered semi-permanent and reasonably protected from major disturbances and future development.</a:t>
            </a:r>
          </a:p>
          <a:p>
            <a:endParaRPr lang="en-US" sz="1100" dirty="0"/>
          </a:p>
          <a:p>
            <a:pPr defTabSz="931774"/>
            <a:r>
              <a:rPr lang="en-US" sz="1100" dirty="0"/>
              <a:t>However, as you probably guess, there are plenty of challenges to restoring and maintaining habitat along rights-of-way as well. Cost, expertise, invasive species, regulatory concerns, general resistance to changes, and even lack of public support present obstacles for many rights-of-way organizations.</a:t>
            </a:r>
          </a:p>
        </p:txBody>
      </p:sp>
      <p:sp>
        <p:nvSpPr>
          <p:cNvPr id="4" name="Slide Number Placeholder 3"/>
          <p:cNvSpPr>
            <a:spLocks noGrp="1"/>
          </p:cNvSpPr>
          <p:nvPr>
            <p:ph type="sldNum" sz="quarter" idx="10"/>
          </p:nvPr>
        </p:nvSpPr>
        <p:spPr/>
        <p:txBody>
          <a:bodyPr/>
          <a:lstStyle/>
          <a:p>
            <a:fld id="{DC887FF9-683D-4CC5-B4F2-68186F487DC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5588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To help overcome some of those barriers, we initially convened a group of utilities, transportation organizations, and other interested parties in what we called the Rights-of-Way as Habitat Working Group in July 2015. Since then we’ve grown to over 160 organizations. Our mission is to create a collaborative environment that promotes habitat and healthy ecosystems in rights-of-way. We provide expertise, cost-effective BMPs, and industry-driven tools and resources. </a:t>
            </a:r>
          </a:p>
          <a:p>
            <a:endParaRPr lang="en-US" sz="1000" dirty="0"/>
          </a:p>
          <a:p>
            <a:r>
              <a:rPr lang="en-US" sz="1000" dirty="0"/>
              <a:t>What’s unique is that we are building coordination and knowledge sharing across different sectors—taking lessons learned from the roadside ROW and sharing them with electric utilities and railroads, vice versa. What we find is that ROW organizations from different sectors and working in different environments share more similarities than differences when it comes to managing landscapes. And we can build upon these similarities and gain new expertise and insight. We want to avoid situations where we’re reinventing the wheel within each sector or within each organization.</a:t>
            </a:r>
          </a:p>
        </p:txBody>
      </p:sp>
      <p:sp>
        <p:nvSpPr>
          <p:cNvPr id="4" name="Slide Number Placeholder 3"/>
          <p:cNvSpPr>
            <a:spLocks noGrp="1"/>
          </p:cNvSpPr>
          <p:nvPr>
            <p:ph type="sldNum" sz="quarter" idx="10"/>
          </p:nvPr>
        </p:nvSpPr>
        <p:spPr/>
        <p:txBody>
          <a:bodyPr/>
          <a:lstStyle/>
          <a:p>
            <a:fld id="{77C1FC31-D8C3-4D3F-A3FA-56955473395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6571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a:t>have more than 160 organizations from across the U.S. and most recently Canada that represent mostly electric and gas utilities, highways and state Departments of Transportation, and railroads. We hold workshops and webinars; we’ve developed an online resources library and discussion board; and we’re in the process of developing a geospatial database of current habitat that located in rights-of-way or on other lands managed by rights-of-way organizations. </a:t>
            </a:r>
            <a:endParaRPr lang="en-US" dirty="0" smtClean="0"/>
          </a:p>
          <a:p>
            <a:endParaRPr lang="en-US" dirty="0"/>
          </a:p>
          <a:p>
            <a:r>
              <a:rPr lang="en-US" dirty="0"/>
              <a:t>I personally find all of this work and the enthusiasm among the utility and transportation sectors incredibly promising, particularly in concert with the other corridor initiatives presented today. These large scale rights-of-way corridors play an important role in connecting, building upon, and raising awareness of habitat opportunities.</a:t>
            </a:r>
          </a:p>
          <a:p>
            <a:endParaRPr lang="en-US" dirty="0"/>
          </a:p>
          <a:p>
            <a:pPr defTabSz="949463">
              <a:defRPr/>
            </a:pPr>
            <a:endParaRPr lang="en-US" dirty="0" smtClean="0"/>
          </a:p>
        </p:txBody>
      </p:sp>
      <p:sp>
        <p:nvSpPr>
          <p:cNvPr id="4" name="Slide Number Placeholder 3"/>
          <p:cNvSpPr>
            <a:spLocks noGrp="1"/>
          </p:cNvSpPr>
          <p:nvPr>
            <p:ph type="sldNum" sz="quarter" idx="10"/>
          </p:nvPr>
        </p:nvSpPr>
        <p:spPr/>
        <p:txBody>
          <a:bodyPr/>
          <a:lstStyle/>
          <a:p>
            <a:fld id="{77C1FC31-D8C3-4D3F-A3FA-56955473395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8359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B7744-BB94-40CE-A07A-637D1E70D51F}" type="slidenum">
              <a:rPr lang="en-US" smtClean="0"/>
              <a:t>5</a:t>
            </a:fld>
            <a:endParaRPr lang="en-US"/>
          </a:p>
        </p:txBody>
      </p:sp>
    </p:spTree>
    <p:extLst>
      <p:ext uri="{BB962C8B-B14F-4D97-AF65-F5344CB8AC3E}">
        <p14:creationId xmlns:p14="http://schemas.microsoft.com/office/powerpoint/2010/main" val="81039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F700BB-F030-4D6B-9379-48EBEB67A4C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199646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F700BB-F030-4D6B-9379-48EBEB67A4C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311627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F700BB-F030-4D6B-9379-48EBEB67A4C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962057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D6C982-73F0-4598-84FB-54CF5A6EF7AA}"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89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lvl1pPr>
              <a:defRPr sz="4800" b="1">
                <a:solidFill>
                  <a:srgbClr val="0099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9999"/>
              </a:buClr>
              <a:defRPr/>
            </a:lvl1pPr>
            <a:lvl2pPr marL="742950" indent="-285750">
              <a:buClr>
                <a:srgbClr val="009999"/>
              </a:buClr>
              <a:buFont typeface="Courier New" panose="02070309020205020404"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DD8C679-C4F6-4A5D-9A6E-EABB3CB28D89}"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vl1pPr>
          </a:lstStyle>
          <a:p>
            <a:fld id="{777676FB-A270-4A7F-B804-B84CC21F6EEB}"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descr="C:\Users\chaefk1\Downloads\CAMP.CIRC.LG.BL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0047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RC11\General\ERC Logo\ERC-Logo\Logo\JPG 300dpi\ERC-Logo_CL-Black.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4400" y="6019800"/>
            <a:ext cx="1271588" cy="654182"/>
          </a:xfrm>
          <a:prstGeom prst="rect">
            <a:avLst/>
          </a:prstGeom>
          <a:noFill/>
          <a:extLst/>
        </p:spPr>
      </p:pic>
      <p:sp>
        <p:nvSpPr>
          <p:cNvPr id="9" name="Rectangle 8"/>
          <p:cNvSpPr/>
          <p:nvPr userDrawn="1"/>
        </p:nvSpPr>
        <p:spPr>
          <a:xfrm rot="10800000">
            <a:off x="0" y="6705600"/>
            <a:ext cx="9144000" cy="152400"/>
          </a:xfrm>
          <a:prstGeom prst="rect">
            <a:avLst/>
          </a:prstGeom>
          <a:gradFill flip="none" rotWithShape="1">
            <a:gsLst>
              <a:gs pos="0">
                <a:srgbClr val="66CCFF"/>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rot="10800000">
            <a:off x="0" y="1219199"/>
            <a:ext cx="9144000" cy="1523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4312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D7CBB-DE9F-4978-ACA3-7A2E2F62E36F}"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90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E3CBC5-49F9-4281-8F15-6674E75CBB81}"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01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E24A17-8A69-4F56-B33D-0F96EA0F4EFA}" type="datetime1">
              <a:rPr lang="en-US" smtClean="0">
                <a:solidFill>
                  <a:prstClr val="black">
                    <a:tint val="75000"/>
                  </a:prstClr>
                </a:solidFill>
              </a:rPr>
              <a:pPr/>
              <a:t>3/21/2017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07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F10E74-AB30-47E7-9ACA-26764F348CFA}" type="datetime1">
              <a:rPr lang="en-US" smtClean="0">
                <a:solidFill>
                  <a:prstClr val="black">
                    <a:tint val="75000"/>
                  </a:prstClr>
                </a:solidFill>
              </a:rPr>
              <a:pPr/>
              <a:t>3/21/2017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71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5CD90-388F-46AA-A053-3696038E8161}" type="datetime1">
              <a:rPr lang="en-US" smtClean="0">
                <a:solidFill>
                  <a:prstClr val="black">
                    <a:tint val="75000"/>
                  </a:prstClr>
                </a:solidFill>
              </a:rPr>
              <a:pPr/>
              <a:t>3/21/2017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00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CB94C-33ED-411E-9F4B-13CD0A7FF9E3}"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82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F700BB-F030-4D6B-9379-48EBEB67A4C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3111681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55EEE-1567-40FC-98E3-2582F3FF9243}"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51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31740-6AF3-49EB-BD36-36B31A20B464}"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59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FDA5C-F76B-4011-B7CC-10FF80FC682E}"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5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D6C982-73F0-4598-84FB-54CF5A6EF7AA}"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7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lvl1pPr>
              <a:defRPr sz="4800" b="1">
                <a:solidFill>
                  <a:srgbClr val="0099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9999"/>
              </a:buClr>
              <a:defRPr/>
            </a:lvl1pPr>
            <a:lvl2pPr marL="742950" indent="-285750">
              <a:buClr>
                <a:srgbClr val="009999"/>
              </a:buClr>
              <a:buFont typeface="Courier New" panose="02070309020205020404"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DD8C679-C4F6-4A5D-9A6E-EABB3CB28D89}"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7" name="Picture 3" descr="C:\Users\chaefk1\Downloads\CAMP.CIRC.LG.BL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0047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RC11\General\ERC Logo\ERC-Logo\Logo\JPG 300dpi\ERC-Logo_CL-Black.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4400" y="6019800"/>
            <a:ext cx="1271588" cy="654182"/>
          </a:xfrm>
          <a:prstGeom prst="rect">
            <a:avLst/>
          </a:prstGeom>
          <a:noFill/>
          <a:extLst/>
        </p:spPr>
      </p:pic>
      <p:sp>
        <p:nvSpPr>
          <p:cNvPr id="9" name="Rectangle 8"/>
          <p:cNvSpPr/>
          <p:nvPr userDrawn="1"/>
        </p:nvSpPr>
        <p:spPr>
          <a:xfrm rot="10800000">
            <a:off x="0" y="6705600"/>
            <a:ext cx="9144000" cy="152400"/>
          </a:xfrm>
          <a:prstGeom prst="rect">
            <a:avLst/>
          </a:prstGeom>
          <a:gradFill flip="none" rotWithShape="1">
            <a:gsLst>
              <a:gs pos="0">
                <a:srgbClr val="66CCFF"/>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rot="10800000">
            <a:off x="0" y="1219199"/>
            <a:ext cx="9144000" cy="1523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2952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D7CBB-DE9F-4978-ACA3-7A2E2F62E36F}"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79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E3CBC5-49F9-4281-8F15-6674E75CBB81}"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2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E24A17-8A69-4F56-B33D-0F96EA0F4EFA}" type="datetime1">
              <a:rPr lang="en-US" smtClean="0">
                <a:solidFill>
                  <a:prstClr val="black">
                    <a:tint val="75000"/>
                  </a:prstClr>
                </a:solidFill>
              </a:rPr>
              <a:pPr/>
              <a:t>3/21/2017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553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F10E74-AB30-47E7-9ACA-26764F348CFA}" type="datetime1">
              <a:rPr lang="en-US" smtClean="0">
                <a:solidFill>
                  <a:prstClr val="black">
                    <a:tint val="75000"/>
                  </a:prstClr>
                </a:solidFill>
              </a:rPr>
              <a:pPr/>
              <a:t>3/21/2017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18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5CD90-388F-46AA-A053-3696038E8161}" type="datetime1">
              <a:rPr lang="en-US" smtClean="0">
                <a:solidFill>
                  <a:prstClr val="black">
                    <a:tint val="75000"/>
                  </a:prstClr>
                </a:solidFill>
              </a:rPr>
              <a:pPr/>
              <a:t>3/21/2017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07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700BB-F030-4D6B-9379-48EBEB67A4C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1666454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CB94C-33ED-411E-9F4B-13CD0A7FF9E3}"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39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55EEE-1567-40FC-98E3-2582F3FF9243}"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57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31740-6AF3-49EB-BD36-36B31A20B464}"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53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FDA5C-F76B-4011-B7CC-10FF80FC682E}"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56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F700BB-F030-4D6B-9379-48EBEB67A4C4}"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255126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F700BB-F030-4D6B-9379-48EBEB67A4C4}"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361591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F700BB-F030-4D6B-9379-48EBEB67A4C4}"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4473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700BB-F030-4D6B-9379-48EBEB67A4C4}"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395467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700BB-F030-4D6B-9379-48EBEB67A4C4}"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212881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700BB-F030-4D6B-9379-48EBEB67A4C4}"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92695-AD58-4C49-AA3D-6450AB85ADAA}" type="slidenum">
              <a:rPr lang="en-US" smtClean="0"/>
              <a:t>‹#›</a:t>
            </a:fld>
            <a:endParaRPr lang="en-US"/>
          </a:p>
        </p:txBody>
      </p:sp>
    </p:spTree>
    <p:extLst>
      <p:ext uri="{BB962C8B-B14F-4D97-AF65-F5344CB8AC3E}">
        <p14:creationId xmlns:p14="http://schemas.microsoft.com/office/powerpoint/2010/main" val="82863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700BB-F030-4D6B-9379-48EBEB67A4C4}" type="datetimeFigureOut">
              <a:rPr lang="en-US" smtClean="0"/>
              <a:t>3/21/2017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92695-AD58-4C49-AA3D-6450AB85ADAA}" type="slidenum">
              <a:rPr lang="en-US" smtClean="0"/>
              <a:t>‹#›</a:t>
            </a:fld>
            <a:endParaRPr lang="en-US"/>
          </a:p>
        </p:txBody>
      </p:sp>
    </p:spTree>
    <p:extLst>
      <p:ext uri="{BB962C8B-B14F-4D97-AF65-F5344CB8AC3E}">
        <p14:creationId xmlns:p14="http://schemas.microsoft.com/office/powerpoint/2010/main" val="1930357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BAC75-C4B6-465C-8B35-6BF60F84F12C}"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05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BAC75-C4B6-465C-8B35-6BF60F84F12C}"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676FB-A270-4A7F-B804-B84CC21F6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6051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iriscald@uic.edu"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haefk1\Downloads\CAMP.LOCKB.LG.BL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7" y="4987467"/>
            <a:ext cx="2436117" cy="17725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RC11\General\ERC Logo\ERC-Logo\Logo\JPG 300dpi\ERC-Logo_CL-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267" y="5387126"/>
            <a:ext cx="1879600" cy="973198"/>
          </a:xfrm>
          <a:prstGeom prst="rect">
            <a:avLst/>
          </a:prstGeom>
          <a:noFill/>
          <a:extLst/>
        </p:spPr>
      </p:pic>
      <p:sp>
        <p:nvSpPr>
          <p:cNvPr id="2" name="Title 1"/>
          <p:cNvSpPr>
            <a:spLocks noGrp="1"/>
          </p:cNvSpPr>
          <p:nvPr>
            <p:ph type="ctrTitle"/>
          </p:nvPr>
        </p:nvSpPr>
        <p:spPr>
          <a:xfrm>
            <a:off x="685800" y="2496093"/>
            <a:ext cx="7772400" cy="1578002"/>
          </a:xfrm>
        </p:spPr>
        <p:txBody>
          <a:bodyPr>
            <a:normAutofit fontScale="90000"/>
          </a:bodyPr>
          <a:lstStyle/>
          <a:p>
            <a:r>
              <a:rPr lang="en-US" b="1" dirty="0" smtClean="0">
                <a:solidFill>
                  <a:schemeClr val="tx1">
                    <a:lumMod val="75000"/>
                    <a:lumOff val="2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Rights-of-Way as Habitat Working Group</a:t>
            </a:r>
            <a:endParaRPr lang="en-US" b="1" dirty="0">
              <a:solidFill>
                <a:schemeClr val="tx1">
                  <a:lumMod val="75000"/>
                  <a:lumOff val="2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226763" y="629848"/>
            <a:ext cx="2483581" cy="1613350"/>
          </a:xfrm>
          <a:prstGeom prst="rect">
            <a:avLst/>
          </a:prstGeom>
        </p:spPr>
      </p:pic>
      <p:pic>
        <p:nvPicPr>
          <p:cNvPr id="13" name="Picture 12"/>
          <p:cNvPicPr>
            <a:picLocks noChangeAspect="1"/>
          </p:cNvPicPr>
          <p:nvPr/>
        </p:nvPicPr>
        <p:blipFill>
          <a:blip r:embed="rId6"/>
          <a:stretch>
            <a:fillRect/>
          </a:stretch>
        </p:blipFill>
        <p:spPr>
          <a:xfrm>
            <a:off x="4427029" y="629848"/>
            <a:ext cx="2469819" cy="1613349"/>
          </a:xfrm>
          <a:prstGeom prst="rect">
            <a:avLst/>
          </a:prstGeom>
        </p:spPr>
      </p:pic>
      <p:pic>
        <p:nvPicPr>
          <p:cNvPr id="14" name="Picture 13"/>
          <p:cNvPicPr>
            <a:picLocks noChangeAspect="1"/>
          </p:cNvPicPr>
          <p:nvPr/>
        </p:nvPicPr>
        <p:blipFill>
          <a:blip r:embed="rId7"/>
          <a:stretch>
            <a:fillRect/>
          </a:stretch>
        </p:blipFill>
        <p:spPr>
          <a:xfrm>
            <a:off x="6821225" y="629848"/>
            <a:ext cx="2417213" cy="1613349"/>
          </a:xfrm>
          <a:prstGeom prst="rect">
            <a:avLst/>
          </a:prstGeom>
        </p:spPr>
      </p:pic>
      <p:pic>
        <p:nvPicPr>
          <p:cNvPr id="12" name="Picture 11"/>
          <p:cNvPicPr>
            <a:picLocks noChangeAspect="1"/>
          </p:cNvPicPr>
          <p:nvPr/>
        </p:nvPicPr>
        <p:blipFill>
          <a:blip r:embed="rId8"/>
          <a:stretch>
            <a:fillRect/>
          </a:stretch>
        </p:blipFill>
        <p:spPr>
          <a:xfrm>
            <a:off x="2247940" y="629849"/>
            <a:ext cx="2208650" cy="1614454"/>
          </a:xfrm>
          <a:prstGeom prst="rect">
            <a:avLst/>
          </a:prstGeom>
        </p:spPr>
      </p:pic>
      <p:sp>
        <p:nvSpPr>
          <p:cNvPr id="15" name="Subtitle 2"/>
          <p:cNvSpPr>
            <a:spLocks noGrp="1"/>
          </p:cNvSpPr>
          <p:nvPr>
            <p:ph type="subTitle" idx="1"/>
          </p:nvPr>
        </p:nvSpPr>
        <p:spPr>
          <a:xfrm>
            <a:off x="1387642" y="5328131"/>
            <a:ext cx="6400800" cy="1091188"/>
          </a:xfrm>
        </p:spPr>
        <p:txBody>
          <a:bodyPr>
            <a:normAutofit/>
          </a:bodyPr>
          <a:lstStyle/>
          <a:p>
            <a:r>
              <a:rPr lang="en-US" sz="2800" b="1" dirty="0" smtClean="0">
                <a:solidFill>
                  <a:schemeClr val="tx1">
                    <a:lumMod val="75000"/>
                    <a:lumOff val="25000"/>
                  </a:schemeClr>
                </a:solidFill>
              </a:rPr>
              <a:t>Iris Caldwell, P.E.</a:t>
            </a:r>
          </a:p>
          <a:p>
            <a:r>
              <a:rPr lang="en-US" sz="2800" dirty="0" smtClean="0">
                <a:solidFill>
                  <a:schemeClr val="tx1">
                    <a:lumMod val="75000"/>
                    <a:lumOff val="25000"/>
                  </a:schemeClr>
                </a:solidFill>
              </a:rPr>
              <a:t>March 21, 2017</a:t>
            </a:r>
          </a:p>
          <a:p>
            <a:endParaRPr lang="en-US" sz="2600" dirty="0">
              <a:solidFill>
                <a:schemeClr val="tx1">
                  <a:lumMod val="75000"/>
                  <a:lumOff val="25000"/>
                </a:schemeClr>
              </a:solidFill>
            </a:endParaRPr>
          </a:p>
          <a:p>
            <a:endParaRPr lang="en-US" dirty="0"/>
          </a:p>
        </p:txBody>
      </p:sp>
      <p:sp>
        <p:nvSpPr>
          <p:cNvPr id="10" name="Title 1"/>
          <p:cNvSpPr txBox="1">
            <a:spLocks/>
          </p:cNvSpPr>
          <p:nvPr/>
        </p:nvSpPr>
        <p:spPr>
          <a:xfrm>
            <a:off x="701842" y="4074094"/>
            <a:ext cx="7772400" cy="890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solidFill>
                  <a:schemeClr val="tx1">
                    <a:lumMod val="75000"/>
                    <a:lumOff val="25000"/>
                  </a:schemeClr>
                </a:solidFill>
                <a:latin typeface="Arial" panose="020B0604020202020204" pitchFamily="34" charset="0"/>
                <a:cs typeface="Arial" panose="020B0604020202020204" pitchFamily="34" charset="0"/>
              </a:rPr>
              <a:t>Metropolitan Mayors Caucus</a:t>
            </a:r>
          </a:p>
          <a:p>
            <a:r>
              <a:rPr lang="en-US" sz="2400" dirty="0" smtClean="0">
                <a:solidFill>
                  <a:schemeClr val="tx1">
                    <a:lumMod val="75000"/>
                    <a:lumOff val="25000"/>
                  </a:schemeClr>
                </a:solidFill>
                <a:latin typeface="Arial" panose="020B0604020202020204" pitchFamily="34" charset="0"/>
                <a:cs typeface="Arial" panose="020B0604020202020204" pitchFamily="34" charset="0"/>
              </a:rPr>
              <a:t>Environmental Committee Meeting</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330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Rights-of-Way?</a:t>
            </a:r>
          </a:p>
        </p:txBody>
      </p:sp>
      <p:sp>
        <p:nvSpPr>
          <p:cNvPr id="8" name="TextBox 7"/>
          <p:cNvSpPr txBox="1"/>
          <p:nvPr/>
        </p:nvSpPr>
        <p:spPr>
          <a:xfrm>
            <a:off x="2274575" y="6398154"/>
            <a:ext cx="4770925" cy="338554"/>
          </a:xfrm>
          <a:prstGeom prst="rect">
            <a:avLst/>
          </a:prstGeom>
          <a:noFill/>
        </p:spPr>
        <p:txBody>
          <a:bodyPr wrap="square" rtlCol="0">
            <a:spAutoFit/>
          </a:bodyPr>
          <a:lstStyle/>
          <a:p>
            <a:pPr algn="r"/>
            <a:r>
              <a:rPr lang="en-US" sz="800" dirty="0">
                <a:solidFill>
                  <a:prstClr val="black"/>
                </a:solidFill>
              </a:rPr>
              <a:t>Photos courtesy of (top to bottom): Godfrey Hoffman Associates, LLC; Geology.com; The Dallas Morning News; St. Olaf College, Rice County Integrated Roadside. </a:t>
            </a:r>
          </a:p>
        </p:txBody>
      </p:sp>
      <p:pic>
        <p:nvPicPr>
          <p:cNvPr id="6" name="Picture 5"/>
          <p:cNvPicPr>
            <a:picLocks noChangeAspect="1"/>
          </p:cNvPicPr>
          <p:nvPr/>
        </p:nvPicPr>
        <p:blipFill>
          <a:blip r:embed="rId3"/>
          <a:stretch>
            <a:fillRect/>
          </a:stretch>
        </p:blipFill>
        <p:spPr>
          <a:xfrm>
            <a:off x="7045500" y="1371600"/>
            <a:ext cx="2098500" cy="1363199"/>
          </a:xfrm>
          <a:prstGeom prst="rect">
            <a:avLst/>
          </a:prstGeom>
        </p:spPr>
      </p:pic>
      <p:pic>
        <p:nvPicPr>
          <p:cNvPr id="7" name="Picture 6"/>
          <p:cNvPicPr>
            <a:picLocks noChangeAspect="1"/>
          </p:cNvPicPr>
          <p:nvPr/>
        </p:nvPicPr>
        <p:blipFill>
          <a:blip r:embed="rId4"/>
          <a:stretch>
            <a:fillRect/>
          </a:stretch>
        </p:blipFill>
        <p:spPr>
          <a:xfrm>
            <a:off x="7045500" y="2734799"/>
            <a:ext cx="2098500" cy="1557308"/>
          </a:xfrm>
          <a:prstGeom prst="rect">
            <a:avLst/>
          </a:prstGeom>
        </p:spPr>
      </p:pic>
      <p:pic>
        <p:nvPicPr>
          <p:cNvPr id="9" name="Picture 8"/>
          <p:cNvPicPr>
            <a:picLocks noChangeAspect="1"/>
          </p:cNvPicPr>
          <p:nvPr/>
        </p:nvPicPr>
        <p:blipFill>
          <a:blip r:embed="rId5"/>
          <a:stretch>
            <a:fillRect/>
          </a:stretch>
        </p:blipFill>
        <p:spPr>
          <a:xfrm>
            <a:off x="7045500" y="4155149"/>
            <a:ext cx="2098500" cy="1370794"/>
          </a:xfrm>
          <a:prstGeom prst="rect">
            <a:avLst/>
          </a:prstGeom>
        </p:spPr>
      </p:pic>
      <p:pic>
        <p:nvPicPr>
          <p:cNvPr id="12" name="Picture 11"/>
          <p:cNvPicPr>
            <a:picLocks noChangeAspect="1"/>
          </p:cNvPicPr>
          <p:nvPr/>
        </p:nvPicPr>
        <p:blipFill rotWithShape="1">
          <a:blip r:embed="rId6"/>
          <a:srcRect t="2022" b="2772"/>
          <a:stretch/>
        </p:blipFill>
        <p:spPr>
          <a:xfrm>
            <a:off x="7045500" y="5520574"/>
            <a:ext cx="2098499" cy="1343580"/>
          </a:xfrm>
          <a:prstGeom prst="rect">
            <a:avLst/>
          </a:prstGeom>
        </p:spPr>
      </p:pic>
      <p:sp>
        <p:nvSpPr>
          <p:cNvPr id="16" name="Content Placeholder 2"/>
          <p:cNvSpPr txBox="1">
            <a:spLocks/>
          </p:cNvSpPr>
          <p:nvPr/>
        </p:nvSpPr>
        <p:spPr>
          <a:xfrm>
            <a:off x="609600" y="1600200"/>
            <a:ext cx="643589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9999"/>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9999"/>
              </a:buClr>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Extensive network</a:t>
            </a:r>
          </a:p>
          <a:p>
            <a:r>
              <a:rPr lang="en-US" sz="2400" dirty="0" smtClean="0">
                <a:solidFill>
                  <a:prstClr val="black"/>
                </a:solidFill>
              </a:rPr>
              <a:t>Linear</a:t>
            </a:r>
          </a:p>
          <a:p>
            <a:r>
              <a:rPr lang="en-US" sz="2400" dirty="0" smtClean="0">
                <a:solidFill>
                  <a:prstClr val="black"/>
                </a:solidFill>
              </a:rPr>
              <a:t>Intersect various landscapes</a:t>
            </a:r>
          </a:p>
          <a:p>
            <a:r>
              <a:rPr lang="en-US" sz="2400" dirty="0" smtClean="0">
                <a:solidFill>
                  <a:prstClr val="black"/>
                </a:solidFill>
              </a:rPr>
              <a:t>Often contain greater plant diversity than adjacent lands</a:t>
            </a:r>
          </a:p>
          <a:p>
            <a:pPr lvl="1"/>
            <a:r>
              <a:rPr lang="en-US" sz="2000" dirty="0" smtClean="0">
                <a:solidFill>
                  <a:prstClr val="black"/>
                </a:solidFill>
              </a:rPr>
              <a:t>Pollen and nectar sources</a:t>
            </a:r>
          </a:p>
          <a:p>
            <a:pPr lvl="1"/>
            <a:r>
              <a:rPr lang="en-US" sz="2000" dirty="0" smtClean="0">
                <a:solidFill>
                  <a:prstClr val="black"/>
                </a:solidFill>
              </a:rPr>
              <a:t>Nesting sites and host plants</a:t>
            </a:r>
          </a:p>
          <a:p>
            <a:r>
              <a:rPr lang="en-US" sz="2400" dirty="0" smtClean="0">
                <a:solidFill>
                  <a:prstClr val="black"/>
                </a:solidFill>
              </a:rPr>
              <a:t>Generally free of major disturbances</a:t>
            </a:r>
          </a:p>
          <a:p>
            <a:r>
              <a:rPr lang="en-US" sz="2400" dirty="0" smtClean="0">
                <a:solidFill>
                  <a:prstClr val="black"/>
                </a:solidFill>
              </a:rPr>
              <a:t>Protected from future development</a:t>
            </a:r>
          </a:p>
          <a:p>
            <a:r>
              <a:rPr lang="en-US" sz="2400" dirty="0" smtClean="0">
                <a:solidFill>
                  <a:prstClr val="black"/>
                </a:solidFill>
              </a:rPr>
              <a:t>Studies show that right-of-way habitats work</a:t>
            </a:r>
            <a:endParaRPr lang="en-US" sz="2400" dirty="0">
              <a:solidFill>
                <a:prstClr val="black"/>
              </a:solidFill>
            </a:endParaRPr>
          </a:p>
        </p:txBody>
      </p:sp>
    </p:spTree>
    <p:extLst>
      <p:ext uri="{BB962C8B-B14F-4D97-AF65-F5344CB8AC3E}">
        <p14:creationId xmlns:p14="http://schemas.microsoft.com/office/powerpoint/2010/main" val="409690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dirty="0" smtClean="0">
                <a:effectLst>
                  <a:outerShdw blurRad="38100" dist="38100" dir="2700000" algn="tl">
                    <a:srgbClr val="000000">
                      <a:alpha val="43137"/>
                    </a:srgbClr>
                  </a:outerShdw>
                </a:effectLst>
              </a:rPr>
              <a:t>Working Group’s Mission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49910" y="2405476"/>
            <a:ext cx="7244180" cy="2390270"/>
          </a:xfrm>
          <a:prstGeom prst="roundRect">
            <a:avLst>
              <a:gd name="adj" fmla="val 4407"/>
            </a:avLst>
          </a:prstGeom>
          <a:solidFill>
            <a:schemeClr val="accent5">
              <a:lumMod val="20000"/>
              <a:lumOff val="80000"/>
            </a:schemeClr>
          </a:solidFill>
        </p:spPr>
        <p:txBody>
          <a:bodyPr anchor="ctr" anchorCtr="0">
            <a:normAutofit/>
          </a:bodyPr>
          <a:lstStyle/>
          <a:p>
            <a:pPr marL="0" indent="0" algn="ctr">
              <a:buNone/>
            </a:pPr>
            <a:r>
              <a:rPr lang="en-US" sz="2400" dirty="0" smtClean="0"/>
              <a:t>To </a:t>
            </a:r>
            <a:r>
              <a:rPr lang="en-US" sz="2400" dirty="0"/>
              <a:t>engage diverse stakeholders in a collaborative environment that promotes pollinator habitats and healthy ecosystems along </a:t>
            </a:r>
            <a:r>
              <a:rPr lang="en-US" sz="2400" dirty="0" smtClean="0"/>
              <a:t>rights-of-way </a:t>
            </a:r>
            <a:r>
              <a:rPr lang="en-US" sz="2400" dirty="0"/>
              <a:t>by providing expertise, cost-effective best management practices, and industry-driven tools and resources</a:t>
            </a:r>
            <a:r>
              <a:rPr lang="en-US" sz="2400" dirty="0" smtClean="0"/>
              <a:t>.</a:t>
            </a:r>
            <a:endParaRPr lang="en-US" sz="2800" dirty="0"/>
          </a:p>
        </p:txBody>
      </p:sp>
    </p:spTree>
    <p:extLst>
      <p:ext uri="{BB962C8B-B14F-4D97-AF65-F5344CB8AC3E}">
        <p14:creationId xmlns:p14="http://schemas.microsoft.com/office/powerpoint/2010/main" val="95537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4000" dirty="0" smtClean="0"/>
              <a:t>Rights-of-Way as Habitat Working Group</a:t>
            </a:r>
            <a:endParaRPr lang="en-US" sz="4000" dirty="0"/>
          </a:p>
        </p:txBody>
      </p:sp>
      <p:sp>
        <p:nvSpPr>
          <p:cNvPr id="3" name="Content Placeholder 2"/>
          <p:cNvSpPr>
            <a:spLocks noGrp="1"/>
          </p:cNvSpPr>
          <p:nvPr>
            <p:ph idx="1"/>
          </p:nvPr>
        </p:nvSpPr>
        <p:spPr/>
        <p:txBody>
          <a:bodyPr>
            <a:normAutofit/>
          </a:bodyPr>
          <a:lstStyle/>
          <a:p>
            <a:r>
              <a:rPr lang="en-US" dirty="0" smtClean="0"/>
              <a:t>More than 160 </a:t>
            </a:r>
            <a:r>
              <a:rPr lang="en-US" dirty="0"/>
              <a:t>industry, government, and non-profit </a:t>
            </a:r>
            <a:r>
              <a:rPr lang="en-US" dirty="0" smtClean="0"/>
              <a:t>organizations</a:t>
            </a:r>
          </a:p>
          <a:p>
            <a:pPr lvl="1"/>
            <a:r>
              <a:rPr lang="en-US" dirty="0" smtClean="0"/>
              <a:t>Electric and gas utilities</a:t>
            </a:r>
          </a:p>
          <a:p>
            <a:pPr lvl="1"/>
            <a:r>
              <a:rPr lang="en-US" dirty="0" smtClean="0"/>
              <a:t>Highway and transportation agencies</a:t>
            </a:r>
          </a:p>
          <a:p>
            <a:pPr lvl="1"/>
            <a:r>
              <a:rPr lang="en-US" dirty="0" smtClean="0"/>
              <a:t>Railroads</a:t>
            </a:r>
          </a:p>
          <a:p>
            <a:r>
              <a:rPr lang="en-US" dirty="0" smtClean="0"/>
              <a:t>Broad geographic representation across U.S.</a:t>
            </a:r>
          </a:p>
          <a:p>
            <a:r>
              <a:rPr lang="en-US" dirty="0" smtClean="0"/>
              <a:t>Workshops, webinars, online resources library and discussion board, geospatial database</a:t>
            </a:r>
          </a:p>
          <a:p>
            <a:endParaRPr lang="en-US" dirty="0"/>
          </a:p>
        </p:txBody>
      </p:sp>
    </p:spTree>
    <p:extLst>
      <p:ext uri="{BB962C8B-B14F-4D97-AF65-F5344CB8AC3E}">
        <p14:creationId xmlns:p14="http://schemas.microsoft.com/office/powerpoint/2010/main" val="251222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2"/>
          <p:cNvSpPr>
            <a:spLocks noGrp="1"/>
          </p:cNvSpPr>
          <p:nvPr>
            <p:ph idx="1"/>
          </p:nvPr>
        </p:nvSpPr>
        <p:spPr>
          <a:xfrm>
            <a:off x="457201" y="1600200"/>
            <a:ext cx="8229600" cy="4525963"/>
          </a:xfrm>
        </p:spPr>
        <p:txBody>
          <a:bodyPr/>
          <a:lstStyle/>
          <a:p>
            <a:pPr marL="0" indent="0">
              <a:spcBef>
                <a:spcPct val="0"/>
              </a:spcBef>
              <a:buNone/>
            </a:pPr>
            <a:endParaRPr lang="en-US" sz="2400" b="1" dirty="0" smtClean="0">
              <a:solidFill>
                <a:srgbClr val="009999"/>
              </a:solidFill>
              <a:latin typeface="+mj-lt"/>
              <a:ea typeface="+mj-ea"/>
              <a:cs typeface="+mj-cs"/>
            </a:endParaRPr>
          </a:p>
          <a:p>
            <a:pPr marL="0" indent="0">
              <a:spcBef>
                <a:spcPct val="0"/>
              </a:spcBef>
              <a:buNone/>
            </a:pPr>
            <a:endParaRPr lang="en-US" sz="2400" b="1" dirty="0">
              <a:solidFill>
                <a:srgbClr val="009999"/>
              </a:solidFill>
              <a:latin typeface="+mj-lt"/>
              <a:ea typeface="+mj-ea"/>
              <a:cs typeface="+mj-cs"/>
            </a:endParaRPr>
          </a:p>
          <a:p>
            <a:pPr marL="0" indent="0">
              <a:spcBef>
                <a:spcPct val="0"/>
              </a:spcBef>
              <a:buNone/>
            </a:pPr>
            <a:r>
              <a:rPr lang="en-US" sz="2400" b="1" dirty="0" smtClean="0">
                <a:solidFill>
                  <a:srgbClr val="009999"/>
                </a:solidFill>
                <a:latin typeface="+mj-lt"/>
                <a:ea typeface="+mj-ea"/>
                <a:cs typeface="+mj-cs"/>
              </a:rPr>
              <a:t>CONTACT </a:t>
            </a:r>
            <a:r>
              <a:rPr lang="en-US" sz="2400" b="1" dirty="0">
                <a:solidFill>
                  <a:srgbClr val="009999"/>
                </a:solidFill>
                <a:latin typeface="+mj-lt"/>
                <a:ea typeface="+mj-ea"/>
                <a:cs typeface="+mj-cs"/>
              </a:rPr>
              <a:t>INFORMATION:</a:t>
            </a:r>
          </a:p>
          <a:p>
            <a:pPr marL="0" indent="0">
              <a:buNone/>
              <a:tabLst>
                <a:tab pos="4572000" algn="l"/>
              </a:tabLst>
            </a:pPr>
            <a:r>
              <a:rPr lang="en-US" sz="2400" b="1" dirty="0" smtClean="0"/>
              <a:t>Iris </a:t>
            </a:r>
            <a:r>
              <a:rPr lang="en-US" sz="2400" b="1" dirty="0"/>
              <a:t>Caldwell, P.E. </a:t>
            </a:r>
            <a:r>
              <a:rPr lang="en-US" sz="2400" b="1" dirty="0" smtClean="0"/>
              <a:t>	</a:t>
            </a:r>
            <a:r>
              <a:rPr lang="en-US" sz="2400" dirty="0"/>
              <a:t/>
            </a:r>
            <a:br>
              <a:rPr lang="en-US" sz="2400" dirty="0"/>
            </a:br>
            <a:r>
              <a:rPr lang="en-US" sz="2400" b="1" dirty="0"/>
              <a:t>Research </a:t>
            </a:r>
            <a:r>
              <a:rPr lang="en-US" sz="2400" b="1" dirty="0" smtClean="0"/>
              <a:t>Engineer	</a:t>
            </a:r>
          </a:p>
          <a:p>
            <a:pPr marL="0" indent="0">
              <a:buNone/>
              <a:tabLst>
                <a:tab pos="4572000" algn="l"/>
              </a:tabLst>
            </a:pPr>
            <a:r>
              <a:rPr lang="en-US" sz="2400" b="1" dirty="0" smtClean="0"/>
              <a:t>Energy Resources Center		</a:t>
            </a:r>
            <a:br>
              <a:rPr lang="en-US" sz="2400" b="1" dirty="0" smtClean="0"/>
            </a:br>
            <a:r>
              <a:rPr lang="en-US" sz="2400" b="1" dirty="0" smtClean="0"/>
              <a:t>University of Illinois at Chicago </a:t>
            </a:r>
            <a:endParaRPr lang="en-US" sz="2400" dirty="0" smtClean="0"/>
          </a:p>
          <a:p>
            <a:pPr marL="0" indent="0">
              <a:buNone/>
            </a:pPr>
            <a:r>
              <a:rPr lang="en-US" sz="2400" b="1" dirty="0"/>
              <a:t>Email: </a:t>
            </a:r>
            <a:r>
              <a:rPr lang="en-US" sz="2400" b="1" u="sng" dirty="0">
                <a:hlinkClick r:id="rId3"/>
              </a:rPr>
              <a:t>iriscald@uic.edu</a:t>
            </a:r>
            <a:r>
              <a:rPr lang="en-US" sz="2400" b="1" dirty="0"/>
              <a:t> </a:t>
            </a:r>
            <a:r>
              <a:rPr lang="en-US" sz="2400" b="1" dirty="0" smtClean="0"/>
              <a:t>		</a:t>
            </a:r>
            <a:r>
              <a:rPr lang="en-US" sz="2400" b="1" dirty="0"/>
              <a:t/>
            </a:r>
            <a:br>
              <a:rPr lang="en-US" sz="2400" b="1" dirty="0"/>
            </a:br>
            <a:r>
              <a:rPr lang="en-US" sz="2400" b="1" dirty="0"/>
              <a:t>Phone: (312) 355-1483 </a:t>
            </a:r>
            <a:endParaRPr lang="en-US" dirty="0"/>
          </a:p>
        </p:txBody>
      </p:sp>
    </p:spTree>
    <p:extLst>
      <p:ext uri="{BB962C8B-B14F-4D97-AF65-F5344CB8AC3E}">
        <p14:creationId xmlns:p14="http://schemas.microsoft.com/office/powerpoint/2010/main" val="289609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753</Words>
  <Application>Microsoft Office PowerPoint</Application>
  <PresentationFormat>On-screen Show (4:3)</PresentationFormat>
  <Paragraphs>53</Paragraphs>
  <Slides>5</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Calibri Light</vt:lpstr>
      <vt:lpstr>Courier New</vt:lpstr>
      <vt:lpstr>Office Theme</vt:lpstr>
      <vt:lpstr>4_Office Theme</vt:lpstr>
      <vt:lpstr>3_Office Theme</vt:lpstr>
      <vt:lpstr>Rights-of-Way as Habitat Working Group</vt:lpstr>
      <vt:lpstr>Why Rights-of-Way?</vt:lpstr>
      <vt:lpstr>Working Group’s Mission</vt:lpstr>
      <vt:lpstr>Rights-of-Way as Habitat Working Group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Rights-of-Way as Habitat Working Group</dc:title>
  <dc:creator>Iris Caldwell</dc:creator>
  <cp:lastModifiedBy>CMAP</cp:lastModifiedBy>
  <cp:revision>4</cp:revision>
  <dcterms:created xsi:type="dcterms:W3CDTF">2017-03-21T02:28:41Z</dcterms:created>
  <dcterms:modified xsi:type="dcterms:W3CDTF">2017-03-21T13:27:52Z</dcterms:modified>
</cp:coreProperties>
</file>