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61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5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6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FA754-D5C3-4E66-96A6-867B257F58DC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6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FA754-D5C3-4E66-96A6-867B257F58DC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15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21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usd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8783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cap="none" dirty="0" smtClean="0"/>
              <a:t>Prairie State Local Government Sustainability Network (PSN)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378363"/>
            <a:ext cx="9070848" cy="95743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MMC Environment Committee Meeting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September 19,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6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88806"/>
            <a:ext cx="10058400" cy="1371600"/>
          </a:xfrm>
        </p:spPr>
        <p:txBody>
          <a:bodyPr/>
          <a:lstStyle/>
          <a:p>
            <a:r>
              <a:rPr lang="en-US" dirty="0" smtClean="0"/>
              <a:t>What is PSN?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60406"/>
            <a:ext cx="10058400" cy="40746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“independent peer forum” </a:t>
            </a:r>
          </a:p>
          <a:p>
            <a:pPr lvl="1"/>
            <a:r>
              <a:rPr lang="en-US" sz="2000" i="1" dirty="0"/>
              <a:t>Members exchange ideas and information with peers who share a similar economy, culture, and regulatory </a:t>
            </a:r>
            <a:r>
              <a:rPr lang="en-US" sz="2000" i="1" dirty="0" smtClean="0"/>
              <a:t>framework</a:t>
            </a:r>
            <a:endParaRPr lang="en-US" sz="2200" i="1" dirty="0" smtClean="0"/>
          </a:p>
          <a:p>
            <a:r>
              <a:rPr lang="en-US" sz="2400" dirty="0" smtClean="0"/>
              <a:t>Members are “top-level </a:t>
            </a:r>
            <a:r>
              <a:rPr lang="en-US" sz="2400" dirty="0"/>
              <a:t>municipal professionals in Illinois who manage staff and budgets related to sustainability, energy, and climate </a:t>
            </a:r>
            <a:r>
              <a:rPr lang="en-US" sz="2400" dirty="0" smtClean="0"/>
              <a:t>planning”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a cost-effective, accessible, and consistent platform to discuss local government operations and </a:t>
            </a:r>
            <a:r>
              <a:rPr lang="en-US" sz="2400" dirty="0" smtClean="0"/>
              <a:t>programming</a:t>
            </a:r>
          </a:p>
          <a:p>
            <a:r>
              <a:rPr lang="en-US" sz="2400" dirty="0" smtClean="0"/>
              <a:t>About 35 people on membership list</a:t>
            </a:r>
          </a:p>
        </p:txBody>
      </p:sp>
    </p:spTree>
    <p:extLst>
      <p:ext uri="{BB962C8B-B14F-4D97-AF65-F5344CB8AC3E}">
        <p14:creationId xmlns:p14="http://schemas.microsoft.com/office/powerpoint/2010/main" val="8755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5599"/>
          </a:xfrm>
        </p:spPr>
        <p:txBody>
          <a:bodyPr/>
          <a:lstStyle/>
          <a:p>
            <a:r>
              <a:rPr lang="en-US" dirty="0" smtClean="0"/>
              <a:t>History of PSN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2588"/>
            <a:ext cx="10058400" cy="4152452"/>
          </a:xfrm>
        </p:spPr>
        <p:txBody>
          <a:bodyPr/>
          <a:lstStyle/>
          <a:p>
            <a:r>
              <a:rPr lang="en-US" sz="2400" dirty="0" smtClean="0"/>
              <a:t>Started in 2011</a:t>
            </a:r>
          </a:p>
          <a:p>
            <a:r>
              <a:rPr lang="en-US" sz="2400" dirty="0" smtClean="0"/>
              <a:t>Modeled after the Heartland Network </a:t>
            </a:r>
            <a:r>
              <a:rPr lang="en-US" sz="2400" dirty="0" smtClean="0">
                <a:sym typeface="Wingdings" panose="05000000000000000000" pitchFamily="2" charset="2"/>
              </a:rPr>
              <a:t> serving local governments in Missouri, Iowa, Nebraska, Kansas</a:t>
            </a:r>
            <a:endParaRPr lang="en-US" sz="2400" dirty="0" smtClean="0"/>
          </a:p>
          <a:p>
            <a:r>
              <a:rPr lang="en-US" sz="2400" dirty="0" smtClean="0"/>
              <a:t>Funded by Chicago Community Trust</a:t>
            </a:r>
          </a:p>
          <a:p>
            <a:pPr lvl="1"/>
            <a:r>
              <a:rPr lang="en-US" sz="1800" i="1" dirty="0" smtClean="0"/>
              <a:t>CCT provided funding for a Coordinator </a:t>
            </a:r>
          </a:p>
          <a:p>
            <a:pPr lvl="1"/>
            <a:r>
              <a:rPr lang="en-US" sz="1800" i="1" dirty="0" smtClean="0"/>
              <a:t>Funding ended in December 2015</a:t>
            </a:r>
          </a:p>
          <a:p>
            <a:r>
              <a:rPr lang="en-US" sz="2400" dirty="0" smtClean="0"/>
              <a:t>Now</a:t>
            </a:r>
            <a:r>
              <a:rPr lang="en-US" sz="2000" dirty="0" smtClean="0"/>
              <a:t> fully coordinated by members on a volunteer basis </a:t>
            </a:r>
            <a:r>
              <a:rPr lang="en-US" sz="2000" dirty="0" smtClean="0">
                <a:sym typeface="Wingdings" panose="05000000000000000000" pitchFamily="2" charset="2"/>
              </a:rPr>
              <a:t> no funding or staff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6605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29" y="588806"/>
            <a:ext cx="10058400" cy="107863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PSN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829" y="1785770"/>
            <a:ext cx="9335844" cy="4281543"/>
          </a:xfrm>
        </p:spPr>
        <p:txBody>
          <a:bodyPr/>
          <a:lstStyle/>
          <a:p>
            <a:r>
              <a:rPr lang="en-US" sz="2200" dirty="0" smtClean="0"/>
              <a:t>Monthly meetings (via conference calls)</a:t>
            </a:r>
          </a:p>
          <a:p>
            <a:pPr lvl="1"/>
            <a:r>
              <a:rPr lang="en-US" sz="1800" i="1" dirty="0" smtClean="0"/>
              <a:t>Guest speakers to educate members on a variety of sustainability topics</a:t>
            </a:r>
          </a:p>
          <a:p>
            <a:pPr lvl="1"/>
            <a:r>
              <a:rPr lang="en-US" sz="1800" i="1" dirty="0" smtClean="0"/>
              <a:t>Resources distributed following meetings/posted on website</a:t>
            </a:r>
          </a:p>
          <a:p>
            <a:pPr marL="274320" lvl="1" indent="0">
              <a:buNone/>
            </a:pPr>
            <a:endParaRPr lang="en-US" sz="1000" i="1" dirty="0" smtClean="0"/>
          </a:p>
          <a:p>
            <a:r>
              <a:rPr lang="en-US" sz="2200" dirty="0" smtClean="0"/>
              <a:t>Annual meetings </a:t>
            </a:r>
            <a:r>
              <a:rPr lang="en-US" sz="2200" dirty="0" smtClean="0">
                <a:sym typeface="Wingdings" panose="05000000000000000000" pitchFamily="2" charset="2"/>
              </a:rPr>
              <a:t> held in Chicago (2014) and Evanston (2015)</a:t>
            </a:r>
            <a:endParaRPr lang="en-US" sz="2200" dirty="0" smtClean="0"/>
          </a:p>
          <a:p>
            <a:pPr lvl="1"/>
            <a:r>
              <a:rPr lang="en-US" sz="1800" i="1" dirty="0" smtClean="0"/>
              <a:t>Addressing questions/issues as a group</a:t>
            </a:r>
          </a:p>
          <a:p>
            <a:pPr lvl="1"/>
            <a:r>
              <a:rPr lang="en-US" sz="1800" i="1" dirty="0" smtClean="0"/>
              <a:t>Networking face-to-face</a:t>
            </a:r>
          </a:p>
          <a:p>
            <a:pPr lvl="1"/>
            <a:r>
              <a:rPr lang="en-US" sz="1800" i="1" dirty="0" smtClean="0"/>
              <a:t>Opportunity for more hands-on or onsite                                                                       learning with field tours,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8863" b="6195"/>
          <a:stretch/>
        </p:blipFill>
        <p:spPr>
          <a:xfrm>
            <a:off x="7028973" y="3754420"/>
            <a:ext cx="4512190" cy="2312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7023" y="6067313"/>
            <a:ext cx="334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Attendees at 2015 Annual Meeting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9928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4" y="528848"/>
            <a:ext cx="10598075" cy="570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USDN Regional Partnership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2" y="1355464"/>
            <a:ext cx="7224207" cy="500230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Urban Sustainability Directors Network</a:t>
            </a:r>
          </a:p>
          <a:p>
            <a:pPr lvl="1"/>
            <a:r>
              <a:rPr lang="en-US" sz="1700" i="1" dirty="0" smtClean="0">
                <a:sym typeface="Wingdings" panose="05000000000000000000" pitchFamily="2" charset="2"/>
              </a:rPr>
              <a:t>Member-driven practitioner network established in 2008</a:t>
            </a:r>
          </a:p>
          <a:p>
            <a:pPr lvl="1"/>
            <a:r>
              <a:rPr lang="en-US" sz="1700" i="1" dirty="0" smtClean="0">
                <a:sym typeface="Wingdings" panose="05000000000000000000" pitchFamily="2" charset="2"/>
              </a:rPr>
              <a:t>9 regional networks affiliated with USDN</a:t>
            </a:r>
          </a:p>
          <a:p>
            <a:pPr marL="274320" lvl="1" indent="0">
              <a:buNone/>
            </a:pPr>
            <a:endParaRPr lang="en-US" sz="800" i="1" dirty="0" smtClean="0">
              <a:sym typeface="Wingdings" panose="05000000000000000000" pitchFamily="2" charset="2"/>
            </a:endParaRPr>
          </a:p>
          <a:p>
            <a:r>
              <a:rPr lang="en-US" sz="2400" dirty="0" smtClean="0"/>
              <a:t>PSN became a partner network in 2016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400" dirty="0" smtClean="0"/>
              <a:t>Partner Networks are required to:</a:t>
            </a:r>
          </a:p>
          <a:p>
            <a:pPr lvl="1"/>
            <a:r>
              <a:rPr lang="en-US" sz="1800" i="1" dirty="0" smtClean="0"/>
              <a:t>Adopt 6 Network Best Practices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sz="1500" dirty="0" smtClean="0"/>
              <a:t>Purpose, Goals &amp; Vision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sz="1500" dirty="0" smtClean="0"/>
              <a:t>Governance &amp; Steering Committee Structure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sz="1500" dirty="0" smtClean="0"/>
              <a:t>Communications Plan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sz="1500" dirty="0" smtClean="0"/>
              <a:t>Annual Meetin</a:t>
            </a:r>
            <a:r>
              <a:rPr lang="en-US" sz="1500" dirty="0" smtClean="0"/>
              <a:t>g Plan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sz="1500" dirty="0" smtClean="0"/>
              <a:t>Membership Guidelines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sz="1500" dirty="0" smtClean="0"/>
              <a:t>Annual Work Plan</a:t>
            </a:r>
            <a:endParaRPr lang="en-US" sz="1500" dirty="0" smtClean="0"/>
          </a:p>
          <a:p>
            <a:pPr lvl="1"/>
            <a:r>
              <a:rPr lang="en-US" sz="1800" i="1" dirty="0" smtClean="0"/>
              <a:t>Participate in Partner </a:t>
            </a:r>
            <a:r>
              <a:rPr lang="en-US" sz="1800" i="1" dirty="0"/>
              <a:t>N</a:t>
            </a:r>
            <a:r>
              <a:rPr lang="en-US" sz="1800" i="1" dirty="0" smtClean="0"/>
              <a:t>etwork Coordinating Committee</a:t>
            </a:r>
          </a:p>
          <a:p>
            <a:pPr lvl="1"/>
            <a:r>
              <a:rPr lang="en-US" sz="1800" i="1" dirty="0" smtClean="0"/>
              <a:t>Have USDN members within the network</a:t>
            </a:r>
          </a:p>
          <a:p>
            <a:pPr lvl="1"/>
            <a:r>
              <a:rPr lang="en-US" sz="1800" i="1" dirty="0" smtClean="0"/>
              <a:t>Participate in USDN partner surveys each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1939" y="5866548"/>
            <a:ext cx="38619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hlinkClick r:id="rId2"/>
              </a:rPr>
              <a:t>www.usdn.org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4751" r="2517" b="12715"/>
          <a:stretch/>
        </p:blipFill>
        <p:spPr>
          <a:xfrm>
            <a:off x="8025653" y="4781932"/>
            <a:ext cx="3614569" cy="912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88" y="1781915"/>
            <a:ext cx="3678034" cy="21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2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910" y="2807747"/>
            <a:ext cx="2926080" cy="742278"/>
          </a:xfrm>
        </p:spPr>
        <p:txBody>
          <a:bodyPr/>
          <a:lstStyle/>
          <a:p>
            <a:pPr algn="ctr"/>
            <a:r>
              <a:rPr lang="en-US" sz="1400" b="1" dirty="0" smtClean="0"/>
              <a:t>www.prairiestatenetwork.com</a:t>
            </a:r>
            <a:endParaRPr lang="en-US" sz="14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345"/>
          <a:stretch>
            <a:fillRect/>
          </a:stretch>
        </p:blipFill>
        <p:spPr>
          <a:xfrm>
            <a:off x="303902" y="345320"/>
            <a:ext cx="8291457" cy="61527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262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133</TotalTime>
  <Words>289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Savon</vt:lpstr>
      <vt:lpstr>Prairie State Local Government Sustainability Network (PSN)</vt:lpstr>
      <vt:lpstr>What is PSN?</vt:lpstr>
      <vt:lpstr>History of PSN</vt:lpstr>
      <vt:lpstr>Benefits of PSN Participation</vt:lpstr>
      <vt:lpstr>USDN Regional Partnership Program</vt:lpstr>
      <vt:lpstr>www.prairiestatenetwork.com</vt:lpstr>
    </vt:vector>
  </TitlesOfParts>
  <Company>Kane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Prairie State Local Government Sustainability Network (PSN)</dc:title>
  <dc:creator>Govrik, Cecilia</dc:creator>
  <cp:lastModifiedBy>Govrik, Cecilia</cp:lastModifiedBy>
  <cp:revision>16</cp:revision>
  <dcterms:created xsi:type="dcterms:W3CDTF">2017-09-12T20:39:44Z</dcterms:created>
  <dcterms:modified xsi:type="dcterms:W3CDTF">2017-09-15T21:13:46Z</dcterms:modified>
</cp:coreProperties>
</file>