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3" d="100"/>
          <a:sy n="83" d="100"/>
        </p:scale>
        <p:origin x="-1380" y="-6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126" name="Shape 126"/>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205751504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Shape 13"/>
          <p:cNvSpPr>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spc="0">
                <a:solidFill>
                  <a:srgbClr val="E4E4E4"/>
                </a:solidFill>
                <a:latin typeface="Baskerville SemiBold"/>
                <a:ea typeface="Baskerville SemiBold"/>
                <a:cs typeface="Baskerville SemiBold"/>
                <a:sym typeface="Baskerville SemiBold"/>
              </a:defRPr>
            </a:lvl1pPr>
          </a:lstStyle>
          <a:p>
            <a:r>
              <a:t>“</a:t>
            </a:r>
          </a:p>
        </p:txBody>
      </p:sp>
      <p:sp>
        <p:nvSpPr>
          <p:cNvPr id="102" name="Shape 102"/>
          <p:cNvSpPr>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Shape 103"/>
          <p:cNvSpPr>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Shape 22"/>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Shape 25"/>
          <p:cNvSpPr>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hape 34"/>
          <p:cNvSpPr>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Shape 44"/>
          <p:cNvSpPr>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Shape 72"/>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7023100" y="723900"/>
            <a:ext cx="5397500" cy="723900"/>
          </a:xfrm>
          <a:prstGeom prst="rect">
            <a:avLst/>
          </a:prstGeom>
        </p:spPr>
        <p:txBody>
          <a:bodyPr/>
          <a:lstStyle/>
          <a:p>
            <a:r>
              <a:t>Title Text</a:t>
            </a:r>
          </a:p>
        </p:txBody>
      </p:sp>
      <p:sp>
        <p:nvSpPr>
          <p:cNvPr id="74" name="Shape 74"/>
          <p:cNvSpPr>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Shape 90"/>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Shape 92"/>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spc="28">
                <a:latin typeface="Iowan Old Style Italic"/>
                <a:ea typeface="Iowan Old Style Italic"/>
                <a:cs typeface="Iowan Old Style Italic"/>
                <a:sym typeface="Iowan Old Style Italic"/>
              </a:defRPr>
            </a:lvl1pPr>
            <a:lvl2pPr marL="0" indent="228600">
              <a:spcBef>
                <a:spcPts val="1400"/>
              </a:spcBef>
              <a:buSzTx/>
              <a:buFontTx/>
              <a:buNone/>
              <a:defRPr sz="2800" spc="28">
                <a:latin typeface="Iowan Old Style Italic"/>
                <a:ea typeface="Iowan Old Style Italic"/>
                <a:cs typeface="Iowan Old Style Italic"/>
                <a:sym typeface="Iowan Old Style Italic"/>
              </a:defRPr>
            </a:lvl2pPr>
            <a:lvl3pPr marL="0" indent="457200">
              <a:spcBef>
                <a:spcPts val="1400"/>
              </a:spcBef>
              <a:buSzTx/>
              <a:buFontTx/>
              <a:buNone/>
              <a:defRPr sz="2800" spc="28">
                <a:latin typeface="Iowan Old Style Italic"/>
                <a:ea typeface="Iowan Old Style Italic"/>
                <a:cs typeface="Iowan Old Style Italic"/>
                <a:sym typeface="Iowan Old Style Italic"/>
              </a:defRPr>
            </a:lvl3pPr>
            <a:lvl4pPr marL="0" indent="685800">
              <a:spcBef>
                <a:spcPts val="1400"/>
              </a:spcBef>
              <a:buSzTx/>
              <a:buFontTx/>
              <a:buNone/>
              <a:defRPr sz="2800" spc="28">
                <a:latin typeface="Iowan Old Style Italic"/>
                <a:ea typeface="Iowan Old Style Italic"/>
                <a:cs typeface="Iowan Old Style Italic"/>
                <a:sym typeface="Iowan Old Style Italic"/>
              </a:defRPr>
            </a:lvl4pPr>
            <a:lvl5pPr marL="0" indent="914400">
              <a:spcBef>
                <a:spcPts val="1400"/>
              </a:spcBef>
              <a:buSzTx/>
              <a:buFontTx/>
              <a:buNone/>
              <a:defRPr sz="2800" spc="28">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71500" y="723900"/>
            <a:ext cx="11861800" cy="723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571500" y="1803400"/>
            <a:ext cx="11861800" cy="7226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inourcommunit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Stock_000075907585_Large.jpg"/>
          <p:cNvPicPr>
            <a:picLocks noGrp="1" noChangeAspect="1"/>
          </p:cNvPicPr>
          <p:nvPr>
            <p:ph type="pic" idx="13"/>
          </p:nvPr>
        </p:nvPicPr>
        <p:blipFill>
          <a:blip r:embed="rId2">
            <a:extLst/>
          </a:blip>
          <a:srcRect l="62865" r="1361"/>
          <a:stretch>
            <a:fillRect/>
          </a:stretch>
        </p:blipFill>
        <p:spPr>
          <a:xfrm>
            <a:off x="0" y="0"/>
            <a:ext cx="1962647" cy="9753600"/>
          </a:xfrm>
          <a:prstGeom prst="rect">
            <a:avLst/>
          </a:prstGeom>
        </p:spPr>
      </p:pic>
      <p:sp>
        <p:nvSpPr>
          <p:cNvPr id="130" name="Shape 130"/>
          <p:cNvSpPr>
            <a:spLocks noGrp="1"/>
          </p:cNvSpPr>
          <p:nvPr>
            <p:ph type="title"/>
          </p:nvPr>
        </p:nvSpPr>
        <p:spPr>
          <a:xfrm>
            <a:off x="2434590" y="723900"/>
            <a:ext cx="9987449" cy="723900"/>
          </a:xfrm>
          <a:prstGeom prst="rect">
            <a:avLst/>
          </a:prstGeom>
        </p:spPr>
        <p:txBody>
          <a:bodyPr>
            <a:normAutofit fontScale="90000"/>
          </a:bodyPr>
          <a:lstStyle>
            <a:lvl1pPr defTabSz="543305">
              <a:spcBef>
                <a:spcPts val="2100"/>
              </a:spcBef>
              <a:defRPr sz="4836"/>
            </a:lvl1pPr>
          </a:lstStyle>
          <a:p>
            <a:pPr algn="ctr"/>
            <a:r>
              <a:rPr dirty="0"/>
              <a:t>Environmental </a:t>
            </a:r>
            <a:r>
              <a:rPr lang="en-US" dirty="0" smtClean="0"/>
              <a:t>A</a:t>
            </a:r>
            <a:r>
              <a:rPr dirty="0" smtClean="0"/>
              <a:t>chievements</a:t>
            </a:r>
            <a:endParaRPr dirty="0"/>
          </a:p>
        </p:txBody>
      </p:sp>
      <p:sp>
        <p:nvSpPr>
          <p:cNvPr id="131" name="Shape 131"/>
          <p:cNvSpPr>
            <a:spLocks noGrp="1"/>
          </p:cNvSpPr>
          <p:nvPr>
            <p:ph type="body" idx="1"/>
          </p:nvPr>
        </p:nvSpPr>
        <p:spPr>
          <a:xfrm>
            <a:off x="2603500" y="1803400"/>
            <a:ext cx="9818539" cy="7116515"/>
          </a:xfrm>
          <a:prstGeom prst="rect">
            <a:avLst/>
          </a:prstGeom>
        </p:spPr>
        <p:txBody>
          <a:bodyPr numCol="2" spcCol="490926"/>
          <a:lstStyle/>
          <a:p>
            <a:pPr marL="186944" indent="-186944" defTabSz="268731">
              <a:spcBef>
                <a:spcPts val="800"/>
              </a:spcBef>
              <a:defRPr sz="1288"/>
            </a:pPr>
            <a:r>
              <a:rPr dirty="0"/>
              <a:t>Chicago Wilderness</a:t>
            </a:r>
          </a:p>
          <a:p>
            <a:pPr marL="186944" indent="-186944" defTabSz="268731">
              <a:spcBef>
                <a:spcPts val="800"/>
              </a:spcBef>
              <a:defRPr sz="1288"/>
            </a:pPr>
            <a:r>
              <a:rPr dirty="0"/>
              <a:t>Clean Air Counts Silver</a:t>
            </a:r>
          </a:p>
          <a:p>
            <a:pPr marL="186944" indent="-186944" defTabSz="268731">
              <a:spcBef>
                <a:spcPts val="800"/>
              </a:spcBef>
              <a:defRPr sz="1288"/>
            </a:pPr>
            <a:r>
              <a:rPr dirty="0"/>
              <a:t>Climate Action Plan</a:t>
            </a:r>
          </a:p>
          <a:p>
            <a:pPr marL="186944" indent="-186944" defTabSz="268731">
              <a:spcBef>
                <a:spcPts val="800"/>
              </a:spcBef>
              <a:defRPr sz="1288"/>
            </a:pPr>
            <a:r>
              <a:rPr dirty="0"/>
              <a:t>Community Energy Challenge</a:t>
            </a:r>
          </a:p>
          <a:p>
            <a:pPr marL="186944" indent="-186944" defTabSz="268731">
              <a:spcBef>
                <a:spcPts val="800"/>
              </a:spcBef>
              <a:defRPr sz="1288"/>
            </a:pPr>
            <a:r>
              <a:rPr dirty="0"/>
              <a:t>Curbside Recycling</a:t>
            </a:r>
          </a:p>
          <a:p>
            <a:pPr marL="186944" indent="-186944" defTabSz="268731">
              <a:spcBef>
                <a:spcPts val="800"/>
              </a:spcBef>
              <a:defRPr sz="1288"/>
            </a:pPr>
            <a:r>
              <a:rPr dirty="0"/>
              <a:t>Earth Hour City Challenge</a:t>
            </a:r>
          </a:p>
          <a:p>
            <a:pPr marL="186944" indent="-186944" defTabSz="268731">
              <a:spcBef>
                <a:spcPts val="800"/>
              </a:spcBef>
              <a:defRPr sz="1288"/>
            </a:pPr>
            <a:r>
              <a:rPr dirty="0"/>
              <a:t>Electricity Aggregation w/ Renewables</a:t>
            </a:r>
          </a:p>
          <a:p>
            <a:pPr marL="186944" indent="-186944" defTabSz="268731">
              <a:spcBef>
                <a:spcPts val="800"/>
              </a:spcBef>
              <a:defRPr sz="1288"/>
            </a:pPr>
            <a:r>
              <a:rPr dirty="0"/>
              <a:t>Environmental-focused Citizen </a:t>
            </a:r>
            <a:r>
              <a:rPr dirty="0" smtClean="0"/>
              <a:t>Commission</a:t>
            </a:r>
            <a:endParaRPr dirty="0"/>
          </a:p>
          <a:p>
            <a:pPr marL="186944" indent="-186944" defTabSz="268731">
              <a:spcBef>
                <a:spcPts val="800"/>
              </a:spcBef>
              <a:defRPr sz="1288"/>
            </a:pPr>
            <a:r>
              <a:rPr dirty="0"/>
              <a:t>Green Infrastructure Program</a:t>
            </a:r>
          </a:p>
          <a:p>
            <a:pPr marL="186944" indent="-186944" defTabSz="268731">
              <a:spcBef>
                <a:spcPts val="800"/>
              </a:spcBef>
              <a:defRPr sz="1288"/>
            </a:pPr>
            <a:r>
              <a:rPr dirty="0"/>
              <a:t>Green Initiatives Website</a:t>
            </a:r>
          </a:p>
          <a:p>
            <a:pPr marL="186944" indent="-186944" defTabSz="268731">
              <a:spcBef>
                <a:spcPts val="800"/>
              </a:spcBef>
              <a:defRPr sz="1288"/>
            </a:pPr>
            <a:r>
              <a:rPr dirty="0"/>
              <a:t>Smart Living</a:t>
            </a:r>
          </a:p>
          <a:p>
            <a:pPr marL="186944" indent="-186944" defTabSz="268731">
              <a:spcBef>
                <a:spcPts val="800"/>
              </a:spcBef>
              <a:defRPr sz="1288"/>
            </a:pPr>
            <a:r>
              <a:rPr dirty="0"/>
              <a:t>Municipal LEED Certified Buildings</a:t>
            </a:r>
          </a:p>
          <a:p>
            <a:pPr marL="186944" indent="-186944" defTabSz="268731">
              <a:spcBef>
                <a:spcPts val="800"/>
              </a:spcBef>
              <a:defRPr sz="1288"/>
            </a:pPr>
            <a:r>
              <a:rPr dirty="0"/>
              <a:t>No-Idling Policy/Program</a:t>
            </a:r>
          </a:p>
          <a:p>
            <a:pPr marL="186944" indent="-186944" defTabSz="268731">
              <a:spcBef>
                <a:spcPts val="800"/>
              </a:spcBef>
              <a:defRPr sz="1288"/>
            </a:pPr>
            <a:r>
              <a:rPr dirty="0"/>
              <a:t>Rain Barrel Program</a:t>
            </a:r>
          </a:p>
          <a:p>
            <a:pPr marL="186944" indent="-186944" defTabSz="268731">
              <a:spcBef>
                <a:spcPts val="800"/>
              </a:spcBef>
              <a:defRPr sz="1288"/>
            </a:pPr>
            <a:r>
              <a:rPr dirty="0"/>
              <a:t>Safe Route to School</a:t>
            </a:r>
          </a:p>
          <a:p>
            <a:pPr marL="186944" indent="-186944" defTabSz="268731">
              <a:spcBef>
                <a:spcPts val="800"/>
              </a:spcBef>
              <a:defRPr sz="1288"/>
            </a:pPr>
            <a:r>
              <a:rPr dirty="0"/>
              <a:t>Solid State Street Lighting Consortium</a:t>
            </a:r>
          </a:p>
          <a:p>
            <a:pPr marL="186944" indent="-186944" defTabSz="268731">
              <a:spcBef>
                <a:spcPts val="800"/>
              </a:spcBef>
              <a:defRPr sz="1288"/>
            </a:pPr>
            <a:r>
              <a:rPr dirty="0"/>
              <a:t>Sustainability Plan</a:t>
            </a:r>
          </a:p>
          <a:p>
            <a:pPr marL="186944" indent="-186944" defTabSz="268731">
              <a:spcBef>
                <a:spcPts val="800"/>
              </a:spcBef>
              <a:defRPr sz="1288"/>
            </a:pPr>
            <a:r>
              <a:rPr dirty="0"/>
              <a:t>Tree City USA</a:t>
            </a:r>
          </a:p>
          <a:p>
            <a:pPr marL="186944" indent="-186944" defTabSz="268731">
              <a:spcBef>
                <a:spcPts val="800"/>
              </a:spcBef>
              <a:defRPr sz="1288"/>
            </a:pPr>
            <a:r>
              <a:rPr dirty="0"/>
              <a:t>2000 trees in the year 2000, planted</a:t>
            </a:r>
          </a:p>
          <a:p>
            <a:pPr marL="186944" indent="-186944" defTabSz="268731">
              <a:spcBef>
                <a:spcPts val="800"/>
              </a:spcBef>
              <a:defRPr sz="1288"/>
            </a:pPr>
            <a:r>
              <a:rPr dirty="0"/>
              <a:t>Water Conservation Education </a:t>
            </a:r>
          </a:p>
          <a:p>
            <a:pPr marL="186944" indent="-186944" defTabSz="268731">
              <a:spcBef>
                <a:spcPts val="800"/>
              </a:spcBef>
              <a:defRPr sz="1288"/>
            </a:pPr>
            <a:r>
              <a:rPr dirty="0"/>
              <a:t>Water Conservation Pricing</a:t>
            </a:r>
          </a:p>
          <a:p>
            <a:pPr marL="186944" indent="-186944" defTabSz="268731">
              <a:spcBef>
                <a:spcPts val="800"/>
              </a:spcBef>
              <a:defRPr sz="1288"/>
            </a:pPr>
            <a:r>
              <a:rPr dirty="0"/>
              <a:t>Governor's Sustainability Award</a:t>
            </a:r>
          </a:p>
          <a:p>
            <a:pPr marL="186944" indent="-186944" defTabSz="268731">
              <a:spcBef>
                <a:spcPts val="800"/>
              </a:spcBef>
              <a:defRPr sz="1288"/>
            </a:pPr>
            <a:r>
              <a:rPr dirty="0"/>
              <a:t>Greenest Region Compact Signatory</a:t>
            </a:r>
          </a:p>
          <a:p>
            <a:pPr marL="186944" indent="-186944" defTabSz="268731">
              <a:spcBef>
                <a:spcPts val="800"/>
              </a:spcBef>
              <a:defRPr sz="1288"/>
            </a:pPr>
            <a:r>
              <a:rPr dirty="0"/>
              <a:t>DECO/MMC Energy Efficiency Grant</a:t>
            </a:r>
          </a:p>
          <a:p>
            <a:pPr marL="186944" indent="-186944" defTabSz="268731">
              <a:spcBef>
                <a:spcPts val="800"/>
              </a:spcBef>
              <a:defRPr sz="1288"/>
            </a:pPr>
            <a:r>
              <a:rPr dirty="0"/>
              <a:t>Energy Efficiency Community Block Grant Allocation</a:t>
            </a:r>
          </a:p>
          <a:p>
            <a:pPr marL="186944" indent="-186944" defTabSz="268731">
              <a:spcBef>
                <a:spcPts val="800"/>
              </a:spcBef>
              <a:defRPr sz="1288"/>
            </a:pPr>
            <a:r>
              <a:rPr dirty="0"/>
              <a:t>CFL Bulbs Giveaway</a:t>
            </a:r>
          </a:p>
          <a:p>
            <a:pPr marL="186944" indent="-186944" defTabSz="268731">
              <a:spcBef>
                <a:spcPts val="800"/>
              </a:spcBef>
              <a:defRPr sz="1288"/>
            </a:pPr>
            <a:r>
              <a:rPr dirty="0"/>
              <a:t>Public EV Charging Station</a:t>
            </a:r>
          </a:p>
          <a:p>
            <a:pPr marL="186944" indent="-186944" defTabSz="268731">
              <a:spcBef>
                <a:spcPts val="800"/>
              </a:spcBef>
              <a:defRPr sz="1288"/>
            </a:pPr>
            <a:r>
              <a:rPr dirty="0"/>
              <a:t>Adequate Access to Parks/Open Space</a:t>
            </a:r>
          </a:p>
          <a:p>
            <a:pPr marL="186944" indent="-186944" defTabSz="268731">
              <a:spcBef>
                <a:spcPts val="800"/>
              </a:spcBef>
              <a:defRPr sz="1288"/>
            </a:pPr>
            <a:r>
              <a:rPr dirty="0"/>
              <a:t>DNR OSLAD/Land &amp; Water Conservation Fund (LWCF) Grant</a:t>
            </a:r>
          </a:p>
          <a:p>
            <a:pPr marL="186944" indent="-186944" defTabSz="268731">
              <a:spcBef>
                <a:spcPts val="800"/>
              </a:spcBef>
              <a:defRPr sz="1288"/>
            </a:pPr>
            <a:r>
              <a:rPr dirty="0"/>
              <a:t>DNR Bike Path Program</a:t>
            </a:r>
          </a:p>
          <a:p>
            <a:pPr marL="186944" indent="-186944" defTabSz="268731">
              <a:spcBef>
                <a:spcPts val="800"/>
              </a:spcBef>
              <a:defRPr sz="1288"/>
            </a:pPr>
            <a:r>
              <a:rPr dirty="0"/>
              <a:t>Farmer's Market</a:t>
            </a:r>
          </a:p>
          <a:p>
            <a:pPr marL="186944" indent="-186944" defTabSz="268731">
              <a:spcBef>
                <a:spcPts val="800"/>
              </a:spcBef>
              <a:defRPr sz="1288"/>
            </a:pPr>
            <a:r>
              <a:rPr dirty="0"/>
              <a:t>Tree City USA Sterling Award</a:t>
            </a:r>
          </a:p>
          <a:p>
            <a:pPr marL="186944" indent="-186944" defTabSz="268731">
              <a:spcBef>
                <a:spcPts val="800"/>
              </a:spcBef>
              <a:defRPr sz="1288"/>
            </a:pPr>
            <a:r>
              <a:rPr dirty="0"/>
              <a:t>Water Metering (100%)</a:t>
            </a:r>
          </a:p>
          <a:p>
            <a:pPr marL="186944" indent="-186944" defTabSz="268731">
              <a:spcBef>
                <a:spcPts val="800"/>
              </a:spcBef>
              <a:defRPr sz="1288"/>
            </a:pPr>
            <a:r>
              <a:rPr dirty="0"/>
              <a:t>Water Conservation Device Rebate</a:t>
            </a:r>
          </a:p>
          <a:p>
            <a:pPr marL="186944" indent="-186944" defTabSz="268731">
              <a:spcBef>
                <a:spcPts val="800"/>
              </a:spcBef>
              <a:defRPr sz="1288"/>
            </a:pPr>
            <a:r>
              <a:rPr dirty="0"/>
              <a:t>US Conference of Mayors, Climate Protection Agreement Signatory</a:t>
            </a:r>
          </a:p>
          <a:p>
            <a:pPr marL="186944" indent="-186944" defTabSz="268731">
              <a:spcBef>
                <a:spcPts val="800"/>
              </a:spcBef>
              <a:defRPr sz="1288"/>
            </a:pPr>
            <a:r>
              <a:rPr dirty="0"/>
              <a:t>Green House Gas (GHG) Inventory</a:t>
            </a:r>
          </a:p>
          <a:p>
            <a:pPr marL="186944" indent="-186944" defTabSz="268731">
              <a:spcBef>
                <a:spcPts val="800"/>
              </a:spcBef>
              <a:defRPr sz="1288"/>
            </a:pPr>
            <a:r>
              <a:rPr dirty="0"/>
              <a:t>New Purchase of Landscaping Property for Nature Center</a:t>
            </a:r>
          </a:p>
          <a:p>
            <a:pPr marL="186944" indent="-186944" defTabSz="268731">
              <a:spcBef>
                <a:spcPts val="800"/>
              </a:spcBef>
              <a:defRPr sz="1288"/>
            </a:pPr>
            <a:r>
              <a:rPr dirty="0"/>
              <a:t>Year-round Drug Recycling - keep away from kids and out of water supply</a:t>
            </a:r>
          </a:p>
          <a:p>
            <a:pPr marL="186944" indent="-186944" defTabSz="268731">
              <a:spcBef>
                <a:spcPts val="800"/>
              </a:spcBef>
              <a:defRPr sz="1288"/>
            </a:pPr>
            <a:r>
              <a:rPr dirty="0"/>
              <a:t>Partnership with Village of Orland Park Illinois Master Gardeners to help residents</a:t>
            </a:r>
          </a:p>
          <a:p>
            <a:pPr marL="186944" indent="-186944" defTabSz="268731">
              <a:spcBef>
                <a:spcPts val="800"/>
              </a:spcBef>
              <a:defRPr sz="1288"/>
            </a:pPr>
            <a:r>
              <a:rPr dirty="0"/>
              <a:t>Native Plant Demonstration Garden</a:t>
            </a:r>
          </a:p>
        </p:txBody>
      </p:sp>
      <p:pic>
        <p:nvPicPr>
          <p:cNvPr id="132" name="SLiving.jpg"/>
          <p:cNvPicPr>
            <a:picLocks noChangeAspect="1"/>
          </p:cNvPicPr>
          <p:nvPr/>
        </p:nvPicPr>
        <p:blipFill>
          <a:blip r:embed="rId3">
            <a:extLst/>
          </a:blip>
          <a:stretch>
            <a:fillRect/>
          </a:stretch>
        </p:blipFill>
        <p:spPr>
          <a:xfrm>
            <a:off x="9499217" y="8810045"/>
            <a:ext cx="1336441" cy="562556"/>
          </a:xfrm>
          <a:prstGeom prst="rect">
            <a:avLst/>
          </a:prstGeom>
          <a:ln w="12700">
            <a:miter lim="400000"/>
          </a:ln>
        </p:spPr>
      </p:pic>
      <p:pic>
        <p:nvPicPr>
          <p:cNvPr id="133" name="op lands logo.jpg"/>
          <p:cNvPicPr>
            <a:picLocks noChangeAspect="1"/>
          </p:cNvPicPr>
          <p:nvPr/>
        </p:nvPicPr>
        <p:blipFill>
          <a:blip r:embed="rId4">
            <a:extLst/>
          </a:blip>
          <a:stretch>
            <a:fillRect/>
          </a:stretch>
        </p:blipFill>
        <p:spPr>
          <a:xfrm>
            <a:off x="11249315" y="8729372"/>
            <a:ext cx="723901" cy="723901"/>
          </a:xfrm>
          <a:prstGeom prst="rect">
            <a:avLst/>
          </a:prstGeom>
          <a:ln w="12700">
            <a:miter lim="400000"/>
          </a:ln>
        </p:spPr>
      </p:pic>
      <p:pic>
        <p:nvPicPr>
          <p:cNvPr id="134" name="NEWLOGOBW.pdf"/>
          <p:cNvPicPr>
            <a:picLocks noChangeAspect="1"/>
          </p:cNvPicPr>
          <p:nvPr/>
        </p:nvPicPr>
        <p:blipFill>
          <a:blip r:embed="rId5">
            <a:extLst/>
          </a:blip>
          <a:stretch>
            <a:fillRect/>
          </a:stretch>
        </p:blipFill>
        <p:spPr>
          <a:xfrm>
            <a:off x="7766958" y="8810045"/>
            <a:ext cx="1318601" cy="562556"/>
          </a:xfrm>
          <a:prstGeom prst="rect">
            <a:avLst/>
          </a:prstGeom>
          <a:ln w="12700">
            <a:miter lim="400000"/>
          </a:ln>
        </p:spPr>
      </p:pic>
      <p:sp>
        <p:nvSpPr>
          <p:cNvPr id="9" name="Shape 138"/>
          <p:cNvSpPr/>
          <p:nvPr/>
        </p:nvSpPr>
        <p:spPr>
          <a:xfrm>
            <a:off x="2641600" y="1574800"/>
            <a:ext cx="9633347"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spc="0">
                <a:solidFill>
                  <a:srgbClr val="000000"/>
                </a:solidFill>
                <a:latin typeface="Helvetica"/>
                <a:ea typeface="Helvetica"/>
                <a:cs typeface="Helvetica"/>
                <a:sym typeface="Helvetica"/>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op lands logo.jpg"/>
          <p:cNvPicPr>
            <a:picLocks noChangeAspect="1"/>
          </p:cNvPicPr>
          <p:nvPr/>
        </p:nvPicPr>
        <p:blipFill>
          <a:blip r:embed="rId2">
            <a:extLst/>
          </a:blip>
          <a:stretch>
            <a:fillRect/>
          </a:stretch>
        </p:blipFill>
        <p:spPr>
          <a:xfrm>
            <a:off x="11023806" y="324073"/>
            <a:ext cx="1117171" cy="1117171"/>
          </a:xfrm>
          <a:prstGeom prst="rect">
            <a:avLst/>
          </a:prstGeom>
          <a:ln w="12700">
            <a:miter lim="400000"/>
          </a:ln>
        </p:spPr>
      </p:pic>
      <p:sp>
        <p:nvSpPr>
          <p:cNvPr id="137" name="Shape 137"/>
          <p:cNvSpPr>
            <a:spLocks noGrp="1"/>
          </p:cNvSpPr>
          <p:nvPr>
            <p:ph type="title" idx="4294967295"/>
          </p:nvPr>
        </p:nvSpPr>
        <p:spPr>
          <a:xfrm>
            <a:off x="2616200" y="723900"/>
            <a:ext cx="9684147" cy="723900"/>
          </a:xfrm>
          <a:prstGeom prst="rect">
            <a:avLst/>
          </a:prstGeom>
        </p:spPr>
        <p:txBody>
          <a:bodyPr>
            <a:normAutofit fontScale="90000"/>
          </a:bodyPr>
          <a:lstStyle>
            <a:lvl1pPr defTabSz="543305">
              <a:spcBef>
                <a:spcPts val="2100"/>
              </a:spcBef>
              <a:defRPr sz="4836"/>
            </a:lvl1pPr>
          </a:lstStyle>
          <a:p>
            <a:r>
              <a:t>OPEN LANDS</a:t>
            </a:r>
          </a:p>
        </p:txBody>
      </p:sp>
      <p:sp>
        <p:nvSpPr>
          <p:cNvPr id="138" name="Shape 138"/>
          <p:cNvSpPr/>
          <p:nvPr/>
        </p:nvSpPr>
        <p:spPr>
          <a:xfrm>
            <a:off x="2641600" y="1574800"/>
            <a:ext cx="9633347"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spc="0">
                <a:solidFill>
                  <a:srgbClr val="000000"/>
                </a:solidFill>
                <a:latin typeface="Helvetica"/>
                <a:ea typeface="Helvetica"/>
                <a:cs typeface="Helvetica"/>
                <a:sym typeface="Helvetica"/>
              </a:defRPr>
            </a:pPr>
            <a:endParaRPr/>
          </a:p>
        </p:txBody>
      </p:sp>
      <p:pic>
        <p:nvPicPr>
          <p:cNvPr id="139" name="iStock_000073843763_Large.jpg"/>
          <p:cNvPicPr>
            <a:picLocks noChangeAspect="1"/>
          </p:cNvPicPr>
          <p:nvPr/>
        </p:nvPicPr>
        <p:blipFill>
          <a:blip r:embed="rId3">
            <a:extLst/>
          </a:blip>
          <a:srcRect l="23700" t="13822" r="64743"/>
          <a:stretch>
            <a:fillRect/>
          </a:stretch>
        </p:blipFill>
        <p:spPr>
          <a:xfrm>
            <a:off x="0" y="0"/>
            <a:ext cx="1962647" cy="9753600"/>
          </a:xfrm>
          <a:prstGeom prst="rect">
            <a:avLst/>
          </a:prstGeom>
          <a:ln w="12700">
            <a:miter lim="400000"/>
          </a:ln>
        </p:spPr>
      </p:pic>
      <p:grpSp>
        <p:nvGrpSpPr>
          <p:cNvPr id="142" name="Group 142"/>
          <p:cNvGrpSpPr/>
          <p:nvPr/>
        </p:nvGrpSpPr>
        <p:grpSpPr>
          <a:xfrm>
            <a:off x="7759772" y="1862449"/>
            <a:ext cx="5023361" cy="6995812"/>
            <a:chOff x="0" y="0"/>
            <a:chExt cx="5023360" cy="6995810"/>
          </a:xfrm>
        </p:grpSpPr>
        <p:pic>
          <p:nvPicPr>
            <p:cNvPr id="141" name="newOpenSpaces.jpg"/>
            <p:cNvPicPr>
              <a:picLocks noChangeAspect="1"/>
            </p:cNvPicPr>
            <p:nvPr/>
          </p:nvPicPr>
          <p:blipFill>
            <a:blip r:embed="rId4">
              <a:extLst/>
            </a:blip>
            <a:srcRect l="5369" t="1405" r="5218" b="2032"/>
            <a:stretch>
              <a:fillRect/>
            </a:stretch>
          </p:blipFill>
          <p:spPr>
            <a:xfrm>
              <a:off x="127000" y="88899"/>
              <a:ext cx="4769361" cy="6665612"/>
            </a:xfrm>
            <a:prstGeom prst="rect">
              <a:avLst/>
            </a:prstGeom>
            <a:ln>
              <a:noFill/>
            </a:ln>
            <a:effectLst/>
          </p:spPr>
        </p:pic>
        <p:pic>
          <p:nvPicPr>
            <p:cNvPr id="140" name="Picture 139"/>
            <p:cNvPicPr>
              <a:picLocks/>
            </p:cNvPicPr>
            <p:nvPr/>
          </p:nvPicPr>
          <p:blipFill>
            <a:blip r:embed="rId5">
              <a:extLst/>
            </a:blip>
            <a:stretch>
              <a:fillRect/>
            </a:stretch>
          </p:blipFill>
          <p:spPr>
            <a:xfrm>
              <a:off x="-1" y="-1"/>
              <a:ext cx="5023362" cy="6995812"/>
            </a:xfrm>
            <a:prstGeom prst="rect">
              <a:avLst/>
            </a:prstGeom>
            <a:effectLst/>
          </p:spPr>
        </p:pic>
      </p:grpSp>
      <p:grpSp>
        <p:nvGrpSpPr>
          <p:cNvPr id="145" name="Group 145"/>
          <p:cNvGrpSpPr/>
          <p:nvPr/>
        </p:nvGrpSpPr>
        <p:grpSpPr>
          <a:xfrm>
            <a:off x="2686742" y="1873863"/>
            <a:ext cx="4954524" cy="6995812"/>
            <a:chOff x="0" y="0"/>
            <a:chExt cx="4954523" cy="6995810"/>
          </a:xfrm>
        </p:grpSpPr>
        <p:pic>
          <p:nvPicPr>
            <p:cNvPr id="144" name="Open Lands Slides_Page_2.jpg"/>
            <p:cNvPicPr>
              <a:picLocks noChangeAspect="1"/>
            </p:cNvPicPr>
            <p:nvPr/>
          </p:nvPicPr>
          <p:blipFill>
            <a:blip r:embed="rId6">
              <a:extLst/>
            </a:blip>
            <a:srcRect l="25363" r="24053" b="4403"/>
            <a:stretch>
              <a:fillRect/>
            </a:stretch>
          </p:blipFill>
          <p:spPr>
            <a:xfrm>
              <a:off x="127000" y="88899"/>
              <a:ext cx="4700524" cy="6665612"/>
            </a:xfrm>
            <a:prstGeom prst="rect">
              <a:avLst/>
            </a:prstGeom>
            <a:ln>
              <a:noFill/>
            </a:ln>
            <a:effectLst/>
          </p:spPr>
        </p:pic>
        <p:pic>
          <p:nvPicPr>
            <p:cNvPr id="143" name="Picture 142"/>
            <p:cNvPicPr>
              <a:picLocks/>
            </p:cNvPicPr>
            <p:nvPr/>
          </p:nvPicPr>
          <p:blipFill>
            <a:blip r:embed="rId7">
              <a:extLst/>
            </a:blip>
            <a:stretch>
              <a:fillRect/>
            </a:stretch>
          </p:blipFill>
          <p:spPr>
            <a:xfrm>
              <a:off x="0" y="0"/>
              <a:ext cx="4954524" cy="6995812"/>
            </a:xfrm>
            <a:prstGeom prst="rect">
              <a:avLst/>
            </a:prstGeom>
            <a:effectLst/>
          </p:spPr>
        </p:pic>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Stock_000041129902_Large.jpg"/>
          <p:cNvPicPr>
            <a:picLocks noGrp="1" noChangeAspect="1"/>
          </p:cNvPicPr>
          <p:nvPr>
            <p:ph type="pic" idx="13"/>
          </p:nvPr>
        </p:nvPicPr>
        <p:blipFill>
          <a:blip r:embed="rId2">
            <a:extLst/>
          </a:blip>
          <a:srcRect l="65242" r="17240"/>
          <a:stretch>
            <a:fillRect/>
          </a:stretch>
        </p:blipFill>
        <p:spPr>
          <a:xfrm>
            <a:off x="0" y="0"/>
            <a:ext cx="1974305" cy="9753600"/>
          </a:xfrm>
          <a:prstGeom prst="rect">
            <a:avLst/>
          </a:prstGeom>
        </p:spPr>
      </p:pic>
      <p:sp>
        <p:nvSpPr>
          <p:cNvPr id="148" name="Shape 148"/>
          <p:cNvSpPr>
            <a:spLocks noGrp="1"/>
          </p:cNvSpPr>
          <p:nvPr>
            <p:ph type="title"/>
          </p:nvPr>
        </p:nvSpPr>
        <p:spPr>
          <a:xfrm>
            <a:off x="2616200" y="723900"/>
            <a:ext cx="9684147" cy="723900"/>
          </a:xfrm>
          <a:prstGeom prst="rect">
            <a:avLst/>
          </a:prstGeom>
        </p:spPr>
        <p:txBody>
          <a:bodyPr>
            <a:normAutofit fontScale="90000"/>
          </a:bodyPr>
          <a:lstStyle>
            <a:lvl1pPr defTabSz="543305">
              <a:spcBef>
                <a:spcPts val="2100"/>
              </a:spcBef>
              <a:defRPr sz="4836"/>
            </a:lvl1pPr>
          </a:lstStyle>
          <a:p>
            <a:r>
              <a:t>2015 water rates</a:t>
            </a:r>
          </a:p>
        </p:txBody>
      </p:sp>
      <p:sp>
        <p:nvSpPr>
          <p:cNvPr id="149" name="Shape 149"/>
          <p:cNvSpPr/>
          <p:nvPr/>
        </p:nvSpPr>
        <p:spPr>
          <a:xfrm>
            <a:off x="2641600" y="1574800"/>
            <a:ext cx="9633347"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spc="0">
                <a:solidFill>
                  <a:srgbClr val="000000"/>
                </a:solidFill>
                <a:latin typeface="Helvetica"/>
                <a:ea typeface="Helvetica"/>
                <a:cs typeface="Helvetica"/>
                <a:sym typeface="Helvetica"/>
              </a:defRPr>
            </a:pPr>
            <a:endParaRPr/>
          </a:p>
        </p:txBody>
      </p:sp>
      <p:pic>
        <p:nvPicPr>
          <p:cNvPr id="6" name="pasted-image.pdf"/>
          <p:cNvPicPr>
            <a:picLocks noChangeAspect="1"/>
          </p:cNvPicPr>
          <p:nvPr/>
        </p:nvPicPr>
        <p:blipFill>
          <a:blip r:embed="rId3">
            <a:extLst/>
          </a:blip>
          <a:stretch>
            <a:fillRect/>
          </a:stretch>
        </p:blipFill>
        <p:spPr>
          <a:xfrm>
            <a:off x="3359710" y="1939508"/>
            <a:ext cx="8698978" cy="7343632"/>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Stock_000026129665_Large.jpg"/>
          <p:cNvPicPr>
            <a:picLocks noGrp="1" noChangeAspect="1"/>
          </p:cNvPicPr>
          <p:nvPr>
            <p:ph type="pic" idx="13"/>
          </p:nvPr>
        </p:nvPicPr>
        <p:blipFill>
          <a:blip r:embed="rId2">
            <a:extLst/>
          </a:blip>
          <a:srcRect l="27233" r="59351"/>
          <a:stretch>
            <a:fillRect/>
          </a:stretch>
        </p:blipFill>
        <p:spPr>
          <a:xfrm>
            <a:off x="0" y="0"/>
            <a:ext cx="1962696" cy="9753600"/>
          </a:xfrm>
          <a:prstGeom prst="rect">
            <a:avLst/>
          </a:prstGeom>
        </p:spPr>
      </p:pic>
      <p:sp>
        <p:nvSpPr>
          <p:cNvPr id="154" name="Shape 154"/>
          <p:cNvSpPr>
            <a:spLocks noGrp="1"/>
          </p:cNvSpPr>
          <p:nvPr>
            <p:ph type="title"/>
          </p:nvPr>
        </p:nvSpPr>
        <p:spPr>
          <a:xfrm>
            <a:off x="2641600" y="723900"/>
            <a:ext cx="9399836" cy="723900"/>
          </a:xfrm>
          <a:prstGeom prst="rect">
            <a:avLst/>
          </a:prstGeom>
        </p:spPr>
        <p:txBody>
          <a:bodyPr>
            <a:normAutofit fontScale="90000"/>
          </a:bodyPr>
          <a:lstStyle>
            <a:lvl1pPr defTabSz="543305">
              <a:spcBef>
                <a:spcPts val="2100"/>
              </a:spcBef>
              <a:defRPr sz="4836"/>
            </a:lvl1pPr>
          </a:lstStyle>
          <a:p>
            <a:r>
              <a:t>smart living</a:t>
            </a:r>
          </a:p>
        </p:txBody>
      </p:sp>
      <p:sp>
        <p:nvSpPr>
          <p:cNvPr id="155" name="Shape 155"/>
          <p:cNvSpPr>
            <a:spLocks noGrp="1"/>
          </p:cNvSpPr>
          <p:nvPr>
            <p:ph type="body" sz="half" idx="1"/>
          </p:nvPr>
        </p:nvSpPr>
        <p:spPr>
          <a:xfrm>
            <a:off x="5782816" y="1868512"/>
            <a:ext cx="5397501" cy="7226301"/>
          </a:xfrm>
          <a:prstGeom prst="rect">
            <a:avLst/>
          </a:prstGeom>
        </p:spPr>
        <p:txBody>
          <a:bodyPr/>
          <a:lstStyle/>
          <a:p>
            <a:pPr marL="0" indent="0" defTabSz="233679">
              <a:lnSpc>
                <a:spcPct val="120000"/>
              </a:lnSpc>
              <a:spcBef>
                <a:spcPts val="200"/>
              </a:spcBef>
              <a:buSzTx/>
              <a:buFontTx/>
              <a:buNone/>
              <a:defRPr sz="2000">
                <a:solidFill>
                  <a:srgbClr val="747676"/>
                </a:solidFill>
                <a:latin typeface="Iowan Old Style Italic"/>
                <a:ea typeface="Iowan Old Style Italic"/>
                <a:cs typeface="Iowan Old Style Italic"/>
                <a:sym typeface="Iowan Old Style Italic"/>
              </a:defRPr>
            </a:pPr>
            <a:r>
              <a:t>Smart Living Orland Park</a:t>
            </a:r>
          </a:p>
          <a:p>
            <a:pPr marL="0" indent="0" defTabSz="233679">
              <a:spcBef>
                <a:spcPts val="700"/>
              </a:spcBef>
              <a:buSzTx/>
              <a:buFontTx/>
              <a:buNone/>
              <a:defRPr sz="1280"/>
            </a:pPr>
            <a:r>
              <a:t>Smart Living Orland Park is a program that connects residents and business with the village to promote sustainable green practices and to save resources like water and energy.  The goal of the program is to reduce operational costs and living expenses, improve efficiency and conserve resources.  The program is divided into five branches, which are linked to the left:  </a:t>
            </a:r>
          </a:p>
          <a:p>
            <a:pPr marL="162560" indent="-162560" defTabSz="233679">
              <a:spcBef>
                <a:spcPts val="700"/>
              </a:spcBef>
              <a:defRPr sz="1280"/>
            </a:pPr>
            <a:r>
              <a:t>Smart Living </a:t>
            </a:r>
          </a:p>
          <a:p>
            <a:pPr marL="162560" indent="-162560" defTabSz="233679">
              <a:spcBef>
                <a:spcPts val="700"/>
              </a:spcBef>
              <a:defRPr sz="1280"/>
            </a:pPr>
            <a:r>
              <a:t>Smart Business</a:t>
            </a:r>
          </a:p>
          <a:p>
            <a:pPr marL="162560" indent="-162560" defTabSz="233679">
              <a:spcBef>
                <a:spcPts val="700"/>
              </a:spcBef>
              <a:defRPr sz="1280"/>
            </a:pPr>
            <a:r>
              <a:t>Smart Neighborhood</a:t>
            </a:r>
          </a:p>
          <a:p>
            <a:pPr marL="162560" indent="-162560" defTabSz="233679">
              <a:spcBef>
                <a:spcPts val="700"/>
              </a:spcBef>
              <a:defRPr sz="1280"/>
            </a:pPr>
            <a:r>
              <a:t>Smart Village </a:t>
            </a:r>
          </a:p>
          <a:p>
            <a:pPr marL="162560" indent="-162560" defTabSz="233679">
              <a:spcBef>
                <a:spcPts val="700"/>
              </a:spcBef>
              <a:defRPr sz="1280"/>
            </a:pPr>
            <a:r>
              <a:t>Smart Codes</a:t>
            </a:r>
          </a:p>
          <a:p>
            <a:pPr marL="0" indent="0" defTabSz="233679">
              <a:spcBef>
                <a:spcPts val="700"/>
              </a:spcBef>
              <a:buSzTx/>
              <a:buFontTx/>
              <a:buNone/>
              <a:defRPr sz="1120"/>
            </a:pPr>
            <a:endParaRPr/>
          </a:p>
          <a:p>
            <a:pPr marL="0" indent="0" defTabSz="233679">
              <a:lnSpc>
                <a:spcPct val="120000"/>
              </a:lnSpc>
              <a:spcBef>
                <a:spcPts val="200"/>
              </a:spcBef>
              <a:buSzTx/>
              <a:buFontTx/>
              <a:buNone/>
              <a:defRPr sz="2000">
                <a:solidFill>
                  <a:srgbClr val="747676"/>
                </a:solidFill>
                <a:latin typeface="Iowan Old Style Italic"/>
                <a:ea typeface="Iowan Old Style Italic"/>
                <a:cs typeface="Iowan Old Style Italic"/>
                <a:sym typeface="Iowan Old Style Italic"/>
              </a:defRPr>
            </a:pPr>
            <a:r>
              <a:t>Benefits of Smart Living Orland Park</a:t>
            </a:r>
          </a:p>
          <a:p>
            <a:pPr marL="164464" indent="-164464" defTabSz="233679">
              <a:spcBef>
                <a:spcPts val="700"/>
              </a:spcBef>
              <a:defRPr sz="1280"/>
            </a:pPr>
            <a:r>
              <a:t>Adds economic value to the natural ecology.</a:t>
            </a:r>
          </a:p>
          <a:p>
            <a:pPr marL="164464" indent="-164464" defTabSz="233679">
              <a:spcBef>
                <a:spcPts val="700"/>
              </a:spcBef>
              <a:defRPr sz="1280"/>
            </a:pPr>
            <a:r>
              <a:t>Enables local prosperity.</a:t>
            </a:r>
          </a:p>
          <a:p>
            <a:pPr marL="164464" indent="-164464" defTabSz="233679">
              <a:spcBef>
                <a:spcPts val="700"/>
              </a:spcBef>
              <a:defRPr sz="1280"/>
            </a:pPr>
            <a:r>
              <a:t>Makes the benefits of sustainability accessible to everyone.</a:t>
            </a:r>
          </a:p>
          <a:p>
            <a:pPr marL="164464" indent="-164464" defTabSz="233679">
              <a:spcBef>
                <a:spcPts val="700"/>
              </a:spcBef>
              <a:defRPr sz="1280"/>
            </a:pPr>
            <a:r>
              <a:t>Manages and improves shared and valuable environmental and economic assets.</a:t>
            </a:r>
          </a:p>
          <a:p>
            <a:pPr marL="0" indent="0" defTabSz="233679">
              <a:spcBef>
                <a:spcPts val="700"/>
              </a:spcBef>
              <a:buSzTx/>
              <a:buFontTx/>
              <a:buNone/>
              <a:defRPr sz="1120"/>
            </a:pPr>
            <a:endParaRPr/>
          </a:p>
          <a:p>
            <a:pPr marL="0" indent="0" defTabSz="233679">
              <a:lnSpc>
                <a:spcPct val="120000"/>
              </a:lnSpc>
              <a:spcBef>
                <a:spcPts val="200"/>
              </a:spcBef>
              <a:buSzTx/>
              <a:buFontTx/>
              <a:buNone/>
              <a:defRPr sz="2000">
                <a:solidFill>
                  <a:srgbClr val="747676"/>
                </a:solidFill>
                <a:latin typeface="Iowan Old Style Italic"/>
                <a:ea typeface="Iowan Old Style Italic"/>
                <a:cs typeface="Iowan Old Style Italic"/>
                <a:sym typeface="Iowan Old Style Italic"/>
              </a:defRPr>
            </a:pPr>
            <a:r>
              <a:t>2030 Vision</a:t>
            </a:r>
          </a:p>
          <a:p>
            <a:pPr marL="0" indent="0" defTabSz="233679">
              <a:spcBef>
                <a:spcPts val="700"/>
              </a:spcBef>
              <a:buSzTx/>
              <a:buFontTx/>
              <a:buNone/>
              <a:defRPr sz="1280"/>
            </a:pPr>
            <a:r>
              <a:t>Smart Living Orland Park follows the 2030 Vision for </a:t>
            </a:r>
            <a:r>
              <a:rPr>
                <a:latin typeface="Iowan Old Style Italic"/>
                <a:ea typeface="Iowan Old Style Italic"/>
                <a:cs typeface="Iowan Old Style Italic"/>
                <a:sym typeface="Iowan Old Style Italic"/>
              </a:rPr>
              <a:t>Sustainability and Stewardship</a:t>
            </a:r>
            <a:r>
              <a:t> of the Orland Park Comprehensive Plan.</a:t>
            </a:r>
          </a:p>
        </p:txBody>
      </p:sp>
      <p:pic>
        <p:nvPicPr>
          <p:cNvPr id="156" name="SLiving.jpg"/>
          <p:cNvPicPr>
            <a:picLocks noChangeAspect="1"/>
          </p:cNvPicPr>
          <p:nvPr/>
        </p:nvPicPr>
        <p:blipFill>
          <a:blip r:embed="rId3">
            <a:extLst/>
          </a:blip>
          <a:stretch>
            <a:fillRect/>
          </a:stretch>
        </p:blipFill>
        <p:spPr>
          <a:xfrm>
            <a:off x="3230679" y="7759094"/>
            <a:ext cx="1962548" cy="826106"/>
          </a:xfrm>
          <a:prstGeom prst="rect">
            <a:avLst/>
          </a:prstGeom>
          <a:ln w="12700">
            <a:miter lim="400000"/>
          </a:ln>
        </p:spPr>
      </p:pic>
      <p:sp>
        <p:nvSpPr>
          <p:cNvPr id="157" name="Shape 157"/>
          <p:cNvSpPr/>
          <p:nvPr/>
        </p:nvSpPr>
        <p:spPr>
          <a:xfrm>
            <a:off x="2858938" y="1933624"/>
            <a:ext cx="2351783" cy="60236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r">
              <a:lnSpc>
                <a:spcPct val="120000"/>
              </a:lnSpc>
              <a:spcBef>
                <a:spcPts val="600"/>
              </a:spcBef>
              <a:defRPr sz="2500" spc="0">
                <a:solidFill>
                  <a:srgbClr val="747676"/>
                </a:solidFill>
              </a:defRPr>
            </a:lvl1pPr>
          </a:lstStyle>
          <a:p>
            <a:r>
              <a:t>“Orland Park will be a sustainable, healthy place with efficient and functional infrastructure that is balanced with nature and community.”</a:t>
            </a:r>
          </a:p>
        </p:txBody>
      </p:sp>
      <p:sp>
        <p:nvSpPr>
          <p:cNvPr id="8" name="Shape 138"/>
          <p:cNvSpPr/>
          <p:nvPr/>
        </p:nvSpPr>
        <p:spPr>
          <a:xfrm>
            <a:off x="2641600" y="1574800"/>
            <a:ext cx="9633347"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spc="0">
                <a:solidFill>
                  <a:srgbClr val="000000"/>
                </a:solidFill>
                <a:latin typeface="Helvetica"/>
                <a:ea typeface="Helvetica"/>
                <a:cs typeface="Helvetica"/>
                <a:sym typeface="Helvetica"/>
              </a:defRPr>
            </a:pPr>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001.png"/>
          <p:cNvPicPr>
            <a:picLocks noChangeAspect="1"/>
          </p:cNvPicPr>
          <p:nvPr/>
        </p:nvPicPr>
        <p:blipFill>
          <a:blip r:embed="rId2">
            <a:extLst/>
          </a:blip>
          <a:stretch>
            <a:fillRect/>
          </a:stretch>
        </p:blipFill>
        <p:spPr>
          <a:xfrm>
            <a:off x="10222524" y="266141"/>
            <a:ext cx="1639417" cy="1639418"/>
          </a:xfrm>
          <a:prstGeom prst="rect">
            <a:avLst/>
          </a:prstGeom>
          <a:ln w="12700">
            <a:miter lim="400000"/>
          </a:ln>
        </p:spPr>
      </p:pic>
      <p:pic>
        <p:nvPicPr>
          <p:cNvPr id="160" name="iStock_000055001656_Large.jpg"/>
          <p:cNvPicPr>
            <a:picLocks noGrp="1" noChangeAspect="1"/>
          </p:cNvPicPr>
          <p:nvPr>
            <p:ph type="pic" idx="13"/>
          </p:nvPr>
        </p:nvPicPr>
        <p:blipFill>
          <a:blip r:embed="rId3">
            <a:extLst/>
          </a:blip>
          <a:srcRect l="41795" r="44745"/>
          <a:stretch>
            <a:fillRect/>
          </a:stretch>
        </p:blipFill>
        <p:spPr>
          <a:xfrm>
            <a:off x="0" y="0"/>
            <a:ext cx="1969890" cy="9753600"/>
          </a:xfrm>
          <a:prstGeom prst="rect">
            <a:avLst/>
          </a:prstGeom>
        </p:spPr>
      </p:pic>
      <p:sp>
        <p:nvSpPr>
          <p:cNvPr id="162" name="Shape 162"/>
          <p:cNvSpPr>
            <a:spLocks noGrp="1"/>
          </p:cNvSpPr>
          <p:nvPr>
            <p:ph type="title"/>
          </p:nvPr>
        </p:nvSpPr>
        <p:spPr>
          <a:xfrm>
            <a:off x="2616200" y="723900"/>
            <a:ext cx="9684147" cy="723900"/>
          </a:xfrm>
          <a:prstGeom prst="rect">
            <a:avLst/>
          </a:prstGeom>
        </p:spPr>
        <p:txBody>
          <a:bodyPr>
            <a:normAutofit fontScale="90000"/>
          </a:bodyPr>
          <a:lstStyle>
            <a:lvl1pPr defTabSz="543305">
              <a:spcBef>
                <a:spcPts val="2100"/>
              </a:spcBef>
              <a:defRPr sz="4836"/>
            </a:lvl1pPr>
          </a:lstStyle>
          <a:p>
            <a:r>
              <a:t>sustainability</a:t>
            </a:r>
          </a:p>
        </p:txBody>
      </p:sp>
      <p:sp>
        <p:nvSpPr>
          <p:cNvPr id="163" name="Shape 163"/>
          <p:cNvSpPr>
            <a:spLocks noGrp="1"/>
          </p:cNvSpPr>
          <p:nvPr>
            <p:ph type="body" sz="quarter" idx="1"/>
          </p:nvPr>
        </p:nvSpPr>
        <p:spPr>
          <a:xfrm>
            <a:off x="6797178" y="2295999"/>
            <a:ext cx="4921133" cy="4959373"/>
          </a:xfrm>
          <a:prstGeom prst="rect">
            <a:avLst/>
          </a:prstGeom>
        </p:spPr>
        <p:txBody>
          <a:bodyPr/>
          <a:lstStyle/>
          <a:p>
            <a:pPr marL="0" indent="0">
              <a:buSzTx/>
              <a:buFontTx/>
              <a:buNone/>
              <a:defRPr sz="2500"/>
            </a:pPr>
            <a:r>
              <a:rPr dirty="0"/>
              <a:t>The Village of Orland Park is utilizing </a:t>
            </a:r>
            <a:r>
              <a:rPr dirty="0">
                <a:hlinkClick r:id="rId4"/>
              </a:rPr>
              <a:t>InOurCommunity.com</a:t>
            </a:r>
            <a:r>
              <a:rPr dirty="0"/>
              <a:t>, an online community engagement platform, to promote local sustainability efforts.  Residents are “rewarded” for reading about sustainability as well as directed to our website where they can learn more about the Village of Orland Park’s own Residential Reward Program.</a:t>
            </a:r>
          </a:p>
        </p:txBody>
      </p:sp>
      <p:grpSp>
        <p:nvGrpSpPr>
          <p:cNvPr id="166" name="Group 166"/>
          <p:cNvGrpSpPr/>
          <p:nvPr/>
        </p:nvGrpSpPr>
        <p:grpSpPr>
          <a:xfrm>
            <a:off x="2711877" y="2295999"/>
            <a:ext cx="3754320" cy="4959373"/>
            <a:chOff x="0" y="0"/>
            <a:chExt cx="3754318" cy="4959372"/>
          </a:xfrm>
        </p:grpSpPr>
        <p:pic>
          <p:nvPicPr>
            <p:cNvPr id="165" name="image002.jpg"/>
            <p:cNvPicPr>
              <a:picLocks noChangeAspect="1"/>
            </p:cNvPicPr>
            <p:nvPr/>
          </p:nvPicPr>
          <p:blipFill>
            <a:blip r:embed="rId5">
              <a:extLst/>
            </a:blip>
            <a:stretch>
              <a:fillRect/>
            </a:stretch>
          </p:blipFill>
          <p:spPr>
            <a:xfrm>
              <a:off x="127000" y="88900"/>
              <a:ext cx="3500319" cy="4629173"/>
            </a:xfrm>
            <a:prstGeom prst="rect">
              <a:avLst/>
            </a:prstGeom>
            <a:ln>
              <a:noFill/>
            </a:ln>
            <a:effectLst/>
          </p:spPr>
        </p:pic>
        <p:pic>
          <p:nvPicPr>
            <p:cNvPr id="164" name="Picture 163"/>
            <p:cNvPicPr>
              <a:picLocks/>
            </p:cNvPicPr>
            <p:nvPr/>
          </p:nvPicPr>
          <p:blipFill>
            <a:blip r:embed="rId6">
              <a:extLst/>
            </a:blip>
            <a:stretch>
              <a:fillRect/>
            </a:stretch>
          </p:blipFill>
          <p:spPr>
            <a:xfrm>
              <a:off x="0" y="0"/>
              <a:ext cx="3754319" cy="4959373"/>
            </a:xfrm>
            <a:prstGeom prst="rect">
              <a:avLst/>
            </a:prstGeom>
            <a:effectLst/>
          </p:spPr>
        </p:pic>
      </p:grpSp>
      <p:pic>
        <p:nvPicPr>
          <p:cNvPr id="167" name="pasted-image.pdf"/>
          <p:cNvPicPr>
            <a:picLocks noChangeAspect="1"/>
          </p:cNvPicPr>
          <p:nvPr/>
        </p:nvPicPr>
        <p:blipFill>
          <a:blip r:embed="rId7">
            <a:extLst/>
          </a:blip>
          <a:stretch>
            <a:fillRect/>
          </a:stretch>
        </p:blipFill>
        <p:spPr>
          <a:xfrm>
            <a:off x="2616200" y="7949631"/>
            <a:ext cx="9459779" cy="890610"/>
          </a:xfrm>
          <a:prstGeom prst="rect">
            <a:avLst/>
          </a:prstGeom>
          <a:ln w="12700">
            <a:miter lim="400000"/>
          </a:ln>
        </p:spPr>
      </p:pic>
      <p:sp>
        <p:nvSpPr>
          <p:cNvPr id="11" name="Shape 138"/>
          <p:cNvSpPr/>
          <p:nvPr/>
        </p:nvSpPr>
        <p:spPr>
          <a:xfrm>
            <a:off x="2641600" y="1574800"/>
            <a:ext cx="9633347"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spc="0">
                <a:solidFill>
                  <a:srgbClr val="000000"/>
                </a:solidFill>
                <a:latin typeface="Helvetica"/>
                <a:ea typeface="Helvetica"/>
                <a:cs typeface="Helvetica"/>
                <a:sym typeface="Helvetica"/>
              </a:defRPr>
            </a:pPr>
            <a:endParaRPr/>
          </a:p>
        </p:txBody>
      </p:sp>
    </p:spTree>
  </p:cSld>
  <p:clrMapOvr>
    <a:masterClrMapping/>
  </p:clrMapOvr>
  <p:transition spd="slow"/>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TotalTime>
  <Words>303</Words>
  <Application>Microsoft Office PowerPoint</Application>
  <PresentationFormat>Custom</PresentationFormat>
  <Paragraphs>63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New_Template9</vt:lpstr>
      <vt:lpstr>Environmental Achievements</vt:lpstr>
      <vt:lpstr>OPEN LANDS</vt:lpstr>
      <vt:lpstr>2015 water rates</vt:lpstr>
      <vt:lpstr>smart living</vt:lpstr>
      <vt:lpstr>sustainability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achievements</dc:title>
  <dc:creator>Joseph La Margo</dc:creator>
  <cp:lastModifiedBy>Jill Hodge</cp:lastModifiedBy>
  <cp:revision>10</cp:revision>
  <cp:lastPrinted>2015-10-21T21:23:46Z</cp:lastPrinted>
  <dcterms:modified xsi:type="dcterms:W3CDTF">2015-11-25T15:31:29Z</dcterms:modified>
</cp:coreProperties>
</file>