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  <p:sldMasterId id="2147483853" r:id="rId2"/>
  </p:sldMasterIdLst>
  <p:notesMasterIdLst>
    <p:notesMasterId r:id="rId33"/>
  </p:notesMasterIdLst>
  <p:handoutMasterIdLst>
    <p:handoutMasterId r:id="rId34"/>
  </p:handoutMasterIdLst>
  <p:sldIdLst>
    <p:sldId id="327" r:id="rId3"/>
    <p:sldId id="325" r:id="rId4"/>
    <p:sldId id="320" r:id="rId5"/>
    <p:sldId id="319" r:id="rId6"/>
    <p:sldId id="294" r:id="rId7"/>
    <p:sldId id="289" r:id="rId8"/>
    <p:sldId id="290" r:id="rId9"/>
    <p:sldId id="297" r:id="rId10"/>
    <p:sldId id="298" r:id="rId11"/>
    <p:sldId id="299" r:id="rId12"/>
    <p:sldId id="291" r:id="rId13"/>
    <p:sldId id="300" r:id="rId14"/>
    <p:sldId id="301" r:id="rId15"/>
    <p:sldId id="302" r:id="rId16"/>
    <p:sldId id="303" r:id="rId17"/>
    <p:sldId id="304" r:id="rId18"/>
    <p:sldId id="292" r:id="rId19"/>
    <p:sldId id="305" r:id="rId20"/>
    <p:sldId id="306" r:id="rId21"/>
    <p:sldId id="307" r:id="rId22"/>
    <p:sldId id="293" r:id="rId23"/>
    <p:sldId id="308" r:id="rId24"/>
    <p:sldId id="309" r:id="rId25"/>
    <p:sldId id="310" r:id="rId26"/>
    <p:sldId id="311" r:id="rId27"/>
    <p:sldId id="312" r:id="rId28"/>
    <p:sldId id="323" r:id="rId29"/>
    <p:sldId id="324" r:id="rId30"/>
    <p:sldId id="328" r:id="rId31"/>
    <p:sldId id="329" r:id="rId32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FF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7" autoAdjust="0"/>
    <p:restoredTop sz="93899" autoAdjust="0"/>
  </p:normalViewPr>
  <p:slideViewPr>
    <p:cSldViewPr snapToGrid="0">
      <p:cViewPr>
        <p:scale>
          <a:sx n="74" d="100"/>
          <a:sy n="74" d="100"/>
        </p:scale>
        <p:origin x="312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3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1656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3EFDC2-7DCF-4084-A76A-0099B3523F4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9B7F9B-7883-4857-AACB-558BC9DA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3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031B2E-2A8B-4D1D-A767-A6B7731D050D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9205E1-542E-4668-B17E-2B430D99B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2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205E1-542E-4668-B17E-2B430D99B5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4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205E1-542E-4668-B17E-2B430D99B5D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F624-6D44-4F2F-9DEE-B6D13B710A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column + 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4268" y="2568102"/>
            <a:ext cx="4701341" cy="364854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1 column of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707521" y="2568578"/>
            <a:ext cx="5490633" cy="36480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2610740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94267" y="2567800"/>
            <a:ext cx="10502900" cy="3657600"/>
          </a:xfrm>
          <a:prstGeom prst="rect">
            <a:avLst/>
          </a:prstGeom>
        </p:spPr>
        <p:txBody>
          <a:bodyPr numCol="2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2 columns of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Column 2</a:t>
            </a:r>
          </a:p>
        </p:txBody>
      </p:sp>
    </p:spTree>
    <p:extLst>
      <p:ext uri="{BB962C8B-B14F-4D97-AF65-F5344CB8AC3E}">
        <p14:creationId xmlns:p14="http://schemas.microsoft.com/office/powerpoint/2010/main" val="19162548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94269" y="3091043"/>
            <a:ext cx="5625955" cy="428374"/>
          </a:xfrm>
          <a:prstGeom prst="rect">
            <a:avLst/>
          </a:prstGeom>
        </p:spPr>
        <p:txBody>
          <a:bodyPr/>
          <a:lstStyle>
            <a:lvl1pPr algn="ctr">
              <a:defRPr sz="1650"/>
            </a:lvl1pPr>
          </a:lstStyle>
          <a:p>
            <a:pPr lvl="0"/>
            <a:r>
              <a:rPr lang="en-US" dirty="0"/>
              <a:t>Click to edit Presenter #1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63" y="5986517"/>
            <a:ext cx="1972408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9" y="5733217"/>
            <a:ext cx="1818145" cy="731520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94269" y="3499372"/>
            <a:ext cx="5625955" cy="1156739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Org</a:t>
            </a:r>
          </a:p>
          <a:p>
            <a:pPr lvl="0"/>
            <a:r>
              <a:rPr lang="en-US" dirty="0"/>
              <a:t>Presenter Email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765717" y="3091043"/>
            <a:ext cx="5114504" cy="428374"/>
          </a:xfrm>
          <a:prstGeom prst="rect">
            <a:avLst/>
          </a:prstGeom>
        </p:spPr>
        <p:txBody>
          <a:bodyPr/>
          <a:lstStyle>
            <a:lvl1pPr algn="ctr">
              <a:defRPr sz="1650"/>
            </a:lvl1pPr>
          </a:lstStyle>
          <a:p>
            <a:pPr lvl="0"/>
            <a:r>
              <a:rPr lang="en-US" dirty="0"/>
              <a:t>Click to edit Presenter #2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765717" y="3499372"/>
            <a:ext cx="5114504" cy="1156739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Org</a:t>
            </a:r>
          </a:p>
          <a:p>
            <a:pPr lvl="0"/>
            <a:r>
              <a:rPr lang="en-US" dirty="0"/>
              <a:t>Presenter Email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144186" y="1198563"/>
            <a:ext cx="2753783" cy="1733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777731" y="1198563"/>
            <a:ext cx="2753783" cy="1733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010999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1855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23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88435" y="1261736"/>
            <a:ext cx="11015133" cy="5106987"/>
          </a:xfrm>
        </p:spPr>
        <p:txBody>
          <a:bodyPr/>
          <a:lstStyle>
            <a:lvl1pPr marL="257175" indent="-257175">
              <a:buFont typeface="Wingdings" pitchFamily="2" charset="2"/>
              <a:buChar char="§"/>
              <a:defRPr/>
            </a:lvl1pPr>
            <a:lvl4pPr marL="1200150" indent="-17145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 i="0">
                <a:latin typeface="Gill Sans MT"/>
                <a:cs typeface="Gill Sans M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95601" y="6381752"/>
            <a:ext cx="8513233" cy="476251"/>
          </a:xfrm>
        </p:spPr>
        <p:txBody>
          <a:bodyPr anchor="ctr">
            <a:normAutofit/>
          </a:bodyPr>
          <a:lstStyle>
            <a:lvl1pPr marL="0" indent="0">
              <a:buNone/>
              <a:defRPr sz="9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EF9C-A152-4A4E-BFD8-E61515FC5AD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990" y="6401955"/>
            <a:ext cx="1690255" cy="3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3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56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2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70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88435" y="1261736"/>
            <a:ext cx="11015133" cy="5106987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itchFamily="2" charset="2"/>
              <a:buChar char="§"/>
              <a:defRPr/>
            </a:lvl1pPr>
            <a:lvl4pPr marL="1200150" indent="-17145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 i="0">
                <a:latin typeface="Gill Sans MT"/>
                <a:cs typeface="Gill Sans M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95601" y="6381752"/>
            <a:ext cx="8513233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9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EF9C-A152-4A4E-BFD8-E61515FC5AD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990" y="6401955"/>
            <a:ext cx="1690255" cy="3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5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88435" y="1261736"/>
            <a:ext cx="11015133" cy="5106987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itchFamily="2" charset="2"/>
              <a:buChar char="§"/>
              <a:defRPr/>
            </a:lvl1pPr>
            <a:lvl4pPr marL="1200150" indent="-17145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 i="0">
                <a:latin typeface="Gill Sans MT"/>
                <a:cs typeface="Gill Sans M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95601" y="6381752"/>
            <a:ext cx="8513233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9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EF9C-A152-4A4E-BFD8-E61515FC5AD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990" y="6401955"/>
            <a:ext cx="1690255" cy="3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88435" y="1261736"/>
            <a:ext cx="11015133" cy="5106987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itchFamily="2" charset="2"/>
              <a:buChar char="§"/>
              <a:defRPr/>
            </a:lvl1pPr>
            <a:lvl4pPr marL="1200150" indent="-17145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 i="0">
                <a:latin typeface="Gill Sans MT"/>
                <a:cs typeface="Gill Sans M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95601" y="6381752"/>
            <a:ext cx="8513233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9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EF9C-A152-4A4E-BFD8-E61515FC5AD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990" y="6401955"/>
            <a:ext cx="1690255" cy="3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0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88435" y="1261736"/>
            <a:ext cx="11015133" cy="5106987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itchFamily="2" charset="2"/>
              <a:buChar char="§"/>
              <a:defRPr/>
            </a:lvl1pPr>
            <a:lvl4pPr marL="1200150" indent="-17145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 i="0">
                <a:latin typeface="Gill Sans MT"/>
                <a:cs typeface="Gill Sans M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95601" y="6381752"/>
            <a:ext cx="8513233" cy="4762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9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EF9C-A152-4A4E-BFD8-E61515FC5AD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990" y="6401955"/>
            <a:ext cx="1690255" cy="3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61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21935" y="1228360"/>
            <a:ext cx="10602929" cy="7825"/>
          </a:xfrm>
          <a:prstGeom prst="line">
            <a:avLst/>
          </a:prstGeom>
          <a:ln>
            <a:solidFill>
              <a:srgbClr val="FFA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19" y="627815"/>
            <a:ext cx="1136344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2552" y="365126"/>
            <a:ext cx="10515600" cy="1012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2552" y="1415573"/>
            <a:ext cx="10528272" cy="532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1/19/2017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FFA300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b="0" i="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seattle.gov/DPD/publications/CAM/cam420.pdf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static1.squarespace.com/static/56035ff7e4b01dadee1991a1/t/570e923840261d6da2f1b85f/1460572730017/Sacrament_Guide+to+Solar+Permits.pdf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static1.squarespace.com/static/56035ff7e4b01dadee1991a1/t/570e929945bf210cf5e068c6/1460572828881/FPRF_Fire+Fither+Safety.pdf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irecusa.org/publications/residential-solar-permitting-best-practices-explained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pvonlinetraining.org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nrel.gov/docs/fy11osti/51297.pdf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mn.gov/commerce-stat/pdfs/solar-ready-building.pdf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narc.org/wp-content/uploads/Model-Ordinances-for-Solar.pdf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ci.minneapolis.mn.us/sustainability/action/renewable/sustainability_re_solar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solarelectricpower.org/media/422096/community-solar-design-plan_web.pdf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seia.org/consumer-protection-customer-resources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static1.squarespace.com/static/56035ff7e4b01dadee1991a1/t/570e97197da24fc64a8f2cde/1460573978931/IREC_Model-Inspection-Checklist.pdf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dsireusa.org/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tatic1.squarespace.com/static/56035ff7e4b01dadee1991a1/t/5758316901dbae7ee49fcde6/1465397609858/SolSmart-Application-FINAL+v1.1a.pdf" TargetMode="Externa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phaddix@solarfound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tatic1.squarespace.com/static/56035ff7e4b01dadee1991a1/t/5745bfcee707eb3324288904/1464188879057/SolSmart-Application_Appendix+v1.0.pdf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marc.org/Environment/Energy/pdf/BMP-Process-Step-1-1-B-Streamline-Permitting.aspx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20821" y="1431757"/>
            <a:ext cx="4558884" cy="39057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nPro Light" panose="00010400010101010101" pitchFamily="50" charset="0"/>
              </a:rPr>
              <a:t>Your Community’s Journey Through SolSmart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33" y="1754087"/>
            <a:ext cx="6129561" cy="33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3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816" y="1518195"/>
            <a:ext cx="66704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u="sng" cap="all" dirty="0">
                <a:solidFill>
                  <a:srgbClr val="FFA300"/>
                </a:solidFill>
              </a:rPr>
              <a:t>STEP 1</a:t>
            </a:r>
            <a:r>
              <a:rPr lang="en-US" sz="2400" cap="all" dirty="0">
                <a:solidFill>
                  <a:srgbClr val="58595B"/>
                </a:solidFill>
              </a:rPr>
              <a:t>:</a:t>
            </a:r>
            <a:r>
              <a:rPr lang="en-US" sz="2800" b="1" cap="all" dirty="0">
                <a:solidFill>
                  <a:srgbClr val="FFA300"/>
                </a:solidFill>
              </a:rPr>
              <a:t> </a:t>
            </a:r>
            <a:r>
              <a:rPr lang="en-US" sz="2400" dirty="0">
                <a:solidFill>
                  <a:srgbClr val="58595B"/>
                </a:solidFill>
              </a:rPr>
              <a:t>Cut critical red tape via prerequisites.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A300"/>
                </a:solidFill>
              </a:rPr>
              <a:t>STEP 2</a:t>
            </a:r>
            <a:r>
              <a:rPr lang="en-US" sz="2400" dirty="0">
                <a:solidFill>
                  <a:srgbClr val="58595B"/>
                </a:solidFill>
              </a:rPr>
              <a:t>: </a:t>
            </a:r>
            <a:r>
              <a:rPr lang="en-US" sz="2400" b="1" dirty="0"/>
              <a:t>Earn 20 points in the Permitting 			    category.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A300"/>
                </a:solidFill>
              </a:rPr>
              <a:t>STEP 3</a:t>
            </a:r>
            <a:r>
              <a:rPr lang="en-US" sz="2400" dirty="0">
                <a:solidFill>
                  <a:srgbClr val="58595B"/>
                </a:solidFill>
              </a:rPr>
              <a:t>: Earn 20 points in the Planning, Zoning, and Development Regulations category.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A300"/>
                </a:solidFill>
              </a:rPr>
              <a:t>STEP 4</a:t>
            </a:r>
            <a:r>
              <a:rPr lang="en-US" sz="2400" dirty="0">
                <a:solidFill>
                  <a:srgbClr val="58595B"/>
                </a:solidFill>
              </a:rPr>
              <a:t>: Earn 20 points across any of the six “Special Focus” categories</a:t>
            </a:r>
            <a:r>
              <a:rPr lang="en-US" sz="2400" b="1" dirty="0">
                <a:solidFill>
                  <a:srgbClr val="58595B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763" y="1518195"/>
            <a:ext cx="3209074" cy="20855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01000" y="3908508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 first 35 SolSmart designees receive a decorative SolSmart panel to display in a public building! </a:t>
            </a:r>
            <a:endParaRPr lang="en-US" sz="2400" b="1" cap="all" dirty="0">
              <a:solidFill>
                <a:srgbClr val="58595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0" y="443954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 PRIZE</a:t>
            </a:r>
            <a:endParaRPr lang="en-US" sz="2400" b="1" cap="all" dirty="0">
              <a:solidFill>
                <a:srgbClr val="58595B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33467" y="867401"/>
            <a:ext cx="7292509" cy="1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58595B"/>
                </a:solidFill>
                <a:latin typeface="BrownPro" panose="02010804010101010102" pitchFamily="50" charset="0"/>
              </a:rPr>
              <a:t>Path to SolSmart Bronze</a:t>
            </a:r>
          </a:p>
        </p:txBody>
      </p:sp>
    </p:spTree>
    <p:extLst>
      <p:ext uri="{BB962C8B-B14F-4D97-AF65-F5344CB8AC3E}">
        <p14:creationId xmlns:p14="http://schemas.microsoft.com/office/powerpoint/2010/main" val="236520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978" y="1630487"/>
            <a:ext cx="736599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b="1" dirty="0"/>
              <a:t>Require no more than one application form for a residential rooftop PV project. </a:t>
            </a:r>
            <a:r>
              <a:rPr lang="en-US" sz="1400" b="1" dirty="0"/>
              <a:t>(5 PTS)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Review solar permit fees for residential and commercial solar. </a:t>
            </a:r>
            <a:r>
              <a:rPr lang="en-US" sz="1400" b="1" dirty="0">
                <a:solidFill>
                  <a:srgbClr val="58595B"/>
                </a:solidFill>
              </a:rPr>
              <a:t>(5 PTS)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Train fire and safety staff on solar PV. </a:t>
            </a:r>
            <a:r>
              <a:rPr lang="en-US" sz="1400" b="1" dirty="0">
                <a:solidFill>
                  <a:srgbClr val="58595B"/>
                </a:solidFill>
              </a:rPr>
              <a:t>(10 PTS)</a:t>
            </a:r>
          </a:p>
          <a:p>
            <a:pPr lvl="1"/>
            <a:endParaRPr lang="en-US" sz="2400" dirty="0">
              <a:solidFill>
                <a:srgbClr val="58595B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1400" dirty="0">
              <a:solidFill>
                <a:srgbClr val="58595B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Review permitting process for efficiency improvements and reduce processing time to 10 days or fewer. </a:t>
            </a:r>
            <a:r>
              <a:rPr lang="en-US" sz="1400" b="1" dirty="0">
                <a:solidFill>
                  <a:srgbClr val="58595B"/>
                </a:solidFill>
              </a:rPr>
              <a:t>(10 PTS)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Train permitting staff on best practices for permitting solar PV and/or solar and storage systems. </a:t>
            </a:r>
            <a:r>
              <a:rPr lang="en-US" sz="1400" b="1" dirty="0">
                <a:solidFill>
                  <a:srgbClr val="58595B"/>
                </a:solidFill>
              </a:rPr>
              <a:t>(10 PTS)</a:t>
            </a:r>
          </a:p>
          <a:p>
            <a:pPr lvl="1" algn="r"/>
            <a:endParaRPr lang="en-US" sz="1400" b="1" dirty="0"/>
          </a:p>
          <a:p>
            <a:pPr lvl="1" algn="ctr"/>
            <a:r>
              <a:rPr lang="en-US" sz="1400" b="1" dirty="0"/>
              <a:t>NOTE: This is not a prescribed path, just an example.</a:t>
            </a:r>
          </a:p>
          <a:p>
            <a:pPr lvl="1"/>
            <a:endParaRPr lang="en-US" sz="1400" b="1" dirty="0">
              <a:solidFill>
                <a:srgbClr val="58595B"/>
              </a:solidFill>
            </a:endParaRPr>
          </a:p>
          <a:p>
            <a:endParaRPr lang="en-US" sz="2400" b="1" cap="all" dirty="0">
              <a:solidFill>
                <a:srgbClr val="58595B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4907" y="3513952"/>
            <a:ext cx="6832600" cy="552492"/>
            <a:chOff x="404907" y="3706456"/>
            <a:chExt cx="6832600" cy="552492"/>
          </a:xfrm>
        </p:grpSpPr>
        <p:sp>
          <p:nvSpPr>
            <p:cNvPr id="2" name="Rounded Rectangle 1"/>
            <p:cNvSpPr/>
            <p:nvPr/>
          </p:nvSpPr>
          <p:spPr>
            <a:xfrm>
              <a:off x="404907" y="3960644"/>
              <a:ext cx="6832600" cy="76200"/>
            </a:xfrm>
            <a:prstGeom prst="roundRect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546887" y="3706456"/>
              <a:ext cx="548640" cy="552492"/>
            </a:xfrm>
            <a:prstGeom prst="ellipse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5859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</a:t>
              </a:r>
              <a:endParaRPr lang="en-US" sz="6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59978" y="1066316"/>
            <a:ext cx="7226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cap="all" dirty="0">
                <a:solidFill>
                  <a:srgbClr val="FFA300"/>
                </a:solidFill>
              </a:rPr>
              <a:t>STEP 2</a:t>
            </a:r>
            <a:r>
              <a:rPr lang="en-US" sz="2800" dirty="0">
                <a:solidFill>
                  <a:srgbClr val="58595B"/>
                </a:solidFill>
              </a:rPr>
              <a:t>: Earn 20 points in the Permitting category.</a:t>
            </a:r>
          </a:p>
          <a:p>
            <a:endParaRPr lang="en-US" sz="2800" dirty="0">
              <a:solidFill>
                <a:srgbClr val="58595B"/>
              </a:solidFill>
            </a:endParaRPr>
          </a:p>
        </p:txBody>
      </p:sp>
      <p:cxnSp>
        <p:nvCxnSpPr>
          <p:cNvPr id="13" name="Elbow Connector 12"/>
          <p:cNvCxnSpPr>
            <a:stCxn id="16" idx="3"/>
          </p:cNvCxnSpPr>
          <p:nvPr/>
        </p:nvCxnSpPr>
        <p:spPr>
          <a:xfrm flipV="1">
            <a:off x="7237506" y="1308194"/>
            <a:ext cx="807229" cy="74060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15751" y="1694656"/>
            <a:ext cx="6021755" cy="708292"/>
          </a:xfrm>
          <a:prstGeom prst="rect">
            <a:avLst/>
          </a:prstGeom>
          <a:solidFill>
            <a:srgbClr val="58595B">
              <a:alpha val="10196"/>
            </a:srgbClr>
          </a:solidFill>
          <a:ln>
            <a:solidFill>
              <a:srgbClr val="FF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248" y="808726"/>
            <a:ext cx="4165379" cy="5394960"/>
          </a:xfrm>
          <a:prstGeom prst="rect">
            <a:avLst/>
          </a:prstGeom>
          <a:ln w="38100">
            <a:solidFill>
              <a:srgbClr val="58595B"/>
            </a:solidFill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33467" y="867401"/>
            <a:ext cx="7292509" cy="1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58595B"/>
                </a:solidFill>
                <a:latin typeface="BrownPro" panose="02010804010101010102" pitchFamily="50" charset="0"/>
              </a:rPr>
              <a:t>Path to SolSmart Bronze</a:t>
            </a:r>
          </a:p>
        </p:txBody>
      </p:sp>
    </p:spTree>
    <p:extLst>
      <p:ext uri="{BB962C8B-B14F-4D97-AF65-F5344CB8AC3E}">
        <p14:creationId xmlns:p14="http://schemas.microsoft.com/office/powerpoint/2010/main" val="741209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978" y="1630487"/>
            <a:ext cx="736599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58595B"/>
                </a:solidFill>
              </a:rPr>
              <a:t>Require no more than one application form for a residential rooftop PV project. </a:t>
            </a:r>
            <a:r>
              <a:rPr lang="en-US" sz="1400" dirty="0">
                <a:solidFill>
                  <a:srgbClr val="58595B"/>
                </a:solidFill>
              </a:rPr>
              <a:t>(5 PTS)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b="1" dirty="0"/>
              <a:t>Review solar permit fees for residential and commercial solar. </a:t>
            </a:r>
            <a:r>
              <a:rPr lang="en-US" sz="1400" b="1" dirty="0"/>
              <a:t>(5 PTS)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Train fire and safety staff on solar PV. </a:t>
            </a:r>
            <a:r>
              <a:rPr lang="en-US" sz="1400" b="1" dirty="0">
                <a:solidFill>
                  <a:srgbClr val="58595B"/>
                </a:solidFill>
              </a:rPr>
              <a:t>(10 PTS)</a:t>
            </a:r>
          </a:p>
          <a:p>
            <a:pPr lvl="1"/>
            <a:endParaRPr lang="en-US" sz="2400" dirty="0">
              <a:solidFill>
                <a:srgbClr val="58595B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1400" dirty="0">
              <a:solidFill>
                <a:srgbClr val="58595B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Review permitting process for efficiency improvements and reduce processing time to 10 days or fewer. </a:t>
            </a:r>
            <a:r>
              <a:rPr lang="en-US" sz="1400" b="1" dirty="0">
                <a:solidFill>
                  <a:srgbClr val="58595B"/>
                </a:solidFill>
              </a:rPr>
              <a:t>(10 PTS)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Train permitting staff on best practices for permitting solar PV and/or solar and storage systems. </a:t>
            </a:r>
            <a:r>
              <a:rPr lang="en-US" sz="1400" b="1" dirty="0">
                <a:solidFill>
                  <a:srgbClr val="58595B"/>
                </a:solidFill>
              </a:rPr>
              <a:t>(10 PTS)</a:t>
            </a:r>
          </a:p>
          <a:p>
            <a:pPr lvl="1" algn="r"/>
            <a:endParaRPr lang="en-US" sz="1400" b="1" dirty="0"/>
          </a:p>
          <a:p>
            <a:pPr lvl="1" algn="ctr"/>
            <a:r>
              <a:rPr lang="en-US" sz="1400" b="1" dirty="0"/>
              <a:t>NOTE: This is not a prescribed path, just an example.</a:t>
            </a:r>
          </a:p>
          <a:p>
            <a:pPr lvl="1"/>
            <a:endParaRPr lang="en-US" sz="1400" b="1" dirty="0">
              <a:solidFill>
                <a:srgbClr val="58595B"/>
              </a:solidFill>
            </a:endParaRPr>
          </a:p>
          <a:p>
            <a:endParaRPr lang="en-US" sz="2400" b="1" cap="all" dirty="0">
              <a:solidFill>
                <a:srgbClr val="58595B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4907" y="3513952"/>
            <a:ext cx="6832600" cy="552492"/>
            <a:chOff x="404907" y="3706456"/>
            <a:chExt cx="6832600" cy="552492"/>
          </a:xfrm>
        </p:grpSpPr>
        <p:sp>
          <p:nvSpPr>
            <p:cNvPr id="2" name="Rounded Rectangle 1"/>
            <p:cNvSpPr/>
            <p:nvPr/>
          </p:nvSpPr>
          <p:spPr>
            <a:xfrm>
              <a:off x="404907" y="3960644"/>
              <a:ext cx="6832600" cy="76200"/>
            </a:xfrm>
            <a:prstGeom prst="roundRect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546887" y="3706456"/>
              <a:ext cx="548640" cy="552492"/>
            </a:xfrm>
            <a:prstGeom prst="ellipse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5859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</a:t>
              </a:r>
              <a:endParaRPr lang="en-US" sz="6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59978" y="1066316"/>
            <a:ext cx="7226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cap="all" dirty="0">
                <a:solidFill>
                  <a:srgbClr val="FFA300"/>
                </a:solidFill>
              </a:rPr>
              <a:t>STEP 2</a:t>
            </a:r>
            <a:r>
              <a:rPr lang="en-US" sz="2800" dirty="0">
                <a:solidFill>
                  <a:srgbClr val="58595B"/>
                </a:solidFill>
              </a:rPr>
              <a:t>: Earn 20 points in the Permitting category.</a:t>
            </a:r>
          </a:p>
          <a:p>
            <a:endParaRPr lang="en-US" sz="2800" dirty="0">
              <a:solidFill>
                <a:srgbClr val="58595B"/>
              </a:solidFill>
            </a:endParaRPr>
          </a:p>
        </p:txBody>
      </p:sp>
      <p:cxnSp>
        <p:nvCxnSpPr>
          <p:cNvPr id="13" name="Elbow Connector 12"/>
          <p:cNvCxnSpPr>
            <a:stCxn id="16" idx="3"/>
          </p:cNvCxnSpPr>
          <p:nvPr/>
        </p:nvCxnSpPr>
        <p:spPr>
          <a:xfrm flipV="1">
            <a:off x="7237507" y="2032274"/>
            <a:ext cx="807229" cy="74060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15752" y="2418736"/>
            <a:ext cx="6021755" cy="708292"/>
          </a:xfrm>
          <a:prstGeom prst="rect">
            <a:avLst/>
          </a:prstGeom>
          <a:solidFill>
            <a:srgbClr val="58595B">
              <a:alpha val="10196"/>
            </a:srgbClr>
          </a:solidFill>
          <a:ln>
            <a:solidFill>
              <a:srgbClr val="FF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418" y="776716"/>
            <a:ext cx="4130409" cy="5394960"/>
          </a:xfrm>
          <a:prstGeom prst="rect">
            <a:avLst/>
          </a:prstGeom>
          <a:ln w="38100">
            <a:solidFill>
              <a:srgbClr val="58595B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33467" y="867401"/>
            <a:ext cx="7292509" cy="1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58595B"/>
                </a:solidFill>
                <a:latin typeface="BrownPro" panose="02010804010101010102" pitchFamily="50" charset="0"/>
              </a:rPr>
              <a:t>Path to SolSmart Bronze</a:t>
            </a:r>
          </a:p>
        </p:txBody>
      </p:sp>
    </p:spTree>
    <p:extLst>
      <p:ext uri="{BB962C8B-B14F-4D97-AF65-F5344CB8AC3E}">
        <p14:creationId xmlns:p14="http://schemas.microsoft.com/office/powerpoint/2010/main" val="1930005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978" y="1630487"/>
            <a:ext cx="736599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58595B"/>
                </a:solidFill>
              </a:rPr>
              <a:t>Require no more than one application form for a residential rooftop PV project. </a:t>
            </a:r>
            <a:r>
              <a:rPr lang="en-US" sz="1400" dirty="0">
                <a:solidFill>
                  <a:srgbClr val="58595B"/>
                </a:solidFill>
              </a:rPr>
              <a:t>(5 PTS)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/>
              <a:t>Review solar permit fees for residential and commercial solar. </a:t>
            </a:r>
            <a:r>
              <a:rPr lang="en-US" sz="1400" dirty="0"/>
              <a:t>(5 PTS)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b="1" dirty="0"/>
              <a:t>Train fire and safety staff on solar PV. </a:t>
            </a:r>
            <a:r>
              <a:rPr lang="en-US" sz="1400" b="1" dirty="0"/>
              <a:t>(10 PTS)</a:t>
            </a:r>
          </a:p>
          <a:p>
            <a:pPr lvl="1"/>
            <a:endParaRPr lang="en-US" sz="2400" dirty="0">
              <a:solidFill>
                <a:srgbClr val="58595B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1400" dirty="0">
              <a:solidFill>
                <a:srgbClr val="58595B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Review permitting process for efficiency improvements and reduce processing time to 10 days or fewer. </a:t>
            </a:r>
            <a:r>
              <a:rPr lang="en-US" sz="1400" b="1" dirty="0">
                <a:solidFill>
                  <a:srgbClr val="58595B"/>
                </a:solidFill>
              </a:rPr>
              <a:t>(10 PTS)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Train permitting staff on best practices for permitting solar PV and/or solar and storage systems. </a:t>
            </a:r>
            <a:r>
              <a:rPr lang="en-US" sz="1400" b="1" dirty="0">
                <a:solidFill>
                  <a:srgbClr val="58595B"/>
                </a:solidFill>
              </a:rPr>
              <a:t>(10 PTS)</a:t>
            </a:r>
          </a:p>
          <a:p>
            <a:pPr lvl="1" algn="r"/>
            <a:endParaRPr lang="en-US" sz="1400" b="1" dirty="0"/>
          </a:p>
          <a:p>
            <a:pPr lvl="1" algn="ctr"/>
            <a:r>
              <a:rPr lang="en-US" sz="1400" b="1" dirty="0"/>
              <a:t>NOTE: This is not a prescribed path, just an example.</a:t>
            </a:r>
          </a:p>
          <a:p>
            <a:pPr lvl="1"/>
            <a:endParaRPr lang="en-US" sz="1400" b="1" dirty="0">
              <a:solidFill>
                <a:srgbClr val="58595B"/>
              </a:solidFill>
            </a:endParaRPr>
          </a:p>
          <a:p>
            <a:endParaRPr lang="en-US" sz="2400" b="1" cap="all" dirty="0">
              <a:solidFill>
                <a:srgbClr val="58595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978" y="1066316"/>
            <a:ext cx="7226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cap="all" dirty="0">
                <a:solidFill>
                  <a:srgbClr val="FFA300"/>
                </a:solidFill>
              </a:rPr>
              <a:t>STEP 2</a:t>
            </a:r>
            <a:r>
              <a:rPr lang="en-US" sz="2800" dirty="0">
                <a:solidFill>
                  <a:srgbClr val="58595B"/>
                </a:solidFill>
              </a:rPr>
              <a:t>: Earn 20 points in the Permitting category.</a:t>
            </a:r>
          </a:p>
          <a:p>
            <a:endParaRPr lang="en-US" sz="2800" dirty="0">
              <a:solidFill>
                <a:srgbClr val="58595B"/>
              </a:solidFill>
            </a:endParaRPr>
          </a:p>
        </p:txBody>
      </p:sp>
      <p:cxnSp>
        <p:nvCxnSpPr>
          <p:cNvPr id="13" name="Elbow Connector 12"/>
          <p:cNvCxnSpPr>
            <a:stCxn id="16" idx="3"/>
          </p:cNvCxnSpPr>
          <p:nvPr/>
        </p:nvCxnSpPr>
        <p:spPr>
          <a:xfrm flipV="1">
            <a:off x="7182863" y="2765163"/>
            <a:ext cx="807229" cy="62951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61108" y="3151623"/>
            <a:ext cx="6021755" cy="486099"/>
          </a:xfrm>
          <a:prstGeom prst="rect">
            <a:avLst/>
          </a:prstGeom>
          <a:solidFill>
            <a:srgbClr val="58595B">
              <a:alpha val="10196"/>
            </a:srgbClr>
          </a:solidFill>
          <a:ln>
            <a:solidFill>
              <a:srgbClr val="FF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04907" y="3513952"/>
            <a:ext cx="6832600" cy="552492"/>
            <a:chOff x="404907" y="3706456"/>
            <a:chExt cx="6832600" cy="552492"/>
          </a:xfrm>
        </p:grpSpPr>
        <p:sp>
          <p:nvSpPr>
            <p:cNvPr id="2" name="Rounded Rectangle 1"/>
            <p:cNvSpPr/>
            <p:nvPr/>
          </p:nvSpPr>
          <p:spPr>
            <a:xfrm>
              <a:off x="404907" y="3960644"/>
              <a:ext cx="6832600" cy="76200"/>
            </a:xfrm>
            <a:prstGeom prst="roundRect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546887" y="3706456"/>
              <a:ext cx="548640" cy="552492"/>
            </a:xfrm>
            <a:prstGeom prst="ellipse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5859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</a:t>
              </a:r>
              <a:endParaRPr lang="en-US" sz="6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016" y="773555"/>
            <a:ext cx="4154739" cy="5394960"/>
          </a:xfrm>
          <a:prstGeom prst="rect">
            <a:avLst/>
          </a:prstGeom>
          <a:ln w="38100">
            <a:solidFill>
              <a:srgbClr val="58595B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33467" y="867401"/>
            <a:ext cx="7292509" cy="1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58595B"/>
                </a:solidFill>
                <a:latin typeface="BrownPro" panose="02010804010101010102" pitchFamily="50" charset="0"/>
              </a:rPr>
              <a:t>Path to SolSmart Bronze</a:t>
            </a:r>
          </a:p>
        </p:txBody>
      </p:sp>
    </p:spTree>
    <p:extLst>
      <p:ext uri="{BB962C8B-B14F-4D97-AF65-F5344CB8AC3E}">
        <p14:creationId xmlns:p14="http://schemas.microsoft.com/office/powerpoint/2010/main" val="3229742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978" y="1630487"/>
            <a:ext cx="736599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Require no more than one application form for a residential rooftop PV project. </a:t>
            </a:r>
            <a:r>
              <a:rPr lang="en-US" sz="1400" dirty="0">
                <a:solidFill>
                  <a:srgbClr val="58595B"/>
                </a:solidFill>
              </a:rPr>
              <a:t>(5 PTS)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Review solar permit fees for residential and commercial solar. </a:t>
            </a:r>
            <a:r>
              <a:rPr lang="en-US" sz="1400" dirty="0">
                <a:solidFill>
                  <a:srgbClr val="58595B"/>
                </a:solidFill>
              </a:rPr>
              <a:t>(5 PTS)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Train fire and safety staff on solar PV. </a:t>
            </a:r>
            <a:r>
              <a:rPr lang="en-US" sz="1400" dirty="0">
                <a:solidFill>
                  <a:srgbClr val="58595B"/>
                </a:solidFill>
              </a:rPr>
              <a:t>(10 PTS)</a:t>
            </a:r>
          </a:p>
          <a:p>
            <a:pPr lvl="1"/>
            <a:endParaRPr lang="en-US" sz="2400" dirty="0">
              <a:solidFill>
                <a:srgbClr val="58595B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1400" dirty="0">
              <a:solidFill>
                <a:srgbClr val="58595B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b="1" dirty="0"/>
              <a:t>Review permitting process for efficiency improvements and reduce processing time to 10 days or fewer. </a:t>
            </a:r>
            <a:r>
              <a:rPr lang="en-US" sz="1400" b="1" dirty="0"/>
              <a:t>(10 PTS)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Train permitting staff on best practices for permitting solar PV and/or solar and storage systems. </a:t>
            </a:r>
            <a:r>
              <a:rPr lang="en-US" sz="1400" b="1" dirty="0">
                <a:solidFill>
                  <a:srgbClr val="58595B"/>
                </a:solidFill>
              </a:rPr>
              <a:t>(10 PTS)</a:t>
            </a:r>
          </a:p>
          <a:p>
            <a:pPr lvl="1" algn="r"/>
            <a:endParaRPr lang="en-US" sz="1400" b="1" dirty="0"/>
          </a:p>
          <a:p>
            <a:pPr lvl="1" algn="ctr"/>
            <a:r>
              <a:rPr lang="en-US" sz="1400" b="1" dirty="0"/>
              <a:t>NOTE: This is not a prescribed path, just an example.</a:t>
            </a:r>
          </a:p>
          <a:p>
            <a:pPr lvl="1"/>
            <a:endParaRPr lang="en-US" sz="1400" b="1" dirty="0">
              <a:solidFill>
                <a:srgbClr val="58595B"/>
              </a:solidFill>
            </a:endParaRPr>
          </a:p>
          <a:p>
            <a:endParaRPr lang="en-US" sz="2400" b="1" cap="all" dirty="0">
              <a:solidFill>
                <a:srgbClr val="58595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978" y="1066316"/>
            <a:ext cx="7226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cap="all" dirty="0">
                <a:solidFill>
                  <a:srgbClr val="FFA300"/>
                </a:solidFill>
              </a:rPr>
              <a:t>STEP 2</a:t>
            </a:r>
            <a:r>
              <a:rPr lang="en-US" sz="2800" dirty="0">
                <a:solidFill>
                  <a:srgbClr val="58595B"/>
                </a:solidFill>
              </a:rPr>
              <a:t>: Earn 20 points in the Permitting category.</a:t>
            </a:r>
          </a:p>
          <a:p>
            <a:endParaRPr lang="en-US" sz="2800" dirty="0">
              <a:solidFill>
                <a:srgbClr val="58595B"/>
              </a:solidFill>
            </a:endParaRPr>
          </a:p>
        </p:txBody>
      </p:sp>
      <p:cxnSp>
        <p:nvCxnSpPr>
          <p:cNvPr id="13" name="Elbow Connector 12"/>
          <p:cNvCxnSpPr>
            <a:stCxn id="16" idx="3"/>
          </p:cNvCxnSpPr>
          <p:nvPr/>
        </p:nvCxnSpPr>
        <p:spPr>
          <a:xfrm flipV="1">
            <a:off x="7173461" y="3691237"/>
            <a:ext cx="807229" cy="94669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51706" y="4077697"/>
            <a:ext cx="6021755" cy="1120468"/>
          </a:xfrm>
          <a:prstGeom prst="rect">
            <a:avLst/>
          </a:prstGeom>
          <a:solidFill>
            <a:srgbClr val="58595B">
              <a:alpha val="10196"/>
            </a:srgbClr>
          </a:solidFill>
          <a:ln>
            <a:solidFill>
              <a:srgbClr val="FF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04907" y="3513952"/>
            <a:ext cx="6832600" cy="552492"/>
            <a:chOff x="404907" y="3706456"/>
            <a:chExt cx="6832600" cy="552492"/>
          </a:xfrm>
        </p:grpSpPr>
        <p:sp>
          <p:nvSpPr>
            <p:cNvPr id="2" name="Rounded Rectangle 1"/>
            <p:cNvSpPr/>
            <p:nvPr/>
          </p:nvSpPr>
          <p:spPr>
            <a:xfrm>
              <a:off x="404907" y="3960644"/>
              <a:ext cx="6832600" cy="76200"/>
            </a:xfrm>
            <a:prstGeom prst="roundRect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546887" y="3706456"/>
              <a:ext cx="548640" cy="552492"/>
            </a:xfrm>
            <a:prstGeom prst="ellipse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5859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</a:t>
              </a:r>
              <a:endParaRPr lang="en-US" sz="6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830" y="796594"/>
            <a:ext cx="4130409" cy="5394960"/>
          </a:xfrm>
          <a:prstGeom prst="rect">
            <a:avLst/>
          </a:prstGeom>
          <a:ln w="38100">
            <a:solidFill>
              <a:srgbClr val="58595B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33467" y="867401"/>
            <a:ext cx="7292509" cy="1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58595B"/>
                </a:solidFill>
                <a:latin typeface="BrownPro" panose="02010804010101010102" pitchFamily="50" charset="0"/>
              </a:rPr>
              <a:t>Path to SolSmart Bronze</a:t>
            </a:r>
          </a:p>
        </p:txBody>
      </p:sp>
    </p:spTree>
    <p:extLst>
      <p:ext uri="{BB962C8B-B14F-4D97-AF65-F5344CB8AC3E}">
        <p14:creationId xmlns:p14="http://schemas.microsoft.com/office/powerpoint/2010/main" val="30697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978" y="1630487"/>
            <a:ext cx="736599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Require no more than one application form for a residential rooftop PV project. </a:t>
            </a:r>
            <a:r>
              <a:rPr lang="en-US" sz="1400" dirty="0">
                <a:solidFill>
                  <a:srgbClr val="58595B"/>
                </a:solidFill>
              </a:rPr>
              <a:t>(5 PTS)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Review solar permit fees for residential and commercial solar. </a:t>
            </a:r>
            <a:r>
              <a:rPr lang="en-US" sz="1400" dirty="0">
                <a:solidFill>
                  <a:srgbClr val="58595B"/>
                </a:solidFill>
              </a:rPr>
              <a:t>(5 PTS)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Train fire and safety staff on solar PV. </a:t>
            </a:r>
            <a:r>
              <a:rPr lang="en-US" sz="1400" dirty="0">
                <a:solidFill>
                  <a:srgbClr val="58595B"/>
                </a:solidFill>
              </a:rPr>
              <a:t>(10 PTS)</a:t>
            </a:r>
          </a:p>
          <a:p>
            <a:pPr lvl="1"/>
            <a:endParaRPr lang="en-US" sz="2400" dirty="0">
              <a:solidFill>
                <a:srgbClr val="58595B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1400" dirty="0">
              <a:solidFill>
                <a:srgbClr val="58595B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58595B"/>
                </a:solidFill>
              </a:rPr>
              <a:t>Review permitting process for efficiency improvements and reduce processing time to 10 days or fewer. </a:t>
            </a:r>
            <a:r>
              <a:rPr lang="en-US" sz="1400" dirty="0">
                <a:solidFill>
                  <a:srgbClr val="58595B"/>
                </a:solidFill>
              </a:rPr>
              <a:t>(10 PTS)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b="1" dirty="0"/>
              <a:t>Train permitting staff on best practices for permitting solar PV and/or solar and storage systems. </a:t>
            </a:r>
            <a:r>
              <a:rPr lang="en-US" sz="1400" b="1" dirty="0"/>
              <a:t>(10 PTS)</a:t>
            </a:r>
          </a:p>
          <a:p>
            <a:pPr lvl="1" algn="r"/>
            <a:endParaRPr lang="en-US" sz="1400" b="1" dirty="0"/>
          </a:p>
          <a:p>
            <a:pPr lvl="1" algn="ctr"/>
            <a:r>
              <a:rPr lang="en-US" sz="1400" b="1" dirty="0"/>
              <a:t>NOTE: This is not a prescribed path, just an example.</a:t>
            </a:r>
          </a:p>
          <a:p>
            <a:pPr lvl="1"/>
            <a:endParaRPr lang="en-US" sz="1400" b="1" dirty="0">
              <a:solidFill>
                <a:srgbClr val="58595B"/>
              </a:solidFill>
            </a:endParaRPr>
          </a:p>
          <a:p>
            <a:endParaRPr lang="en-US" sz="2400" b="1" cap="all" dirty="0">
              <a:solidFill>
                <a:srgbClr val="58595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978" y="1066316"/>
            <a:ext cx="7226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cap="all" dirty="0">
                <a:solidFill>
                  <a:srgbClr val="FFA300"/>
                </a:solidFill>
              </a:rPr>
              <a:t>STEP 2</a:t>
            </a:r>
            <a:r>
              <a:rPr lang="en-US" sz="2800" dirty="0">
                <a:solidFill>
                  <a:srgbClr val="58595B"/>
                </a:solidFill>
              </a:rPr>
              <a:t>: Earn 20 points in the Permitting category.</a:t>
            </a:r>
          </a:p>
          <a:p>
            <a:endParaRPr lang="en-US" sz="2800" dirty="0">
              <a:solidFill>
                <a:srgbClr val="58595B"/>
              </a:solidFill>
            </a:endParaRPr>
          </a:p>
        </p:txBody>
      </p:sp>
      <p:cxnSp>
        <p:nvCxnSpPr>
          <p:cNvPr id="13" name="Elbow Connector 12"/>
          <p:cNvCxnSpPr>
            <a:stCxn id="16" idx="3"/>
          </p:cNvCxnSpPr>
          <p:nvPr/>
        </p:nvCxnSpPr>
        <p:spPr>
          <a:xfrm flipV="1">
            <a:off x="7171275" y="4788546"/>
            <a:ext cx="807229" cy="94669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49520" y="5175006"/>
            <a:ext cx="6021755" cy="1120468"/>
          </a:xfrm>
          <a:prstGeom prst="rect">
            <a:avLst/>
          </a:prstGeom>
          <a:solidFill>
            <a:srgbClr val="58595B">
              <a:alpha val="10196"/>
            </a:srgbClr>
          </a:solidFill>
          <a:ln>
            <a:solidFill>
              <a:srgbClr val="FF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04907" y="3513952"/>
            <a:ext cx="6832600" cy="552492"/>
            <a:chOff x="404907" y="3706456"/>
            <a:chExt cx="6832600" cy="552492"/>
          </a:xfrm>
        </p:grpSpPr>
        <p:sp>
          <p:nvSpPr>
            <p:cNvPr id="2" name="Rounded Rectangle 1"/>
            <p:cNvSpPr/>
            <p:nvPr/>
          </p:nvSpPr>
          <p:spPr>
            <a:xfrm>
              <a:off x="404907" y="3960644"/>
              <a:ext cx="6832600" cy="76200"/>
            </a:xfrm>
            <a:prstGeom prst="roundRect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546887" y="3706456"/>
              <a:ext cx="548640" cy="552492"/>
            </a:xfrm>
            <a:prstGeom prst="ellipse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5859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</a:t>
              </a:r>
              <a:endParaRPr lang="en-US" sz="6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183" y="836350"/>
            <a:ext cx="4206240" cy="5261016"/>
          </a:xfrm>
          <a:prstGeom prst="rect">
            <a:avLst/>
          </a:prstGeom>
          <a:ln w="38100">
            <a:solidFill>
              <a:srgbClr val="58595B"/>
            </a:solidFill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33467" y="867401"/>
            <a:ext cx="7292509" cy="1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58595B"/>
                </a:solidFill>
                <a:latin typeface="BrownPro" panose="02010804010101010102" pitchFamily="50" charset="0"/>
              </a:rPr>
              <a:t>Path to SolSmart Bronze</a:t>
            </a:r>
          </a:p>
        </p:txBody>
      </p:sp>
    </p:spTree>
    <p:extLst>
      <p:ext uri="{BB962C8B-B14F-4D97-AF65-F5344CB8AC3E}">
        <p14:creationId xmlns:p14="http://schemas.microsoft.com/office/powerpoint/2010/main" val="2044314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816" y="1518195"/>
            <a:ext cx="66704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u="sng" cap="all" dirty="0">
                <a:solidFill>
                  <a:srgbClr val="FFA300"/>
                </a:solidFill>
              </a:rPr>
              <a:t>STEP 1</a:t>
            </a:r>
            <a:r>
              <a:rPr lang="en-US" sz="2400" cap="all" dirty="0">
                <a:solidFill>
                  <a:srgbClr val="58595B"/>
                </a:solidFill>
              </a:rPr>
              <a:t>:</a:t>
            </a:r>
            <a:r>
              <a:rPr lang="en-US" sz="2800" b="1" cap="all" dirty="0">
                <a:solidFill>
                  <a:srgbClr val="FFA300"/>
                </a:solidFill>
              </a:rPr>
              <a:t> </a:t>
            </a:r>
            <a:r>
              <a:rPr lang="en-US" sz="2400" dirty="0">
                <a:solidFill>
                  <a:srgbClr val="58595B"/>
                </a:solidFill>
              </a:rPr>
              <a:t>Cut critical red tape via prerequisites.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u="sng" dirty="0">
                <a:solidFill>
                  <a:srgbClr val="FFA300"/>
                </a:solidFill>
              </a:rPr>
              <a:t>STEP 2</a:t>
            </a:r>
            <a:r>
              <a:rPr lang="en-US" sz="2400" dirty="0">
                <a:solidFill>
                  <a:srgbClr val="58595B"/>
                </a:solidFill>
              </a:rPr>
              <a:t>: Earn 20 points in the Permitting 			    category.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A300"/>
                </a:solidFill>
              </a:rPr>
              <a:t>STEP 3</a:t>
            </a:r>
            <a:r>
              <a:rPr lang="en-US" sz="2400" dirty="0">
                <a:solidFill>
                  <a:srgbClr val="58595B"/>
                </a:solidFill>
              </a:rPr>
              <a:t>: </a:t>
            </a:r>
            <a:r>
              <a:rPr lang="en-US" sz="2400" b="1" dirty="0"/>
              <a:t>Earn 20 points in the Planning, Zoning, and Development Regulations category.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A300"/>
                </a:solidFill>
              </a:rPr>
              <a:t>STEP 4</a:t>
            </a:r>
            <a:r>
              <a:rPr lang="en-US" sz="2400" dirty="0">
                <a:solidFill>
                  <a:srgbClr val="58595B"/>
                </a:solidFill>
              </a:rPr>
              <a:t>: Earn 20 points across any of the six “Special Focus” categories</a:t>
            </a:r>
            <a:r>
              <a:rPr lang="en-US" sz="2400" b="1" dirty="0">
                <a:solidFill>
                  <a:srgbClr val="58595B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763" y="1518195"/>
            <a:ext cx="3209074" cy="20855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01000" y="3908508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 first 35 SolSmart designees receive a decorative SolSmart panel to display in a public building! </a:t>
            </a:r>
            <a:endParaRPr lang="en-US" sz="2400" b="1" cap="all" dirty="0">
              <a:solidFill>
                <a:srgbClr val="58595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0" y="443954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 PRIZE</a:t>
            </a:r>
            <a:endParaRPr lang="en-US" sz="2400" b="1" cap="all" dirty="0">
              <a:solidFill>
                <a:srgbClr val="58595B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3467" y="867401"/>
            <a:ext cx="7292509" cy="1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58595B"/>
                </a:solidFill>
                <a:latin typeface="BrownPro" panose="02010804010101010102" pitchFamily="50" charset="0"/>
              </a:rPr>
              <a:t>Path to SolSmart Bronze</a:t>
            </a:r>
          </a:p>
        </p:txBody>
      </p:sp>
    </p:spTree>
    <p:extLst>
      <p:ext uri="{BB962C8B-B14F-4D97-AF65-F5344CB8AC3E}">
        <p14:creationId xmlns:p14="http://schemas.microsoft.com/office/powerpoint/2010/main" val="6032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978" y="1099095"/>
            <a:ext cx="7365999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>
                <a:solidFill>
                  <a:srgbClr val="FFA300"/>
                </a:solidFill>
              </a:rPr>
              <a:t>STEP 3</a:t>
            </a:r>
            <a:r>
              <a:rPr lang="en-US" sz="2400" dirty="0">
                <a:solidFill>
                  <a:srgbClr val="58595B"/>
                </a:solidFill>
              </a:rPr>
              <a:t>: Earn 20 points in the PLANNING, zoning, and development regulations category.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b="1" cap="all" dirty="0">
              <a:solidFill>
                <a:srgbClr val="FFA3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b="1" dirty="0"/>
              <a:t>Provide clear guidance for solar in historic and special-use districts. </a:t>
            </a:r>
            <a:r>
              <a:rPr lang="en-US" sz="1400" b="1" dirty="0"/>
              <a:t>(10 PTS)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Include considerations for active and passive solar in development regulations (e.g. providing guidance for orientation of structures in subdivision regulations). </a:t>
            </a:r>
            <a:r>
              <a:rPr lang="en-US" sz="1400" b="1" dirty="0">
                <a:solidFill>
                  <a:srgbClr val="58595B"/>
                </a:solidFill>
              </a:rPr>
              <a:t>(10 PTS)</a:t>
            </a:r>
          </a:p>
          <a:p>
            <a:pPr lvl="1"/>
            <a:endParaRPr lang="en-US" sz="2400" dirty="0">
              <a:solidFill>
                <a:srgbClr val="58595B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58595B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Allow solar by-right and as an accessory use in all major zones, and implement any zoning ordinance adjustments identified through the zoning review to improve solar-friendliness. </a:t>
            </a:r>
            <a:r>
              <a:rPr lang="en-US" sz="1400" b="1" dirty="0">
                <a:solidFill>
                  <a:srgbClr val="58595B"/>
                </a:solidFill>
              </a:rPr>
              <a:t>(20 PTS, SILVER+GOLD PREREQ.)</a:t>
            </a:r>
          </a:p>
          <a:p>
            <a:pPr lvl="1" algn="r"/>
            <a:endParaRPr lang="en-US" sz="1400" b="1" dirty="0"/>
          </a:p>
          <a:p>
            <a:pPr lvl="1" algn="ctr"/>
            <a:r>
              <a:rPr lang="en-US" sz="1400" b="1" dirty="0"/>
              <a:t>NOTE: This is not a prescribed path, just an example.</a:t>
            </a:r>
          </a:p>
          <a:p>
            <a:pPr lvl="1"/>
            <a:endParaRPr lang="en-US" sz="1400" b="1" dirty="0">
              <a:solidFill>
                <a:srgbClr val="58595B"/>
              </a:solidFill>
            </a:endParaRPr>
          </a:p>
          <a:p>
            <a:endParaRPr lang="en-US" sz="2400" b="1" cap="all" dirty="0">
              <a:solidFill>
                <a:srgbClr val="58595B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4908" y="4223399"/>
            <a:ext cx="6832600" cy="552492"/>
            <a:chOff x="404907" y="4172661"/>
            <a:chExt cx="6832600" cy="552492"/>
          </a:xfrm>
        </p:grpSpPr>
        <p:sp>
          <p:nvSpPr>
            <p:cNvPr id="2" name="Rounded Rectangle 1"/>
            <p:cNvSpPr/>
            <p:nvPr/>
          </p:nvSpPr>
          <p:spPr>
            <a:xfrm>
              <a:off x="404907" y="4410807"/>
              <a:ext cx="6832600" cy="76200"/>
            </a:xfrm>
            <a:prstGeom prst="roundRect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546887" y="4172661"/>
              <a:ext cx="548640" cy="552492"/>
            </a:xfrm>
            <a:prstGeom prst="ellipse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5859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</a:t>
              </a:r>
              <a:endParaRPr lang="en-US" sz="6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84650" y="1545158"/>
            <a:ext cx="6828984" cy="1287494"/>
            <a:chOff x="1084650" y="1545158"/>
            <a:chExt cx="6828984" cy="1287494"/>
          </a:xfrm>
        </p:grpSpPr>
        <p:sp>
          <p:nvSpPr>
            <p:cNvPr id="13" name="Rectangle 12"/>
            <p:cNvSpPr/>
            <p:nvPr/>
          </p:nvSpPr>
          <p:spPr>
            <a:xfrm>
              <a:off x="1084650" y="2051513"/>
              <a:ext cx="6021755" cy="781139"/>
            </a:xfrm>
            <a:prstGeom prst="rect">
              <a:avLst/>
            </a:prstGeom>
            <a:solidFill>
              <a:srgbClr val="58595B">
                <a:alpha val="10196"/>
              </a:srgbClr>
            </a:solidFill>
            <a:ln>
              <a:solidFill>
                <a:srgbClr val="FF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Elbow Connector 15"/>
            <p:cNvCxnSpPr/>
            <p:nvPr/>
          </p:nvCxnSpPr>
          <p:spPr>
            <a:xfrm flipV="1">
              <a:off x="7106405" y="1545158"/>
              <a:ext cx="807229" cy="94669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419" y="768213"/>
            <a:ext cx="4139355" cy="5394960"/>
          </a:xfrm>
          <a:prstGeom prst="rect">
            <a:avLst/>
          </a:prstGeom>
          <a:ln w="38100">
            <a:solidFill>
              <a:srgbClr val="58595B"/>
            </a:solidFill>
          </a:ln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333467" y="867401"/>
            <a:ext cx="7292509" cy="1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58595B"/>
                </a:solidFill>
                <a:latin typeface="BrownPro" panose="02010804010101010102" pitchFamily="50" charset="0"/>
              </a:rPr>
              <a:t>Path to SolSmart Bronze</a:t>
            </a:r>
          </a:p>
        </p:txBody>
      </p:sp>
    </p:spTree>
    <p:extLst>
      <p:ext uri="{BB962C8B-B14F-4D97-AF65-F5344CB8AC3E}">
        <p14:creationId xmlns:p14="http://schemas.microsoft.com/office/powerpoint/2010/main" val="1740196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978" y="1099095"/>
            <a:ext cx="7365999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>
                <a:solidFill>
                  <a:srgbClr val="FFA300"/>
                </a:solidFill>
              </a:rPr>
              <a:t>STEP 3</a:t>
            </a:r>
            <a:r>
              <a:rPr lang="en-US" sz="2400" dirty="0">
                <a:solidFill>
                  <a:srgbClr val="58595B"/>
                </a:solidFill>
              </a:rPr>
              <a:t>: Earn 20 points in the PLANNING, zoning, and development regulations category.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b="1" cap="all" dirty="0">
              <a:solidFill>
                <a:srgbClr val="FFA3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58595B"/>
                </a:solidFill>
              </a:rPr>
              <a:t>Provide clear guidance for solar in historic and special-use districts. </a:t>
            </a:r>
            <a:r>
              <a:rPr lang="en-US" sz="1400" dirty="0">
                <a:solidFill>
                  <a:srgbClr val="58595B"/>
                </a:solidFill>
              </a:rPr>
              <a:t>(10 PTS)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b="1" dirty="0"/>
              <a:t>Include considerations for active and passive solar in development regulations (e.g. providing guidance for orientation of structures in subdivision regulations). </a:t>
            </a:r>
            <a:r>
              <a:rPr lang="en-US" sz="1400" b="1" dirty="0"/>
              <a:t>(10 PTS)</a:t>
            </a:r>
          </a:p>
          <a:p>
            <a:pPr lvl="1"/>
            <a:endParaRPr lang="en-US" sz="2400" dirty="0">
              <a:solidFill>
                <a:srgbClr val="58595B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58595B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Allow solar by-right and as an accessory use in all major zones, and implement any zoning ordinance adjustments identified through the zoning review to improve solar-friendliness. </a:t>
            </a:r>
            <a:r>
              <a:rPr lang="en-US" sz="1400" b="1" dirty="0">
                <a:solidFill>
                  <a:srgbClr val="58595B"/>
                </a:solidFill>
              </a:rPr>
              <a:t>(20 PTS, SILVER+GOLD PREREQ.)</a:t>
            </a:r>
          </a:p>
          <a:p>
            <a:pPr lvl="1" algn="r"/>
            <a:endParaRPr lang="en-US" sz="1400" b="1" dirty="0"/>
          </a:p>
          <a:p>
            <a:pPr lvl="1" algn="ctr"/>
            <a:r>
              <a:rPr lang="en-US" sz="1400" b="1" dirty="0"/>
              <a:t>NOTE: This is not a prescribed path, just an example.</a:t>
            </a:r>
          </a:p>
          <a:p>
            <a:pPr lvl="1"/>
            <a:endParaRPr lang="en-US" sz="1400" b="1" dirty="0">
              <a:solidFill>
                <a:srgbClr val="58595B"/>
              </a:solidFill>
            </a:endParaRPr>
          </a:p>
          <a:p>
            <a:endParaRPr lang="en-US" sz="2400" b="1" cap="all" dirty="0">
              <a:solidFill>
                <a:srgbClr val="58595B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84041" y="2582499"/>
            <a:ext cx="7152542" cy="1704400"/>
            <a:chOff x="1084650" y="1840348"/>
            <a:chExt cx="7152542" cy="1704400"/>
          </a:xfrm>
        </p:grpSpPr>
        <p:sp>
          <p:nvSpPr>
            <p:cNvPr id="13" name="Rectangle 12"/>
            <p:cNvSpPr/>
            <p:nvPr/>
          </p:nvSpPr>
          <p:spPr>
            <a:xfrm>
              <a:off x="1084650" y="2051513"/>
              <a:ext cx="6349820" cy="1493235"/>
            </a:xfrm>
            <a:prstGeom prst="rect">
              <a:avLst/>
            </a:prstGeom>
            <a:solidFill>
              <a:srgbClr val="58595B">
                <a:alpha val="10196"/>
              </a:srgbClr>
            </a:solidFill>
            <a:ln>
              <a:solidFill>
                <a:srgbClr val="FF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Elbow Connector 15"/>
            <p:cNvCxnSpPr/>
            <p:nvPr/>
          </p:nvCxnSpPr>
          <p:spPr>
            <a:xfrm flipV="1">
              <a:off x="7429963" y="1840348"/>
              <a:ext cx="807229" cy="94669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956" y="1845507"/>
            <a:ext cx="4142232" cy="3189571"/>
          </a:xfrm>
          <a:prstGeom prst="rect">
            <a:avLst/>
          </a:prstGeom>
          <a:ln w="38100">
            <a:solidFill>
              <a:srgbClr val="58595B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404908" y="4223399"/>
            <a:ext cx="6832600" cy="552492"/>
            <a:chOff x="404907" y="4172661"/>
            <a:chExt cx="6832600" cy="552492"/>
          </a:xfrm>
        </p:grpSpPr>
        <p:sp>
          <p:nvSpPr>
            <p:cNvPr id="2" name="Rounded Rectangle 1"/>
            <p:cNvSpPr/>
            <p:nvPr/>
          </p:nvSpPr>
          <p:spPr>
            <a:xfrm>
              <a:off x="404907" y="4410807"/>
              <a:ext cx="6832600" cy="76200"/>
            </a:xfrm>
            <a:prstGeom prst="roundRect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546887" y="4172661"/>
              <a:ext cx="548640" cy="552492"/>
            </a:xfrm>
            <a:prstGeom prst="ellipse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5859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</a:t>
              </a:r>
              <a:endParaRPr lang="en-US" sz="6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Title 2"/>
          <p:cNvSpPr txBox="1">
            <a:spLocks/>
          </p:cNvSpPr>
          <p:nvPr/>
        </p:nvSpPr>
        <p:spPr>
          <a:xfrm>
            <a:off x="333467" y="867401"/>
            <a:ext cx="7292509" cy="1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58595B"/>
                </a:solidFill>
                <a:latin typeface="BrownPro" panose="02010804010101010102" pitchFamily="50" charset="0"/>
              </a:rPr>
              <a:t>Path to SolSmart Bronze</a:t>
            </a:r>
          </a:p>
        </p:txBody>
      </p:sp>
    </p:spTree>
    <p:extLst>
      <p:ext uri="{BB962C8B-B14F-4D97-AF65-F5344CB8AC3E}">
        <p14:creationId xmlns:p14="http://schemas.microsoft.com/office/powerpoint/2010/main" val="1261008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978" y="1099095"/>
            <a:ext cx="7365999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>
                <a:solidFill>
                  <a:srgbClr val="FFA300"/>
                </a:solidFill>
              </a:rPr>
              <a:t>STEP 3</a:t>
            </a:r>
            <a:r>
              <a:rPr lang="en-US" sz="2400" dirty="0">
                <a:solidFill>
                  <a:srgbClr val="58595B"/>
                </a:solidFill>
              </a:rPr>
              <a:t>: Earn 20 points in the PLANNING, zoning, and development regulations category.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b="1" cap="all" dirty="0">
              <a:solidFill>
                <a:srgbClr val="FFA3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Provide clear guidance for solar in historic and special-use districts. </a:t>
            </a:r>
            <a:r>
              <a:rPr lang="en-US" sz="1400" dirty="0">
                <a:solidFill>
                  <a:srgbClr val="58595B"/>
                </a:solidFill>
              </a:rPr>
              <a:t>(10 PTS)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Include considerations for active and passive solar in development regulations (e.g. providing guidance for orientation of structures in subdivision regulations). </a:t>
            </a:r>
            <a:r>
              <a:rPr lang="en-US" sz="1400" dirty="0">
                <a:solidFill>
                  <a:srgbClr val="58595B"/>
                </a:solidFill>
              </a:rPr>
              <a:t>(10 PTS)</a:t>
            </a:r>
          </a:p>
          <a:p>
            <a:pPr lvl="1"/>
            <a:endParaRPr lang="en-US" sz="2400" dirty="0">
              <a:solidFill>
                <a:srgbClr val="58595B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58595B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b="1" dirty="0"/>
              <a:t>Allow solar by-right and as an accessory use in all major zones, and implement any zoning ordinance adjustments identified through the zoning review to improve solar-friendliness. </a:t>
            </a:r>
            <a:r>
              <a:rPr lang="en-US" sz="1400" b="1" dirty="0"/>
              <a:t>(20 PTS, SILVER+GOLD PREREQ.)</a:t>
            </a:r>
          </a:p>
          <a:p>
            <a:pPr lvl="1" algn="r"/>
            <a:endParaRPr lang="en-US" sz="1400" b="1" dirty="0"/>
          </a:p>
          <a:p>
            <a:pPr lvl="1" algn="ctr"/>
            <a:r>
              <a:rPr lang="en-US" sz="1400" b="1" dirty="0"/>
              <a:t>NOTE: This is not a prescribed path, just an example.</a:t>
            </a:r>
          </a:p>
          <a:p>
            <a:pPr lvl="1"/>
            <a:endParaRPr lang="en-US" sz="1400" b="1" dirty="0">
              <a:solidFill>
                <a:srgbClr val="58595B"/>
              </a:solidFill>
            </a:endParaRPr>
          </a:p>
          <a:p>
            <a:endParaRPr lang="en-US" sz="2400" b="1" cap="all" dirty="0">
              <a:solidFill>
                <a:srgbClr val="58595B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33240" y="4623644"/>
            <a:ext cx="7225695" cy="1704400"/>
            <a:chOff x="1084649" y="1840348"/>
            <a:chExt cx="7225695" cy="1704400"/>
          </a:xfrm>
        </p:grpSpPr>
        <p:sp>
          <p:nvSpPr>
            <p:cNvPr id="13" name="Rectangle 12"/>
            <p:cNvSpPr/>
            <p:nvPr/>
          </p:nvSpPr>
          <p:spPr>
            <a:xfrm>
              <a:off x="1084649" y="2051513"/>
              <a:ext cx="6410559" cy="1493235"/>
            </a:xfrm>
            <a:prstGeom prst="rect">
              <a:avLst/>
            </a:prstGeom>
            <a:solidFill>
              <a:srgbClr val="58595B">
                <a:alpha val="10196"/>
              </a:srgbClr>
            </a:solidFill>
            <a:ln>
              <a:solidFill>
                <a:srgbClr val="FF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Elbow Connector 15"/>
            <p:cNvCxnSpPr/>
            <p:nvPr/>
          </p:nvCxnSpPr>
          <p:spPr>
            <a:xfrm flipV="1">
              <a:off x="7503115" y="1840348"/>
              <a:ext cx="807229" cy="94669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04908" y="4223399"/>
            <a:ext cx="6832600" cy="552492"/>
            <a:chOff x="404907" y="4172661"/>
            <a:chExt cx="6832600" cy="552492"/>
          </a:xfrm>
        </p:grpSpPr>
        <p:sp>
          <p:nvSpPr>
            <p:cNvPr id="2" name="Rounded Rectangle 1"/>
            <p:cNvSpPr/>
            <p:nvPr/>
          </p:nvSpPr>
          <p:spPr>
            <a:xfrm>
              <a:off x="404907" y="4410807"/>
              <a:ext cx="6832600" cy="76200"/>
            </a:xfrm>
            <a:prstGeom prst="roundRect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546887" y="4172661"/>
              <a:ext cx="548640" cy="552492"/>
            </a:xfrm>
            <a:prstGeom prst="ellipse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5859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</a:t>
              </a:r>
              <a:endParaRPr lang="en-US" sz="6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592" y="1775566"/>
            <a:ext cx="4142232" cy="3095819"/>
          </a:xfrm>
          <a:prstGeom prst="rect">
            <a:avLst/>
          </a:prstGeom>
          <a:ln w="38100">
            <a:solidFill>
              <a:srgbClr val="58595B"/>
            </a:solidFill>
          </a:ln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333467" y="867401"/>
            <a:ext cx="7292509" cy="1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58595B"/>
                </a:solidFill>
                <a:latin typeface="BrownPro" panose="02010804010101010102" pitchFamily="50" charset="0"/>
              </a:rPr>
              <a:t>Path to SolSmart Bronze</a:t>
            </a:r>
          </a:p>
        </p:txBody>
      </p:sp>
    </p:spTree>
    <p:extLst>
      <p:ext uri="{BB962C8B-B14F-4D97-AF65-F5344CB8AC3E}">
        <p14:creationId xmlns:p14="http://schemas.microsoft.com/office/powerpoint/2010/main" val="44312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393" y="378380"/>
            <a:ext cx="7886700" cy="1012951"/>
          </a:xfrm>
        </p:spPr>
        <p:txBody>
          <a:bodyPr>
            <a:normAutofit/>
          </a:bodyPr>
          <a:lstStyle/>
          <a:p>
            <a:r>
              <a:rPr lang="en-US" sz="4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rownPro" panose="02010804010101010102" pitchFamily="50" charset="0"/>
              </a:rPr>
              <a:t>SolSmart</a:t>
            </a:r>
            <a:r>
              <a:rPr lang="en-US" sz="4100" dirty="0">
                <a:solidFill>
                  <a:schemeClr val="tx1">
                    <a:lumMod val="65000"/>
                    <a:lumOff val="35000"/>
                  </a:schemeClr>
                </a:solidFill>
                <a:latin typeface="BrownPro" panose="02010804010101010102" pitchFamily="50" charset="0"/>
              </a:rPr>
              <a:t> Program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61" y="-393191"/>
            <a:ext cx="9873737" cy="74053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3393" y="1047750"/>
            <a:ext cx="2554307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52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816" y="1518195"/>
            <a:ext cx="66704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u="sng" cap="all" dirty="0">
                <a:solidFill>
                  <a:srgbClr val="FFA300"/>
                </a:solidFill>
              </a:rPr>
              <a:t>STEP 1</a:t>
            </a:r>
            <a:r>
              <a:rPr lang="en-US" sz="2400" cap="all" dirty="0">
                <a:solidFill>
                  <a:srgbClr val="58595B"/>
                </a:solidFill>
              </a:rPr>
              <a:t>:</a:t>
            </a:r>
            <a:r>
              <a:rPr lang="en-US" sz="2800" b="1" cap="all" dirty="0">
                <a:solidFill>
                  <a:srgbClr val="FFA300"/>
                </a:solidFill>
              </a:rPr>
              <a:t> </a:t>
            </a:r>
            <a:r>
              <a:rPr lang="en-US" sz="2400" dirty="0">
                <a:solidFill>
                  <a:srgbClr val="58595B"/>
                </a:solidFill>
              </a:rPr>
              <a:t>Cut critical red tape via prerequisites.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u="sng" dirty="0">
                <a:solidFill>
                  <a:srgbClr val="FFA300"/>
                </a:solidFill>
              </a:rPr>
              <a:t>STEP 2</a:t>
            </a:r>
            <a:r>
              <a:rPr lang="en-US" sz="2400" dirty="0">
                <a:solidFill>
                  <a:srgbClr val="58595B"/>
                </a:solidFill>
              </a:rPr>
              <a:t>: Earn 20 points in the Permitting 			    category.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u="sng" dirty="0">
                <a:solidFill>
                  <a:srgbClr val="FFA300"/>
                </a:solidFill>
              </a:rPr>
              <a:t>STEP 3</a:t>
            </a:r>
            <a:r>
              <a:rPr lang="en-US" sz="2400" dirty="0">
                <a:solidFill>
                  <a:srgbClr val="58595B"/>
                </a:solidFill>
              </a:rPr>
              <a:t>: </a:t>
            </a:r>
            <a:r>
              <a:rPr lang="en-US" sz="2400" dirty="0"/>
              <a:t>Earn 20 points in the Planning, Zoning, and Development Regulations category.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A300"/>
                </a:solidFill>
              </a:rPr>
              <a:t>STEP 4</a:t>
            </a:r>
            <a:r>
              <a:rPr lang="en-US" sz="2400" dirty="0">
                <a:solidFill>
                  <a:srgbClr val="58595B"/>
                </a:solidFill>
              </a:rPr>
              <a:t>: </a:t>
            </a:r>
            <a:r>
              <a:rPr lang="en-US" sz="2400" b="1" dirty="0"/>
              <a:t>Earn 20 points across any of the six “Special Focus” categories.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763" y="1518195"/>
            <a:ext cx="3209074" cy="20855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01000" y="3908508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 first 35 SolSmart designees receive a decorative SolSmart panel to display in a public building! </a:t>
            </a:r>
            <a:endParaRPr lang="en-US" sz="2400" b="1" cap="all" dirty="0">
              <a:solidFill>
                <a:srgbClr val="58595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0" y="443954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 PRIZE</a:t>
            </a:r>
            <a:endParaRPr lang="en-US" sz="2400" b="1" cap="all" dirty="0">
              <a:solidFill>
                <a:srgbClr val="58595B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3467" y="867401"/>
            <a:ext cx="7292509" cy="1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58595B"/>
                </a:solidFill>
                <a:latin typeface="BrownPro" panose="02010804010101010102" pitchFamily="50" charset="0"/>
              </a:rPr>
              <a:t>Path to SolSmart Bronze</a:t>
            </a:r>
          </a:p>
        </p:txBody>
      </p:sp>
    </p:spTree>
    <p:extLst>
      <p:ext uri="{BB962C8B-B14F-4D97-AF65-F5344CB8AC3E}">
        <p14:creationId xmlns:p14="http://schemas.microsoft.com/office/powerpoint/2010/main" val="311413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978" y="893355"/>
            <a:ext cx="7365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>
                <a:solidFill>
                  <a:srgbClr val="FFA300"/>
                </a:solidFill>
              </a:rPr>
              <a:t>STEP 4</a:t>
            </a:r>
            <a:r>
              <a:rPr lang="en-US" sz="2400" b="1" cap="all" dirty="0">
                <a:solidFill>
                  <a:srgbClr val="FFA300"/>
                </a:solidFill>
              </a:rPr>
              <a:t>: </a:t>
            </a:r>
            <a:r>
              <a:rPr lang="en-US" sz="2400" dirty="0">
                <a:solidFill>
                  <a:srgbClr val="58595B"/>
                </a:solidFill>
              </a:rPr>
              <a:t>Earn 20 points in SPECIAL FOCUS categories.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b="1" cap="all" dirty="0">
              <a:solidFill>
                <a:srgbClr val="FFA3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b="1" dirty="0"/>
              <a:t>Create a solar landing page on local government website with goals and local resources for solar development. </a:t>
            </a:r>
            <a:r>
              <a:rPr lang="en-US" sz="1400" b="1" dirty="0"/>
              <a:t>(10 PTS)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Discuss community or shared solar programs with the local utility. </a:t>
            </a:r>
            <a:r>
              <a:rPr lang="en-US" sz="1400" b="1" dirty="0">
                <a:solidFill>
                  <a:srgbClr val="58595B"/>
                </a:solidFill>
              </a:rPr>
              <a:t>(U-2: 10 PTS)</a:t>
            </a:r>
          </a:p>
          <a:p>
            <a:pPr lvl="1"/>
            <a:endParaRPr lang="en-US" sz="2800" dirty="0">
              <a:solidFill>
                <a:srgbClr val="58595B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700" dirty="0">
              <a:solidFill>
                <a:srgbClr val="58595B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Provide consumer protection resources on solar. </a:t>
            </a:r>
            <a:r>
              <a:rPr lang="en-US" sz="1400" b="1" dirty="0">
                <a:solidFill>
                  <a:srgbClr val="58595B"/>
                </a:solidFill>
              </a:rPr>
              <a:t>(5 PTS)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Make inspection requirements for PV available online. </a:t>
            </a:r>
            <a:r>
              <a:rPr lang="en-US" sz="1400" b="1" dirty="0">
                <a:solidFill>
                  <a:srgbClr val="58595B"/>
                </a:solidFill>
              </a:rPr>
              <a:t>(10 PTS)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Provide resources on active solar installers and/or local incentives for solar. </a:t>
            </a:r>
            <a:r>
              <a:rPr lang="en-US" sz="1400" b="1" dirty="0">
                <a:solidFill>
                  <a:srgbClr val="58595B"/>
                </a:solidFill>
              </a:rPr>
              <a:t>(5 PTS) </a:t>
            </a:r>
          </a:p>
          <a:p>
            <a:pPr lvl="1"/>
            <a:endParaRPr lang="en-US" sz="1000" b="1" dirty="0"/>
          </a:p>
          <a:p>
            <a:pPr lvl="1" algn="ctr"/>
            <a:r>
              <a:rPr lang="en-US" sz="1400" b="1" dirty="0"/>
              <a:t>NOTE: This is not a prescribed path, just an example.</a:t>
            </a:r>
          </a:p>
          <a:p>
            <a:pPr lvl="1"/>
            <a:endParaRPr lang="en-US" sz="1400" b="1" dirty="0">
              <a:solidFill>
                <a:srgbClr val="58595B"/>
              </a:solidFill>
            </a:endParaRPr>
          </a:p>
          <a:p>
            <a:pPr lvl="1"/>
            <a:endParaRPr lang="en-US" sz="1400" b="1" dirty="0">
              <a:solidFill>
                <a:srgbClr val="58595B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8595B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1393" y="3327462"/>
            <a:ext cx="6832600" cy="552492"/>
            <a:chOff x="404907" y="4172661"/>
            <a:chExt cx="6832600" cy="552492"/>
          </a:xfrm>
        </p:grpSpPr>
        <p:sp>
          <p:nvSpPr>
            <p:cNvPr id="2" name="Rounded Rectangle 1"/>
            <p:cNvSpPr/>
            <p:nvPr/>
          </p:nvSpPr>
          <p:spPr>
            <a:xfrm>
              <a:off x="404907" y="4410807"/>
              <a:ext cx="6832600" cy="76200"/>
            </a:xfrm>
            <a:prstGeom prst="roundRect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546887" y="4172661"/>
              <a:ext cx="548640" cy="552492"/>
            </a:xfrm>
            <a:prstGeom prst="ellipse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5859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</a:t>
              </a:r>
              <a:endParaRPr lang="en-US" sz="6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60673" y="1316736"/>
            <a:ext cx="6748888" cy="1285565"/>
            <a:chOff x="1084649" y="1840348"/>
            <a:chExt cx="7225695" cy="1704400"/>
          </a:xfrm>
        </p:grpSpPr>
        <p:sp>
          <p:nvSpPr>
            <p:cNvPr id="16" name="Rectangle 15"/>
            <p:cNvSpPr/>
            <p:nvPr/>
          </p:nvSpPr>
          <p:spPr>
            <a:xfrm>
              <a:off x="1084649" y="2051513"/>
              <a:ext cx="6410559" cy="1493235"/>
            </a:xfrm>
            <a:prstGeom prst="rect">
              <a:avLst/>
            </a:prstGeom>
            <a:solidFill>
              <a:srgbClr val="58595B">
                <a:alpha val="10196"/>
              </a:srgbClr>
            </a:solidFill>
            <a:ln>
              <a:solidFill>
                <a:srgbClr val="FF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Elbow Connector 16"/>
            <p:cNvCxnSpPr/>
            <p:nvPr/>
          </p:nvCxnSpPr>
          <p:spPr>
            <a:xfrm flipV="1">
              <a:off x="7503115" y="1840348"/>
              <a:ext cx="807229" cy="94669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392" y="748284"/>
            <a:ext cx="4216449" cy="5394960"/>
          </a:xfrm>
          <a:prstGeom prst="rect">
            <a:avLst/>
          </a:prstGeom>
          <a:ln w="38100">
            <a:solidFill>
              <a:srgbClr val="58595B"/>
            </a:solidFill>
          </a:ln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333467" y="867401"/>
            <a:ext cx="7292509" cy="1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58595B"/>
                </a:solidFill>
                <a:latin typeface="BrownPro" panose="02010804010101010102" pitchFamily="50" charset="0"/>
              </a:rPr>
              <a:t>Path to SolSmart Bronze</a:t>
            </a:r>
          </a:p>
        </p:txBody>
      </p:sp>
    </p:spTree>
    <p:extLst>
      <p:ext uri="{BB962C8B-B14F-4D97-AF65-F5344CB8AC3E}">
        <p14:creationId xmlns:p14="http://schemas.microsoft.com/office/powerpoint/2010/main" val="1508647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978" y="893355"/>
            <a:ext cx="7365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>
                <a:solidFill>
                  <a:srgbClr val="FFA300"/>
                </a:solidFill>
              </a:rPr>
              <a:t>STEP 4</a:t>
            </a:r>
            <a:r>
              <a:rPr lang="en-US" sz="2400" b="1" cap="all" dirty="0">
                <a:solidFill>
                  <a:srgbClr val="FFA300"/>
                </a:solidFill>
              </a:rPr>
              <a:t>: </a:t>
            </a:r>
            <a:r>
              <a:rPr lang="en-US" sz="2400" dirty="0">
                <a:solidFill>
                  <a:srgbClr val="58595B"/>
                </a:solidFill>
              </a:rPr>
              <a:t>Earn 20 points in SPECIAL FOCUS categories.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b="1" cap="all" dirty="0">
              <a:solidFill>
                <a:srgbClr val="FFA3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58595B"/>
                </a:solidFill>
              </a:rPr>
              <a:t>Create a solar landing page on local government website with goals and local resources for solar development. </a:t>
            </a:r>
            <a:r>
              <a:rPr lang="en-US" sz="1400" dirty="0">
                <a:solidFill>
                  <a:srgbClr val="58595B"/>
                </a:solidFill>
              </a:rPr>
              <a:t>(10 PTS)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b="1" dirty="0"/>
              <a:t>Discuss community or shared solar programs with the local utility. </a:t>
            </a:r>
            <a:r>
              <a:rPr lang="en-US" sz="1400" b="1" dirty="0"/>
              <a:t>(10 PTS)</a:t>
            </a:r>
          </a:p>
          <a:p>
            <a:pPr lvl="1"/>
            <a:endParaRPr lang="en-US" sz="2800" dirty="0">
              <a:solidFill>
                <a:srgbClr val="58595B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700" dirty="0">
              <a:solidFill>
                <a:srgbClr val="58595B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Provide consumer protection resources on solar. </a:t>
            </a:r>
            <a:r>
              <a:rPr lang="en-US" sz="1400" b="1" dirty="0">
                <a:solidFill>
                  <a:srgbClr val="58595B"/>
                </a:solidFill>
              </a:rPr>
              <a:t>(5 PTS)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Make inspection requirements for PV available online. </a:t>
            </a:r>
            <a:r>
              <a:rPr lang="en-US" sz="1400" b="1" dirty="0">
                <a:solidFill>
                  <a:srgbClr val="58595B"/>
                </a:solidFill>
              </a:rPr>
              <a:t>(10 PTS)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Provide resources on active solar installers and/or local incentives for solar. </a:t>
            </a:r>
            <a:r>
              <a:rPr lang="en-US" sz="1400" b="1" dirty="0">
                <a:solidFill>
                  <a:srgbClr val="58595B"/>
                </a:solidFill>
              </a:rPr>
              <a:t>(5 PTS) </a:t>
            </a:r>
          </a:p>
          <a:p>
            <a:pPr lvl="1"/>
            <a:endParaRPr lang="en-US" sz="1000" b="1" dirty="0"/>
          </a:p>
          <a:p>
            <a:pPr lvl="1" algn="ctr"/>
            <a:r>
              <a:rPr lang="en-US" sz="1400" b="1" dirty="0"/>
              <a:t>NOTE: This is not a prescribed path, just an example.</a:t>
            </a:r>
          </a:p>
          <a:p>
            <a:pPr lvl="1"/>
            <a:endParaRPr lang="en-US" sz="1400" b="1" dirty="0">
              <a:solidFill>
                <a:srgbClr val="58595B"/>
              </a:solidFill>
            </a:endParaRPr>
          </a:p>
          <a:p>
            <a:pPr lvl="1"/>
            <a:endParaRPr lang="en-US" sz="1400" b="1" dirty="0">
              <a:solidFill>
                <a:srgbClr val="58595B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8595B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1393" y="3327462"/>
            <a:ext cx="6832600" cy="552492"/>
            <a:chOff x="404907" y="4172661"/>
            <a:chExt cx="6832600" cy="552492"/>
          </a:xfrm>
        </p:grpSpPr>
        <p:sp>
          <p:nvSpPr>
            <p:cNvPr id="2" name="Rounded Rectangle 1"/>
            <p:cNvSpPr/>
            <p:nvPr/>
          </p:nvSpPr>
          <p:spPr>
            <a:xfrm>
              <a:off x="404907" y="4410807"/>
              <a:ext cx="6832600" cy="76200"/>
            </a:xfrm>
            <a:prstGeom prst="roundRect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546887" y="4172661"/>
              <a:ext cx="548640" cy="552492"/>
            </a:xfrm>
            <a:prstGeom prst="ellipse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5859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</a:t>
              </a:r>
              <a:endParaRPr lang="en-US" sz="6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59256" y="2573084"/>
            <a:ext cx="6965604" cy="1109668"/>
            <a:chOff x="1092556" y="645675"/>
            <a:chExt cx="7217788" cy="2141367"/>
          </a:xfrm>
        </p:grpSpPr>
        <p:sp>
          <p:nvSpPr>
            <p:cNvPr id="16" name="Rectangle 15"/>
            <p:cNvSpPr/>
            <p:nvPr/>
          </p:nvSpPr>
          <p:spPr>
            <a:xfrm>
              <a:off x="1092556" y="645675"/>
              <a:ext cx="6410559" cy="1493235"/>
            </a:xfrm>
            <a:prstGeom prst="rect">
              <a:avLst/>
            </a:prstGeom>
            <a:solidFill>
              <a:srgbClr val="58595B">
                <a:alpha val="10196"/>
              </a:srgbClr>
            </a:solidFill>
            <a:ln>
              <a:solidFill>
                <a:srgbClr val="FF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Elbow Connector 16"/>
            <p:cNvCxnSpPr/>
            <p:nvPr/>
          </p:nvCxnSpPr>
          <p:spPr>
            <a:xfrm flipV="1">
              <a:off x="7503115" y="1840348"/>
              <a:ext cx="807229" cy="94669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200" y="818924"/>
            <a:ext cx="4172287" cy="5394960"/>
          </a:xfrm>
          <a:prstGeom prst="rect">
            <a:avLst/>
          </a:prstGeom>
          <a:ln w="38100">
            <a:solidFill>
              <a:srgbClr val="58595B"/>
            </a:solidFill>
          </a:ln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333467" y="867401"/>
            <a:ext cx="7292509" cy="1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58595B"/>
                </a:solidFill>
                <a:latin typeface="BrownPro" panose="02010804010101010102" pitchFamily="50" charset="0"/>
              </a:rPr>
              <a:t>Path to SolSmart Bronze</a:t>
            </a:r>
          </a:p>
        </p:txBody>
      </p:sp>
    </p:spTree>
    <p:extLst>
      <p:ext uri="{BB962C8B-B14F-4D97-AF65-F5344CB8AC3E}">
        <p14:creationId xmlns:p14="http://schemas.microsoft.com/office/powerpoint/2010/main" val="1621521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978" y="893355"/>
            <a:ext cx="7365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>
                <a:solidFill>
                  <a:srgbClr val="FFA300"/>
                </a:solidFill>
              </a:rPr>
              <a:t>STEP 4</a:t>
            </a:r>
            <a:r>
              <a:rPr lang="en-US" sz="2400" b="1" cap="all" dirty="0">
                <a:solidFill>
                  <a:srgbClr val="FFA300"/>
                </a:solidFill>
              </a:rPr>
              <a:t>: </a:t>
            </a:r>
            <a:r>
              <a:rPr lang="en-US" sz="2400" dirty="0">
                <a:solidFill>
                  <a:srgbClr val="58595B"/>
                </a:solidFill>
              </a:rPr>
              <a:t>Earn 20 points in SPECIAL FOCUS categories.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700" cap="all" dirty="0">
              <a:solidFill>
                <a:srgbClr val="58595B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Create a solar landing page on local government website with goals and local resources for solar development. </a:t>
            </a:r>
            <a:r>
              <a:rPr lang="en-US" sz="1400" dirty="0">
                <a:solidFill>
                  <a:srgbClr val="58595B"/>
                </a:solidFill>
              </a:rPr>
              <a:t>(10 PTS)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Discuss community or shared solar programs with the local utility. </a:t>
            </a:r>
            <a:r>
              <a:rPr lang="en-US" sz="1400" dirty="0">
                <a:solidFill>
                  <a:srgbClr val="58595B"/>
                </a:solidFill>
              </a:rPr>
              <a:t>(10 PTS)</a:t>
            </a:r>
          </a:p>
          <a:p>
            <a:pPr lvl="1"/>
            <a:endParaRPr lang="en-US" sz="2800" dirty="0">
              <a:solidFill>
                <a:srgbClr val="58595B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700" dirty="0">
              <a:solidFill>
                <a:srgbClr val="58595B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b="1" dirty="0"/>
              <a:t>Provide consumer protection resources on solar. </a:t>
            </a:r>
            <a:r>
              <a:rPr lang="en-US" sz="1400" b="1" dirty="0"/>
              <a:t>(5 PTS)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Make inspection requirements for PV available online. </a:t>
            </a:r>
            <a:r>
              <a:rPr lang="en-US" sz="1400" b="1" dirty="0">
                <a:solidFill>
                  <a:srgbClr val="58595B"/>
                </a:solidFill>
              </a:rPr>
              <a:t>(10 PTS)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Provide resources on active solar installers and/or local incentives for solar. </a:t>
            </a:r>
            <a:r>
              <a:rPr lang="en-US" sz="1400" b="1" dirty="0">
                <a:solidFill>
                  <a:srgbClr val="58595B"/>
                </a:solidFill>
              </a:rPr>
              <a:t>(5 PTS) </a:t>
            </a:r>
          </a:p>
          <a:p>
            <a:pPr lvl="1"/>
            <a:endParaRPr lang="en-US" sz="1000" b="1" dirty="0"/>
          </a:p>
          <a:p>
            <a:pPr lvl="1" algn="ctr"/>
            <a:r>
              <a:rPr lang="en-US" sz="1400" b="1" dirty="0"/>
              <a:t>NOTE: This is not a prescribed path, just an example.</a:t>
            </a:r>
          </a:p>
          <a:p>
            <a:pPr lvl="1"/>
            <a:endParaRPr lang="en-US" sz="1400" b="1" dirty="0">
              <a:solidFill>
                <a:srgbClr val="58595B"/>
              </a:solidFill>
            </a:endParaRPr>
          </a:p>
          <a:p>
            <a:pPr lvl="1"/>
            <a:endParaRPr lang="en-US" sz="1400" b="1" dirty="0">
              <a:solidFill>
                <a:srgbClr val="58595B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8595B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92569" y="3641809"/>
            <a:ext cx="6973235" cy="804106"/>
            <a:chOff x="1084649" y="1840348"/>
            <a:chExt cx="7225695" cy="1704400"/>
          </a:xfrm>
        </p:grpSpPr>
        <p:sp>
          <p:nvSpPr>
            <p:cNvPr id="16" name="Rectangle 15"/>
            <p:cNvSpPr/>
            <p:nvPr/>
          </p:nvSpPr>
          <p:spPr>
            <a:xfrm>
              <a:off x="1084649" y="2051513"/>
              <a:ext cx="6410559" cy="1493235"/>
            </a:xfrm>
            <a:prstGeom prst="rect">
              <a:avLst/>
            </a:prstGeom>
            <a:solidFill>
              <a:srgbClr val="58595B">
                <a:alpha val="10196"/>
              </a:srgbClr>
            </a:solidFill>
            <a:ln>
              <a:solidFill>
                <a:srgbClr val="FF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Elbow Connector 16"/>
            <p:cNvCxnSpPr/>
            <p:nvPr/>
          </p:nvCxnSpPr>
          <p:spPr>
            <a:xfrm flipV="1">
              <a:off x="7503115" y="1840348"/>
              <a:ext cx="807229" cy="94669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924" y="778632"/>
            <a:ext cx="4143152" cy="5394960"/>
          </a:xfrm>
          <a:prstGeom prst="rect">
            <a:avLst/>
          </a:prstGeom>
          <a:ln w="38100">
            <a:solidFill>
              <a:srgbClr val="58595B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441393" y="3327462"/>
            <a:ext cx="6832600" cy="552492"/>
            <a:chOff x="404907" y="4172661"/>
            <a:chExt cx="6832600" cy="552492"/>
          </a:xfrm>
        </p:grpSpPr>
        <p:sp>
          <p:nvSpPr>
            <p:cNvPr id="2" name="Rounded Rectangle 1"/>
            <p:cNvSpPr/>
            <p:nvPr/>
          </p:nvSpPr>
          <p:spPr>
            <a:xfrm>
              <a:off x="404907" y="4410807"/>
              <a:ext cx="6832600" cy="76200"/>
            </a:xfrm>
            <a:prstGeom prst="roundRect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546887" y="4172661"/>
              <a:ext cx="548640" cy="552492"/>
            </a:xfrm>
            <a:prstGeom prst="ellipse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5859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</a:t>
              </a:r>
              <a:endParaRPr lang="en-US" sz="6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Title 2"/>
          <p:cNvSpPr txBox="1">
            <a:spLocks/>
          </p:cNvSpPr>
          <p:nvPr/>
        </p:nvSpPr>
        <p:spPr>
          <a:xfrm>
            <a:off x="333467" y="867401"/>
            <a:ext cx="7292509" cy="1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58595B"/>
                </a:solidFill>
                <a:latin typeface="BrownPro" panose="02010804010101010102" pitchFamily="50" charset="0"/>
              </a:rPr>
              <a:t>Path to SolSmart Bronze</a:t>
            </a:r>
          </a:p>
        </p:txBody>
      </p:sp>
    </p:spTree>
    <p:extLst>
      <p:ext uri="{BB962C8B-B14F-4D97-AF65-F5344CB8AC3E}">
        <p14:creationId xmlns:p14="http://schemas.microsoft.com/office/powerpoint/2010/main" val="420766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978" y="893355"/>
            <a:ext cx="7365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>
                <a:solidFill>
                  <a:srgbClr val="FFA300"/>
                </a:solidFill>
              </a:rPr>
              <a:t>STEP 4</a:t>
            </a:r>
            <a:r>
              <a:rPr lang="en-US" sz="2400" b="1" cap="all" dirty="0">
                <a:solidFill>
                  <a:srgbClr val="FFA300"/>
                </a:solidFill>
              </a:rPr>
              <a:t>: </a:t>
            </a:r>
            <a:r>
              <a:rPr lang="en-US" sz="2400" dirty="0">
                <a:solidFill>
                  <a:srgbClr val="58595B"/>
                </a:solidFill>
              </a:rPr>
              <a:t>Earn 20 points in SPECIAL FOCUS categories.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700" cap="all" dirty="0">
              <a:solidFill>
                <a:srgbClr val="58595B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Create a solar landing page on local government website with goals and local resources for solar development. </a:t>
            </a:r>
            <a:r>
              <a:rPr lang="en-US" sz="1400" dirty="0">
                <a:solidFill>
                  <a:srgbClr val="58595B"/>
                </a:solidFill>
              </a:rPr>
              <a:t>(10 PTS)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Discuss community or shared solar programs with the local utility. </a:t>
            </a:r>
            <a:r>
              <a:rPr lang="en-US" sz="1400" dirty="0">
                <a:solidFill>
                  <a:srgbClr val="58595B"/>
                </a:solidFill>
              </a:rPr>
              <a:t>(10 PTS)</a:t>
            </a:r>
          </a:p>
          <a:p>
            <a:pPr lvl="1"/>
            <a:endParaRPr lang="en-US" sz="2800" dirty="0">
              <a:solidFill>
                <a:srgbClr val="58595B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700" dirty="0">
              <a:solidFill>
                <a:srgbClr val="58595B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58595B"/>
                </a:solidFill>
              </a:rPr>
              <a:t>Provide consumer protection resources on solar. </a:t>
            </a:r>
            <a:r>
              <a:rPr lang="en-US" sz="1400" dirty="0">
                <a:solidFill>
                  <a:srgbClr val="58595B"/>
                </a:solidFill>
              </a:rPr>
              <a:t>(5 PTS)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b="1" dirty="0"/>
              <a:t>Make inspection requirements for PV available online. </a:t>
            </a:r>
            <a:r>
              <a:rPr lang="en-US" sz="1400" b="1" dirty="0"/>
              <a:t>(10 PTS)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Provide resources on active solar installers and/or local incentives for solar. </a:t>
            </a:r>
            <a:r>
              <a:rPr lang="en-US" sz="1400" b="1" dirty="0">
                <a:solidFill>
                  <a:srgbClr val="58595B"/>
                </a:solidFill>
              </a:rPr>
              <a:t>(5 PTS) </a:t>
            </a:r>
          </a:p>
          <a:p>
            <a:pPr lvl="1"/>
            <a:endParaRPr lang="en-US" sz="1000" b="1" dirty="0"/>
          </a:p>
          <a:p>
            <a:pPr lvl="1" algn="ctr"/>
            <a:r>
              <a:rPr lang="en-US" sz="1400" b="1" dirty="0"/>
              <a:t>NOTE: This is not a prescribed path, just an example.</a:t>
            </a:r>
          </a:p>
          <a:p>
            <a:pPr lvl="1"/>
            <a:endParaRPr lang="en-US" sz="1400" b="1" dirty="0">
              <a:solidFill>
                <a:srgbClr val="58595B"/>
              </a:solidFill>
            </a:endParaRPr>
          </a:p>
          <a:p>
            <a:pPr lvl="1"/>
            <a:endParaRPr lang="en-US" sz="1400" b="1" dirty="0">
              <a:solidFill>
                <a:srgbClr val="58595B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8595B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92569" y="4337831"/>
            <a:ext cx="6973235" cy="804106"/>
            <a:chOff x="1084649" y="1840348"/>
            <a:chExt cx="7225695" cy="1704400"/>
          </a:xfrm>
        </p:grpSpPr>
        <p:sp>
          <p:nvSpPr>
            <p:cNvPr id="16" name="Rectangle 15"/>
            <p:cNvSpPr/>
            <p:nvPr/>
          </p:nvSpPr>
          <p:spPr>
            <a:xfrm>
              <a:off x="1084649" y="2051513"/>
              <a:ext cx="6410559" cy="1493235"/>
            </a:xfrm>
            <a:prstGeom prst="rect">
              <a:avLst/>
            </a:prstGeom>
            <a:solidFill>
              <a:srgbClr val="58595B">
                <a:alpha val="10196"/>
              </a:srgbClr>
            </a:solidFill>
            <a:ln>
              <a:solidFill>
                <a:srgbClr val="FF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Elbow Connector 16"/>
            <p:cNvCxnSpPr/>
            <p:nvPr/>
          </p:nvCxnSpPr>
          <p:spPr>
            <a:xfrm flipV="1">
              <a:off x="7503115" y="1840348"/>
              <a:ext cx="807229" cy="94669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41393" y="3327462"/>
            <a:ext cx="6832600" cy="552492"/>
            <a:chOff x="404907" y="4172661"/>
            <a:chExt cx="6832600" cy="552492"/>
          </a:xfrm>
        </p:grpSpPr>
        <p:sp>
          <p:nvSpPr>
            <p:cNvPr id="2" name="Rounded Rectangle 1"/>
            <p:cNvSpPr/>
            <p:nvPr/>
          </p:nvSpPr>
          <p:spPr>
            <a:xfrm>
              <a:off x="404907" y="4410807"/>
              <a:ext cx="6832600" cy="76200"/>
            </a:xfrm>
            <a:prstGeom prst="roundRect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546887" y="4172661"/>
              <a:ext cx="548640" cy="552492"/>
            </a:xfrm>
            <a:prstGeom prst="ellipse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5859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</a:t>
              </a:r>
              <a:endParaRPr lang="en-US" sz="6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557" y="734643"/>
            <a:ext cx="4136820" cy="5394960"/>
          </a:xfrm>
          <a:prstGeom prst="rect">
            <a:avLst/>
          </a:prstGeom>
          <a:ln w="38100">
            <a:solidFill>
              <a:srgbClr val="58595B"/>
            </a:solidFill>
          </a:ln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333467" y="867401"/>
            <a:ext cx="7292509" cy="1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58595B"/>
                </a:solidFill>
                <a:latin typeface="BrownPro" panose="02010804010101010102" pitchFamily="50" charset="0"/>
              </a:rPr>
              <a:t>Path to SolSmart Bronze</a:t>
            </a:r>
          </a:p>
        </p:txBody>
      </p:sp>
    </p:spTree>
    <p:extLst>
      <p:ext uri="{BB962C8B-B14F-4D97-AF65-F5344CB8AC3E}">
        <p14:creationId xmlns:p14="http://schemas.microsoft.com/office/powerpoint/2010/main" val="2269043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978" y="893355"/>
            <a:ext cx="7365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>
                <a:solidFill>
                  <a:srgbClr val="FFA300"/>
                </a:solidFill>
              </a:rPr>
              <a:t>STEP 4</a:t>
            </a:r>
            <a:r>
              <a:rPr lang="en-US" sz="2400" b="1" cap="all" dirty="0">
                <a:solidFill>
                  <a:srgbClr val="FFA300"/>
                </a:solidFill>
              </a:rPr>
              <a:t>: </a:t>
            </a:r>
            <a:r>
              <a:rPr lang="en-US" sz="2400" dirty="0">
                <a:solidFill>
                  <a:srgbClr val="58595B"/>
                </a:solidFill>
              </a:rPr>
              <a:t>Earn 20 points in SPECIAL FOCUS categories.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700" cap="all" dirty="0">
              <a:solidFill>
                <a:srgbClr val="58595B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Create a solar landing page on local government website with goals and local resources for solar development. </a:t>
            </a:r>
            <a:r>
              <a:rPr lang="en-US" sz="1400" dirty="0">
                <a:solidFill>
                  <a:srgbClr val="58595B"/>
                </a:solidFill>
              </a:rPr>
              <a:t>(10 PTS)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Discuss community or shared solar programs with the local utility. </a:t>
            </a:r>
            <a:r>
              <a:rPr lang="en-US" sz="1400" dirty="0">
                <a:solidFill>
                  <a:srgbClr val="58595B"/>
                </a:solidFill>
              </a:rPr>
              <a:t>(10 PTS)</a:t>
            </a:r>
          </a:p>
          <a:p>
            <a:pPr lvl="1"/>
            <a:endParaRPr lang="en-US" sz="2800" dirty="0">
              <a:solidFill>
                <a:srgbClr val="58595B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700" dirty="0">
              <a:solidFill>
                <a:srgbClr val="58595B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58595B"/>
                </a:solidFill>
              </a:rPr>
              <a:t>Provide consumer protection resources on solar. </a:t>
            </a:r>
            <a:r>
              <a:rPr lang="en-US" sz="1400" dirty="0">
                <a:solidFill>
                  <a:srgbClr val="58595B"/>
                </a:solidFill>
              </a:rPr>
              <a:t>(5 PTS)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58595B"/>
                </a:solidFill>
              </a:rPr>
              <a:t>Make inspection requirements for PV available online. </a:t>
            </a:r>
            <a:r>
              <a:rPr lang="en-US" sz="1400" dirty="0">
                <a:solidFill>
                  <a:srgbClr val="58595B"/>
                </a:solidFill>
              </a:rPr>
              <a:t>(10 PTS)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b="1" dirty="0"/>
              <a:t>Provide resources on active solar installers and/or local incentives for solar. </a:t>
            </a:r>
            <a:r>
              <a:rPr lang="en-US" sz="1400" b="1" dirty="0"/>
              <a:t>(5 PTS) </a:t>
            </a:r>
          </a:p>
          <a:p>
            <a:pPr lvl="1"/>
            <a:endParaRPr lang="en-US" sz="1000" b="1" dirty="0"/>
          </a:p>
          <a:p>
            <a:pPr lvl="1" algn="ctr"/>
            <a:r>
              <a:rPr lang="en-US" sz="1400" b="1" dirty="0"/>
              <a:t>NOTE: This is not a prescribed path, just an example.</a:t>
            </a:r>
          </a:p>
          <a:p>
            <a:pPr lvl="1"/>
            <a:endParaRPr lang="en-US" sz="1400" b="1" dirty="0">
              <a:solidFill>
                <a:srgbClr val="58595B"/>
              </a:solidFill>
            </a:endParaRPr>
          </a:p>
          <a:p>
            <a:pPr lvl="1"/>
            <a:endParaRPr lang="en-US" sz="1400" b="1" dirty="0">
              <a:solidFill>
                <a:srgbClr val="58595B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8595B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81937" y="5066001"/>
            <a:ext cx="6973235" cy="804106"/>
            <a:chOff x="1084649" y="1840348"/>
            <a:chExt cx="7225695" cy="1704400"/>
          </a:xfrm>
        </p:grpSpPr>
        <p:sp>
          <p:nvSpPr>
            <p:cNvPr id="16" name="Rectangle 15"/>
            <p:cNvSpPr/>
            <p:nvPr/>
          </p:nvSpPr>
          <p:spPr>
            <a:xfrm>
              <a:off x="1084649" y="2051513"/>
              <a:ext cx="6410559" cy="1493235"/>
            </a:xfrm>
            <a:prstGeom prst="rect">
              <a:avLst/>
            </a:prstGeom>
            <a:solidFill>
              <a:srgbClr val="58595B">
                <a:alpha val="10196"/>
              </a:srgbClr>
            </a:solidFill>
            <a:ln>
              <a:solidFill>
                <a:srgbClr val="FF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Elbow Connector 16"/>
            <p:cNvCxnSpPr/>
            <p:nvPr/>
          </p:nvCxnSpPr>
          <p:spPr>
            <a:xfrm flipV="1">
              <a:off x="7503115" y="1840348"/>
              <a:ext cx="807229" cy="94669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41393" y="3327462"/>
            <a:ext cx="6832600" cy="552492"/>
            <a:chOff x="404907" y="4172661"/>
            <a:chExt cx="6832600" cy="552492"/>
          </a:xfrm>
        </p:grpSpPr>
        <p:sp>
          <p:nvSpPr>
            <p:cNvPr id="2" name="Rounded Rectangle 1"/>
            <p:cNvSpPr/>
            <p:nvPr/>
          </p:nvSpPr>
          <p:spPr>
            <a:xfrm>
              <a:off x="404907" y="4410807"/>
              <a:ext cx="6832600" cy="76200"/>
            </a:xfrm>
            <a:prstGeom prst="roundRect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546887" y="4172661"/>
              <a:ext cx="548640" cy="552492"/>
            </a:xfrm>
            <a:prstGeom prst="ellipse">
              <a:avLst/>
            </a:prstGeom>
            <a:solidFill>
              <a:srgbClr val="FFA300"/>
            </a:solidFill>
            <a:ln>
              <a:solidFill>
                <a:srgbClr val="FFA3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5859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</a:t>
              </a:r>
              <a:endParaRPr lang="en-US" sz="6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1" b="1399"/>
          <a:stretch/>
        </p:blipFill>
        <p:spPr>
          <a:xfrm>
            <a:off x="7826961" y="794231"/>
            <a:ext cx="4186077" cy="5319492"/>
          </a:xfrm>
          <a:prstGeom prst="rect">
            <a:avLst/>
          </a:prstGeom>
          <a:ln w="38100">
            <a:solidFill>
              <a:srgbClr val="58595B"/>
            </a:solidFill>
          </a:ln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333467" y="867401"/>
            <a:ext cx="7292509" cy="1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58595B"/>
                </a:solidFill>
                <a:latin typeface="BrownPro" panose="02010804010101010102" pitchFamily="50" charset="0"/>
              </a:rPr>
              <a:t>Path to SolSmart Bronze</a:t>
            </a:r>
          </a:p>
        </p:txBody>
      </p:sp>
    </p:spTree>
    <p:extLst>
      <p:ext uri="{BB962C8B-B14F-4D97-AF65-F5344CB8AC3E}">
        <p14:creationId xmlns:p14="http://schemas.microsoft.com/office/powerpoint/2010/main" val="3520908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816" y="1518195"/>
            <a:ext cx="66704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u="sng" cap="all" dirty="0">
                <a:solidFill>
                  <a:srgbClr val="FFA300"/>
                </a:solidFill>
              </a:rPr>
              <a:t>STEP 1</a:t>
            </a:r>
            <a:r>
              <a:rPr lang="en-US" sz="2400" cap="all" dirty="0">
                <a:solidFill>
                  <a:srgbClr val="58595B"/>
                </a:solidFill>
              </a:rPr>
              <a:t>:</a:t>
            </a:r>
            <a:r>
              <a:rPr lang="en-US" sz="2800" b="1" cap="all" dirty="0">
                <a:solidFill>
                  <a:srgbClr val="FFA300"/>
                </a:solidFill>
              </a:rPr>
              <a:t> </a:t>
            </a:r>
            <a:r>
              <a:rPr lang="en-US" sz="2400" dirty="0">
                <a:solidFill>
                  <a:srgbClr val="58595B"/>
                </a:solidFill>
              </a:rPr>
              <a:t>Cut critical red tape via prerequisites.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u="sng" dirty="0">
                <a:solidFill>
                  <a:srgbClr val="FFA300"/>
                </a:solidFill>
              </a:rPr>
              <a:t>STEP 2</a:t>
            </a:r>
            <a:r>
              <a:rPr lang="en-US" sz="2400" dirty="0">
                <a:solidFill>
                  <a:srgbClr val="58595B"/>
                </a:solidFill>
              </a:rPr>
              <a:t>: Earn 20 points in the Permitting 			    category.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u="sng" dirty="0">
                <a:solidFill>
                  <a:srgbClr val="FFA300"/>
                </a:solidFill>
              </a:rPr>
              <a:t>STEP 3</a:t>
            </a:r>
            <a:r>
              <a:rPr lang="en-US" sz="2400" dirty="0">
                <a:solidFill>
                  <a:srgbClr val="58595B"/>
                </a:solidFill>
              </a:rPr>
              <a:t>: Earn 20 points in the Planning, Zoning, and Development Regulations category.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u="sng" dirty="0">
                <a:solidFill>
                  <a:srgbClr val="FFA300"/>
                </a:solidFill>
              </a:rPr>
              <a:t>STEP 4</a:t>
            </a:r>
            <a:r>
              <a:rPr lang="en-US" sz="2400" dirty="0">
                <a:solidFill>
                  <a:srgbClr val="58595B"/>
                </a:solidFill>
              </a:rPr>
              <a:t>: Earn 20 points across any of the six “Special Focus” categories.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329" y="1518195"/>
            <a:ext cx="3209074" cy="20855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01000" y="3908508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 first 35 SolSmart designees receive a decorative SolSmart panel to display in a public building! </a:t>
            </a:r>
            <a:endParaRPr lang="en-US" sz="2400" b="1" cap="all" dirty="0">
              <a:solidFill>
                <a:srgbClr val="58595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0" y="443954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 PRIZE</a:t>
            </a:r>
            <a:endParaRPr lang="en-US" sz="2400" b="1" cap="all" dirty="0">
              <a:solidFill>
                <a:srgbClr val="58595B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3467" y="867401"/>
            <a:ext cx="7292509" cy="1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58595B"/>
                </a:solidFill>
                <a:latin typeface="BrownPro" panose="02010804010101010102" pitchFamily="50" charset="0"/>
              </a:rPr>
              <a:t>Path to SolSmart Bronze</a:t>
            </a:r>
          </a:p>
        </p:txBody>
      </p:sp>
    </p:spTree>
    <p:extLst>
      <p:ext uri="{BB962C8B-B14F-4D97-AF65-F5344CB8AC3E}">
        <p14:creationId xmlns:p14="http://schemas.microsoft.com/office/powerpoint/2010/main" val="20002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1" y="1674813"/>
            <a:ext cx="2551113" cy="1439862"/>
          </a:xfrm>
        </p:spPr>
        <p:txBody>
          <a:bodyPr anchor="b"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BrownPro" panose="02010804010101010102" pitchFamily="50" charset="0"/>
              </a:rPr>
              <a:t>SolSmart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4294967295"/>
          </p:nvPr>
        </p:nvSpPr>
        <p:spPr>
          <a:xfrm>
            <a:off x="6842126" y="3117851"/>
            <a:ext cx="3584575" cy="90011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132160" indent="-132160">
              <a:spcBef>
                <a:spcPts val="0"/>
              </a:spcBef>
            </a:pPr>
            <a:r>
              <a:rPr lang="en-US" sz="4050" dirty="0">
                <a:solidFill>
                  <a:srgbClr val="58595B"/>
                </a:solidFill>
                <a:latin typeface="BrownPro" panose="02010804010101010102" pitchFamily="50" charset="0"/>
              </a:rPr>
              <a:t>Silver, Gold, &amp; Beyond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56" y="2106670"/>
            <a:ext cx="4885722" cy="26700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47735" y="1442830"/>
            <a:ext cx="45719" cy="4596020"/>
          </a:xfrm>
          <a:prstGeom prst="rect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49294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69664" y="2820718"/>
            <a:ext cx="3425871" cy="254169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27" y="357919"/>
            <a:ext cx="9126930" cy="768669"/>
          </a:xfrm>
        </p:spPr>
        <p:txBody>
          <a:bodyPr>
            <a:noAutofit/>
          </a:bodyPr>
          <a:lstStyle/>
          <a:p>
            <a:r>
              <a:rPr lang="en-US" sz="4100" dirty="0">
                <a:solidFill>
                  <a:srgbClr val="58595B"/>
                </a:solidFill>
                <a:latin typeface="BrownPro" panose="02010804010101010102" pitchFamily="50" charset="0"/>
              </a:rPr>
              <a:t>SolSmart Designations &amp; Awards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half" idx="2"/>
          </p:nvPr>
        </p:nvSpPr>
        <p:spPr>
          <a:xfrm>
            <a:off x="8632767" y="3142997"/>
            <a:ext cx="3299664" cy="1660963"/>
          </a:xfrm>
          <a:solidFill>
            <a:schemeClr val="tx1">
              <a:lumMod val="75000"/>
              <a:lumOff val="25000"/>
            </a:schemeClr>
          </a:solidFill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b="1" u="sng" dirty="0">
                <a:solidFill>
                  <a:schemeClr val="bg1"/>
                </a:solidFill>
              </a:rPr>
              <a:t>Special Awards</a:t>
            </a:r>
            <a:r>
              <a:rPr lang="en-US" u="sng" dirty="0">
                <a:solidFill>
                  <a:schemeClr val="bg1"/>
                </a:solidFill>
              </a:rPr>
              <a:t>: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Communities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A300"/>
                </a:solidFill>
              </a:rPr>
              <a:t>that earn 60%+ of the points in a given category </a:t>
            </a:r>
            <a:r>
              <a:rPr lang="en-US" sz="2000" dirty="0">
                <a:solidFill>
                  <a:schemeClr val="bg1"/>
                </a:solidFill>
              </a:rPr>
              <a:t>are eligible for special recognition.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864387" y="1545400"/>
            <a:ext cx="2263140" cy="1616528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033805" y="1530411"/>
            <a:ext cx="2406253" cy="16597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7937" y="3307382"/>
            <a:ext cx="4003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Earn SolSmart Bronze</a:t>
            </a:r>
          </a:p>
          <a:p>
            <a:pPr marL="341313" indent="-341313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Address Silver prerequisites</a:t>
            </a:r>
          </a:p>
          <a:p>
            <a:pPr marL="635000" lvl="1" indent="-2921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Solar by-right in all major zones</a:t>
            </a:r>
          </a:p>
          <a:p>
            <a:pPr marL="635000" lvl="1" indent="-2921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Cross-train inspection and permitting staff</a:t>
            </a:r>
          </a:p>
          <a:p>
            <a:pPr marL="341313" indent="-341313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Earn 100 total points from actions taken across any combination of categories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0961" y="3307382"/>
            <a:ext cx="38377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 Address Gold prerequisites</a:t>
            </a:r>
          </a:p>
          <a:p>
            <a:pPr marL="682625" lvl="1" indent="-339725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PV permitting turnaround for small systems ≤ 3 days</a:t>
            </a:r>
          </a:p>
          <a:p>
            <a:pPr marL="403225" indent="-403225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Earn 200 total points from actions taken across any combination of categories</a:t>
            </a:r>
          </a:p>
        </p:txBody>
      </p:sp>
      <p:pic>
        <p:nvPicPr>
          <p:cNvPr id="12" name="Content Placeholder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849" y="917533"/>
            <a:ext cx="3017520" cy="215537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683" t="32474" r="25441" b="33244"/>
          <a:stretch/>
        </p:blipFill>
        <p:spPr>
          <a:xfrm>
            <a:off x="728885" y="1406559"/>
            <a:ext cx="2700529" cy="18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7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75" y="1643742"/>
            <a:ext cx="9003102" cy="438531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6673" y="209850"/>
            <a:ext cx="10515600" cy="1012951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58595B"/>
                </a:solidFill>
                <a:latin typeface="BrownPro" panose="02010804010101010102" pitchFamily="50" charset="0"/>
              </a:rPr>
              <a:t>Join other designated communities!</a:t>
            </a:r>
          </a:p>
        </p:txBody>
      </p:sp>
    </p:spTree>
    <p:extLst>
      <p:ext uri="{BB962C8B-B14F-4D97-AF65-F5344CB8AC3E}">
        <p14:creationId xmlns:p14="http://schemas.microsoft.com/office/powerpoint/2010/main" val="385333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/>
          <a:stretch/>
        </p:blipFill>
        <p:spPr>
          <a:xfrm>
            <a:off x="8014221" y="1005840"/>
            <a:ext cx="3719550" cy="4846320"/>
          </a:xfrm>
          <a:prstGeom prst="rect">
            <a:avLst/>
          </a:prstGeom>
          <a:ln w="38100">
            <a:solidFill>
              <a:srgbClr val="58595B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03" y="267521"/>
            <a:ext cx="7096836" cy="8788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58595B"/>
                </a:solidFill>
                <a:latin typeface="BrownPro" panose="02010804010101010102" pitchFamily="50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149" y="1364776"/>
            <a:ext cx="61824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A300"/>
                </a:solidFill>
              </a:rPr>
              <a:t>WHAT FORMS DO I NEED TO COMPLETE?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The SolSmart “Application” is the only form </a:t>
            </a:r>
            <a:r>
              <a:rPr lang="en-US" sz="2400" dirty="0"/>
              <a:t>your community needs to complete to participate in the program and to receive no-cost technical assistance.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It’s not really an “application” in the usual sense. </a:t>
            </a:r>
            <a:r>
              <a:rPr lang="en-US" sz="2400" dirty="0"/>
              <a:t>All communities are eligible for participation. Think of it as an iterative benchmarking exercise that tracks your community’s progress toward designation.</a:t>
            </a:r>
          </a:p>
        </p:txBody>
      </p:sp>
    </p:spTree>
    <p:extLst>
      <p:ext uri="{BB962C8B-B14F-4D97-AF65-F5344CB8AC3E}">
        <p14:creationId xmlns:p14="http://schemas.microsoft.com/office/powerpoint/2010/main" val="3994448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>
                <a:solidFill>
                  <a:srgbClr val="58595B"/>
                </a:solidFill>
                <a:latin typeface="BrownPro" panose="02010804010101010102" pitchFamily="50" charset="0"/>
              </a:rPr>
              <a:t>Q &amp;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6826" y="1378077"/>
            <a:ext cx="7495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Any questions regarding SolSmart? Need help getting started? Let me know!</a:t>
            </a:r>
          </a:p>
        </p:txBody>
      </p:sp>
      <p:pic>
        <p:nvPicPr>
          <p:cNvPr id="1030" name="Picture 6" descr="http://www.thesolarfoundation.org/wp-content/uploads/2016/10/Zach-Headshot-Final-1024x1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734" y="2209074"/>
            <a:ext cx="2437971" cy="243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503373" y="4884724"/>
            <a:ext cx="1342691" cy="428374"/>
          </a:xfrm>
        </p:spPr>
        <p:txBody>
          <a:bodyPr/>
          <a:lstStyle/>
          <a:p>
            <a:r>
              <a:rPr lang="en-US" b="1" dirty="0"/>
              <a:t>Zach Greene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8802" y="5313098"/>
            <a:ext cx="3252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Project Manager, SolSmart Technical Assistance Provider</a:t>
            </a:r>
          </a:p>
          <a:p>
            <a:pPr algn="ctr"/>
            <a:r>
              <a:rPr lang="en-US" dirty="0"/>
              <a:t>The Solar Foundation</a:t>
            </a:r>
          </a:p>
          <a:p>
            <a:pPr algn="ctr"/>
            <a:r>
              <a:rPr lang="en-US" dirty="0"/>
              <a:t>202-846-7504</a:t>
            </a:r>
          </a:p>
          <a:p>
            <a:pPr algn="ctr"/>
            <a:r>
              <a:rPr lang="en-US" dirty="0">
                <a:hlinkClick r:id="rId4"/>
              </a:rPr>
              <a:t>zgreene@solarfound.org</a:t>
            </a: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9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54" y="352926"/>
            <a:ext cx="8438156" cy="797293"/>
          </a:xfrm>
        </p:spPr>
        <p:txBody>
          <a:bodyPr anchor="b">
            <a:noAutofit/>
          </a:bodyPr>
          <a:lstStyle/>
          <a:p>
            <a:r>
              <a:rPr lang="en-US" sz="5400" dirty="0">
                <a:solidFill>
                  <a:srgbClr val="58595B"/>
                </a:solidFill>
                <a:latin typeface="BrownPro" panose="02010804010101010102" pitchFamily="50" charset="0"/>
              </a:rPr>
              <a:t>Points Verification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5364" y="1342724"/>
            <a:ext cx="5725015" cy="47179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Communities “check off” the actions they’ve taken to reduce soft costs through the SolSmart Application.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In order to be awarded points for the actions indicated as complete, communities must submit evidence via a hyperlink or document attachment.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SolSmart provides an “Application Appendix,” which provides examples of acceptable documentation.</a:t>
            </a: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682" y="1037924"/>
            <a:ext cx="3726992" cy="4846320"/>
          </a:xfrm>
          <a:prstGeom prst="rect">
            <a:avLst/>
          </a:prstGeom>
          <a:ln w="38100">
            <a:solidFill>
              <a:srgbClr val="58595B"/>
            </a:solidFill>
          </a:ln>
        </p:spPr>
      </p:pic>
    </p:spTree>
    <p:extLst>
      <p:ext uri="{BB962C8B-B14F-4D97-AF65-F5344CB8AC3E}">
        <p14:creationId xmlns:p14="http://schemas.microsoft.com/office/powerpoint/2010/main" val="37047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20821" y="1431757"/>
            <a:ext cx="4558884" cy="39057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nPro Light" panose="00010400010101010101" pitchFamily="50" charset="0"/>
              </a:rPr>
              <a:t>What are the steps to earn SolSmart Bronze designation?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18" y="995023"/>
            <a:ext cx="6858957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5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690" y="1887164"/>
            <a:ext cx="66704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cap="all" dirty="0">
                <a:solidFill>
                  <a:srgbClr val="FFA300"/>
                </a:solidFill>
              </a:rPr>
              <a:t>STEP 1</a:t>
            </a:r>
            <a:r>
              <a:rPr lang="en-US" sz="2400" b="1" cap="all" dirty="0">
                <a:solidFill>
                  <a:srgbClr val="58595B"/>
                </a:solidFill>
              </a:rPr>
              <a:t>:</a:t>
            </a:r>
            <a:r>
              <a:rPr lang="en-US" sz="2800" b="1" cap="all" dirty="0">
                <a:solidFill>
                  <a:srgbClr val="FFA300"/>
                </a:solidFill>
              </a:rPr>
              <a:t> </a:t>
            </a:r>
            <a:r>
              <a:rPr lang="en-US" sz="2400" b="1" dirty="0"/>
              <a:t>Cut critical red tape via prerequisites.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A300"/>
                </a:solidFill>
              </a:rPr>
              <a:t>STEP 2</a:t>
            </a:r>
            <a:r>
              <a:rPr lang="en-US" sz="2400" dirty="0">
                <a:solidFill>
                  <a:srgbClr val="58595B"/>
                </a:solidFill>
              </a:rPr>
              <a:t>: Earn 20 points in the Permitting 			    category.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A300"/>
                </a:solidFill>
              </a:rPr>
              <a:t>STEP 3</a:t>
            </a:r>
            <a:r>
              <a:rPr lang="en-US" sz="2400" dirty="0">
                <a:solidFill>
                  <a:srgbClr val="58595B"/>
                </a:solidFill>
              </a:rPr>
              <a:t>: Earn 20 points in the Planning, Zoning, and Development Regulations category.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A300"/>
                </a:solidFill>
              </a:rPr>
              <a:t>STEP 4</a:t>
            </a:r>
            <a:r>
              <a:rPr lang="en-US" sz="2400" dirty="0">
                <a:solidFill>
                  <a:srgbClr val="58595B"/>
                </a:solidFill>
              </a:rPr>
              <a:t>: Earn 20 points across any of the six “Special Focus” categories</a:t>
            </a:r>
            <a:r>
              <a:rPr lang="en-US" sz="2400" b="1" dirty="0">
                <a:solidFill>
                  <a:srgbClr val="58595B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763" y="1518195"/>
            <a:ext cx="3209074" cy="20855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00999" y="3603708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 first 35 SolSmart designees receive a decorative SolSmart panel to display in a public building! </a:t>
            </a:r>
            <a:endParaRPr lang="en-US" sz="2400" b="1" cap="all" dirty="0">
              <a:solidFill>
                <a:srgbClr val="58595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4634" y="871864"/>
            <a:ext cx="3431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859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 PRIZE</a:t>
            </a:r>
            <a:endParaRPr lang="en-US" b="1" cap="all" dirty="0">
              <a:solidFill>
                <a:srgbClr val="58595B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33467" y="867401"/>
            <a:ext cx="7292509" cy="1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58595B"/>
                </a:solidFill>
                <a:latin typeface="BrownPro" panose="02010804010101010102" pitchFamily="50" charset="0"/>
              </a:rPr>
              <a:t>Path to SolSmart Bronze</a:t>
            </a:r>
          </a:p>
        </p:txBody>
      </p:sp>
    </p:spTree>
    <p:extLst>
      <p:ext uri="{BB962C8B-B14F-4D97-AF65-F5344CB8AC3E}">
        <p14:creationId xmlns:p14="http://schemas.microsoft.com/office/powerpoint/2010/main" val="38879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Elbow Connector 44"/>
          <p:cNvCxnSpPr>
            <a:stCxn id="43" idx="3"/>
          </p:cNvCxnSpPr>
          <p:nvPr/>
        </p:nvCxnSpPr>
        <p:spPr>
          <a:xfrm flipV="1">
            <a:off x="6670308" y="2025765"/>
            <a:ext cx="1605673" cy="113945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4308" y="2540698"/>
            <a:ext cx="6096000" cy="3408336"/>
          </a:xfrm>
        </p:spPr>
        <p:txBody>
          <a:bodyPr>
            <a:norm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Provide a statement of your community’s solar goals, including commitments to earn designation and to track key solar metrics.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Create and put your community’s solar permitting checklist online.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Review zoning requirements for solar PV. Commit to discussing barriers during next review.</a:t>
            </a:r>
            <a:r>
              <a:rPr lang="en-US" sz="1400" b="1" dirty="0">
                <a:solidFill>
                  <a:srgbClr val="58595B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A300"/>
                </a:solidFill>
              </a:rPr>
              <a:t>STEP 1: Cut critical red tape via (3) prerequisites.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786" y="827043"/>
            <a:ext cx="4134492" cy="5385816"/>
          </a:xfrm>
          <a:prstGeom prst="rect">
            <a:avLst/>
          </a:prstGeom>
          <a:ln w="38100">
            <a:solidFill>
              <a:srgbClr val="58595B"/>
            </a:solidFill>
          </a:ln>
        </p:spPr>
      </p:pic>
      <p:sp>
        <p:nvSpPr>
          <p:cNvPr id="43" name="Rectangle 42"/>
          <p:cNvSpPr/>
          <p:nvPr/>
        </p:nvSpPr>
        <p:spPr>
          <a:xfrm>
            <a:off x="1446998" y="2511813"/>
            <a:ext cx="5223310" cy="1306820"/>
          </a:xfrm>
          <a:prstGeom prst="rect">
            <a:avLst/>
          </a:prstGeom>
          <a:solidFill>
            <a:srgbClr val="58595B">
              <a:alpha val="10196"/>
            </a:srgbClr>
          </a:solidFill>
          <a:ln>
            <a:solidFill>
              <a:srgbClr val="FF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74308" y="1452625"/>
            <a:ext cx="60745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cap="all" dirty="0">
                <a:solidFill>
                  <a:srgbClr val="FFA300"/>
                </a:solidFill>
              </a:rPr>
              <a:t>STEP 1</a:t>
            </a:r>
            <a:r>
              <a:rPr lang="en-US" sz="2800" cap="all" dirty="0">
                <a:solidFill>
                  <a:srgbClr val="58595B"/>
                </a:solidFill>
              </a:rPr>
              <a:t>:</a:t>
            </a:r>
            <a:r>
              <a:rPr lang="en-US" sz="2800" b="1" cap="all" dirty="0">
                <a:solidFill>
                  <a:srgbClr val="58595B"/>
                </a:solidFill>
              </a:rPr>
              <a:t> </a:t>
            </a:r>
            <a:r>
              <a:rPr lang="en-US" sz="2800" dirty="0">
                <a:solidFill>
                  <a:srgbClr val="58595B"/>
                </a:solidFill>
              </a:rPr>
              <a:t>Cut critical red tape via prerequisites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33467" y="867401"/>
            <a:ext cx="7292509" cy="1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58595B"/>
                </a:solidFill>
                <a:latin typeface="BrownPro" panose="02010804010101010102" pitchFamily="50" charset="0"/>
              </a:rPr>
              <a:t>Path to SolSmart Bronze</a:t>
            </a:r>
          </a:p>
        </p:txBody>
      </p:sp>
    </p:spTree>
    <p:extLst>
      <p:ext uri="{BB962C8B-B14F-4D97-AF65-F5344CB8AC3E}">
        <p14:creationId xmlns:p14="http://schemas.microsoft.com/office/powerpoint/2010/main" val="178818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Elbow Connector 44"/>
          <p:cNvCxnSpPr>
            <a:stCxn id="43" idx="3"/>
          </p:cNvCxnSpPr>
          <p:nvPr/>
        </p:nvCxnSpPr>
        <p:spPr>
          <a:xfrm flipV="1">
            <a:off x="6714114" y="3388072"/>
            <a:ext cx="1605673" cy="8189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4308" y="2540698"/>
            <a:ext cx="6096000" cy="3408336"/>
          </a:xfrm>
        </p:spPr>
        <p:txBody>
          <a:bodyPr>
            <a:norm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58595B"/>
                </a:solidFill>
              </a:rPr>
              <a:t>Provide a statement of your community’s solar goals, including commitments to earn designation and to track key solar metrics.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Create and put your community’s solar permitting checklist online.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58595B"/>
                </a:solidFill>
              </a:rPr>
              <a:t>Review zoning requirements for solar PV. Commit to discussing barriers during next review.</a:t>
            </a:r>
            <a:r>
              <a:rPr lang="en-US" sz="1400" b="1" dirty="0">
                <a:solidFill>
                  <a:srgbClr val="58595B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490804" y="3874119"/>
            <a:ext cx="5223310" cy="665797"/>
          </a:xfrm>
          <a:prstGeom prst="rect">
            <a:avLst/>
          </a:prstGeom>
          <a:solidFill>
            <a:srgbClr val="58595B">
              <a:alpha val="10196"/>
            </a:srgbClr>
          </a:solidFill>
          <a:ln>
            <a:solidFill>
              <a:srgbClr val="FF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74308" y="1452625"/>
            <a:ext cx="60745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cap="all" dirty="0">
                <a:solidFill>
                  <a:srgbClr val="FFA300"/>
                </a:solidFill>
              </a:rPr>
              <a:t>STEP 1</a:t>
            </a:r>
            <a:r>
              <a:rPr lang="en-US" sz="2800" cap="all" dirty="0">
                <a:solidFill>
                  <a:srgbClr val="58595B"/>
                </a:solidFill>
              </a:rPr>
              <a:t>:</a:t>
            </a:r>
            <a:r>
              <a:rPr lang="en-US" sz="2800" b="1" cap="all" dirty="0">
                <a:solidFill>
                  <a:srgbClr val="58595B"/>
                </a:solidFill>
              </a:rPr>
              <a:t> </a:t>
            </a:r>
            <a:r>
              <a:rPr lang="en-US" sz="2800" dirty="0">
                <a:solidFill>
                  <a:srgbClr val="58595B"/>
                </a:solidFill>
              </a:rPr>
              <a:t>Cut critical red tape via prerequisites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33467" y="867401"/>
            <a:ext cx="7292509" cy="1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58595B"/>
                </a:solidFill>
                <a:latin typeface="BrownPro" panose="02010804010101010102" pitchFamily="50" charset="0"/>
              </a:rPr>
              <a:t>Path to SolSmart Bronze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965" y="966858"/>
            <a:ext cx="3729370" cy="4846320"/>
          </a:xfrm>
          <a:prstGeom prst="rect">
            <a:avLst/>
          </a:prstGeom>
          <a:ln w="38100">
            <a:solidFill>
              <a:srgbClr val="58595B"/>
            </a:solidFill>
          </a:ln>
        </p:spPr>
      </p:pic>
    </p:spTree>
    <p:extLst>
      <p:ext uri="{BB962C8B-B14F-4D97-AF65-F5344CB8AC3E}">
        <p14:creationId xmlns:p14="http://schemas.microsoft.com/office/powerpoint/2010/main" val="54128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Elbow Connector 44"/>
          <p:cNvCxnSpPr>
            <a:cxnSpLocks/>
            <a:stCxn id="43" idx="3"/>
          </p:cNvCxnSpPr>
          <p:nvPr/>
        </p:nvCxnSpPr>
        <p:spPr>
          <a:xfrm flipV="1">
            <a:off x="6648813" y="4045801"/>
            <a:ext cx="1605673" cy="103952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4308" y="2540698"/>
            <a:ext cx="6096000" cy="3408336"/>
          </a:xfrm>
        </p:spPr>
        <p:txBody>
          <a:bodyPr>
            <a:norm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58595B"/>
                </a:solidFill>
              </a:rPr>
              <a:t>Provide a statement of your community’s solar goals, including commitments to earn designation and to track key solar metrics.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58595B"/>
                </a:solidFill>
              </a:rPr>
              <a:t>Create and put your community’s solar permitting checklist online.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58595B"/>
                </a:solidFill>
              </a:rPr>
              <a:t>Review zoning requirements for solar PV. Commit to discussing barriers during next review.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14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A300"/>
                </a:solidFill>
              </a:rPr>
              <a:t>STEP 1: Cut critical red tape via (3) prerequisites.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425503" y="4531846"/>
            <a:ext cx="5223310" cy="1106954"/>
          </a:xfrm>
          <a:prstGeom prst="rect">
            <a:avLst/>
          </a:prstGeom>
          <a:solidFill>
            <a:srgbClr val="58595B">
              <a:alpha val="10196"/>
            </a:srgbClr>
          </a:solidFill>
          <a:ln>
            <a:solidFill>
              <a:srgbClr val="FF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74308" y="1452625"/>
            <a:ext cx="60745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cap="all" dirty="0">
                <a:solidFill>
                  <a:srgbClr val="FFA300"/>
                </a:solidFill>
              </a:rPr>
              <a:t>STEP 1</a:t>
            </a:r>
            <a:r>
              <a:rPr lang="en-US" sz="2800" dirty="0">
                <a:solidFill>
                  <a:srgbClr val="58595B"/>
                </a:solidFill>
              </a:rPr>
              <a:t>: Cut critical red tape via prerequisites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199" y="781262"/>
            <a:ext cx="4123744" cy="5385816"/>
          </a:xfrm>
          <a:prstGeom prst="rect">
            <a:avLst/>
          </a:prstGeom>
          <a:ln w="38100">
            <a:solidFill>
              <a:srgbClr val="58595B"/>
            </a:solidFill>
          </a:ln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333467" y="867401"/>
            <a:ext cx="7292509" cy="1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58595B"/>
                </a:solidFill>
                <a:latin typeface="BrownPro" panose="02010804010101010102" pitchFamily="50" charset="0"/>
              </a:rPr>
              <a:t>Path to SolSmart Bronze</a:t>
            </a:r>
          </a:p>
        </p:txBody>
      </p:sp>
    </p:spTree>
    <p:extLst>
      <p:ext uri="{BB962C8B-B14F-4D97-AF65-F5344CB8AC3E}">
        <p14:creationId xmlns:p14="http://schemas.microsoft.com/office/powerpoint/2010/main" val="3370203751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Sol Smart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Smart_template2" id="{C7E2D73C-9E24-2649-BB69-067D97C996C3}" vid="{B6FE8A13-24E8-8143-A77F-0627535994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9667</TotalTime>
  <Words>2156</Words>
  <Application>Microsoft Office PowerPoint</Application>
  <PresentationFormat>Widescreen</PresentationFormat>
  <Paragraphs>251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BrownPro</vt:lpstr>
      <vt:lpstr>BrownPro Light</vt:lpstr>
      <vt:lpstr>Calibri</vt:lpstr>
      <vt:lpstr>Calibri Light</vt:lpstr>
      <vt:lpstr>Courier New</vt:lpstr>
      <vt:lpstr>Gill Sans MT</vt:lpstr>
      <vt:lpstr>Wingdings</vt:lpstr>
      <vt:lpstr>Metropolitan</vt:lpstr>
      <vt:lpstr>Sol Smart </vt:lpstr>
      <vt:lpstr>Your Community’s Journey Through SolSmart</vt:lpstr>
      <vt:lpstr>SolSmart Program Structure</vt:lpstr>
      <vt:lpstr>Getting Started</vt:lpstr>
      <vt:lpstr>Points Verification</vt:lpstr>
      <vt:lpstr>What are the steps to earn SolSmart Bronze designation?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SolSmart</vt:lpstr>
      <vt:lpstr>SolSmart Designations &amp; Awards</vt:lpstr>
      <vt:lpstr>Join other designated communities!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SPARC TAP Team</dc:title>
  <dc:creator>Philip Haddix</dc:creator>
  <cp:lastModifiedBy>Zachary Greene</cp:lastModifiedBy>
  <cp:revision>260</cp:revision>
  <cp:lastPrinted>2016-03-07T14:06:07Z</cp:lastPrinted>
  <dcterms:created xsi:type="dcterms:W3CDTF">2015-10-19T11:42:00Z</dcterms:created>
  <dcterms:modified xsi:type="dcterms:W3CDTF">2017-01-19T06:56:20Z</dcterms:modified>
</cp:coreProperties>
</file>