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2" r:id="rId1"/>
  </p:sldMasterIdLst>
  <p:notesMasterIdLst>
    <p:notesMasterId r:id="rId21"/>
  </p:notesMasterIdLst>
  <p:handoutMasterIdLst>
    <p:handoutMasterId r:id="rId22"/>
  </p:handoutMasterIdLst>
  <p:sldIdLst>
    <p:sldId id="351" r:id="rId2"/>
    <p:sldId id="257" r:id="rId3"/>
    <p:sldId id="258" r:id="rId4"/>
    <p:sldId id="264" r:id="rId5"/>
    <p:sldId id="265" r:id="rId6"/>
    <p:sldId id="267" r:id="rId7"/>
    <p:sldId id="268" r:id="rId8"/>
    <p:sldId id="273" r:id="rId9"/>
    <p:sldId id="288" r:id="rId10"/>
    <p:sldId id="274" r:id="rId11"/>
    <p:sldId id="348" r:id="rId12"/>
    <p:sldId id="287" r:id="rId13"/>
    <p:sldId id="383" r:id="rId14"/>
    <p:sldId id="366" r:id="rId15"/>
    <p:sldId id="365" r:id="rId16"/>
    <p:sldId id="379" r:id="rId17"/>
    <p:sldId id="384" r:id="rId18"/>
    <p:sldId id="313" r:id="rId19"/>
    <p:sldId id="344" r:id="rId2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: Barriers to Solar" id="{11301499-E71C-45D2-BEB7-EC46C899D44E}">
          <p14:sldIdLst>
            <p14:sldId id="351"/>
            <p14:sldId id="257"/>
            <p14:sldId id="258"/>
            <p14:sldId id="264"/>
            <p14:sldId id="265"/>
            <p14:sldId id="267"/>
            <p14:sldId id="268"/>
            <p14:sldId id="273"/>
            <p14:sldId id="288"/>
            <p14:sldId id="274"/>
            <p14:sldId id="348"/>
            <p14:sldId id="287"/>
          </p14:sldIdLst>
        </p14:section>
        <p14:section name="SolSmart: Addressing Soft Costs" id="{709C28EA-8EDC-47AD-BE97-913CC9107096}">
          <p14:sldIdLst>
            <p14:sldId id="383"/>
            <p14:sldId id="366"/>
            <p14:sldId id="365"/>
            <p14:sldId id="379"/>
            <p14:sldId id="384"/>
            <p14:sldId id="313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00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7" autoAdjust="0"/>
    <p:restoredTop sz="83092" autoAdjust="0"/>
  </p:normalViewPr>
  <p:slideViewPr>
    <p:cSldViewPr snapToGrid="0">
      <p:cViewPr varScale="1">
        <p:scale>
          <a:sx n="48" d="100"/>
          <a:sy n="48" d="100"/>
        </p:scale>
        <p:origin x="7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3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1656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EIMAC01:Box%20Sync:Projects%20-%20Active:US%20DOE%20-%20Solar%20America%20Technical%20Outreach%20(0054.3):Data%20&amp;%20Analysis:Benefits%20and%20Barriers%20Poll:Barriers%20Comprehensive%20Breakdown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A300"/>
            </a:solidFill>
            <a:ln>
              <a:noFill/>
            </a:ln>
          </c:spPr>
          <c:invertIfNegative val="0"/>
          <c:cat>
            <c:strRef>
              <c:f>Organized!$A$1:$A$9</c:f>
              <c:strCache>
                <c:ptCount val="9"/>
                <c:pt idx="0">
                  <c:v>High upfront cost</c:v>
                </c:pt>
                <c:pt idx="1">
                  <c:v>Lack of education</c:v>
                </c:pt>
                <c:pt idx="2">
                  <c:v>Lack of policy support</c:v>
                </c:pt>
                <c:pt idx="3">
                  <c:v>Lack of utility support</c:v>
                </c:pt>
                <c:pt idx="4">
                  <c:v>Other</c:v>
                </c:pt>
                <c:pt idx="5">
                  <c:v>Historic Preservation</c:v>
                </c:pt>
                <c:pt idx="6">
                  <c:v>Lack of HOA support</c:v>
                </c:pt>
                <c:pt idx="7">
                  <c:v>Reliability concerns</c:v>
                </c:pt>
                <c:pt idx="8">
                  <c:v>Environmental Impact</c:v>
                </c:pt>
              </c:strCache>
            </c:strRef>
          </c:cat>
          <c:val>
            <c:numRef>
              <c:f>Organized!$B$1:$B$9</c:f>
              <c:numCache>
                <c:formatCode>General</c:formatCode>
                <c:ptCount val="9"/>
                <c:pt idx="0">
                  <c:v>316</c:v>
                </c:pt>
                <c:pt idx="1">
                  <c:v>166</c:v>
                </c:pt>
                <c:pt idx="2">
                  <c:v>163</c:v>
                </c:pt>
                <c:pt idx="3">
                  <c:v>28</c:v>
                </c:pt>
                <c:pt idx="4">
                  <c:v>26</c:v>
                </c:pt>
                <c:pt idx="5">
                  <c:v>24</c:v>
                </c:pt>
                <c:pt idx="6">
                  <c:v>18</c:v>
                </c:pt>
                <c:pt idx="7">
                  <c:v>13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9C-4513-A075-A9891897F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-2129135760"/>
        <c:axId val="2146489744"/>
      </c:barChart>
      <c:catAx>
        <c:axId val="-21291357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Gill Sans MT"/>
                <a:cs typeface="Gill Sans MT"/>
              </a:defRPr>
            </a:pPr>
            <a:endParaRPr lang="en-US"/>
          </a:p>
        </c:txPr>
        <c:crossAx val="2146489744"/>
        <c:crosses val="autoZero"/>
        <c:auto val="1"/>
        <c:lblAlgn val="ctr"/>
        <c:lblOffset val="100"/>
        <c:noMultiLvlLbl val="0"/>
      </c:catAx>
      <c:valAx>
        <c:axId val="21464897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Gill Sans MT"/>
                <a:cs typeface="Gill Sans MT"/>
              </a:defRPr>
            </a:pPr>
            <a:endParaRPr lang="en-US"/>
          </a:p>
        </c:txPr>
        <c:crossAx val="-212913576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US Average Installed Cost for Residential PV</a:t>
            </a:r>
          </a:p>
        </c:rich>
      </c:tx>
      <c:layout>
        <c:manualLayout>
          <c:xMode val="edge"/>
          <c:yMode val="edge"/>
          <c:x val="0.161896019112872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126704294706507E-2"/>
          <c:y val="0.136801332525742"/>
          <c:w val="0.89717418066104604"/>
          <c:h val="0.65228346456692898"/>
        </c:manualLayout>
      </c:layout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Year</c:v>
                </c:pt>
              </c:strCache>
            </c:strRef>
          </c:tx>
          <c:spPr>
            <a:ln w="34925" cap="rnd">
              <a:solidFill>
                <a:srgbClr val="FFA300"/>
              </a:solidFill>
              <a:round/>
            </a:ln>
            <a:effectLst/>
          </c:spPr>
          <c:marker>
            <c:symbol val="diamond"/>
            <c:size val="5"/>
            <c:spPr>
              <a:noFill/>
              <a:ln w="38100">
                <a:solidFill>
                  <a:srgbClr val="FFA300"/>
                </a:solidFill>
              </a:ln>
              <a:effectLst/>
            </c:spPr>
          </c:marker>
          <c:cat>
            <c:strRef>
              <c:f>Sheet1!$A$2:$A$19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(H1)</c:v>
                </c:pt>
              </c:strCache>
            </c:strRef>
          </c:cat>
          <c:val>
            <c:numRef>
              <c:f>Sheet1!$B$2:$B$19</c:f>
              <c:numCache>
                <c:formatCode>_("$"* #,##0_);_("$"* \(#,##0\);_("$"* "-"??_);_(@_)</c:formatCode>
                <c:ptCount val="18"/>
                <c:pt idx="0">
                  <c:v>12.15</c:v>
                </c:pt>
                <c:pt idx="1">
                  <c:v>11.55</c:v>
                </c:pt>
                <c:pt idx="2">
                  <c:v>10.54</c:v>
                </c:pt>
                <c:pt idx="3">
                  <c:v>10.96</c:v>
                </c:pt>
                <c:pt idx="4">
                  <c:v>10.96</c:v>
                </c:pt>
                <c:pt idx="5">
                  <c:v>9.9499999999999993</c:v>
                </c:pt>
                <c:pt idx="6">
                  <c:v>9.27</c:v>
                </c:pt>
                <c:pt idx="7">
                  <c:v>9.01</c:v>
                </c:pt>
                <c:pt idx="8">
                  <c:v>9.01</c:v>
                </c:pt>
                <c:pt idx="9">
                  <c:v>9.2299999999999986</c:v>
                </c:pt>
                <c:pt idx="10">
                  <c:v>8.8000000000000007</c:v>
                </c:pt>
                <c:pt idx="11">
                  <c:v>8.34</c:v>
                </c:pt>
                <c:pt idx="12">
                  <c:v>7.1499999999999986</c:v>
                </c:pt>
                <c:pt idx="13">
                  <c:v>6.21</c:v>
                </c:pt>
                <c:pt idx="14">
                  <c:v>5.41</c:v>
                </c:pt>
                <c:pt idx="15">
                  <c:v>4.6399999999999997</c:v>
                </c:pt>
                <c:pt idx="16">
                  <c:v>4.2699999999999996</c:v>
                </c:pt>
                <c:pt idx="17">
                  <c:v>3.97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71-4017-BEB9-A29480555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9041152"/>
        <c:axId val="-2129037760"/>
      </c:lineChart>
      <c:catAx>
        <c:axId val="-2129041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037760"/>
        <c:crosses val="autoZero"/>
        <c:auto val="1"/>
        <c:lblAlgn val="ctr"/>
        <c:lblOffset val="100"/>
        <c:tickLblSkip val="17"/>
        <c:tickMarkSkip val="1"/>
        <c:noMultiLvlLbl val="0"/>
      </c:catAx>
      <c:valAx>
        <c:axId val="-212903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041152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Comparison of US and German Solar Costs </a:t>
            </a:r>
          </a:p>
        </c:rich>
      </c:tx>
      <c:layout>
        <c:manualLayout>
          <c:xMode val="edge"/>
          <c:yMode val="edge"/>
          <c:x val="0.196168088818064"/>
          <c:y val="1.9488077363063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953719557390099"/>
          <c:y val="0.12842623801080399"/>
          <c:w val="0.56322039193111895"/>
          <c:h val="0.77407659888549696"/>
        </c:manualLayout>
      </c:layout>
      <c:barChart>
        <c:barDir val="col"/>
        <c:grouping val="stacked"/>
        <c:varyColors val="0"/>
        <c:ser>
          <c:idx val="0"/>
          <c:order val="0"/>
          <c:tx>
            <c:v>Total Installed Cost</c:v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US Solar Cost</c:v>
                </c:pt>
                <c:pt idx="1">
                  <c:v>German Solar Cost</c:v>
                </c:pt>
              </c:strCache>
            </c:strRef>
          </c:cat>
          <c:val>
            <c:numRef>
              <c:f>Sheet1!$B$2:$B$3</c:f>
              <c:numCache>
                <c:formatCode>_("$"* #,##0.00_);_("$"* \(#,##0.00\);_("$"* "-"??_);_(@_)</c:formatCode>
                <c:ptCount val="2"/>
                <c:pt idx="0">
                  <c:v>1.26</c:v>
                </c:pt>
                <c:pt idx="1">
                  <c:v>0.87839999999999996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DB-462D-9337-85E96ADD7D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Non-Hardware Cost</c:v>
                </c:pt>
              </c:strCache>
            </c:strRef>
          </c:tx>
          <c:spPr>
            <a:solidFill>
              <a:srgbClr val="6B737B"/>
            </a:solidFill>
            <a:ln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US Solar Cost</c:v>
                </c:pt>
                <c:pt idx="1">
                  <c:v>German Solar Cost</c:v>
                </c:pt>
              </c:strCache>
            </c:strRef>
          </c:cat>
          <c:val>
            <c:numRef>
              <c:f>Sheet1!$C$2:$C$3</c:f>
              <c:numCache>
                <c:formatCode>_("$"* #,##0.00_);_("$"* \(#,##0.00\);_("$"* "-"??_);_(@_)</c:formatCode>
                <c:ptCount val="2"/>
                <c:pt idx="0">
                  <c:v>2.2400000000000002</c:v>
                </c:pt>
                <c:pt idx="1">
                  <c:v>0.9516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DB-462D-9337-85E96ADD7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9396656"/>
        <c:axId val="-2009188624"/>
      </c:barChart>
      <c:catAx>
        <c:axId val="-211939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09188624"/>
        <c:crosses val="autoZero"/>
        <c:auto val="1"/>
        <c:lblAlgn val="ctr"/>
        <c:lblOffset val="100"/>
        <c:noMultiLvlLbl val="0"/>
      </c:catAx>
      <c:valAx>
        <c:axId val="-2009188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$ per Watt</a:t>
                </a:r>
              </a:p>
            </c:rich>
          </c:tx>
          <c:layout>
            <c:manualLayout>
              <c:xMode val="edge"/>
              <c:yMode val="edge"/>
              <c:x val="9.2672088509180503E-3"/>
              <c:y val="0.411457186458702"/>
            </c:manualLayout>
          </c:layout>
          <c:overlay val="0"/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-21193966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Gill Sans MT"/>
          <a:cs typeface="Gill Sans MT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Comparison of US and German Solar Costs </a:t>
            </a:r>
          </a:p>
        </c:rich>
      </c:tx>
      <c:layout>
        <c:manualLayout>
          <c:xMode val="edge"/>
          <c:yMode val="edge"/>
          <c:x val="0.196168088818064"/>
          <c:y val="1.9488077363063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953719557390099"/>
          <c:y val="0.12842623801080399"/>
          <c:w val="0.56322039193111895"/>
          <c:h val="0.774076598885496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Hardware Cost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US Solar Cost</c:v>
                </c:pt>
                <c:pt idx="1">
                  <c:v>German Solar Cost</c:v>
                </c:pt>
              </c:strCache>
            </c:strRef>
          </c:cat>
          <c:val>
            <c:numRef>
              <c:f>Sheet1!$B$2:$B$3</c:f>
              <c:numCache>
                <c:formatCode>_("$"* #,##0.00_);_("$"* \(#,##0.00\);_("$"* "-"??_);_(@_)</c:formatCode>
                <c:ptCount val="2"/>
                <c:pt idx="0">
                  <c:v>1.26</c:v>
                </c:pt>
                <c:pt idx="1">
                  <c:v>0.87839999999999996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E-42F2-8858-C41F11C938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Non-Hardware Cost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US Solar Cost</c:v>
                </c:pt>
                <c:pt idx="1">
                  <c:v>German Solar Cost</c:v>
                </c:pt>
              </c:strCache>
            </c:strRef>
          </c:cat>
          <c:val>
            <c:numRef>
              <c:f>Sheet1!$C$2:$C$3</c:f>
              <c:numCache>
                <c:formatCode>_("$"* #,##0.00_);_("$"* \(#,##0.00\);_("$"* "-"??_);_(@_)</c:formatCode>
                <c:ptCount val="2"/>
                <c:pt idx="0">
                  <c:v>2.2400000000000002</c:v>
                </c:pt>
                <c:pt idx="1">
                  <c:v>0.9516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EE-42F2-8858-C41F11C93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0031248"/>
        <c:axId val="-2062364320"/>
      </c:barChart>
      <c:catAx>
        <c:axId val="-206003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62364320"/>
        <c:crosses val="autoZero"/>
        <c:auto val="1"/>
        <c:lblAlgn val="ctr"/>
        <c:lblOffset val="100"/>
        <c:noMultiLvlLbl val="0"/>
      </c:catAx>
      <c:valAx>
        <c:axId val="-2062364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$ per Watt</a:t>
                </a:r>
              </a:p>
            </c:rich>
          </c:tx>
          <c:layout>
            <c:manualLayout>
              <c:xMode val="edge"/>
              <c:yMode val="edge"/>
              <c:x val="9.2672088509180503E-3"/>
              <c:y val="0.411457186458702"/>
            </c:manualLayout>
          </c:layout>
          <c:overlay val="0"/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-20600312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Gill Sans MT"/>
          <a:cs typeface="Gill Sans M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Comparison of US and German Solar Costs</a:t>
            </a:r>
          </a:p>
        </c:rich>
      </c:tx>
      <c:layout>
        <c:manualLayout>
          <c:xMode val="edge"/>
          <c:yMode val="edge"/>
          <c:x val="0.20292584411251799"/>
          <c:y val="1.9488077363063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678474621322"/>
          <c:y val="0.12842623801080399"/>
          <c:w val="0.55853900322315897"/>
          <c:h val="0.774742569403258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Hardware Cost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US Solar Cost</c:v>
                </c:pt>
                <c:pt idx="1">
                  <c:v>German Solar Cost</c:v>
                </c:pt>
              </c:strCache>
            </c:strRef>
          </c:cat>
          <c:val>
            <c:numRef>
              <c:f>Sheet1!$B$2:$B$3</c:f>
              <c:numCache>
                <c:formatCode>_("$"* #,##0.00_);_("$"* \(#,##0.00\);_("$"* "-"??_);_(@_)</c:formatCode>
                <c:ptCount val="2"/>
                <c:pt idx="0">
                  <c:v>1.26</c:v>
                </c:pt>
                <c:pt idx="1">
                  <c:v>0.87839999999999996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A-43DC-9F4C-BA91264246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Non-Hardware Cost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2-BDBA-43DC-9F4C-BA912642461F}"/>
              </c:ext>
            </c:extLst>
          </c:dPt>
          <c:cat>
            <c:strRef>
              <c:f>Sheet1!$A$2:$A$3</c:f>
              <c:strCache>
                <c:ptCount val="2"/>
                <c:pt idx="0">
                  <c:v>US Solar Cost</c:v>
                </c:pt>
                <c:pt idx="1">
                  <c:v>German Solar Cost</c:v>
                </c:pt>
              </c:strCache>
            </c:strRef>
          </c:cat>
          <c:val>
            <c:numRef>
              <c:f>Sheet1!$C$2:$C$3</c:f>
              <c:numCache>
                <c:formatCode>_("$"* #,##0.00_);_("$"* \(#,##0.00\);_("$"* "-"??_);_(@_)</c:formatCode>
                <c:ptCount val="2"/>
                <c:pt idx="0">
                  <c:v>1.0149999999999999</c:v>
                </c:pt>
                <c:pt idx="1">
                  <c:v>0.9516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BA-43DC-9F4C-BA91264246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DBA-43DC-9F4C-BA912642461F}"/>
              </c:ext>
            </c:extLst>
          </c:dPt>
          <c:cat>
            <c:strRef>
              <c:f>Sheet1!$A$2:$A$3</c:f>
              <c:strCache>
                <c:ptCount val="2"/>
                <c:pt idx="0">
                  <c:v>US Solar Cost</c:v>
                </c:pt>
                <c:pt idx="1">
                  <c:v>German Solar Cost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 formatCode="_(&quot;$&quot;* #,##0.00_);_(&quot;$&quot;* \(#,##0.00\);_(&quot;$&quot;* &quot;-&quot;??_);_(@_)">
                  <c:v>1.2250000000000001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BA-43DC-9F4C-BA9126424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7210480"/>
        <c:axId val="-2009989584"/>
      </c:barChart>
      <c:catAx>
        <c:axId val="-2107210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09989584"/>
        <c:crosses val="autoZero"/>
        <c:auto val="1"/>
        <c:lblAlgn val="ctr"/>
        <c:lblOffset val="100"/>
        <c:noMultiLvlLbl val="0"/>
      </c:catAx>
      <c:valAx>
        <c:axId val="-2009989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$ per Watt</a:t>
                </a:r>
              </a:p>
            </c:rich>
          </c:tx>
          <c:layout>
            <c:manualLayout>
              <c:xMode val="edge"/>
              <c:yMode val="edge"/>
              <c:x val="1.6222046725300601E-2"/>
              <c:y val="0.410941980004005"/>
            </c:manualLayout>
          </c:layout>
          <c:overlay val="0"/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-21072104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Gill Sans MT"/>
          <a:cs typeface="Gill Sans MT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Comparison of US and German Solar Costs</a:t>
            </a:r>
          </a:p>
        </c:rich>
      </c:tx>
      <c:layout>
        <c:manualLayout>
          <c:xMode val="edge"/>
          <c:yMode val="edge"/>
          <c:x val="0.20145111259203599"/>
          <c:y val="1.9488077363063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678474621322"/>
          <c:y val="0.12842623801080399"/>
          <c:w val="0.55853900322315897"/>
          <c:h val="0.774742569403258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Hardware Cost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US Solar Cost</c:v>
                </c:pt>
                <c:pt idx="1">
                  <c:v>German Solar Cost</c:v>
                </c:pt>
              </c:strCache>
            </c:strRef>
          </c:cat>
          <c:val>
            <c:numRef>
              <c:f>Sheet1!$B$2:$B$3</c:f>
              <c:numCache>
                <c:formatCode>_("$"* #,##0.00_);_("$"* \(#,##0.00\);_("$"* "-"??_);_(@_)</c:formatCode>
                <c:ptCount val="2"/>
                <c:pt idx="0">
                  <c:v>1.26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20-4A24-A2E0-881031E37F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Non-Hardware Cost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US Solar Cost</c:v>
                </c:pt>
                <c:pt idx="1">
                  <c:v>German Solar Cost</c:v>
                </c:pt>
              </c:strCache>
            </c:strRef>
          </c:cat>
          <c:val>
            <c:numRef>
              <c:f>Sheet1!$C$2:$C$3</c:f>
              <c:numCache>
                <c:formatCode>_("$"* #,##0.00_);_("$"* \(#,##0.00\);_("$"* "-"??_);_(@_)</c:formatCode>
                <c:ptCount val="2"/>
                <c:pt idx="0">
                  <c:v>1.0149999999999999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20-4A24-A2E0-881031E37F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220-4A24-A2E0-881031E37F78}"/>
              </c:ext>
            </c:extLst>
          </c:dPt>
          <c:cat>
            <c:strRef>
              <c:f>Sheet1!$A$2:$A$3</c:f>
              <c:strCache>
                <c:ptCount val="2"/>
                <c:pt idx="0">
                  <c:v>US Solar Cost</c:v>
                </c:pt>
                <c:pt idx="1">
                  <c:v>German Solar Cost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 formatCode="_(&quot;$&quot;* #,##0.00_);_(&quot;$&quot;* \(#,##0.00\);_(&quot;$&quot;* &quot;-&quot;??_);_(@_)">
                  <c:v>1.2250000000000001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20-4A24-A2E0-881031E37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09910512"/>
        <c:axId val="-2063311712"/>
      </c:barChart>
      <c:catAx>
        <c:axId val="-2009910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3C7CB"/>
                </a:solidFill>
              </a:defRPr>
            </a:pPr>
            <a:endParaRPr lang="en-US"/>
          </a:p>
        </c:txPr>
        <c:crossAx val="-2063311712"/>
        <c:crosses val="autoZero"/>
        <c:auto val="1"/>
        <c:lblAlgn val="ctr"/>
        <c:lblOffset val="100"/>
        <c:noMultiLvlLbl val="0"/>
      </c:catAx>
      <c:valAx>
        <c:axId val="-2063311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C3C7CB"/>
                    </a:solidFill>
                  </a:defRPr>
                </a:pPr>
                <a:r>
                  <a:rPr lang="en-US">
                    <a:solidFill>
                      <a:srgbClr val="C3C7CB"/>
                    </a:solidFill>
                  </a:rPr>
                  <a:t>$ per Watt</a:t>
                </a:r>
              </a:p>
            </c:rich>
          </c:tx>
          <c:layout>
            <c:manualLayout>
              <c:xMode val="edge"/>
              <c:yMode val="edge"/>
              <c:x val="1.6222046725300601E-2"/>
              <c:y val="0.410941980004005"/>
            </c:manualLayout>
          </c:layout>
          <c:overlay val="0"/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3C7CB"/>
                </a:solidFill>
              </a:defRPr>
            </a:pPr>
            <a:endParaRPr lang="en-US"/>
          </a:p>
        </c:txPr>
        <c:crossAx val="-20099105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100"/>
            </a:pPr>
            <a:endParaRPr lang="en-US"/>
          </a:p>
        </c:txPr>
      </c:legendEntry>
      <c:layout>
        <c:manualLayout>
          <c:xMode val="edge"/>
          <c:yMode val="edge"/>
          <c:x val="0.72565660480244254"/>
          <c:y val="0.46628142783691451"/>
          <c:w val="0.17496067109734004"/>
          <c:h val="0.172612501039750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Gill Sans MT"/>
          <a:cs typeface="Gill Sans MT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120553896280201"/>
          <c:y val="3.29706991963893E-2"/>
          <c:w val="0.26003810634781799"/>
          <c:h val="0.934058601607220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Installation Labor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Soft Costs</c:v>
                </c:pt>
              </c:strCache>
            </c:strRef>
          </c:cat>
          <c:val>
            <c:numRef>
              <c:f>Sheet1!$B$2</c:f>
              <c:numCache>
                <c:formatCode>"$"#,##0.00</c:formatCode>
                <c:ptCount val="1"/>
                <c:pt idx="0">
                  <c:v>0.38500000000000001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5A-4CA4-B5C5-79C464887C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Customer Acquisition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Soft Costs</c:v>
                </c:pt>
              </c:strCache>
            </c:strRef>
          </c:cat>
          <c:val>
            <c:numRef>
              <c:f>Sheet1!$C$2</c:f>
              <c:numCache>
                <c:formatCode>"$"#,##0.00</c:formatCode>
                <c:ptCount val="1"/>
                <c:pt idx="0">
                  <c:v>0.315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5A-4CA4-B5C5-79C464887C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Financing Costs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Soft Costs</c:v>
                </c:pt>
              </c:strCache>
            </c:strRef>
          </c:cat>
          <c:val>
            <c:numRef>
              <c:f>Sheet1!$D$2</c:f>
              <c:numCache>
                <c:formatCode>"$"#,##0.00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5A-4CA4-B5C5-79C464887C9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Permitting &amp; Inspection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Soft Costs</c:v>
                </c:pt>
              </c:strCache>
            </c:strRef>
          </c:cat>
          <c:val>
            <c:numRef>
              <c:f>Sheet1!$E$2</c:f>
              <c:numCache>
                <c:formatCode>"$"#,##0.00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5A-4CA4-B5C5-79C464887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6803264"/>
        <c:axId val="-2107087824"/>
      </c:barChart>
      <c:catAx>
        <c:axId val="-21068032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-2107087824"/>
        <c:crosses val="autoZero"/>
        <c:auto val="1"/>
        <c:lblAlgn val="ctr"/>
        <c:lblOffset val="100"/>
        <c:noMultiLvlLbl val="0"/>
      </c:catAx>
      <c:valAx>
        <c:axId val="-2107087824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$ per Watt</a:t>
                </a:r>
              </a:p>
            </c:rich>
          </c:tx>
          <c:layout>
            <c:manualLayout>
              <c:xMode val="edge"/>
              <c:yMode val="edge"/>
              <c:x val="3.5250295682952518E-3"/>
              <c:y val="0.34345337733253939"/>
            </c:manualLayout>
          </c:layout>
          <c:overlay val="0"/>
        </c:title>
        <c:numFmt formatCode="&quot;$&quot;#,##0.0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Gill Sans MT" pitchFamily="34" charset="0"/>
              </a:defRPr>
            </a:pPr>
            <a:endParaRPr lang="en-US"/>
          </a:p>
        </c:txPr>
        <c:crossAx val="-2106803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207245682463259"/>
          <c:y val="8.9972826244401505E-2"/>
          <c:w val="0.53817445131252917"/>
          <c:h val="0.84654418197725301"/>
        </c:manualLayout>
      </c:layout>
      <c:overlay val="0"/>
      <c:txPr>
        <a:bodyPr/>
        <a:lstStyle/>
        <a:p>
          <a:pPr>
            <a:defRPr sz="1800">
              <a:latin typeface="Gill Sans MT"/>
              <a:cs typeface="Gill Sans M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2000" dirty="0"/>
              <a:t>Change in Soft Costs and Hardware</a:t>
            </a:r>
            <a:r>
              <a:rPr lang="en-US" sz="2000" baseline="0" dirty="0"/>
              <a:t> Costs</a:t>
            </a:r>
            <a:r>
              <a:rPr lang="en-US" sz="2000" dirty="0"/>
              <a:t> Over</a:t>
            </a:r>
            <a:r>
              <a:rPr lang="en-US" sz="2000" baseline="0" dirty="0"/>
              <a:t> Time</a:t>
            </a:r>
            <a:endParaRPr lang="en-US" sz="2000" dirty="0"/>
          </a:p>
        </c:rich>
      </c:tx>
      <c:layout>
        <c:manualLayout>
          <c:xMode val="edge"/>
          <c:yMode val="edge"/>
          <c:x val="0.11754912110048329"/>
          <c:y val="2.07155454549133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888089419856999"/>
          <c:y val="0.14424865080067201"/>
          <c:w val="0.62947110598244205"/>
          <c:h val="0.681870299920374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Hardware Costs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3.28</c:v>
                </c:pt>
                <c:pt idx="1">
                  <c:v>1.9</c:v>
                </c:pt>
                <c:pt idx="3">
                  <c:v>1.26</c:v>
                </c:pt>
                <c:pt idx="5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64-45AF-ABD1-7EE3B786FF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Soft Costs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3.32</c:v>
                </c:pt>
                <c:pt idx="1">
                  <c:v>3.32</c:v>
                </c:pt>
                <c:pt idx="3">
                  <c:v>2.2400000000000002</c:v>
                </c:pt>
                <c:pt idx="5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64-45AF-ABD1-7EE3B786F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12360256"/>
        <c:axId val="-2013078560"/>
      </c:barChart>
      <c:catAx>
        <c:axId val="-201236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13078560"/>
        <c:crosses val="autoZero"/>
        <c:auto val="1"/>
        <c:lblAlgn val="ctr"/>
        <c:lblOffset val="100"/>
        <c:noMultiLvlLbl val="0"/>
      </c:catAx>
      <c:valAx>
        <c:axId val="-2013078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$/watt</a:t>
                </a:r>
              </a:p>
            </c:rich>
          </c:tx>
          <c:layout>
            <c:manualLayout>
              <c:xMode val="edge"/>
              <c:yMode val="edge"/>
              <c:x val="0"/>
              <c:y val="0.41871479747464002"/>
            </c:manualLayout>
          </c:layout>
          <c:overlay val="0"/>
        </c:title>
        <c:numFmt formatCode="_(&quot;$&quot;* #,##0.00_);_(&quot;$&quot;* \(#,##0.00\);_(&quot;$&quot;* &quot;-&quot;??_);_(@_)" sourceLinked="0"/>
        <c:majorTickMark val="out"/>
        <c:minorTickMark val="none"/>
        <c:tickLblPos val="nextTo"/>
        <c:crossAx val="-20123602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Gill Sans MT"/>
          <a:cs typeface="Gill Sans MT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00C02A-87C6-4DA5-AC9D-CD42EF7EBA19}" type="doc">
      <dgm:prSet loTypeId="urn:microsoft.com/office/officeart/2005/8/layout/vList3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23006A5-78B7-4C15-B24D-7F2204063339}">
      <dgm:prSet phldrT="[Text]" custT="1"/>
      <dgm:spPr/>
      <dgm:t>
        <a:bodyPr/>
        <a:lstStyle/>
        <a:p>
          <a:r>
            <a:rPr lang="en-US" sz="1800" dirty="0"/>
            <a:t>Reduced Installation Costs = </a:t>
          </a:r>
          <a:r>
            <a:rPr lang="en-US" sz="1800" b="1" dirty="0"/>
            <a:t>Increased Return on Investment </a:t>
          </a:r>
          <a:r>
            <a:rPr lang="en-US" sz="1800" dirty="0"/>
            <a:t>for System Owners</a:t>
          </a:r>
        </a:p>
      </dgm:t>
    </dgm:pt>
    <dgm:pt modelId="{F63C826E-D501-458F-B367-6311BE9BEE61}" type="parTrans" cxnId="{ADE166AB-A6BA-4D89-9B99-6539E4F76BF9}">
      <dgm:prSet/>
      <dgm:spPr/>
      <dgm:t>
        <a:bodyPr/>
        <a:lstStyle/>
        <a:p>
          <a:endParaRPr lang="en-US"/>
        </a:p>
      </dgm:t>
    </dgm:pt>
    <dgm:pt modelId="{F131BB78-253F-43B8-80BA-C6E47A2EBD27}" type="sibTrans" cxnId="{ADE166AB-A6BA-4D89-9B99-6539E4F76BF9}">
      <dgm:prSet/>
      <dgm:spPr/>
      <dgm:t>
        <a:bodyPr/>
        <a:lstStyle/>
        <a:p>
          <a:endParaRPr lang="en-US"/>
        </a:p>
      </dgm:t>
    </dgm:pt>
    <dgm:pt modelId="{3652B6A1-1A74-4030-9B4C-8AE626BA2985}">
      <dgm:prSet phldrT="[Text]" custT="1"/>
      <dgm:spPr/>
      <dgm:t>
        <a:bodyPr anchor="ctr"/>
        <a:lstStyle/>
        <a:p>
          <a:r>
            <a:rPr lang="en-US" sz="1800" dirty="0"/>
            <a:t>Streamlined processes can deliver a </a:t>
          </a:r>
          <a:r>
            <a:rPr lang="en-US" sz="1800" b="1" dirty="0"/>
            <a:t>time and cost savings for local government staff</a:t>
          </a:r>
          <a:endParaRPr lang="en-US" sz="1800" dirty="0"/>
        </a:p>
      </dgm:t>
    </dgm:pt>
    <dgm:pt modelId="{FB6F7CAA-E8F7-49B1-AE95-DE0F59458DC6}" type="parTrans" cxnId="{C341FDC0-1833-4B19-AA8C-E7438C932943}">
      <dgm:prSet/>
      <dgm:spPr/>
      <dgm:t>
        <a:bodyPr/>
        <a:lstStyle/>
        <a:p>
          <a:endParaRPr lang="en-US"/>
        </a:p>
      </dgm:t>
    </dgm:pt>
    <dgm:pt modelId="{2922841B-161B-44D1-9F4A-17D862E6ED07}" type="sibTrans" cxnId="{C341FDC0-1833-4B19-AA8C-E7438C932943}">
      <dgm:prSet/>
      <dgm:spPr/>
      <dgm:t>
        <a:bodyPr/>
        <a:lstStyle/>
        <a:p>
          <a:endParaRPr lang="en-US"/>
        </a:p>
      </dgm:t>
    </dgm:pt>
    <dgm:pt modelId="{0CABFC4D-ED5B-46C6-954A-35EC9C2F2883}">
      <dgm:prSet phldrT="[Text]" custT="1"/>
      <dgm:spPr/>
      <dgm:t>
        <a:bodyPr/>
        <a:lstStyle/>
        <a:p>
          <a:r>
            <a:rPr lang="en-US" sz="1800" dirty="0"/>
            <a:t>Opening your community for solar business can have </a:t>
          </a:r>
          <a:r>
            <a:rPr lang="en-US" sz="1800" b="1" dirty="0"/>
            <a:t>positive impacts on jobs and economic development</a:t>
          </a:r>
          <a:r>
            <a:rPr lang="en-US" sz="1800" dirty="0"/>
            <a:t>. </a:t>
          </a:r>
        </a:p>
      </dgm:t>
    </dgm:pt>
    <dgm:pt modelId="{B0C5CE38-5369-4E54-8F7F-553AA218B576}" type="parTrans" cxnId="{0248F986-CFD6-432B-ADB4-E9106AC47EE5}">
      <dgm:prSet/>
      <dgm:spPr/>
      <dgm:t>
        <a:bodyPr/>
        <a:lstStyle/>
        <a:p>
          <a:endParaRPr lang="en-US"/>
        </a:p>
      </dgm:t>
    </dgm:pt>
    <dgm:pt modelId="{EAB97887-B048-4C39-ABE4-3FFDC034ADEC}" type="sibTrans" cxnId="{0248F986-CFD6-432B-ADB4-E9106AC47EE5}">
      <dgm:prSet/>
      <dgm:spPr/>
      <dgm:t>
        <a:bodyPr/>
        <a:lstStyle/>
        <a:p>
          <a:endParaRPr lang="en-US"/>
        </a:p>
      </dgm:t>
    </dgm:pt>
    <dgm:pt modelId="{4627A656-E739-4CAF-AD4C-1F3A9D0D4F0C}">
      <dgm:prSet custT="1"/>
      <dgm:spPr/>
      <dgm:t>
        <a:bodyPr/>
        <a:lstStyle/>
        <a:p>
          <a:r>
            <a:rPr lang="en-US" sz="1800"/>
            <a:t>Reducing red-tape for solar can result in </a:t>
          </a:r>
          <a:r>
            <a:rPr lang="en-US" sz="1800" b="1"/>
            <a:t>improved business prospects for solar companies</a:t>
          </a:r>
          <a:r>
            <a:rPr lang="en-US" sz="1800"/>
            <a:t>. </a:t>
          </a:r>
          <a:endParaRPr lang="en-US" sz="1800" dirty="0"/>
        </a:p>
      </dgm:t>
    </dgm:pt>
    <dgm:pt modelId="{1988C2E5-7BB5-441B-93CD-55EF7D06BE2B}" type="parTrans" cxnId="{FEAA0ED4-31C7-476C-99D8-A5AE6E7CE60B}">
      <dgm:prSet/>
      <dgm:spPr/>
      <dgm:t>
        <a:bodyPr/>
        <a:lstStyle/>
        <a:p>
          <a:endParaRPr lang="en-US"/>
        </a:p>
      </dgm:t>
    </dgm:pt>
    <dgm:pt modelId="{BB17AA53-59B3-41A6-84DD-04224BB9A0A9}" type="sibTrans" cxnId="{FEAA0ED4-31C7-476C-99D8-A5AE6E7CE60B}">
      <dgm:prSet/>
      <dgm:spPr/>
      <dgm:t>
        <a:bodyPr/>
        <a:lstStyle/>
        <a:p>
          <a:endParaRPr lang="en-US"/>
        </a:p>
      </dgm:t>
    </dgm:pt>
    <dgm:pt modelId="{94AFDFF4-6E78-4D5B-B4E9-C527472C67E4}" type="pres">
      <dgm:prSet presAssocID="{8D00C02A-87C6-4DA5-AC9D-CD42EF7EBA19}" presName="linearFlow" presStyleCnt="0">
        <dgm:presLayoutVars>
          <dgm:dir/>
          <dgm:resizeHandles val="exact"/>
        </dgm:presLayoutVars>
      </dgm:prSet>
      <dgm:spPr/>
    </dgm:pt>
    <dgm:pt modelId="{5258B69F-8092-48A0-8008-F7EB228DB1EE}" type="pres">
      <dgm:prSet presAssocID="{E23006A5-78B7-4C15-B24D-7F2204063339}" presName="composite" presStyleCnt="0"/>
      <dgm:spPr/>
    </dgm:pt>
    <dgm:pt modelId="{10E39E7D-3F40-46BD-BE65-CB023F000B93}" type="pres">
      <dgm:prSet presAssocID="{E23006A5-78B7-4C15-B24D-7F2204063339}" presName="imgShp" presStyleLbl="fgImgPlace1" presStyleIdx="0" presStyleCnt="4" custLinFactNeighborX="-50010" custLinFactNeighborY="344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3825" b="13825"/>
          </a:stretch>
        </a:blipFill>
        <a:ln>
          <a:solidFill>
            <a:schemeClr val="accent2"/>
          </a:solidFill>
        </a:ln>
      </dgm:spPr>
    </dgm:pt>
    <dgm:pt modelId="{F8038088-C632-49C0-9D9A-0798040C7A49}" type="pres">
      <dgm:prSet presAssocID="{E23006A5-78B7-4C15-B24D-7F2204063339}" presName="txShp" presStyleLbl="node1" presStyleIdx="0" presStyleCnt="4">
        <dgm:presLayoutVars>
          <dgm:bulletEnabled val="1"/>
        </dgm:presLayoutVars>
      </dgm:prSet>
      <dgm:spPr/>
    </dgm:pt>
    <dgm:pt modelId="{23D77129-98D8-4CB4-B977-96A49C484B7E}" type="pres">
      <dgm:prSet presAssocID="{F131BB78-253F-43B8-80BA-C6E47A2EBD27}" presName="spacing" presStyleCnt="0"/>
      <dgm:spPr/>
    </dgm:pt>
    <dgm:pt modelId="{ADEF879A-BFC5-4123-8056-59756F0794C6}" type="pres">
      <dgm:prSet presAssocID="{3652B6A1-1A74-4030-9B4C-8AE626BA2985}" presName="composite" presStyleCnt="0"/>
      <dgm:spPr/>
    </dgm:pt>
    <dgm:pt modelId="{C90F0A15-C089-47D8-922A-3CBADF617D0E}" type="pres">
      <dgm:prSet presAssocID="{3652B6A1-1A74-4030-9B4C-8AE626BA2985}" presName="imgShp" presStyleLbl="fgImgPlace1" presStyleIdx="1" presStyleCnt="4" custLinFactNeighborX="-50010" custLinFactNeighborY="-6339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4615" b="4615"/>
          </a:stretch>
        </a:blipFill>
        <a:ln>
          <a:solidFill>
            <a:schemeClr val="accent2"/>
          </a:solidFill>
        </a:ln>
      </dgm:spPr>
    </dgm:pt>
    <dgm:pt modelId="{1D179B20-9A61-4D8D-B249-3E7A3CCD8758}" type="pres">
      <dgm:prSet presAssocID="{3652B6A1-1A74-4030-9B4C-8AE626BA2985}" presName="txShp" presStyleLbl="node1" presStyleIdx="1" presStyleCnt="4">
        <dgm:presLayoutVars>
          <dgm:bulletEnabled val="1"/>
        </dgm:presLayoutVars>
      </dgm:prSet>
      <dgm:spPr/>
    </dgm:pt>
    <dgm:pt modelId="{CD66492E-0451-4589-A85E-8F36E2D51AD3}" type="pres">
      <dgm:prSet presAssocID="{2922841B-161B-44D1-9F4A-17D862E6ED07}" presName="spacing" presStyleCnt="0"/>
      <dgm:spPr/>
    </dgm:pt>
    <dgm:pt modelId="{2DBEA2E1-3908-4477-9E5D-78108B22F9E0}" type="pres">
      <dgm:prSet presAssocID="{0CABFC4D-ED5B-46C6-954A-35EC9C2F2883}" presName="composite" presStyleCnt="0"/>
      <dgm:spPr/>
    </dgm:pt>
    <dgm:pt modelId="{F7B1F83A-E0A5-4EF6-A97C-EAC358E0DA4B}" type="pres">
      <dgm:prSet presAssocID="{0CABFC4D-ED5B-46C6-954A-35EC9C2F2883}" presName="imgShp" presStyleLbl="fgImgPlace1" presStyleIdx="2" presStyleCnt="4" custLinFactNeighborX="-47455" custLinFactNeighborY="-1215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7427" b="7427"/>
          </a:stretch>
        </a:blipFill>
        <a:ln>
          <a:solidFill>
            <a:schemeClr val="accent2"/>
          </a:solidFill>
        </a:ln>
      </dgm:spPr>
    </dgm:pt>
    <dgm:pt modelId="{1923733B-5376-4F3D-A57F-ADE12AFD9E42}" type="pres">
      <dgm:prSet presAssocID="{0CABFC4D-ED5B-46C6-954A-35EC9C2F2883}" presName="txShp" presStyleLbl="node1" presStyleIdx="2" presStyleCnt="4">
        <dgm:presLayoutVars>
          <dgm:bulletEnabled val="1"/>
        </dgm:presLayoutVars>
      </dgm:prSet>
      <dgm:spPr/>
    </dgm:pt>
    <dgm:pt modelId="{FB653BCF-E4E6-4F38-8396-902B52A23C6A}" type="pres">
      <dgm:prSet presAssocID="{EAB97887-B048-4C39-ABE4-3FFDC034ADEC}" presName="spacing" presStyleCnt="0"/>
      <dgm:spPr/>
    </dgm:pt>
    <dgm:pt modelId="{79E68798-AFF0-4D20-A137-B1AE15A2A299}" type="pres">
      <dgm:prSet presAssocID="{4627A656-E739-4CAF-AD4C-1F3A9D0D4F0C}" presName="composite" presStyleCnt="0"/>
      <dgm:spPr/>
    </dgm:pt>
    <dgm:pt modelId="{58D7179C-1ED0-413C-968C-12143064118F}" type="pres">
      <dgm:prSet presAssocID="{4627A656-E739-4CAF-AD4C-1F3A9D0D4F0C}" presName="imgShp" presStyleLbl="fgImgPlace1" presStyleIdx="3" presStyleCnt="4" custLinFactNeighborX="-42863" custLinFactNeighborY="-4592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829" b="3829"/>
          </a:stretch>
        </a:blipFill>
        <a:ln>
          <a:solidFill>
            <a:schemeClr val="accent2"/>
          </a:solidFill>
        </a:ln>
      </dgm:spPr>
    </dgm:pt>
    <dgm:pt modelId="{738725EE-BAB9-492B-A7D8-E4A284F9B01C}" type="pres">
      <dgm:prSet presAssocID="{4627A656-E739-4CAF-AD4C-1F3A9D0D4F0C}" presName="txShp" presStyleLbl="node1" presStyleIdx="3" presStyleCnt="4">
        <dgm:presLayoutVars>
          <dgm:bulletEnabled val="1"/>
        </dgm:presLayoutVars>
      </dgm:prSet>
      <dgm:spPr/>
    </dgm:pt>
  </dgm:ptLst>
  <dgm:cxnLst>
    <dgm:cxn modelId="{49FC8E24-E21D-475B-99B7-572727EA5F4F}" type="presOf" srcId="{E23006A5-78B7-4C15-B24D-7F2204063339}" destId="{F8038088-C632-49C0-9D9A-0798040C7A49}" srcOrd="0" destOrd="0" presId="urn:microsoft.com/office/officeart/2005/8/layout/vList3"/>
    <dgm:cxn modelId="{892F96E7-8035-4CE8-AF9D-3ABBE04D9D49}" type="presOf" srcId="{3652B6A1-1A74-4030-9B4C-8AE626BA2985}" destId="{1D179B20-9A61-4D8D-B249-3E7A3CCD8758}" srcOrd="0" destOrd="0" presId="urn:microsoft.com/office/officeart/2005/8/layout/vList3"/>
    <dgm:cxn modelId="{49B742DB-EC10-48AC-BFC3-D2F602E073F9}" type="presOf" srcId="{0CABFC4D-ED5B-46C6-954A-35EC9C2F2883}" destId="{1923733B-5376-4F3D-A57F-ADE12AFD9E42}" srcOrd="0" destOrd="0" presId="urn:microsoft.com/office/officeart/2005/8/layout/vList3"/>
    <dgm:cxn modelId="{C341FDC0-1833-4B19-AA8C-E7438C932943}" srcId="{8D00C02A-87C6-4DA5-AC9D-CD42EF7EBA19}" destId="{3652B6A1-1A74-4030-9B4C-8AE626BA2985}" srcOrd="1" destOrd="0" parTransId="{FB6F7CAA-E8F7-49B1-AE95-DE0F59458DC6}" sibTransId="{2922841B-161B-44D1-9F4A-17D862E6ED07}"/>
    <dgm:cxn modelId="{01970D3D-FBE0-479F-A0A3-24D1EE06444F}" type="presOf" srcId="{8D00C02A-87C6-4DA5-AC9D-CD42EF7EBA19}" destId="{94AFDFF4-6E78-4D5B-B4E9-C527472C67E4}" srcOrd="0" destOrd="0" presId="urn:microsoft.com/office/officeart/2005/8/layout/vList3"/>
    <dgm:cxn modelId="{FEAA0ED4-31C7-476C-99D8-A5AE6E7CE60B}" srcId="{8D00C02A-87C6-4DA5-AC9D-CD42EF7EBA19}" destId="{4627A656-E739-4CAF-AD4C-1F3A9D0D4F0C}" srcOrd="3" destOrd="0" parTransId="{1988C2E5-7BB5-441B-93CD-55EF7D06BE2B}" sibTransId="{BB17AA53-59B3-41A6-84DD-04224BB9A0A9}"/>
    <dgm:cxn modelId="{0248F986-CFD6-432B-ADB4-E9106AC47EE5}" srcId="{8D00C02A-87C6-4DA5-AC9D-CD42EF7EBA19}" destId="{0CABFC4D-ED5B-46C6-954A-35EC9C2F2883}" srcOrd="2" destOrd="0" parTransId="{B0C5CE38-5369-4E54-8F7F-553AA218B576}" sibTransId="{EAB97887-B048-4C39-ABE4-3FFDC034ADEC}"/>
    <dgm:cxn modelId="{41600D9E-B1FD-4E26-AA14-CBBAB8E5D9F3}" type="presOf" srcId="{4627A656-E739-4CAF-AD4C-1F3A9D0D4F0C}" destId="{738725EE-BAB9-492B-A7D8-E4A284F9B01C}" srcOrd="0" destOrd="0" presId="urn:microsoft.com/office/officeart/2005/8/layout/vList3"/>
    <dgm:cxn modelId="{ADE166AB-A6BA-4D89-9B99-6539E4F76BF9}" srcId="{8D00C02A-87C6-4DA5-AC9D-CD42EF7EBA19}" destId="{E23006A5-78B7-4C15-B24D-7F2204063339}" srcOrd="0" destOrd="0" parTransId="{F63C826E-D501-458F-B367-6311BE9BEE61}" sibTransId="{F131BB78-253F-43B8-80BA-C6E47A2EBD27}"/>
    <dgm:cxn modelId="{7820DDBB-C1C8-44E4-A7D6-4660B62D2B1D}" type="presParOf" srcId="{94AFDFF4-6E78-4D5B-B4E9-C527472C67E4}" destId="{5258B69F-8092-48A0-8008-F7EB228DB1EE}" srcOrd="0" destOrd="0" presId="urn:microsoft.com/office/officeart/2005/8/layout/vList3"/>
    <dgm:cxn modelId="{F67CFB1A-A499-414C-9ACC-E4A58080AD0A}" type="presParOf" srcId="{5258B69F-8092-48A0-8008-F7EB228DB1EE}" destId="{10E39E7D-3F40-46BD-BE65-CB023F000B93}" srcOrd="0" destOrd="0" presId="urn:microsoft.com/office/officeart/2005/8/layout/vList3"/>
    <dgm:cxn modelId="{FE1C6057-00D6-4BC0-83E9-E79793424279}" type="presParOf" srcId="{5258B69F-8092-48A0-8008-F7EB228DB1EE}" destId="{F8038088-C632-49C0-9D9A-0798040C7A49}" srcOrd="1" destOrd="0" presId="urn:microsoft.com/office/officeart/2005/8/layout/vList3"/>
    <dgm:cxn modelId="{733B93DA-3082-4052-A844-79FBC8393065}" type="presParOf" srcId="{94AFDFF4-6E78-4D5B-B4E9-C527472C67E4}" destId="{23D77129-98D8-4CB4-B977-96A49C484B7E}" srcOrd="1" destOrd="0" presId="urn:microsoft.com/office/officeart/2005/8/layout/vList3"/>
    <dgm:cxn modelId="{881E082E-A50E-46EF-A4F8-997F59E6A9C7}" type="presParOf" srcId="{94AFDFF4-6E78-4D5B-B4E9-C527472C67E4}" destId="{ADEF879A-BFC5-4123-8056-59756F0794C6}" srcOrd="2" destOrd="0" presId="urn:microsoft.com/office/officeart/2005/8/layout/vList3"/>
    <dgm:cxn modelId="{6426BED1-28E8-4AD4-8903-CB6145AF4D59}" type="presParOf" srcId="{ADEF879A-BFC5-4123-8056-59756F0794C6}" destId="{C90F0A15-C089-47D8-922A-3CBADF617D0E}" srcOrd="0" destOrd="0" presId="urn:microsoft.com/office/officeart/2005/8/layout/vList3"/>
    <dgm:cxn modelId="{AC4E6246-C7AF-4400-A387-53AC7D1395C9}" type="presParOf" srcId="{ADEF879A-BFC5-4123-8056-59756F0794C6}" destId="{1D179B20-9A61-4D8D-B249-3E7A3CCD8758}" srcOrd="1" destOrd="0" presId="urn:microsoft.com/office/officeart/2005/8/layout/vList3"/>
    <dgm:cxn modelId="{DBC18708-3D34-48E7-A08C-F5411F1F30E5}" type="presParOf" srcId="{94AFDFF4-6E78-4D5B-B4E9-C527472C67E4}" destId="{CD66492E-0451-4589-A85E-8F36E2D51AD3}" srcOrd="3" destOrd="0" presId="urn:microsoft.com/office/officeart/2005/8/layout/vList3"/>
    <dgm:cxn modelId="{BFE56310-E68B-46DC-93D1-5415A03EDA10}" type="presParOf" srcId="{94AFDFF4-6E78-4D5B-B4E9-C527472C67E4}" destId="{2DBEA2E1-3908-4477-9E5D-78108B22F9E0}" srcOrd="4" destOrd="0" presId="urn:microsoft.com/office/officeart/2005/8/layout/vList3"/>
    <dgm:cxn modelId="{34493D3C-885B-439F-BB8E-64D276041630}" type="presParOf" srcId="{2DBEA2E1-3908-4477-9E5D-78108B22F9E0}" destId="{F7B1F83A-E0A5-4EF6-A97C-EAC358E0DA4B}" srcOrd="0" destOrd="0" presId="urn:microsoft.com/office/officeart/2005/8/layout/vList3"/>
    <dgm:cxn modelId="{816B80B0-AF99-4D1E-A575-BE3D98DEBEF6}" type="presParOf" srcId="{2DBEA2E1-3908-4477-9E5D-78108B22F9E0}" destId="{1923733B-5376-4F3D-A57F-ADE12AFD9E42}" srcOrd="1" destOrd="0" presId="urn:microsoft.com/office/officeart/2005/8/layout/vList3"/>
    <dgm:cxn modelId="{3B8CF84D-F81D-4468-9FFA-A6404E5C6013}" type="presParOf" srcId="{94AFDFF4-6E78-4D5B-B4E9-C527472C67E4}" destId="{FB653BCF-E4E6-4F38-8396-902B52A23C6A}" srcOrd="5" destOrd="0" presId="urn:microsoft.com/office/officeart/2005/8/layout/vList3"/>
    <dgm:cxn modelId="{1413205C-99C8-4CE9-A116-64B308A96CAC}" type="presParOf" srcId="{94AFDFF4-6E78-4D5B-B4E9-C527472C67E4}" destId="{79E68798-AFF0-4D20-A137-B1AE15A2A299}" srcOrd="6" destOrd="0" presId="urn:microsoft.com/office/officeart/2005/8/layout/vList3"/>
    <dgm:cxn modelId="{9659A23D-7022-441B-A300-08BCA3FE8D08}" type="presParOf" srcId="{79E68798-AFF0-4D20-A137-B1AE15A2A299}" destId="{58D7179C-1ED0-413C-968C-12143064118F}" srcOrd="0" destOrd="0" presId="urn:microsoft.com/office/officeart/2005/8/layout/vList3"/>
    <dgm:cxn modelId="{304E6A9E-034B-4F62-9675-F09DE01B040A}" type="presParOf" srcId="{79E68798-AFF0-4D20-A137-B1AE15A2A299}" destId="{738725EE-BAB9-492B-A7D8-E4A284F9B01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38088-C632-49C0-9D9A-0798040C7A49}">
      <dsp:nvSpPr>
        <dsp:cNvPr id="0" name=""/>
        <dsp:cNvSpPr/>
      </dsp:nvSpPr>
      <dsp:spPr>
        <a:xfrm rot="10800000">
          <a:off x="1693636" y="1138"/>
          <a:ext cx="5837530" cy="89312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84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Reduced Installation Costs = </a:t>
          </a:r>
          <a:r>
            <a:rPr lang="en-US" sz="1800" b="1" kern="1200" dirty="0"/>
            <a:t>Increased Return on Investment </a:t>
          </a:r>
          <a:r>
            <a:rPr lang="en-US" sz="1800" kern="1200" dirty="0"/>
            <a:t>for System Owners</a:t>
          </a:r>
        </a:p>
      </dsp:txBody>
      <dsp:txXfrm rot="10800000">
        <a:off x="1916917" y="1138"/>
        <a:ext cx="5614249" cy="893126"/>
      </dsp:txXfrm>
    </dsp:sp>
    <dsp:sp modelId="{10E39E7D-3F40-46BD-BE65-CB023F000B93}">
      <dsp:nvSpPr>
        <dsp:cNvPr id="0" name=""/>
        <dsp:cNvSpPr/>
      </dsp:nvSpPr>
      <dsp:spPr>
        <a:xfrm>
          <a:off x="800421" y="31897"/>
          <a:ext cx="893126" cy="89312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3825" b="13825"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1D179B20-9A61-4D8D-B249-3E7A3CCD8758}">
      <dsp:nvSpPr>
        <dsp:cNvPr id="0" name=""/>
        <dsp:cNvSpPr/>
      </dsp:nvSpPr>
      <dsp:spPr>
        <a:xfrm rot="10800000">
          <a:off x="1693636" y="1160869"/>
          <a:ext cx="5837530" cy="89312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84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Streamlined processes can deliver a </a:t>
          </a:r>
          <a:r>
            <a:rPr lang="en-US" sz="1800" b="1" kern="1200" dirty="0"/>
            <a:t>time and cost savings for local government staff</a:t>
          </a:r>
          <a:endParaRPr lang="en-US" sz="1800" kern="1200" dirty="0"/>
        </a:p>
      </dsp:txBody>
      <dsp:txXfrm rot="10800000">
        <a:off x="1916917" y="1160869"/>
        <a:ext cx="5614249" cy="893126"/>
      </dsp:txXfrm>
    </dsp:sp>
    <dsp:sp modelId="{C90F0A15-C089-47D8-922A-3CBADF617D0E}">
      <dsp:nvSpPr>
        <dsp:cNvPr id="0" name=""/>
        <dsp:cNvSpPr/>
      </dsp:nvSpPr>
      <dsp:spPr>
        <a:xfrm>
          <a:off x="800421" y="1104253"/>
          <a:ext cx="893126" cy="893126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4615" b="4615"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1923733B-5376-4F3D-A57F-ADE12AFD9E42}">
      <dsp:nvSpPr>
        <dsp:cNvPr id="0" name=""/>
        <dsp:cNvSpPr/>
      </dsp:nvSpPr>
      <dsp:spPr>
        <a:xfrm rot="10800000">
          <a:off x="1693636" y="2320599"/>
          <a:ext cx="5837530" cy="89312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84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Opening your community for solar business can have </a:t>
          </a:r>
          <a:r>
            <a:rPr lang="en-US" sz="1800" b="1" kern="1200" dirty="0"/>
            <a:t>positive impacts on jobs and economic development</a:t>
          </a:r>
          <a:r>
            <a:rPr lang="en-US" sz="1800" kern="1200" dirty="0"/>
            <a:t>. </a:t>
          </a:r>
        </a:p>
      </dsp:txBody>
      <dsp:txXfrm rot="10800000">
        <a:off x="1916917" y="2320599"/>
        <a:ext cx="5614249" cy="893126"/>
      </dsp:txXfrm>
    </dsp:sp>
    <dsp:sp modelId="{F7B1F83A-E0A5-4EF6-A97C-EAC358E0DA4B}">
      <dsp:nvSpPr>
        <dsp:cNvPr id="0" name=""/>
        <dsp:cNvSpPr/>
      </dsp:nvSpPr>
      <dsp:spPr>
        <a:xfrm>
          <a:off x="823240" y="2309748"/>
          <a:ext cx="893126" cy="893126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7427" b="7427"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738725EE-BAB9-492B-A7D8-E4A284F9B01C}">
      <dsp:nvSpPr>
        <dsp:cNvPr id="0" name=""/>
        <dsp:cNvSpPr/>
      </dsp:nvSpPr>
      <dsp:spPr>
        <a:xfrm rot="10800000">
          <a:off x="1693636" y="3480330"/>
          <a:ext cx="5837530" cy="89312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84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Reducing red-tape for solar can result in </a:t>
          </a:r>
          <a:r>
            <a:rPr lang="en-US" sz="1800" b="1" kern="1200"/>
            <a:t>improved business prospects for solar companies</a:t>
          </a:r>
          <a:r>
            <a:rPr lang="en-US" sz="1800" kern="1200"/>
            <a:t>. </a:t>
          </a:r>
          <a:endParaRPr lang="en-US" sz="1800" kern="1200" dirty="0"/>
        </a:p>
      </dsp:txBody>
      <dsp:txXfrm rot="10800000">
        <a:off x="1916917" y="3480330"/>
        <a:ext cx="5614249" cy="893126"/>
      </dsp:txXfrm>
    </dsp:sp>
    <dsp:sp modelId="{58D7179C-1ED0-413C-968C-12143064118F}">
      <dsp:nvSpPr>
        <dsp:cNvPr id="0" name=""/>
        <dsp:cNvSpPr/>
      </dsp:nvSpPr>
      <dsp:spPr>
        <a:xfrm>
          <a:off x="864253" y="3439318"/>
          <a:ext cx="893126" cy="893126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829" b="3829"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3EFDC2-7DCF-4084-A76A-0099B3523F4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9B7F9B-7883-4857-AACB-558BC9DA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3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031B2E-2A8B-4D1D-A767-A6B7731D050D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9375" y="1162050"/>
            <a:ext cx="418306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9205E1-542E-4668-B17E-2B430D99B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2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205E1-542E-4668-B17E-2B430D99B5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3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9375" y="1162050"/>
            <a:ext cx="4183063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205E1-542E-4668-B17E-2B430D99B5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22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9375" y="1162050"/>
            <a:ext cx="4183063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205E1-542E-4668-B17E-2B430D99B5D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54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205E1-542E-4668-B17E-2B430D99B5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80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9375" y="1162050"/>
            <a:ext cx="4183063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F264B-B288-D54C-B0D6-F75C345E326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86839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205E1-542E-4668-B17E-2B430D99B5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3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205E1-542E-4668-B17E-2B430D99B5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65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9375" y="1162050"/>
            <a:ext cx="4183063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205E1-542E-4668-B17E-2B430D99B5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0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9375" y="1162050"/>
            <a:ext cx="4183063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205E1-542E-4668-B17E-2B430D99B5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78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9375" y="1162050"/>
            <a:ext cx="4183063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205E1-542E-4668-B17E-2B430D99B5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35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9375" y="1162050"/>
            <a:ext cx="4183063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F264B-B288-D54C-B0D6-F75C345E326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8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9375" y="1162050"/>
            <a:ext cx="4183063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F264B-B288-D54C-B0D6-F75C345E326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1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9375" y="1162050"/>
            <a:ext cx="4183063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F264B-B288-D54C-B0D6-F75C345E326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56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9375" y="1162050"/>
            <a:ext cx="4183063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F264B-B288-D54C-B0D6-F75C345E326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6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9375" y="1162050"/>
            <a:ext cx="4183063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F264B-B288-D54C-B0D6-F75C345E326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26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9375" y="1162050"/>
            <a:ext cx="4183063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205E1-542E-4668-B17E-2B430D99B5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8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column + 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1/23/2017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20701" y="2568102"/>
            <a:ext cx="3526006" cy="364854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1 column of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80640" y="2568577"/>
            <a:ext cx="4117975" cy="36480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02375293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3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6" y="1261736"/>
            <a:ext cx="8261350" cy="5106987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itchFamily="2" charset="2"/>
              <a:buChar char="§"/>
              <a:defRPr/>
            </a:lvl1pPr>
            <a:lvl4pPr marL="1200150" indent="-17145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 i="0">
                <a:latin typeface="Gill Sans MT"/>
                <a:cs typeface="Gill Sans M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700" y="6381751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9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CEF9C-A152-4A4E-BFD8-E61515FC5AD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92" y="6401954"/>
            <a:ext cx="1267691" cy="3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7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6" y="1261736"/>
            <a:ext cx="8261350" cy="5106987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itchFamily="2" charset="2"/>
              <a:buChar char="§"/>
              <a:defRPr/>
            </a:lvl1pPr>
            <a:lvl4pPr marL="1200150" indent="-17145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 i="0">
                <a:latin typeface="Gill Sans MT"/>
                <a:cs typeface="Gill Sans M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700" y="6381751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9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CEF9C-A152-4A4E-BFD8-E61515FC5AD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92" y="6401954"/>
            <a:ext cx="1267691" cy="3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6" y="1261736"/>
            <a:ext cx="8261350" cy="5106987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itchFamily="2" charset="2"/>
              <a:buChar char="§"/>
              <a:defRPr/>
            </a:lvl1pPr>
            <a:lvl4pPr marL="1200150" indent="-17145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 i="0">
                <a:latin typeface="Gill Sans MT"/>
                <a:cs typeface="Gill Sans M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700" y="6381751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9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CEF9C-A152-4A4E-BFD8-E61515FC5AD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92" y="6401954"/>
            <a:ext cx="1267691" cy="3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6" y="1261736"/>
            <a:ext cx="8261350" cy="5106987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itchFamily="2" charset="2"/>
              <a:buChar char="§"/>
              <a:defRPr/>
            </a:lvl1pPr>
            <a:lvl4pPr marL="1200150" indent="-17145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 i="0">
                <a:latin typeface="Gill Sans MT"/>
                <a:cs typeface="Gill Sans M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700" y="6381751"/>
            <a:ext cx="6384925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9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CEF9C-A152-4A4E-BFD8-E61515FC5AD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92" y="6401954"/>
            <a:ext cx="1267691" cy="3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1/23/2017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20700" y="2567800"/>
            <a:ext cx="7877175" cy="3657600"/>
          </a:xfrm>
          <a:prstGeom prst="rect">
            <a:avLst/>
          </a:prstGeom>
        </p:spPr>
        <p:txBody>
          <a:bodyPr numCol="2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2 columns of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Column 2</a:t>
            </a:r>
          </a:p>
        </p:txBody>
      </p:sp>
    </p:spTree>
    <p:extLst>
      <p:ext uri="{BB962C8B-B14F-4D97-AF65-F5344CB8AC3E}">
        <p14:creationId xmlns:p14="http://schemas.microsoft.com/office/powerpoint/2010/main" val="27724102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20702" y="3091043"/>
            <a:ext cx="4219466" cy="428374"/>
          </a:xfrm>
          <a:prstGeom prst="rect">
            <a:avLst/>
          </a:prstGeom>
        </p:spPr>
        <p:txBody>
          <a:bodyPr/>
          <a:lstStyle>
            <a:lvl1pPr algn="ctr">
              <a:defRPr sz="1650"/>
            </a:lvl1pPr>
          </a:lstStyle>
          <a:p>
            <a:pPr lvl="0"/>
            <a:r>
              <a:rPr lang="en-US" dirty="0"/>
              <a:t>Click to edit Presenter #1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72" y="5986517"/>
            <a:ext cx="1479306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5733217"/>
            <a:ext cx="1363609" cy="731520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20702" y="3499371"/>
            <a:ext cx="4219466" cy="1156739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Org</a:t>
            </a:r>
          </a:p>
          <a:p>
            <a:pPr lvl="0"/>
            <a:r>
              <a:rPr lang="en-US" dirty="0"/>
              <a:t>Presenter Email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74288" y="3091043"/>
            <a:ext cx="3835878" cy="428374"/>
          </a:xfrm>
          <a:prstGeom prst="rect">
            <a:avLst/>
          </a:prstGeom>
        </p:spPr>
        <p:txBody>
          <a:bodyPr/>
          <a:lstStyle>
            <a:lvl1pPr algn="ctr">
              <a:defRPr sz="1650"/>
            </a:lvl1pPr>
          </a:lstStyle>
          <a:p>
            <a:pPr lvl="0"/>
            <a:r>
              <a:rPr lang="en-US" dirty="0"/>
              <a:t>Click to edit Presenter #2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74288" y="3499371"/>
            <a:ext cx="3835878" cy="1156739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Org</a:t>
            </a:r>
          </a:p>
          <a:p>
            <a:pPr lvl="0"/>
            <a:r>
              <a:rPr lang="en-US" dirty="0"/>
              <a:t>Presenter Email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608139" y="1198563"/>
            <a:ext cx="2065337" cy="1733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833298" y="1198563"/>
            <a:ext cx="2065337" cy="1733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93545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58547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2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1326" y="1261736"/>
            <a:ext cx="8261350" cy="5106987"/>
          </a:xfrm>
        </p:spPr>
        <p:txBody>
          <a:bodyPr/>
          <a:lstStyle>
            <a:lvl1pPr marL="257175" indent="-257175">
              <a:buFont typeface="Wingdings" pitchFamily="2" charset="2"/>
              <a:buChar char="§"/>
              <a:defRPr/>
            </a:lvl1pPr>
            <a:lvl4pPr marL="1200150" indent="-17145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 i="0">
                <a:latin typeface="Gill Sans MT"/>
                <a:cs typeface="Gill Sans M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700" y="6381751"/>
            <a:ext cx="6384925" cy="476251"/>
          </a:xfrm>
        </p:spPr>
        <p:txBody>
          <a:bodyPr anchor="ctr">
            <a:normAutofit/>
          </a:bodyPr>
          <a:lstStyle>
            <a:lvl1pPr marL="0" indent="0">
              <a:buNone/>
              <a:defRPr sz="9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CEF9C-A152-4A4E-BFD8-E61515FC5AD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92" y="6401954"/>
            <a:ext cx="1267691" cy="3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9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40467"/>
            <a:ext cx="349758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53084"/>
            <a:ext cx="3497580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2038435"/>
            <a:ext cx="349758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750990"/>
            <a:ext cx="3497580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5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72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963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16451" y="1228359"/>
            <a:ext cx="7952197" cy="7825"/>
          </a:xfrm>
          <a:prstGeom prst="line">
            <a:avLst/>
          </a:prstGeom>
          <a:ln>
            <a:solidFill>
              <a:srgbClr val="FFA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389" y="627815"/>
            <a:ext cx="852258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1914" y="365126"/>
            <a:ext cx="7886700" cy="1012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511914" y="1415572"/>
            <a:ext cx="7896204" cy="532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1/23/2017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9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53" r:id="rId11"/>
    <p:sldLayoutId id="2147483855" r:id="rId12"/>
    <p:sldLayoutId id="2147483856" r:id="rId13"/>
    <p:sldLayoutId id="2147483861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rgbClr val="FFA300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b="0" i="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el.gov/docs/fy14osti/60412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hyperlink" Target="http://www1.eere.energy.gov/solar/pdfs/sunshot_webinar_20130226.pdf" TargetMode="External"/><Relationship Id="rId4" Type="http://schemas.openxmlformats.org/officeDocument/2006/relationships/hyperlink" Target="http://emp.lbl.gov/sites/all/files/lbnl-6350e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el.gov/docs/fy14osti/60412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hyperlink" Target="http://www1.eere.energy.gov/solar/pdfs/sunshot_webinar_20130226.pdf" TargetMode="External"/><Relationship Id="rId4" Type="http://schemas.openxmlformats.org/officeDocument/2006/relationships/hyperlink" Target="http://emp.lbl.gov/sites/all/files/lbnl-6350e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el.gov/docs/fy14osti/60412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hyperlink" Target="http://www1.eere.energy.gov/solar/pdfs/sunshot_webinar_20130226.pdf" TargetMode="External"/><Relationship Id="rId4" Type="http://schemas.openxmlformats.org/officeDocument/2006/relationships/hyperlink" Target="http://emp.lbl.gov/sites/all/files/lbnl-6350e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el.gov/docs/fy14osti/60412.pdf" TargetMode="Externa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.xml"/><Relationship Id="rId5" Type="http://schemas.openxmlformats.org/officeDocument/2006/relationships/hyperlink" Target="http://www1.eere.energy.gov/solar/pdfs/sunshot_webinar_20130226.pdf" TargetMode="External"/><Relationship Id="rId4" Type="http://schemas.openxmlformats.org/officeDocument/2006/relationships/hyperlink" Target="http://emp.lbl.gov/sites/all/files/lbnl-6350e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42346" y="5186327"/>
            <a:ext cx="6806592" cy="10548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1800" b="1" dirty="0">
                <a:ea typeface="Arial" charset="0"/>
                <a:cs typeface="Arial" charset="0"/>
              </a:rPr>
              <a:t>Zach Greene</a:t>
            </a:r>
          </a:p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ea typeface="Arial" charset="0"/>
                <a:cs typeface="Arial" charset="0"/>
              </a:rPr>
              <a:t>Project Manager, The Solar Foundation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248938" y="5482601"/>
            <a:ext cx="1446851" cy="462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700" dirty="0">
                <a:latin typeface="Arial" charset="0"/>
                <a:ea typeface="Arial" charset="0"/>
                <a:cs typeface="Arial" charset="0"/>
              </a:rPr>
              <a:t>1/19/17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72797" y="3949469"/>
            <a:ext cx="9489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Communities Harnessing the Sun:</a:t>
            </a:r>
            <a:r>
              <a:rPr lang="en-US" sz="2800" dirty="0"/>
              <a:t> </a:t>
            </a:r>
          </a:p>
          <a:p>
            <a:pPr algn="ctr"/>
            <a:r>
              <a:rPr lang="en-US" sz="2600" dirty="0"/>
              <a:t>Solar Designation &amp; Technical Assistance Through SolSmart</a:t>
            </a:r>
          </a:p>
        </p:txBody>
      </p:sp>
    </p:spTree>
    <p:extLst>
      <p:ext uri="{BB962C8B-B14F-4D97-AF65-F5344CB8AC3E}">
        <p14:creationId xmlns:p14="http://schemas.microsoft.com/office/powerpoint/2010/main" val="4161744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59" b="6865"/>
          <a:stretch/>
        </p:blipFill>
        <p:spPr>
          <a:xfrm>
            <a:off x="895124" y="699354"/>
            <a:ext cx="7036905" cy="356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8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9952" y="500773"/>
            <a:ext cx="5854868" cy="676275"/>
          </a:xfrm>
        </p:spPr>
        <p:txBody>
          <a:bodyPr vert="horz" lIns="68580" tIns="34290" rIns="68580" bIns="3429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4100" dirty="0">
                <a:solidFill>
                  <a:srgbClr val="58595B"/>
                </a:solidFill>
                <a:latin typeface="BrownPro" panose="02010804010101010102" pitchFamily="50" charset="0"/>
              </a:rPr>
              <a:t>SolSmart</a:t>
            </a:r>
            <a:r>
              <a:rPr lang="en-US" sz="4500" dirty="0">
                <a:solidFill>
                  <a:srgbClr val="58595B"/>
                </a:solidFill>
                <a:latin typeface="BrownPro" panose="02010804010101010102" pitchFamily="50" charset="0"/>
              </a:rPr>
              <a:t> Goals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272142" y="1733638"/>
            <a:ext cx="5896183" cy="4981794"/>
          </a:xfrm>
        </p:spPr>
        <p:txBody>
          <a:bodyPr>
            <a:normAutofit/>
          </a:bodyPr>
          <a:lstStyle/>
          <a:p>
            <a:pPr marL="257175" indent="-257175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To make it faster, easier, and more affordable for more Americans to choose solar energy, SolSmart will recognize at least 300 U.S. local governments with a nationally prestigious solar designation.</a:t>
            </a:r>
          </a:p>
          <a:p>
            <a:pPr marL="257175" indent="-257175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SolSmart designation demonstrates that a community is “open for solar business,” which makes designated communities more attractive to solar industries.</a:t>
            </a:r>
          </a:p>
          <a:p>
            <a:pPr marL="257175" indent="-257175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SolSmart provides targeted, no-cost technical assistance in critical soft cost reduction areas to help communities achieve soft cost reduction and SolSmart designation.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325" y="1931984"/>
            <a:ext cx="2935952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75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522013"/>
            <a:ext cx="8079581" cy="690765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58595B"/>
                </a:solidFill>
                <a:latin typeface="BrownPro" panose="02010804010101010102" pitchFamily="50" charset="0"/>
              </a:rPr>
              <a:t>SolSmart 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90550" y="1506558"/>
            <a:ext cx="3497580" cy="5425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A300"/>
                </a:solidFill>
              </a:rPr>
              <a:t>Designation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0550" y="2031752"/>
            <a:ext cx="3497580" cy="3119835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Communities self-assess soft cost best practice attainment in 8 categories through a “SolSmart Application.”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SolSmart designation team awards communities SolSmart Bronze, Silver, or Gold based on criteria scorecard and documentation.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26306" y="1546400"/>
            <a:ext cx="4127193" cy="54178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A300"/>
                </a:solidFill>
              </a:rPr>
              <a:t>Technical assistance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4"/>
          </p:nvPr>
        </p:nvSpPr>
        <p:spPr>
          <a:xfrm>
            <a:off x="4826307" y="2081930"/>
            <a:ext cx="3843824" cy="3119835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Communities that do not meet designation criteria are eligible receive technical assistance in designation criteria areas.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Designated communities that wish to pursue a higher tier of designation can receive no-cost technical assistance, but at a lower level of program priority than non-designees.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All SolSmart TA is program-funded.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26" y="4798303"/>
            <a:ext cx="2956950" cy="17569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276" y="2736756"/>
            <a:ext cx="905092" cy="9050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069" y="5251767"/>
            <a:ext cx="819150" cy="819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5097" y="5422162"/>
            <a:ext cx="789814" cy="5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69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9857" y="385079"/>
            <a:ext cx="6866303" cy="744587"/>
          </a:xfrm>
        </p:spPr>
        <p:txBody>
          <a:bodyPr>
            <a:noAutofit/>
          </a:bodyPr>
          <a:lstStyle/>
          <a:p>
            <a:r>
              <a:rPr lang="en-US" sz="4100" dirty="0">
                <a:solidFill>
                  <a:srgbClr val="58595B"/>
                </a:solidFill>
                <a:latin typeface="BrownPro" panose="02010804010101010102" pitchFamily="50" charset="0"/>
              </a:rPr>
              <a:t>Benefits of Reducing Soft Costs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40233" y="5722144"/>
            <a:ext cx="4788694" cy="267891"/>
          </a:xfrm>
        </p:spPr>
        <p:txBody>
          <a:bodyPr/>
          <a:lstStyle/>
          <a:p>
            <a:r>
              <a:rPr lang="en-US" dirty="0"/>
              <a:t>Sources: Clean Power Finance (Spruce); The Solar Foundation, LBNL, NREL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53606889"/>
              </p:ext>
            </p:extLst>
          </p:nvPr>
        </p:nvGraphicFramePr>
        <p:xfrm>
          <a:off x="365759" y="1615440"/>
          <a:ext cx="8778241" cy="4374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77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560" y="431436"/>
            <a:ext cx="4920342" cy="851627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100" dirty="0">
                <a:solidFill>
                  <a:srgbClr val="58595B"/>
                </a:solidFill>
                <a:latin typeface="BrownPro" panose="02010804010101010102" pitchFamily="50" charset="0"/>
              </a:rPr>
              <a:t>SolSmart Benefits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791968"/>
            <a:ext cx="5363737" cy="2614932"/>
          </a:xfrm>
        </p:spPr>
        <p:txBody>
          <a:bodyPr vert="horz" lIns="68580" tIns="34290" rIns="68580" bIns="34290" rtlCol="0">
            <a:noAutofit/>
          </a:bodyPr>
          <a:lstStyle/>
          <a:p>
            <a:pPr marL="1028700" lvl="2" indent="-342900">
              <a:buFont typeface="Wingdings" panose="05000000000000000000" pitchFamily="2" charset="2"/>
              <a:buChar char="q"/>
            </a:pPr>
            <a:r>
              <a:rPr lang="en-US" sz="2400" dirty="0"/>
              <a:t> Recognition on website (map/leaderboards)</a:t>
            </a:r>
          </a:p>
          <a:p>
            <a:pPr marL="1028700" lvl="2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1028700" lvl="2" indent="-342900">
              <a:buFont typeface="Wingdings" panose="05000000000000000000" pitchFamily="2" charset="2"/>
              <a:buChar char="q"/>
            </a:pPr>
            <a:r>
              <a:rPr lang="en-US" sz="2400" dirty="0"/>
              <a:t> Press opportunities (events/press releases)</a:t>
            </a:r>
          </a:p>
          <a:p>
            <a:pPr marL="1028700" lvl="2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1028700" lvl="2" indent="-342900">
              <a:buFont typeface="Wingdings" panose="05000000000000000000" pitchFamily="2" charset="2"/>
              <a:buChar char="q"/>
            </a:pPr>
            <a:r>
              <a:rPr lang="en-US" sz="2400" dirty="0"/>
              <a:t> Plaques (modules for first 35)</a:t>
            </a:r>
          </a:p>
          <a:p>
            <a:pPr marL="1028700" lvl="2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1028700" lvl="2" indent="-342900">
              <a:buFont typeface="Wingdings" panose="05000000000000000000" pitchFamily="2" charset="2"/>
              <a:buChar char="q"/>
            </a:pPr>
            <a:r>
              <a:rPr lang="en-US" sz="2400" dirty="0"/>
              <a:t> Awards for outstanding achievement</a:t>
            </a:r>
          </a:p>
          <a:p>
            <a:pPr marL="1028700" lvl="2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1028700" lvl="2" indent="-342900">
              <a:buFont typeface="Wingdings" panose="05000000000000000000" pitchFamily="2" charset="2"/>
              <a:buChar char="q"/>
            </a:pPr>
            <a:r>
              <a:rPr lang="en-US" sz="2400" dirty="0"/>
              <a:t> No-cost technical assistance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000" y="1381386"/>
            <a:ext cx="3932796" cy="25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49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674813"/>
            <a:ext cx="2551113" cy="1439862"/>
          </a:xfrm>
        </p:spPr>
        <p:txBody>
          <a:bodyPr anchor="b"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BrownPro" panose="02010804010101010102" pitchFamily="50" charset="0"/>
              </a:rPr>
              <a:t>SolSmart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4294967295"/>
          </p:nvPr>
        </p:nvSpPr>
        <p:spPr>
          <a:xfrm>
            <a:off x="5431709" y="2664618"/>
            <a:ext cx="3584575" cy="90011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50" dirty="0">
                <a:solidFill>
                  <a:srgbClr val="58595B"/>
                </a:solidFill>
                <a:latin typeface="BrownPro" panose="02010804010101010102" pitchFamily="50" charset="0"/>
              </a:rPr>
              <a:t>Role of Metropolitan Mayors Caucus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244" y="2106669"/>
            <a:ext cx="4885722" cy="26700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123734" y="1442830"/>
            <a:ext cx="45719" cy="4596020"/>
          </a:xfrm>
          <a:prstGeom prst="rect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43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4476" y="597347"/>
            <a:ext cx="5397834" cy="635106"/>
          </a:xfrm>
        </p:spPr>
        <p:txBody>
          <a:bodyPr>
            <a:noAutofit/>
          </a:bodyPr>
          <a:lstStyle/>
          <a:p>
            <a:r>
              <a:rPr lang="en-US" sz="4100" b="0" dirty="0">
                <a:solidFill>
                  <a:srgbClr val="58595B"/>
                </a:solidFill>
                <a:latin typeface="BrownPro" panose="02010804010101010102" pitchFamily="50" charset="0"/>
              </a:rPr>
              <a:t>SolSmart Advisors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34895" y="1354373"/>
            <a:ext cx="7221053" cy="43354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2100" b="1" dirty="0">
                <a:solidFill>
                  <a:srgbClr val="FFA300"/>
                </a:solidFill>
              </a:rPr>
              <a:t>Program-funded temporary staff </a:t>
            </a:r>
            <a:r>
              <a:rPr lang="en-US" sz="2100" dirty="0"/>
              <a:t>to help communities  achieve designation. </a:t>
            </a:r>
          </a:p>
          <a:p>
            <a:pPr marL="342900" indent="-342900"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2100" dirty="0"/>
              <a:t>Advisors will </a:t>
            </a:r>
            <a:r>
              <a:rPr lang="en-US" sz="2100" b="1" dirty="0">
                <a:solidFill>
                  <a:srgbClr val="FFA300"/>
                </a:solidFill>
              </a:rPr>
              <a:t>evaluate existing local government policies/processes </a:t>
            </a:r>
            <a:r>
              <a:rPr lang="en-US" sz="2100" dirty="0"/>
              <a:t>and </a:t>
            </a:r>
            <a:r>
              <a:rPr lang="en-US" sz="2100" b="1" dirty="0">
                <a:solidFill>
                  <a:srgbClr val="FFA300"/>
                </a:solidFill>
              </a:rPr>
              <a:t>apply industry leading best practices</a:t>
            </a:r>
            <a:r>
              <a:rPr lang="en-US" sz="2100" dirty="0"/>
              <a:t> that will move a community toward designation.</a:t>
            </a:r>
            <a:endParaRPr lang="en-US" sz="1500" dirty="0"/>
          </a:p>
          <a:p>
            <a:pPr marL="342900" indent="-342900"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2100" dirty="0"/>
              <a:t>SolSmart Advisors will assist communities through </a:t>
            </a:r>
            <a:r>
              <a:rPr lang="en-US" sz="2100" b="1" dirty="0">
                <a:solidFill>
                  <a:srgbClr val="FFA300"/>
                </a:solidFill>
              </a:rPr>
              <a:t>engagements lasting up to six months</a:t>
            </a:r>
            <a:r>
              <a:rPr lang="en-US" sz="2100" dirty="0"/>
              <a:t>.</a:t>
            </a:r>
          </a:p>
          <a:p>
            <a:pPr marL="342900" indent="-342900"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2100" dirty="0"/>
              <a:t>Equates to </a:t>
            </a:r>
            <a:r>
              <a:rPr lang="en-US" sz="2100" b="1" dirty="0">
                <a:solidFill>
                  <a:srgbClr val="FFA300"/>
                </a:solidFill>
              </a:rPr>
              <a:t>hundreds of hours</a:t>
            </a:r>
            <a:r>
              <a:rPr lang="en-US" sz="2100" dirty="0"/>
              <a:t> of in-person technical assistance for communities receiving an Advisor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587" y="4758162"/>
            <a:ext cx="1586723" cy="144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674813"/>
            <a:ext cx="2551113" cy="1439862"/>
          </a:xfrm>
        </p:spPr>
        <p:txBody>
          <a:bodyPr anchor="b"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BrownPro" panose="02010804010101010102" pitchFamily="50" charset="0"/>
              </a:rPr>
              <a:t>SolSmart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4294967295"/>
          </p:nvPr>
        </p:nvSpPr>
        <p:spPr>
          <a:xfrm>
            <a:off x="5431709" y="3594258"/>
            <a:ext cx="3584575" cy="90011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50" dirty="0">
                <a:solidFill>
                  <a:srgbClr val="58595B"/>
                </a:solidFill>
                <a:latin typeface="BrownPro" panose="02010804010101010102" pitchFamily="50" charset="0"/>
              </a:rPr>
              <a:t>Solar Profiles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2" y="2106669"/>
            <a:ext cx="4885722" cy="26700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123734" y="1442830"/>
            <a:ext cx="45719" cy="4596020"/>
          </a:xfrm>
          <a:prstGeom prst="rect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9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0240" y="418449"/>
            <a:ext cx="6702559" cy="957809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58595B"/>
                </a:solidFill>
                <a:latin typeface="BrownPro" panose="02010804010101010102" pitchFamily="50" charset="0"/>
              </a:rPr>
              <a:t>SolSmart Solar Profiles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/>
      </p:pic>
      <p:sp>
        <p:nvSpPr>
          <p:cNvPr id="2" name="Rectangle 1"/>
          <p:cNvSpPr/>
          <p:nvPr/>
        </p:nvSpPr>
        <p:spPr>
          <a:xfrm>
            <a:off x="7388" y="5541"/>
            <a:ext cx="1245062" cy="195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40" y="1261146"/>
            <a:ext cx="4065560" cy="5261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909" y="1261146"/>
            <a:ext cx="4085147" cy="528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23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7925" y="3171177"/>
            <a:ext cx="9599419" cy="190882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BrownPro" panose="02010804010101010102" pitchFamily="50" charset="0"/>
              </a:rPr>
              <a:t>Questions?</a:t>
            </a:r>
            <a:br>
              <a:rPr lang="en-US" sz="6000" dirty="0">
                <a:solidFill>
                  <a:schemeClr val="tx1"/>
                </a:solidFill>
                <a:latin typeface="BrownPro" panose="02010804010101010102" pitchFamily="50" charset="0"/>
              </a:rPr>
            </a:br>
            <a:br>
              <a:rPr lang="en-US" sz="6000" dirty="0">
                <a:solidFill>
                  <a:schemeClr val="tx1"/>
                </a:solidFill>
                <a:latin typeface="BrownPro" panose="02010804010101010102" pitchFamily="50" charset="0"/>
              </a:rPr>
            </a:br>
            <a:endParaRPr lang="en-US" sz="2400" dirty="0">
              <a:solidFill>
                <a:schemeClr val="tx1"/>
              </a:solidFill>
              <a:latin typeface="BrownPro" panose="02010804010101010102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52621"/>
          <a:stretch/>
        </p:blipFill>
        <p:spPr>
          <a:xfrm>
            <a:off x="2366448" y="1836047"/>
            <a:ext cx="4470674" cy="10948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6210" y="4356726"/>
            <a:ext cx="76686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BrownPro" panose="02010804010101010102" pitchFamily="50" charset="0"/>
              </a:rPr>
              <a:t>Stay for the afternoon session from 12:30 – 2:00pm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9821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07" y="667558"/>
            <a:ext cx="8079581" cy="550847"/>
          </a:xfrm>
        </p:spPr>
        <p:txBody>
          <a:bodyPr>
            <a:noAutofit/>
          </a:bodyPr>
          <a:lstStyle/>
          <a:p>
            <a:r>
              <a:rPr lang="en-US" sz="4100" dirty="0">
                <a:solidFill>
                  <a:srgbClr val="58595B"/>
                </a:solidFill>
                <a:latin typeface="BrownPro" panose="02010804010101010102" pitchFamily="50" charset="0"/>
              </a:rPr>
              <a:t>Common Barriers to Solar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045622"/>
              </p:ext>
            </p:extLst>
          </p:nvPr>
        </p:nvGraphicFramePr>
        <p:xfrm>
          <a:off x="507207" y="1609633"/>
          <a:ext cx="8065294" cy="4226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90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07" y="619036"/>
            <a:ext cx="8079581" cy="557506"/>
          </a:xfrm>
        </p:spPr>
        <p:txBody>
          <a:bodyPr>
            <a:normAutofit fontScale="90000"/>
          </a:bodyPr>
          <a:lstStyle/>
          <a:p>
            <a:r>
              <a:rPr lang="en-US" sz="4500" dirty="0">
                <a:solidFill>
                  <a:srgbClr val="58595B"/>
                </a:solidFill>
                <a:latin typeface="BrownPro" panose="02010804010101010102" pitchFamily="50" charset="0"/>
              </a:rPr>
              <a:t>The Cost of Solar PV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462996"/>
              </p:ext>
            </p:extLst>
          </p:nvPr>
        </p:nvGraphicFramePr>
        <p:xfrm>
          <a:off x="825414" y="1521748"/>
          <a:ext cx="8079581" cy="4547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6617707" y="3173709"/>
            <a:ext cx="1828800" cy="676894"/>
          </a:xfrm>
          <a:prstGeom prst="wedgeRoundRectCallout">
            <a:avLst>
              <a:gd name="adj1" fmla="val 20053"/>
              <a:gd name="adj2" fmla="val 92398"/>
              <a:gd name="adj3" fmla="val 16667"/>
            </a:avLst>
          </a:prstGeom>
          <a:solidFill>
            <a:srgbClr val="F3F5FF">
              <a:alpha val="60000"/>
            </a:srgbClr>
          </a:solidFill>
          <a:ln>
            <a:solidFill>
              <a:srgbClr val="C2581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Gill Sans MT"/>
                <a:cs typeface="Gill Sans MT"/>
              </a:rPr>
              <a:t>43% drop in price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  <a:latin typeface="Gill Sans MT"/>
                <a:cs typeface="Gill Sans MT"/>
              </a:rPr>
              <a:t>2010 - 2015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443244" y="6476162"/>
            <a:ext cx="4788694" cy="3571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95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13"/>
              <a:t>Tracking the Sun VIII: The Installed Cost of Photovoltaics in the US from 1998-2014 (LBNL)</a:t>
            </a:r>
            <a:endParaRPr lang="en-US" sz="713" dirty="0"/>
          </a:p>
        </p:txBody>
      </p:sp>
      <p:sp>
        <p:nvSpPr>
          <p:cNvPr id="7" name="TextBox 6"/>
          <p:cNvSpPr txBox="1"/>
          <p:nvPr/>
        </p:nvSpPr>
        <p:spPr>
          <a:xfrm>
            <a:off x="2664930" y="5214726"/>
            <a:ext cx="44005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Gill Sans MT"/>
                <a:cs typeface="Gill Sans MT"/>
              </a:rPr>
              <a:t>Avg. for 2015: $3.50/W (SEIA)</a:t>
            </a:r>
          </a:p>
        </p:txBody>
      </p:sp>
    </p:spTree>
    <p:extLst>
      <p:ext uri="{BB962C8B-B14F-4D97-AF65-F5344CB8AC3E}">
        <p14:creationId xmlns:p14="http://schemas.microsoft.com/office/powerpoint/2010/main" val="344535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470" y="562428"/>
            <a:ext cx="8229600" cy="574448"/>
          </a:xfrm>
        </p:spPr>
        <p:txBody>
          <a:bodyPr>
            <a:noAutofit/>
          </a:bodyPr>
          <a:lstStyle/>
          <a:p>
            <a:r>
              <a:rPr lang="en-US" sz="4100" b="0" dirty="0">
                <a:solidFill>
                  <a:srgbClr val="58595B"/>
                </a:solidFill>
                <a:latin typeface="BrownPro" panose="02010804010101010102" pitchFamily="50" charset="0"/>
              </a:rPr>
              <a:t>The Cost of Solar in the 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40951" y="6338750"/>
            <a:ext cx="4885849" cy="3571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Source: NREL (</a:t>
            </a:r>
            <a:r>
              <a:rPr lang="en-GB" dirty="0">
                <a:hlinkClick r:id="rId3"/>
              </a:rPr>
              <a:t>http://www.nrel.gov/docs/fy14osti/60412.pdf</a:t>
            </a:r>
            <a:r>
              <a:rPr lang="en-US" dirty="0"/>
              <a:t>) </a:t>
            </a:r>
          </a:p>
          <a:p>
            <a:r>
              <a:rPr lang="en-US" dirty="0"/>
              <a:t>LBNL (</a:t>
            </a:r>
            <a:r>
              <a:rPr lang="en-GB" dirty="0">
                <a:hlinkClick r:id="rId4"/>
              </a:rPr>
              <a:t>http://emp.lbl.gov/sites/all/files/lbnl-6350e.pdf</a:t>
            </a:r>
            <a:r>
              <a:rPr lang="en-US" dirty="0"/>
              <a:t>)</a:t>
            </a:r>
            <a:r>
              <a:rPr lang="en-GB" dirty="0"/>
              <a:t>(</a:t>
            </a:r>
            <a:r>
              <a:rPr lang="en-GB" dirty="0">
                <a:hlinkClick r:id="rId5"/>
              </a:rPr>
              <a:t>http://www1.eere.energy.gov/solar/pdfs/sunshot_webinar_20130226.pdf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43600" y="3314700"/>
            <a:ext cx="191809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658287706"/>
              </p:ext>
            </p:extLst>
          </p:nvPr>
        </p:nvGraphicFramePr>
        <p:xfrm>
          <a:off x="685801" y="1255803"/>
          <a:ext cx="8010938" cy="457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5908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965" y="542508"/>
            <a:ext cx="8229600" cy="574448"/>
          </a:xfrm>
        </p:spPr>
        <p:txBody>
          <a:bodyPr>
            <a:noAutofit/>
          </a:bodyPr>
          <a:lstStyle/>
          <a:p>
            <a:r>
              <a:rPr lang="en-US" sz="4100" b="0" dirty="0">
                <a:solidFill>
                  <a:srgbClr val="58595B"/>
                </a:solidFill>
                <a:latin typeface="BrownPro" panose="02010804010101010102" pitchFamily="50" charset="0"/>
              </a:rPr>
              <a:t>The Cost of Solar in the 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51334" y="6385685"/>
            <a:ext cx="4988718" cy="3571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Source: NREL (</a:t>
            </a:r>
            <a:r>
              <a:rPr lang="en-GB" dirty="0">
                <a:hlinkClick r:id="rId3"/>
              </a:rPr>
              <a:t>http://www.nrel.gov/docs/fy14osti/60412.pdf</a:t>
            </a:r>
            <a:r>
              <a:rPr lang="en-US" dirty="0"/>
              <a:t>) </a:t>
            </a:r>
          </a:p>
          <a:p>
            <a:r>
              <a:rPr lang="en-US" dirty="0"/>
              <a:t>LBNL (</a:t>
            </a:r>
            <a:r>
              <a:rPr lang="en-GB" dirty="0">
                <a:hlinkClick r:id="rId4"/>
              </a:rPr>
              <a:t>http://emp.lbl.gov/sites/all/files/lbnl-6350e.pdf</a:t>
            </a:r>
            <a:r>
              <a:rPr lang="en-US" dirty="0"/>
              <a:t>)</a:t>
            </a:r>
            <a:r>
              <a:rPr lang="en-GB" dirty="0"/>
              <a:t>(</a:t>
            </a:r>
            <a:r>
              <a:rPr lang="en-GB" dirty="0">
                <a:hlinkClick r:id="rId5"/>
              </a:rPr>
              <a:t>http://www1.eere.energy.gov/solar/pdfs/sunshot_webinar_20130226.pdf </a:t>
            </a:r>
            <a:r>
              <a:rPr lang="en-GB" dirty="0"/>
              <a:t>)</a:t>
            </a:r>
            <a:r>
              <a:rPr lang="en-US" dirty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53266" y="5424812"/>
            <a:ext cx="2070717" cy="575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2808346"/>
              </p:ext>
            </p:extLst>
          </p:nvPr>
        </p:nvGraphicFramePr>
        <p:xfrm>
          <a:off x="632791" y="1362789"/>
          <a:ext cx="8063947" cy="463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21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2974" y="586108"/>
            <a:ext cx="8229600" cy="574448"/>
          </a:xfrm>
        </p:spPr>
        <p:txBody>
          <a:bodyPr>
            <a:noAutofit/>
          </a:bodyPr>
          <a:lstStyle/>
          <a:p>
            <a:r>
              <a:rPr lang="en-US" sz="4100" b="0" dirty="0">
                <a:solidFill>
                  <a:srgbClr val="58595B"/>
                </a:solidFill>
                <a:latin typeface="BrownPro" panose="02010804010101010102" pitchFamily="50" charset="0"/>
              </a:rPr>
              <a:t>The Cost of Solar in the 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51333" y="6365912"/>
            <a:ext cx="4988718" cy="3571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Source: NREL (</a:t>
            </a:r>
            <a:r>
              <a:rPr lang="en-GB" dirty="0">
                <a:hlinkClick r:id="rId3"/>
              </a:rPr>
              <a:t>http://www.nrel.gov/docs/fy14osti/60412.pdf</a:t>
            </a:r>
            <a:r>
              <a:rPr lang="en-US" dirty="0"/>
              <a:t>) </a:t>
            </a:r>
          </a:p>
          <a:p>
            <a:r>
              <a:rPr lang="en-US" dirty="0"/>
              <a:t>LBNL (</a:t>
            </a:r>
            <a:r>
              <a:rPr lang="en-GB" dirty="0">
                <a:hlinkClick r:id="rId4"/>
              </a:rPr>
              <a:t>http://emp.lbl.gov/sites/all/files/lbnl-6350e.pdf</a:t>
            </a:r>
            <a:r>
              <a:rPr lang="en-US" dirty="0"/>
              <a:t>)</a:t>
            </a:r>
            <a:r>
              <a:rPr lang="en-GB" dirty="0"/>
              <a:t>(</a:t>
            </a:r>
            <a:r>
              <a:rPr lang="en-GB" dirty="0">
                <a:hlinkClick r:id="rId5"/>
              </a:rPr>
              <a:t>http://www1.eere.energy.gov/solar/pdfs/sunshot_webinar_20130226.pdf </a:t>
            </a:r>
            <a:r>
              <a:rPr lang="en-GB" dirty="0"/>
              <a:t>)</a:t>
            </a:r>
            <a:r>
              <a:rPr lang="en-US" dirty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53266" y="5424812"/>
            <a:ext cx="2070717" cy="575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69639673"/>
              </p:ext>
            </p:extLst>
          </p:nvPr>
        </p:nvGraphicFramePr>
        <p:xfrm>
          <a:off x="718930" y="1449385"/>
          <a:ext cx="7997687" cy="4263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Rounded Rectangular Callout 9"/>
          <p:cNvSpPr/>
          <p:nvPr/>
        </p:nvSpPr>
        <p:spPr>
          <a:xfrm>
            <a:off x="3550587" y="3417412"/>
            <a:ext cx="1457324" cy="578644"/>
          </a:xfrm>
          <a:prstGeom prst="wedgeRoundRectCallout">
            <a:avLst>
              <a:gd name="adj1" fmla="val -53954"/>
              <a:gd name="adj2" fmla="val -4826"/>
              <a:gd name="adj3" fmla="val 16667"/>
            </a:avLst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Gill Sans MT" pitchFamily="34" charset="0"/>
              </a:rPr>
              <a:t>Profits, Taxes, &amp; Overhead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33257" y="2846599"/>
            <a:ext cx="1090665" cy="712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2355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6651" y="645543"/>
            <a:ext cx="8229600" cy="574448"/>
          </a:xfrm>
        </p:spPr>
        <p:txBody>
          <a:bodyPr>
            <a:noAutofit/>
          </a:bodyPr>
          <a:lstStyle/>
          <a:p>
            <a:r>
              <a:rPr lang="en-US" sz="4100" b="0" dirty="0">
                <a:solidFill>
                  <a:srgbClr val="58595B"/>
                </a:solidFill>
                <a:latin typeface="BrownPro" panose="02010804010101010102" pitchFamily="50" charset="0"/>
              </a:rPr>
              <a:t>The Cost of Solar in the 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71964" y="6405661"/>
            <a:ext cx="4988718" cy="3571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Source: NREL (</a:t>
            </a:r>
            <a:r>
              <a:rPr lang="en-GB" dirty="0">
                <a:hlinkClick r:id="rId3"/>
              </a:rPr>
              <a:t>http://www.nrel.gov/docs/fy14osti/60412.pdf</a:t>
            </a:r>
            <a:r>
              <a:rPr lang="en-US" dirty="0"/>
              <a:t>) </a:t>
            </a:r>
          </a:p>
          <a:p>
            <a:r>
              <a:rPr lang="en-US" dirty="0"/>
              <a:t>LBNL (</a:t>
            </a:r>
            <a:r>
              <a:rPr lang="en-GB" dirty="0">
                <a:hlinkClick r:id="rId4"/>
              </a:rPr>
              <a:t>http://emp.lbl.gov/sites/all/files/lbnl-6350e.pdf</a:t>
            </a:r>
            <a:r>
              <a:rPr lang="en-US" dirty="0"/>
              <a:t>)</a:t>
            </a:r>
            <a:r>
              <a:rPr lang="en-GB" dirty="0"/>
              <a:t>(</a:t>
            </a:r>
            <a:r>
              <a:rPr lang="en-GB" dirty="0">
                <a:hlinkClick r:id="rId5"/>
              </a:rPr>
              <a:t>http://www1.eere.energy.gov/solar/pdfs/sunshot_webinar_20130226.pdf </a:t>
            </a:r>
            <a:r>
              <a:rPr lang="en-GB" dirty="0"/>
              <a:t>)</a:t>
            </a:r>
            <a:r>
              <a:rPr lang="en-US" dirty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266" y="5424812"/>
            <a:ext cx="2070717" cy="575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27306608"/>
              </p:ext>
            </p:extLst>
          </p:nvPr>
        </p:nvGraphicFramePr>
        <p:xfrm>
          <a:off x="636104" y="1532001"/>
          <a:ext cx="8050695" cy="411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Rectangle 21"/>
          <p:cNvSpPr/>
          <p:nvPr/>
        </p:nvSpPr>
        <p:spPr>
          <a:xfrm>
            <a:off x="6560682" y="3351718"/>
            <a:ext cx="1417412" cy="9265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ounded Rectangular Callout 12"/>
          <p:cNvSpPr/>
          <p:nvPr/>
        </p:nvSpPr>
        <p:spPr>
          <a:xfrm>
            <a:off x="3648916" y="1841300"/>
            <a:ext cx="4898735" cy="3546873"/>
          </a:xfrm>
          <a:prstGeom prst="wedgeRoundRectCallout">
            <a:avLst>
              <a:gd name="adj1" fmla="val -54770"/>
              <a:gd name="adj2" fmla="val -23390"/>
              <a:gd name="adj3" fmla="val 16667"/>
            </a:avLst>
          </a:prstGeom>
          <a:solidFill>
            <a:srgbClr val="F3F5FF">
              <a:alpha val="85098"/>
            </a:srgbClr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967160692"/>
              </p:ext>
            </p:extLst>
          </p:nvPr>
        </p:nvGraphicFramePr>
        <p:xfrm>
          <a:off x="3726145" y="2060966"/>
          <a:ext cx="4715489" cy="327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201353" y="2002224"/>
            <a:ext cx="1515053" cy="33200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Gill Sans MT" pitchFamily="34" charset="0"/>
              </a:rPr>
              <a:t>Solar Soft Costs</a:t>
            </a:r>
          </a:p>
        </p:txBody>
      </p:sp>
    </p:spTree>
    <p:extLst>
      <p:ext uri="{BB962C8B-B14F-4D97-AF65-F5344CB8AC3E}">
        <p14:creationId xmlns:p14="http://schemas.microsoft.com/office/powerpoint/2010/main" val="29423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9722" y="565474"/>
            <a:ext cx="8229600" cy="574448"/>
          </a:xfrm>
        </p:spPr>
        <p:txBody>
          <a:bodyPr>
            <a:noAutofit/>
          </a:bodyPr>
          <a:lstStyle/>
          <a:p>
            <a:r>
              <a:rPr lang="en-US" sz="4100" b="0" dirty="0">
                <a:solidFill>
                  <a:srgbClr val="58595B"/>
                </a:solidFill>
                <a:latin typeface="BrownPro" panose="02010804010101010102" pitchFamily="50" charset="0"/>
              </a:rPr>
              <a:t>The Cost of Solar in the US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2255602" y="2495894"/>
            <a:ext cx="6286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3F5FF"/>
                </a:solidFill>
                <a:latin typeface="Gill Sans MT"/>
                <a:cs typeface="Gill Sans MT"/>
              </a:rPr>
              <a:t>$3.32</a:t>
            </a:r>
            <a:endParaRPr lang="en-US" sz="1050" dirty="0">
              <a:solidFill>
                <a:srgbClr val="F3F5FF"/>
              </a:solidFill>
              <a:latin typeface="Gill Sans MT"/>
              <a:cs typeface="Gill Sans MT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946187" y="3096954"/>
            <a:ext cx="6190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3F5FF"/>
                </a:solidFill>
                <a:latin typeface="Gill Sans MT"/>
                <a:cs typeface="Gill Sans MT"/>
              </a:rPr>
              <a:t>$3.32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2252418" y="3885436"/>
            <a:ext cx="6190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3F5FF"/>
                </a:solidFill>
                <a:latin typeface="Gill Sans MT"/>
                <a:cs typeface="Gill Sans MT"/>
              </a:rPr>
              <a:t>$3.28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2957803" y="4466583"/>
            <a:ext cx="6190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3F5FF"/>
                </a:solidFill>
                <a:latin typeface="Gill Sans MT"/>
                <a:cs typeface="Gill Sans MT"/>
              </a:rPr>
              <a:t>$1.90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266" y="5424812"/>
            <a:ext cx="2070717" cy="575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557240301"/>
              </p:ext>
            </p:extLst>
          </p:nvPr>
        </p:nvGraphicFramePr>
        <p:xfrm>
          <a:off x="672548" y="1389772"/>
          <a:ext cx="8063948" cy="4695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ounded Rectangular Callout 12"/>
          <p:cNvSpPr/>
          <p:nvPr/>
        </p:nvSpPr>
        <p:spPr>
          <a:xfrm>
            <a:off x="3553686" y="2202966"/>
            <a:ext cx="1714500" cy="800100"/>
          </a:xfrm>
          <a:prstGeom prst="wedgeRoundRectCallout">
            <a:avLst>
              <a:gd name="adj1" fmla="val -69783"/>
              <a:gd name="adj2" fmla="val 38615"/>
              <a:gd name="adj3" fmla="val 16667"/>
            </a:avLst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Gill Sans MT" pitchFamily="34" charset="0"/>
              </a:rPr>
              <a:t>No change in soft costs between 2010 and 2012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314039" y="2793299"/>
            <a:ext cx="1714500" cy="800100"/>
          </a:xfrm>
          <a:prstGeom prst="wedgeRoundRectCallout">
            <a:avLst>
              <a:gd name="adj1" fmla="val -69783"/>
              <a:gd name="adj2" fmla="val 83142"/>
              <a:gd name="adj3" fmla="val 16667"/>
            </a:avLst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Gill Sans MT" pitchFamily="34" charset="0"/>
              </a:rPr>
              <a:t>Soft costs remain nearly 2/3s of installed cost</a:t>
            </a:r>
          </a:p>
        </p:txBody>
      </p:sp>
    </p:spTree>
    <p:extLst>
      <p:ext uri="{BB962C8B-B14F-4D97-AF65-F5344CB8AC3E}">
        <p14:creationId xmlns:p14="http://schemas.microsoft.com/office/powerpoint/2010/main" val="8351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8" y="1552576"/>
            <a:ext cx="5728417" cy="40671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8538" y="-192230"/>
            <a:ext cx="6930887" cy="1437358"/>
          </a:xfrm>
        </p:spPr>
        <p:txBody>
          <a:bodyPr vert="horz" lIns="68580" tIns="34290" rIns="68580" bIns="3429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4100" dirty="0">
                <a:solidFill>
                  <a:srgbClr val="58595B"/>
                </a:solidFill>
                <a:latin typeface="BrownPro" panose="02010804010101010102" pitchFamily="50" charset="0"/>
              </a:rPr>
              <a:t>Soft Cost Takeaways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5895974" y="1552576"/>
            <a:ext cx="3248025" cy="3152775"/>
          </a:xfrm>
        </p:spPr>
        <p:txBody>
          <a:bodyPr>
            <a:normAutofit fontScale="92500" lnSpcReduction="10000"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1800" dirty="0">
                <a:solidFill>
                  <a:srgbClr val="58595B"/>
                </a:solidFill>
              </a:rPr>
              <a:t>They often comprise a larger share of total installed cost than hardware.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800" dirty="0">
                <a:solidFill>
                  <a:srgbClr val="58595B"/>
                </a:solidFill>
              </a:rPr>
              <a:t>They slow solar market growth and artificially shrink number of places in US where solar is financially viable.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800" dirty="0">
                <a:solidFill>
                  <a:srgbClr val="58595B"/>
                </a:solidFill>
              </a:rPr>
              <a:t>Local governments have a big role to play in reducing barriers.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803" y="4524336"/>
            <a:ext cx="1574128" cy="14631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649" y="5012799"/>
            <a:ext cx="829173" cy="74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78149"/>
      </p:ext>
    </p:extLst>
  </p:cSld>
  <p:clrMapOvr>
    <a:masterClrMapping/>
  </p:clrMapOvr>
</p:sld>
</file>

<file path=ppt/theme/theme1.xml><?xml version="1.0" encoding="utf-8"?>
<a:theme xmlns:a="http://schemas.openxmlformats.org/drawingml/2006/main" name="Sol Smart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Smart_template2" id="{C7E2D73C-9E24-2649-BB69-067D97C996C3}" vid="{B6FE8A13-24E8-8143-A77F-0627535994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unshot White">
    <a:dk1>
      <a:srgbClr val="181300"/>
    </a:dk1>
    <a:lt1>
      <a:srgbClr val="F3F5FF"/>
    </a:lt1>
    <a:dk2>
      <a:srgbClr val="6B737B"/>
    </a:dk2>
    <a:lt2>
      <a:srgbClr val="EFA029"/>
    </a:lt2>
    <a:accent1>
      <a:srgbClr val="ED7A2C"/>
    </a:accent1>
    <a:accent2>
      <a:srgbClr val="E5002D"/>
    </a:accent2>
    <a:accent3>
      <a:srgbClr val="FBCE22"/>
    </a:accent3>
    <a:accent4>
      <a:srgbClr val="009FC2"/>
    </a:accent4>
    <a:accent5>
      <a:srgbClr val="00AB8D"/>
    </a:accent5>
    <a:accent6>
      <a:srgbClr val="F3F5FF"/>
    </a:accent6>
    <a:hlink>
      <a:srgbClr val="0000FF"/>
    </a:hlink>
    <a:folHlink>
      <a:srgbClr val="7030A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SolSmart_template_final3</Template>
  <TotalTime>10001</TotalTime>
  <Words>884</Words>
  <Application>Microsoft Office PowerPoint</Application>
  <PresentationFormat>On-screen Show (4:3)</PresentationFormat>
  <Paragraphs>104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BrownPro</vt:lpstr>
      <vt:lpstr>Calibri</vt:lpstr>
      <vt:lpstr>Courier New</vt:lpstr>
      <vt:lpstr>Gill Sans MT</vt:lpstr>
      <vt:lpstr>Wingdings</vt:lpstr>
      <vt:lpstr>Sol Smart </vt:lpstr>
      <vt:lpstr>PowerPoint Presentation</vt:lpstr>
      <vt:lpstr>Common Barriers to Solar</vt:lpstr>
      <vt:lpstr>The Cost of Solar PV</vt:lpstr>
      <vt:lpstr>The Cost of Solar in the US</vt:lpstr>
      <vt:lpstr>The Cost of Solar in the US</vt:lpstr>
      <vt:lpstr>The Cost of Solar in the US</vt:lpstr>
      <vt:lpstr>The Cost of Solar in the US</vt:lpstr>
      <vt:lpstr>The Cost of Solar in the US</vt:lpstr>
      <vt:lpstr>Soft Cost Takeaways</vt:lpstr>
      <vt:lpstr>PowerPoint Presentation</vt:lpstr>
      <vt:lpstr>SolSmart Goals</vt:lpstr>
      <vt:lpstr>SolSmart Overview</vt:lpstr>
      <vt:lpstr>Benefits of Reducing Soft Costs</vt:lpstr>
      <vt:lpstr>SolSmart Benefits</vt:lpstr>
      <vt:lpstr>SolSmart</vt:lpstr>
      <vt:lpstr>SolSmart Advisors</vt:lpstr>
      <vt:lpstr>SolSmart</vt:lpstr>
      <vt:lpstr>SolSmart Solar Profiles</vt:lpstr>
      <vt:lpstr>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SPARC TAP Team</dc:title>
  <dc:creator>Philip Haddix</dc:creator>
  <cp:lastModifiedBy>Zachary Greene</cp:lastModifiedBy>
  <cp:revision>308</cp:revision>
  <cp:lastPrinted>2016-03-07T14:06:07Z</cp:lastPrinted>
  <dcterms:created xsi:type="dcterms:W3CDTF">2015-10-19T11:42:00Z</dcterms:created>
  <dcterms:modified xsi:type="dcterms:W3CDTF">2017-01-23T23:16:07Z</dcterms:modified>
</cp:coreProperties>
</file>