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3" r:id="rId2"/>
    <p:sldId id="353" r:id="rId3"/>
    <p:sldId id="354" r:id="rId4"/>
    <p:sldId id="300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2970" autoAdjust="0"/>
  </p:normalViewPr>
  <p:slideViewPr>
    <p:cSldViewPr snapToGrid="0" snapToObjects="1">
      <p:cViewPr>
        <p:scale>
          <a:sx n="80" d="100"/>
          <a:sy n="80" d="100"/>
        </p:scale>
        <p:origin x="8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3C1A2F-F49F-4181-9A0F-094D3CC722EF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76F5BE-0133-4A0D-BA4E-D8886372A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0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8E5C57-03B7-4819-8BFF-F659EA5E97F3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89F83D-B0E5-4154-8029-47A56CF15F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F83D-B0E5-4154-8029-47A56CF15F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Midwest Energy Efficiency Alliance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Illinois Home Performance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Certificates are recognized by</a:t>
            </a:r>
            <a:r>
              <a:rPr lang="en-US" baseline="0" dirty="0" smtClean="0"/>
              <a:t> Illinois’ largest MLS, Midwest Real Estate Data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38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1450" indent="-296711" defTabSz="10038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6847" indent="-237369" defTabSz="10038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61585" indent="-237369" defTabSz="10038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6324" indent="-237369" defTabSz="10038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11062" indent="-237369" defTabSz="100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5801" indent="-237369" defTabSz="100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60540" indent="-237369" defTabSz="100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5279" indent="-237369" defTabSz="1003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539D0D3-15B0-4EC8-B329-ECA8FABAD615}" type="slidenum">
              <a:rPr lang="en-US" sz="1300"/>
              <a:pPr/>
              <a:t>2</a:t>
            </a:fld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Midwest Energy Efficiency Alliance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Illinois Home Performance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F83D-B0E5-4154-8029-47A56CF15F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1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F83D-B0E5-4154-8029-47A56CF15F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03BD-30A9-4D4B-B00D-3BCB2A18E452}" type="datetimeFigureOut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6D84-4333-4C29-8562-3B1B6522D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Programs\Home Performance with ES\2010-11 Project\Website Redesign Apr-May 2011\Photos\Home Page House Farm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54886" cy="466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295400"/>
            <a:ext cx="9144000" cy="3511310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>
                <a:effectLst>
                  <a:outerShdw blurRad="63500" dist="38100" dir="2700000" sx="101000" sy="101000" algn="tl" rotWithShape="0">
                    <a:prstClr val="black">
                      <a:alpha val="21000"/>
                    </a:prstClr>
                  </a:outerShdw>
                </a:effectLst>
                <a:latin typeface="Century Gothic" panose="020B0502020202020204" pitchFamily="34" charset="0"/>
              </a:rPr>
              <a:t>Illinois Home Performance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0" name="Picture 2" descr="M:\Pictures and Graphics\Logos\E\ENERGY STAR\HomePerformance\HP_logo_horz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97019"/>
            <a:ext cx="2362200" cy="5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9708" y="614131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info@illinoishomeperformance.org</a:t>
            </a:r>
          </a:p>
          <a:p>
            <a:pPr algn="ctr"/>
            <a:r>
              <a:rPr lang="en-US" sz="1600" dirty="0" smtClean="0">
                <a:latin typeface="Century Gothic" panose="020B0502020202020204" pitchFamily="34" charset="0"/>
              </a:rPr>
              <a:t>1.866.395.1032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IHP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5044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0" y="6141313"/>
            <a:ext cx="1698170" cy="590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7" y="6031816"/>
            <a:ext cx="2892192" cy="82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56425"/>
            <a:ext cx="5791200" cy="4343400"/>
          </a:xfrm>
        </p:spPr>
        <p:txBody>
          <a:bodyPr>
            <a:noAutofit/>
          </a:bodyPr>
          <a:lstStyle/>
          <a:p>
            <a:pPr>
              <a:buSzPct val="150000"/>
              <a:buBlip>
                <a:blip r:embed="rId3"/>
              </a:buBlip>
              <a:defRPr/>
            </a:pPr>
            <a:r>
              <a:rPr lang="en-US" sz="1900" dirty="0" smtClean="0">
                <a:latin typeface="Century Gothic" panose="020B0502020202020204" pitchFamily="34" charset="0"/>
              </a:rPr>
              <a:t>State of Illinois</a:t>
            </a:r>
            <a:r>
              <a:rPr lang="en-US" sz="1900" dirty="0">
                <a:latin typeface="Century Gothic" panose="020B0502020202020204" pitchFamily="34" charset="0"/>
              </a:rPr>
              <a:t>’ version </a:t>
            </a:r>
            <a:r>
              <a:rPr lang="en-US" sz="1900" dirty="0" smtClean="0">
                <a:latin typeface="Century Gothic" panose="020B0502020202020204" pitchFamily="34" charset="0"/>
              </a:rPr>
              <a:t>of national </a:t>
            </a:r>
            <a:r>
              <a:rPr lang="en-US" sz="1900" dirty="0">
                <a:latin typeface="Century Gothic" panose="020B0502020202020204" pitchFamily="34" charset="0"/>
              </a:rPr>
              <a:t>Home Performance with </a:t>
            </a:r>
            <a:r>
              <a:rPr lang="en-US" sz="1900" dirty="0" smtClean="0">
                <a:latin typeface="Century Gothic" panose="020B0502020202020204" pitchFamily="34" charset="0"/>
              </a:rPr>
              <a:t>ENERGY STAR® program</a:t>
            </a:r>
            <a:endParaRPr lang="en-US" sz="1900" dirty="0">
              <a:latin typeface="Century Gothic" panose="020B0502020202020204" pitchFamily="34" charset="0"/>
            </a:endParaRPr>
          </a:p>
          <a:p>
            <a:pPr>
              <a:buSzPct val="150000"/>
              <a:buBlip>
                <a:blip r:embed="rId3"/>
              </a:buBlip>
              <a:defRPr/>
            </a:pPr>
            <a:r>
              <a:rPr lang="en-US" sz="1900" dirty="0" smtClean="0">
                <a:latin typeface="Century Gothic" panose="020B0502020202020204" pitchFamily="34" charset="0"/>
              </a:rPr>
              <a:t>Statewide </a:t>
            </a:r>
            <a:r>
              <a:rPr lang="en-US" sz="1900" dirty="0">
                <a:latin typeface="Century Gothic" panose="020B0502020202020204" pitchFamily="34" charset="0"/>
              </a:rPr>
              <a:t>platform for whole home retrofit </a:t>
            </a:r>
            <a:r>
              <a:rPr lang="en-US" sz="1900" dirty="0" smtClean="0">
                <a:latin typeface="Century Gothic" panose="020B0502020202020204" pitchFamily="34" charset="0"/>
              </a:rPr>
              <a:t>programs</a:t>
            </a:r>
            <a:endParaRPr lang="en-US" sz="1900" b="1" dirty="0">
              <a:latin typeface="Century Gothic" panose="020B0502020202020204" pitchFamily="34" charset="0"/>
            </a:endParaRPr>
          </a:p>
          <a:p>
            <a:pPr>
              <a:buSzPct val="150000"/>
              <a:buBlip>
                <a:blip r:embed="rId3"/>
              </a:buBlip>
              <a:defRPr/>
            </a:pPr>
            <a:r>
              <a:rPr lang="en-US" sz="1900" dirty="0" smtClean="0">
                <a:latin typeface="Century Gothic" panose="020B0502020202020204" pitchFamily="34" charset="0"/>
              </a:rPr>
              <a:t>Existing</a:t>
            </a:r>
            <a:r>
              <a:rPr lang="en-US" sz="1900" dirty="0">
                <a:latin typeface="Century Gothic" panose="020B0502020202020204" pitchFamily="34" charset="0"/>
              </a:rPr>
              <a:t>, 1-4 unit homes throughout </a:t>
            </a:r>
            <a:r>
              <a:rPr lang="en-US" sz="1900" dirty="0" smtClean="0">
                <a:latin typeface="Century Gothic" panose="020B0502020202020204" pitchFamily="34" charset="0"/>
              </a:rPr>
              <a:t>Illinois</a:t>
            </a:r>
          </a:p>
          <a:p>
            <a:pPr>
              <a:buSzPct val="150000"/>
              <a:buBlip>
                <a:blip r:embed="rId3"/>
              </a:buBlip>
              <a:defRPr/>
            </a:pPr>
            <a:r>
              <a:rPr lang="en-US" sz="1900" dirty="0" smtClean="0">
                <a:latin typeface="Century Gothic" panose="020B0502020202020204" pitchFamily="34" charset="0"/>
              </a:rPr>
              <a:t>Provide support for current whole home work as well as various resources for contractors</a:t>
            </a:r>
          </a:p>
          <a:p>
            <a:pPr>
              <a:buSzPct val="150000"/>
              <a:buBlip>
                <a:blip r:embed="rId3"/>
              </a:buBlip>
              <a:defRPr/>
            </a:pPr>
            <a:r>
              <a:rPr lang="en-US" sz="1900" dirty="0" smtClean="0">
                <a:latin typeface="Century Gothic" panose="020B0502020202020204" pitchFamily="34" charset="0"/>
              </a:rPr>
              <a:t>Results </a:t>
            </a:r>
            <a:r>
              <a:rPr lang="en-US" sz="1900" dirty="0">
                <a:latin typeface="Century Gothic" panose="020B0502020202020204" pitchFamily="34" charset="0"/>
              </a:rPr>
              <a:t>in Illinois Home Performance with ENERGY STAR Silver and Gold </a:t>
            </a:r>
            <a:r>
              <a:rPr lang="en-US" sz="1900" dirty="0" smtClean="0">
                <a:latin typeface="Century Gothic" panose="020B0502020202020204" pitchFamily="34" charset="0"/>
              </a:rPr>
              <a:t>certifications</a:t>
            </a:r>
          </a:p>
          <a:p>
            <a:pPr>
              <a:buSzPct val="150000"/>
              <a:buBlip>
                <a:blip r:embed="rId3"/>
              </a:buBlip>
              <a:defRPr/>
            </a:pPr>
            <a:r>
              <a:rPr lang="en-US" sz="1900" dirty="0" smtClean="0">
                <a:latin typeface="Century Gothic" panose="020B0502020202020204" pitchFamily="34" charset="0"/>
              </a:rPr>
              <a:t>Illinois Department of Commerce and Economic Opportunity </a:t>
            </a:r>
            <a:r>
              <a:rPr lang="en-US" sz="1900" dirty="0">
                <a:latin typeface="Century Gothic" panose="020B0502020202020204" pitchFamily="34" charset="0"/>
              </a:rPr>
              <a:t>O</a:t>
            </a:r>
            <a:r>
              <a:rPr lang="en-US" sz="1900" dirty="0" smtClean="0">
                <a:latin typeface="Century Gothic" panose="020B0502020202020204" pitchFamily="34" charset="0"/>
              </a:rPr>
              <a:t>ffice of Energy and </a:t>
            </a:r>
            <a:r>
              <a:rPr lang="en-US" sz="1900" dirty="0">
                <a:latin typeface="Century Gothic" panose="020B0502020202020204" pitchFamily="34" charset="0"/>
              </a:rPr>
              <a:t>R</a:t>
            </a:r>
            <a:r>
              <a:rPr lang="en-US" sz="1900" dirty="0" smtClean="0">
                <a:latin typeface="Century Gothic" panose="020B0502020202020204" pitchFamily="34" charset="0"/>
              </a:rPr>
              <a:t>ecycling grant.</a:t>
            </a:r>
            <a:endParaRPr lang="en-US" sz="1900" dirty="0">
              <a:latin typeface="Century Gothic" panose="020B0502020202020204" pitchFamily="34" charset="0"/>
            </a:endParaRPr>
          </a:p>
        </p:txBody>
      </p:sp>
      <p:pic>
        <p:nvPicPr>
          <p:cNvPr id="9222" name="Picture 2" descr="M:\Programs\Home Performance with ES\2010-11 Project\Website Redesign Apr-May 2011\Photos\Illinois House Sidewalk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2875" y="1500636"/>
            <a:ext cx="2560320" cy="35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rass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4" name="Picture 13" descr="IHP5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286001" cy="1121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5999" y="274638"/>
            <a:ext cx="6690575" cy="944562"/>
          </a:xfrm>
        </p:spPr>
        <p:txBody>
          <a:bodyPr/>
          <a:lstStyle/>
          <a:p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Basics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4" y="5699825"/>
            <a:ext cx="1698170" cy="590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916"/>
            <a:ext cx="2956956" cy="8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81500"/>
            <a:ext cx="5334000" cy="4343400"/>
          </a:xfrm>
        </p:spPr>
        <p:txBody>
          <a:bodyPr>
            <a:normAutofit fontScale="92500"/>
          </a:bodyPr>
          <a:lstStyle/>
          <a:p>
            <a:pPr>
              <a:buSzPct val="150000"/>
              <a:buBlip>
                <a:blip r:embed="rId3"/>
              </a:buBlip>
            </a:pPr>
            <a:r>
              <a:rPr lang="en-US" sz="2200" dirty="0" smtClean="0">
                <a:latin typeface="Century Gothic" panose="020B0502020202020204" pitchFamily="34" charset="0"/>
              </a:rPr>
              <a:t>Drive demand through </a:t>
            </a:r>
            <a:r>
              <a:rPr lang="en-US" sz="2200" b="1" dirty="0" smtClean="0">
                <a:latin typeface="Century Gothic" panose="020B0502020202020204" pitchFamily="34" charset="0"/>
              </a:rPr>
              <a:t>consistent messaging</a:t>
            </a:r>
            <a:r>
              <a:rPr lang="en-US" sz="2200" dirty="0" smtClean="0">
                <a:latin typeface="Century Gothic" panose="020B0502020202020204" pitchFamily="34" charset="0"/>
              </a:rPr>
              <a:t>, by </a:t>
            </a:r>
            <a:r>
              <a:rPr lang="en-US" sz="2200" b="1" dirty="0" smtClean="0">
                <a:latin typeface="Century Gothic" panose="020B0502020202020204" pitchFamily="34" charset="0"/>
              </a:rPr>
              <a:t>connecting upgrades to the real estate market</a:t>
            </a:r>
            <a:r>
              <a:rPr lang="en-US" sz="2200" dirty="0" smtClean="0">
                <a:latin typeface="Century Gothic" panose="020B0502020202020204" pitchFamily="34" charset="0"/>
              </a:rPr>
              <a:t>, and by </a:t>
            </a:r>
            <a:r>
              <a:rPr lang="en-US" sz="2200" b="1" dirty="0" smtClean="0">
                <a:latin typeface="Century Gothic" panose="020B0502020202020204" pitchFamily="34" charset="0"/>
              </a:rPr>
              <a:t>acknowledging</a:t>
            </a:r>
            <a:r>
              <a:rPr lang="en-US" sz="2200" dirty="0" smtClean="0">
                <a:latin typeface="Century Gothic" panose="020B0502020202020204" pitchFamily="34" charset="0"/>
              </a:rPr>
              <a:t> programs, contractors and homeowners that take the next step in increasing the safety, comfort, value and efficiency of Illinois homes</a:t>
            </a:r>
          </a:p>
          <a:p>
            <a:pPr>
              <a:buSzPct val="150000"/>
              <a:buBlip>
                <a:blip r:embed="rId3"/>
              </a:buBlip>
            </a:pPr>
            <a:endParaRPr lang="en-US" sz="2200" b="1" dirty="0" smtClean="0">
              <a:latin typeface="Century Gothic" panose="020B0502020202020204" pitchFamily="34" charset="0"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en-US" sz="2200" b="1" dirty="0" smtClean="0">
                <a:latin typeface="Century Gothic" panose="020B0502020202020204" pitchFamily="34" charset="0"/>
              </a:rPr>
              <a:t>Raise standards </a:t>
            </a:r>
            <a:r>
              <a:rPr lang="en-US" sz="2200" dirty="0" smtClean="0">
                <a:latin typeface="Century Gothic" panose="020B0502020202020204" pitchFamily="34" charset="0"/>
              </a:rPr>
              <a:t>for energy assessments and upgrades, promote a whole home approach, and support a qualified contractor base</a:t>
            </a:r>
            <a:endParaRPr lang="en-US" sz="2200" dirty="0">
              <a:latin typeface="Century Gothic" panose="020B0502020202020204" pitchFamily="34" charset="0"/>
            </a:endParaRPr>
          </a:p>
          <a:p>
            <a:pPr lvl="0">
              <a:buSzPct val="150000"/>
              <a:buBlip>
                <a:blip r:embed="rId3"/>
              </a:buBlip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228600"/>
            <a:ext cx="6553200" cy="1143000"/>
          </a:xfrm>
          <a:prstGeom prst="rect">
            <a:avLst/>
          </a:prstGeom>
        </p:spPr>
        <p:txBody>
          <a:bodyPr vert="horz" lIns="91365" tIns="45683" rIns="91365" bIns="4568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Objectives</a:t>
            </a:r>
            <a:endParaRPr lang="en-US" sz="4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grass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1" name="Picture 10" descr="IHP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286001" cy="1121800"/>
          </a:xfrm>
          <a:prstGeom prst="rect">
            <a:avLst/>
          </a:prstGeom>
        </p:spPr>
      </p:pic>
      <p:pic>
        <p:nvPicPr>
          <p:cNvPr id="12" name="Picture 2" descr="M:\Programs\Home Performance with ES\2010-11 Project\Website Redesign Apr-May 2011\Photos\Oak Park Tree House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4576" y="1409700"/>
            <a:ext cx="2649848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75"/>
            <a:ext cx="29575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4" y="5699825"/>
            <a:ext cx="1698170" cy="5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1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754969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Questions? Contact Us</a:t>
            </a:r>
            <a:endParaRPr lang="en-US" sz="4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05" y="1672392"/>
            <a:ext cx="5779167" cy="2719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entury Gothic" panose="020B0502020202020204" pitchFamily="34" charset="0"/>
                <a:cs typeface="Segoe UI" pitchFamily="34" charset="0"/>
              </a:rPr>
              <a:t>Kara Jonas</a:t>
            </a:r>
          </a:p>
          <a:p>
            <a:pPr>
              <a:buSzPct val="150000"/>
              <a:buNone/>
            </a:pPr>
            <a:r>
              <a:rPr lang="en-US" sz="2400" dirty="0" smtClean="0">
                <a:latin typeface="Century Gothic" panose="020B0502020202020204" pitchFamily="34" charset="0"/>
                <a:cs typeface="Segoe UI" pitchFamily="34" charset="0"/>
              </a:rPr>
              <a:t>Midwest Energy Efficiency Alliance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Segoe UI" pitchFamily="34" charset="0"/>
              </a:rPr>
              <a:t>kjonas@mwalliance.org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Segoe UI" pitchFamily="34" charset="0"/>
              </a:rPr>
              <a:t>info@illinoishomeperformance.org</a:t>
            </a:r>
          </a:p>
          <a:p>
            <a:pPr>
              <a:buSzPct val="150000"/>
              <a:buBlip>
                <a:blip r:embed="rId3"/>
              </a:buBlip>
            </a:pPr>
            <a:r>
              <a:rPr lang="en-US" sz="2000" dirty="0" smtClean="0">
                <a:latin typeface="Century Gothic" panose="020B0502020202020204" pitchFamily="34" charset="0"/>
                <a:cs typeface="Segoe UI" pitchFamily="34" charset="0"/>
              </a:rPr>
              <a:t>312.673.2484</a:t>
            </a:r>
            <a:endParaRPr lang="en-US" sz="2000" dirty="0">
              <a:latin typeface="Century Gothic" panose="020B0502020202020204" pitchFamily="34" charset="0"/>
              <a:cs typeface="Segoe UI" pitchFamily="34" charset="0"/>
            </a:endParaRPr>
          </a:p>
        </p:txBody>
      </p:sp>
      <p:pic>
        <p:nvPicPr>
          <p:cNvPr id="5" name="Picture 4" descr="IHP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286001" cy="1121800"/>
          </a:xfrm>
          <a:prstGeom prst="rect">
            <a:avLst/>
          </a:prstGeom>
        </p:spPr>
      </p:pic>
      <p:pic>
        <p:nvPicPr>
          <p:cNvPr id="8" name="Picture 7" descr="grass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7" name="Picture 2" descr="M:\Programs\Home Performance with ES\2010-11 Project\Website Redesign Apr-May 2011\Photos\Oak Park Tree House 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4638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5763"/>
            <a:ext cx="29575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04" y="5699825"/>
            <a:ext cx="1698170" cy="59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180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Illinois Home Performance</vt:lpstr>
      <vt:lpstr>Basics</vt:lpstr>
      <vt:lpstr>PowerPoint Presentation</vt:lpstr>
      <vt:lpstr>Questions? Contact Us</vt:lpstr>
    </vt:vector>
  </TitlesOfParts>
  <Company>MEEA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Will Baker - MEEA;Mark Milby - MEEA</dc:creator>
  <cp:lastModifiedBy>Edith Makra</cp:lastModifiedBy>
  <cp:revision>472</cp:revision>
  <cp:lastPrinted>2016-10-07T13:14:02Z</cp:lastPrinted>
  <dcterms:created xsi:type="dcterms:W3CDTF">2011-04-15T14:06:06Z</dcterms:created>
  <dcterms:modified xsi:type="dcterms:W3CDTF">2016-10-17T18:00:47Z</dcterms:modified>
</cp:coreProperties>
</file>