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89" r:id="rId3"/>
    <p:sldId id="282" r:id="rId4"/>
    <p:sldId id="276" r:id="rId5"/>
    <p:sldId id="285" r:id="rId6"/>
    <p:sldId id="281" r:id="rId7"/>
    <p:sldId id="291" r:id="rId8"/>
    <p:sldId id="292" r:id="rId9"/>
    <p:sldId id="277" r:id="rId10"/>
    <p:sldId id="278" r:id="rId11"/>
    <p:sldId id="280" r:id="rId12"/>
    <p:sldId id="272" r:id="rId1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ie Presse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C"/>
    <a:srgbClr val="C1B79A"/>
    <a:srgbClr val="C0C0BF"/>
    <a:srgbClr val="EDEEF0"/>
    <a:srgbClr val="EBECEE"/>
    <a:srgbClr val="D75E3F"/>
    <a:srgbClr val="FFFFFF"/>
    <a:srgbClr val="4B88CA"/>
    <a:srgbClr val="CF2C2F"/>
    <a:srgbClr val="E9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9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99DF-2D34-4769-9925-89FC7961A417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5E33-C3CA-44A5-8F9D-C922535EA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0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6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D6BC-53D1-401D-9779-65175796B6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1B04-C608-44B9-A95D-E3AE1DA7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boesen@Govst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060" y="447805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Link </a:t>
            </a:r>
            <a:r>
              <a:rPr lang="en-US" sz="4400" dirty="0" smtClean="0">
                <a:solidFill>
                  <a:srgbClr val="008000"/>
                </a:solidFill>
              </a:rPr>
              <a:t>&amp; Leverage</a:t>
            </a:r>
            <a:r>
              <a:rPr lang="en-US" sz="4400" dirty="0">
                <a:solidFill>
                  <a:srgbClr val="008000"/>
                </a:solidFill>
              </a:rPr>
              <a:t>: </a:t>
            </a:r>
            <a:r>
              <a:rPr lang="en-US" sz="4400" dirty="0" smtClean="0">
                <a:solidFill>
                  <a:srgbClr val="008000"/>
                </a:solidFill>
              </a:rPr>
              <a:t/>
            </a:r>
            <a:br>
              <a:rPr lang="en-US" sz="4400" dirty="0" smtClean="0">
                <a:solidFill>
                  <a:srgbClr val="008000"/>
                </a:solidFill>
              </a:rPr>
            </a:br>
            <a:r>
              <a:rPr lang="en-US" sz="4400" dirty="0" smtClean="0">
                <a:solidFill>
                  <a:srgbClr val="008000"/>
                </a:solidFill>
              </a:rPr>
              <a:t>Fostering </a:t>
            </a:r>
            <a:r>
              <a:rPr lang="en-US" sz="4400" dirty="0">
                <a:solidFill>
                  <a:srgbClr val="008000"/>
                </a:solidFill>
              </a:rPr>
              <a:t>Sustainable Communities Through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251" y="3927034"/>
            <a:ext cx="9144000" cy="140676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Metropolitan Mayors Caucus</a:t>
            </a:r>
          </a:p>
          <a:p>
            <a:r>
              <a:rPr lang="en-US" sz="3200" dirty="0" smtClean="0"/>
              <a:t>Environment Committee Meeting</a:t>
            </a:r>
          </a:p>
          <a:p>
            <a:r>
              <a:rPr lang="en-US" sz="3200" dirty="0" smtClean="0"/>
              <a:t>April 18, 2017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0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Why Is This Important?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39" y="1761068"/>
            <a:ext cx="10532532" cy="5096932"/>
          </a:xfrm>
        </p:spPr>
        <p:txBody>
          <a:bodyPr>
            <a:normAutofit/>
          </a:bodyPr>
          <a:lstStyle/>
          <a:p>
            <a:r>
              <a:rPr lang="en-US" dirty="0" smtClean="0"/>
              <a:t>For our Community: </a:t>
            </a:r>
          </a:p>
          <a:p>
            <a:pPr lvl="1"/>
            <a:r>
              <a:rPr lang="en-US" dirty="0" smtClean="0"/>
              <a:t>Growing </a:t>
            </a:r>
            <a:r>
              <a:rPr lang="en-US" dirty="0"/>
              <a:t>L&amp;L </a:t>
            </a:r>
            <a:r>
              <a:rPr lang="en-US" dirty="0" smtClean="0"/>
              <a:t>to </a:t>
            </a:r>
            <a:r>
              <a:rPr lang="en-US" dirty="0"/>
              <a:t>make this the greenest </a:t>
            </a:r>
            <a:r>
              <a:rPr lang="en-US" dirty="0" smtClean="0"/>
              <a:t>&amp; most </a:t>
            </a:r>
            <a:r>
              <a:rPr lang="en-US" dirty="0"/>
              <a:t>resilient region, </a:t>
            </a:r>
            <a:r>
              <a:rPr lang="en-US" b="1" u="sng" dirty="0" smtClean="0">
                <a:solidFill>
                  <a:srgbClr val="008000"/>
                </a:solidFill>
              </a:rPr>
              <a:t>we set up</a:t>
            </a:r>
          </a:p>
          <a:p>
            <a:pPr marL="695325" lvl="1" indent="0">
              <a:buNone/>
            </a:pPr>
            <a:r>
              <a:rPr lang="en-US" b="1" u="sng" dirty="0" smtClean="0">
                <a:solidFill>
                  <a:srgbClr val="008000"/>
                </a:solidFill>
              </a:rPr>
              <a:t> our </a:t>
            </a:r>
            <a:r>
              <a:rPr lang="en-US" b="1" u="sng" dirty="0">
                <a:solidFill>
                  <a:srgbClr val="008000"/>
                </a:solidFill>
              </a:rPr>
              <a:t>region </a:t>
            </a:r>
            <a:r>
              <a:rPr lang="en-US" b="1" u="sng" dirty="0" smtClean="0">
                <a:solidFill>
                  <a:srgbClr val="008000"/>
                </a:solidFill>
              </a:rPr>
              <a:t>for success. </a:t>
            </a:r>
            <a:r>
              <a:rPr lang="en-US" dirty="0" smtClean="0"/>
              <a:t>The </a:t>
            </a:r>
            <a:r>
              <a:rPr lang="en-US" dirty="0"/>
              <a:t>Southland becomes more sustainable, </a:t>
            </a:r>
            <a:r>
              <a:rPr lang="en-US" dirty="0" smtClean="0"/>
              <a:t>able </a:t>
            </a:r>
            <a:r>
              <a:rPr lang="en-US" dirty="0"/>
              <a:t>to support the health </a:t>
            </a:r>
            <a:r>
              <a:rPr lang="en-US" dirty="0" smtClean="0"/>
              <a:t>&amp; well</a:t>
            </a:r>
            <a:r>
              <a:rPr lang="en-US" dirty="0"/>
              <a:t>-being of </a:t>
            </a:r>
            <a:r>
              <a:rPr lang="en-US" dirty="0" smtClean="0"/>
              <a:t>its residents while becoming </a:t>
            </a:r>
            <a:r>
              <a:rPr lang="en-US" b="1" dirty="0" smtClean="0"/>
              <a:t>more </a:t>
            </a:r>
            <a:r>
              <a:rPr lang="en-US" b="1" dirty="0"/>
              <a:t>attractive </a:t>
            </a:r>
            <a:r>
              <a:rPr lang="en-US" dirty="0"/>
              <a:t>to businesses, families, professionals and future </a:t>
            </a:r>
            <a:r>
              <a:rPr lang="en-US" dirty="0" smtClean="0"/>
              <a:t>students</a:t>
            </a:r>
            <a:r>
              <a:rPr lang="en-US" sz="1400" dirty="0" smtClean="0"/>
              <a:t>.</a:t>
            </a:r>
          </a:p>
          <a:p>
            <a:pPr marL="695325" lvl="1" indent="0">
              <a:buNone/>
            </a:pPr>
            <a:endParaRPr lang="en-US" sz="1400" dirty="0"/>
          </a:p>
          <a:p>
            <a:r>
              <a:rPr lang="en-US" dirty="0"/>
              <a:t>For our Colleges: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opportunities for student/faculty/staff engagement in</a:t>
            </a:r>
          </a:p>
          <a:p>
            <a:pPr marL="457200" lvl="1" indent="0">
              <a:buNone/>
            </a:pPr>
            <a:r>
              <a:rPr lang="en-US" dirty="0"/>
              <a:t>   community projects, internships, etc. </a:t>
            </a:r>
            <a:endParaRPr lang="en-US" dirty="0" smtClean="0"/>
          </a:p>
          <a:p>
            <a:pPr lvl="1"/>
            <a:r>
              <a:rPr lang="en-US" dirty="0" smtClean="0"/>
              <a:t>Helps schools better understand the needs for the communities where they reside</a:t>
            </a:r>
            <a:endParaRPr lang="en-US" dirty="0"/>
          </a:p>
          <a:p>
            <a:pPr marL="695325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19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34819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Community </a:t>
            </a:r>
            <a:r>
              <a:rPr lang="en-US" b="1" dirty="0">
                <a:solidFill>
                  <a:srgbClr val="008000"/>
                </a:solidFill>
              </a:rPr>
              <a:t>Asset </a:t>
            </a:r>
            <a:r>
              <a:rPr lang="en-US" b="1" dirty="0" smtClean="0">
                <a:solidFill>
                  <a:srgbClr val="008000"/>
                </a:solidFill>
              </a:rPr>
              <a:t>Mapping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1825625"/>
            <a:ext cx="5122333" cy="5032375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S</a:t>
            </a:r>
            <a:r>
              <a:rPr lang="en-US" sz="3200" dirty="0" smtClean="0"/>
              <a:t>ocial tech tool </a:t>
            </a:r>
            <a:r>
              <a:rPr lang="en-US" sz="3200" dirty="0"/>
              <a:t>to identify </a:t>
            </a:r>
            <a:r>
              <a:rPr lang="en-US" sz="3200" dirty="0" smtClean="0"/>
              <a:t>&amp; map </a:t>
            </a:r>
            <a:r>
              <a:rPr lang="en-US" sz="3200" dirty="0"/>
              <a:t>all areas of interest </a:t>
            </a:r>
            <a:r>
              <a:rPr lang="en-US" sz="3200" dirty="0" smtClean="0"/>
              <a:t>valued in communities</a:t>
            </a:r>
            <a:r>
              <a:rPr lang="en-US" sz="3200" dirty="0"/>
              <a:t>,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pPr lvl="1"/>
            <a:r>
              <a:rPr lang="en-US" sz="2800" dirty="0"/>
              <a:t>i.e., all things that make a community great, </a:t>
            </a:r>
            <a:r>
              <a:rPr lang="en-US" sz="2800" i="1" dirty="0" smtClean="0"/>
              <a:t>or</a:t>
            </a:r>
            <a:br>
              <a:rPr lang="en-US" sz="2800" i="1" dirty="0" smtClean="0"/>
            </a:br>
            <a:endParaRPr lang="en-US" sz="2800" dirty="0"/>
          </a:p>
          <a:p>
            <a:pPr lvl="1"/>
            <a:r>
              <a:rPr lang="en-US" sz="2800" dirty="0" smtClean="0"/>
              <a:t>with the </a:t>
            </a:r>
            <a:r>
              <a:rPr lang="en-US" sz="2800" dirty="0"/>
              <a:t>right resources, has </a:t>
            </a:r>
            <a:r>
              <a:rPr lang="en-US" sz="2800" dirty="0" smtClean="0"/>
              <a:t>potential </a:t>
            </a:r>
            <a:r>
              <a:rPr lang="en-US" sz="2800" dirty="0"/>
              <a:t>to be part of something that will make a community great</a:t>
            </a:r>
          </a:p>
          <a:p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466738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273189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770605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ommunityAss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14" y="1744133"/>
            <a:ext cx="631115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061" y="4803299"/>
            <a:ext cx="4756574" cy="1704869"/>
          </a:xfrm>
        </p:spPr>
        <p:txBody>
          <a:bodyPr/>
          <a:lstStyle/>
          <a:p>
            <a:r>
              <a:rPr lang="en-US" b="1" dirty="0" smtClean="0">
                <a:solidFill>
                  <a:srgbClr val="4B88CA"/>
                </a:solidFill>
              </a:rPr>
              <a:t>THANK YOU!</a:t>
            </a:r>
            <a:endParaRPr lang="en-US" b="1" dirty="0">
              <a:solidFill>
                <a:srgbClr val="4B88C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1" y="1202267"/>
            <a:ext cx="70137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Genny Boesen, Executive Director</a:t>
            </a:r>
          </a:p>
          <a:p>
            <a:r>
              <a:rPr lang="en-US" sz="2800" dirty="0" smtClean="0"/>
              <a:t>South Metropolitan Higher Education Consortium</a:t>
            </a:r>
          </a:p>
          <a:p>
            <a:r>
              <a:rPr lang="en-US" sz="2800" dirty="0" smtClean="0">
                <a:hlinkClick r:id="rId3"/>
              </a:rPr>
              <a:t>Gboesen@PrairieState.edu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South Metropolitan Higher Education Consortium </a:t>
            </a:r>
            <a:r>
              <a:rPr lang="en-US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(SMHEC</a:t>
            </a:r>
            <a:r>
              <a:rPr lang="en-US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)</a:t>
            </a:r>
            <a:br>
              <a:rPr lang="en-US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55" y="1419543"/>
            <a:ext cx="395605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9"/>
          <p:cNvSpPr txBox="1">
            <a:spLocks/>
          </p:cNvSpPr>
          <p:nvPr/>
        </p:nvSpPr>
        <p:spPr>
          <a:xfrm>
            <a:off x="5720875" y="1891990"/>
            <a:ext cx="4643701" cy="47028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 unique, regional partnership </a:t>
            </a:r>
            <a:r>
              <a:rPr lang="en-US" sz="2400" smtClean="0">
                <a:solidFill>
                  <a:schemeClr val="accent4">
                    <a:lumMod val="50000"/>
                  </a:schemeClr>
                </a:solidFill>
              </a:rPr>
              <a:t>of 11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higher education institutions.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5 community colleges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6 universities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 public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5 private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 for profit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SMHEC fosters new and enhanced educational services and programs to citizens, businesses and institutions in the region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51" y="0"/>
            <a:ext cx="13906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79198" y="2910892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895" y="496586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Link &amp; </a:t>
            </a:r>
            <a:r>
              <a:rPr lang="en-US" b="1" dirty="0" smtClean="0">
                <a:solidFill>
                  <a:srgbClr val="008000"/>
                </a:solidFill>
              </a:rPr>
              <a:t>Leverage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387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Goal - Align </a:t>
            </a:r>
            <a:r>
              <a:rPr lang="en-US" sz="3600" dirty="0"/>
              <a:t>environmental and social issues with resources and actions to help stakeholders achieve meaningful, measurable community sustainability and </a:t>
            </a:r>
            <a:r>
              <a:rPr lang="en-US" sz="3600" dirty="0" smtClean="0"/>
              <a:t>resilience. Make our region the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GREENEST</a:t>
            </a:r>
            <a:r>
              <a:rPr lang="en-US" sz="3600" dirty="0" smtClean="0"/>
              <a:t> &amp; most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RESILIENT</a:t>
            </a:r>
            <a:r>
              <a:rPr lang="en-US" sz="3600" dirty="0" smtClean="0"/>
              <a:t> region.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Began - 2014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07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6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Who Is Participating?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605491"/>
            <a:ext cx="9999135" cy="5066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following key regional stakeholders were represented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/>
              <a:t>Government/municipalities (</a:t>
            </a:r>
            <a:r>
              <a:rPr lang="en-US" sz="2800" i="1" dirty="0" smtClean="0"/>
              <a:t>mayors, managers, public sector employees)</a:t>
            </a:r>
            <a:r>
              <a:rPr lang="en-US" sz="2800" dirty="0" smtClean="0"/>
              <a:t>;</a:t>
            </a:r>
          </a:p>
          <a:p>
            <a:pPr lvl="1"/>
            <a:r>
              <a:rPr lang="en-US" sz="2800" dirty="0" smtClean="0"/>
              <a:t>Citizen commissions</a:t>
            </a:r>
            <a:endParaRPr lang="en-US" sz="2800" dirty="0"/>
          </a:p>
          <a:p>
            <a:pPr lvl="1"/>
            <a:r>
              <a:rPr lang="en-US" sz="2800" dirty="0"/>
              <a:t>Nonprofits/ community-based 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organizations</a:t>
            </a:r>
            <a:r>
              <a:rPr lang="en-US" sz="2800" dirty="0"/>
              <a:t>;</a:t>
            </a:r>
          </a:p>
          <a:p>
            <a:pPr lvl="1"/>
            <a:r>
              <a:rPr lang="en-US" sz="2800" dirty="0"/>
              <a:t>Cultural/ recreational organizations; </a:t>
            </a:r>
          </a:p>
          <a:p>
            <a:pPr lvl="1"/>
            <a:r>
              <a:rPr lang="en-US" sz="2800" dirty="0" smtClean="0"/>
              <a:t>Manufacturing</a:t>
            </a:r>
            <a:r>
              <a:rPr lang="en-US" sz="2800" dirty="0"/>
              <a:t>/ business;</a:t>
            </a:r>
          </a:p>
          <a:p>
            <a:pPr lvl="1"/>
            <a:r>
              <a:rPr lang="en-US" sz="2800" dirty="0" smtClean="0"/>
              <a:t>Healthcare; and</a:t>
            </a:r>
            <a:r>
              <a:rPr lang="en-US" sz="2800" dirty="0"/>
              <a:t>,</a:t>
            </a:r>
          </a:p>
          <a:p>
            <a:pPr lvl="1"/>
            <a:r>
              <a:rPr lang="en-US" sz="2800" dirty="0"/>
              <a:t>Education </a:t>
            </a:r>
            <a:r>
              <a:rPr lang="en-US" sz="2800" dirty="0" smtClean="0"/>
              <a:t>institutions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41468" y="2710261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0"/>
          <a:stretch/>
        </p:blipFill>
        <p:spPr>
          <a:xfrm>
            <a:off x="6337619" y="3524596"/>
            <a:ext cx="5854382" cy="31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940" y="917256"/>
            <a:ext cx="3997151" cy="13255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</a:rPr>
              <a:t>2015 Aha! Moment</a:t>
            </a:r>
            <a:endParaRPr lang="en-US" sz="60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2551"/>
            <a:ext cx="10515600" cy="24444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Partner with Metropolitan </a:t>
            </a:r>
            <a:r>
              <a:rPr lang="en-US" sz="3600" dirty="0"/>
              <a:t>Mayors </a:t>
            </a:r>
            <a:r>
              <a:rPr lang="en-US" sz="3600" dirty="0" smtClean="0"/>
              <a:t>Caucus on the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Greenest Region Compact </a:t>
            </a:r>
            <a:r>
              <a:rPr lang="en-US" sz="3600" dirty="0" smtClean="0"/>
              <a:t>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Image result for aha moment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510164"/>
            <a:ext cx="2637715" cy="29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GRC2 Supports L&amp;L Goals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12200" cy="486304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Tells</a:t>
            </a:r>
            <a:r>
              <a:rPr lang="en-US" sz="3200" b="1" dirty="0" smtClean="0"/>
              <a:t> </a:t>
            </a:r>
            <a:r>
              <a:rPr lang="en-US" sz="3200" dirty="0" smtClean="0"/>
              <a:t>sustainable </a:t>
            </a:r>
            <a:r>
              <a:rPr lang="en-US" sz="3200" dirty="0"/>
              <a:t>success stories </a:t>
            </a:r>
            <a:r>
              <a:rPr lang="en-US" sz="3200" dirty="0" smtClean="0"/>
              <a:t>and identifies areas </a:t>
            </a:r>
            <a:r>
              <a:rPr lang="en-US" sz="3200" dirty="0"/>
              <a:t>of </a:t>
            </a:r>
            <a:r>
              <a:rPr lang="en-US" sz="3200" dirty="0" smtClean="0"/>
              <a:t>opportunity</a:t>
            </a:r>
            <a:endParaRPr lang="en-US" sz="3200" dirty="0"/>
          </a:p>
          <a:p>
            <a:pPr lvl="0"/>
            <a:r>
              <a:rPr lang="en-US" sz="3200" dirty="0" smtClean="0"/>
              <a:t>Combining </a:t>
            </a:r>
            <a:r>
              <a:rPr lang="en-US" sz="3200" b="1" dirty="0"/>
              <a:t>GRC2</a:t>
            </a:r>
            <a:r>
              <a:rPr lang="en-US" sz="3200" dirty="0"/>
              <a:t> </a:t>
            </a:r>
            <a:r>
              <a:rPr lang="en-US" sz="3200" dirty="0" smtClean="0"/>
              <a:t>with </a:t>
            </a:r>
            <a:r>
              <a:rPr lang="en-US" sz="3200" b="1" dirty="0" smtClean="0"/>
              <a:t>Link </a:t>
            </a:r>
            <a:r>
              <a:rPr lang="en-US" sz="3200" b="1" dirty="0"/>
              <a:t>&amp; Leverage </a:t>
            </a:r>
            <a:r>
              <a:rPr lang="en-US" sz="3200" dirty="0" smtClean="0"/>
              <a:t>in the Chicago Southland leverages </a:t>
            </a:r>
            <a:r>
              <a:rPr lang="en-US" sz="3200" dirty="0"/>
              <a:t>municipal success with the efforts of other stakeholders </a:t>
            </a:r>
          </a:p>
          <a:p>
            <a:pPr lvl="0"/>
            <a:r>
              <a:rPr lang="en-US" sz="3200" dirty="0" smtClean="0"/>
              <a:t>Builds relationships </a:t>
            </a:r>
            <a:r>
              <a:rPr lang="en-US" sz="3200" dirty="0"/>
              <a:t>that move all </a:t>
            </a:r>
            <a:r>
              <a:rPr lang="en-US" sz="3200" dirty="0" smtClean="0"/>
              <a:t>communities </a:t>
            </a:r>
            <a:r>
              <a:rPr lang="en-US" sz="3200" dirty="0"/>
              <a:t>collectively up the </a:t>
            </a:r>
            <a:r>
              <a:rPr lang="en-US" sz="3200" b="1" dirty="0"/>
              <a:t>GRC2</a:t>
            </a:r>
            <a:r>
              <a:rPr lang="en-US" sz="3200" dirty="0"/>
              <a:t> ladder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8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2016 – 2017 Activities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Working with 3 sub-regions to meet their sustainability needs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Prairie State Community Partners for Sustainability</a:t>
            </a:r>
          </a:p>
          <a:p>
            <a:pPr marL="0" indent="0">
              <a:buNone/>
            </a:pPr>
            <a:r>
              <a:rPr lang="en-US" i="1" dirty="0"/>
              <a:t>	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Alsip/Worth</a:t>
            </a:r>
          </a:p>
          <a:p>
            <a:pPr marL="0" indent="0">
              <a:buNone/>
            </a:pPr>
            <a:r>
              <a:rPr lang="en-US" i="1" dirty="0"/>
              <a:t>	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Will County Regional Resilience Network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73859" y="5156359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36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059"/>
            <a:ext cx="10515600" cy="707217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2016 – 2017 Activities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844"/>
            <a:ext cx="10515600" cy="561940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Southland Communities who have signed </a:t>
            </a:r>
            <a:r>
              <a:rPr lang="en-US" i="1" dirty="0" smtClean="0"/>
              <a:t>GRC2: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  Alsip		           Orland Park</a:t>
            </a:r>
          </a:p>
          <a:p>
            <a:pPr marL="0" indent="0">
              <a:buNone/>
            </a:pPr>
            <a:r>
              <a:rPr lang="en-US" i="1" dirty="0"/>
              <a:t>	 Blue Island </a:t>
            </a:r>
            <a:r>
              <a:rPr lang="en-US" i="1" dirty="0" smtClean="0"/>
              <a:t>		Oswego</a:t>
            </a:r>
          </a:p>
          <a:p>
            <a:pPr marL="0" indent="0">
              <a:buNone/>
            </a:pPr>
            <a:r>
              <a:rPr lang="en-US" i="1" dirty="0"/>
              <a:t>	 Diamond </a:t>
            </a:r>
            <a:r>
              <a:rPr lang="en-US" i="1" dirty="0" smtClean="0"/>
              <a:t>		Park Forest</a:t>
            </a:r>
          </a:p>
          <a:p>
            <a:pPr marL="0" indent="0">
              <a:buNone/>
            </a:pPr>
            <a:r>
              <a:rPr lang="en-US" i="1" dirty="0"/>
              <a:t>	 Frankfort </a:t>
            </a:r>
            <a:r>
              <a:rPr lang="en-US" i="1" dirty="0" smtClean="0"/>
              <a:t>	           Richton Park</a:t>
            </a:r>
          </a:p>
          <a:p>
            <a:pPr marL="0" indent="0">
              <a:buNone/>
            </a:pPr>
            <a:r>
              <a:rPr lang="en-US" i="1" dirty="0"/>
              <a:t>	 Olympia Fields </a:t>
            </a:r>
            <a:r>
              <a:rPr lang="en-US" i="1" dirty="0" smtClean="0"/>
              <a:t>	Thornton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Also working with: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Chicago Heights	Flossmoor	Homewood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343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2" y="3820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L&amp;L Results: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6" y="1571625"/>
            <a:ext cx="9474201" cy="5286375"/>
          </a:xfrm>
        </p:spPr>
        <p:txBody>
          <a:bodyPr>
            <a:normAutofit/>
          </a:bodyPr>
          <a:lstStyle/>
          <a:p>
            <a:r>
              <a:rPr lang="en-US" dirty="0" smtClean="0"/>
              <a:t>At every L</a:t>
            </a:r>
            <a:r>
              <a:rPr lang="en-US" dirty="0"/>
              <a:t>&amp;L, meaningful connections are formed. </a:t>
            </a:r>
            <a:endParaRPr lang="en-US" dirty="0" smtClean="0"/>
          </a:p>
          <a:p>
            <a:r>
              <a:rPr lang="en-US" dirty="0" smtClean="0"/>
              <a:t>Sample connections:</a:t>
            </a:r>
            <a:endParaRPr lang="en-US" dirty="0"/>
          </a:p>
          <a:p>
            <a:pPr lvl="1"/>
            <a:r>
              <a:rPr lang="en-US" dirty="0"/>
              <a:t>2 internships </a:t>
            </a:r>
            <a:r>
              <a:rPr lang="en-US" dirty="0" smtClean="0"/>
              <a:t>created to </a:t>
            </a:r>
            <a:r>
              <a:rPr lang="en-US" dirty="0"/>
              <a:t>a local municipality and </a:t>
            </a:r>
            <a:r>
              <a:rPr lang="en-US" dirty="0" smtClean="0"/>
              <a:t>a non</a:t>
            </a:r>
            <a:r>
              <a:rPr lang="en-US" dirty="0"/>
              <a:t>-profit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unicipal </a:t>
            </a:r>
            <a:r>
              <a:rPr lang="en-US" dirty="0"/>
              <a:t>tree care issue </a:t>
            </a:r>
            <a:r>
              <a:rPr lang="en-US" dirty="0" smtClean="0"/>
              <a:t>resolved </a:t>
            </a:r>
            <a:r>
              <a:rPr lang="en-US" dirty="0"/>
              <a:t>by a local non-profit resource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-profit </a:t>
            </a:r>
            <a:r>
              <a:rPr lang="en-US" dirty="0" smtClean="0"/>
              <a:t>recycling organization working w/ developmentally </a:t>
            </a:r>
            <a:r>
              <a:rPr lang="en-US" dirty="0"/>
              <a:t>disabled adults is growing its effort through new </a:t>
            </a:r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Village Librarian connected to programs at Morton Arboretum</a:t>
            </a:r>
          </a:p>
          <a:p>
            <a:pPr lvl="1"/>
            <a:r>
              <a:rPr lang="en-US" dirty="0" smtClean="0"/>
              <a:t>Village created asset map of formal and informal groups </a:t>
            </a:r>
          </a:p>
          <a:p>
            <a:pPr lvl="1"/>
            <a:r>
              <a:rPr lang="en-US" dirty="0" smtClean="0"/>
              <a:t>Connecting UI extension services to community groups and schools for gardening expertise</a:t>
            </a:r>
          </a:p>
          <a:p>
            <a:pPr lvl="1"/>
            <a:r>
              <a:rPr lang="en-US" dirty="0" smtClean="0"/>
              <a:t>Connecting Millennium Reserve, Calumet </a:t>
            </a:r>
            <a:r>
              <a:rPr lang="en-US" dirty="0" err="1" smtClean="0"/>
              <a:t>Stormwater</a:t>
            </a:r>
            <a:r>
              <a:rPr lang="en-US" dirty="0" smtClean="0"/>
              <a:t> Collaborative, </a:t>
            </a:r>
            <a:r>
              <a:rPr lang="en-US" dirty="0" err="1" smtClean="0"/>
              <a:t>RainReady</a:t>
            </a:r>
            <a:r>
              <a:rPr lang="en-US" dirty="0" smtClean="0"/>
              <a:t> expertise and many other initiatives with local communities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9246604" y="509006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16200000">
            <a:off x="10053055" y="2751825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20709"/>
          <a:stretch/>
        </p:blipFill>
        <p:spPr bwMode="auto">
          <a:xfrm rot="5400000">
            <a:off x="10550471" y="4962473"/>
            <a:ext cx="2404533" cy="138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1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448</Words>
  <Application>Microsoft Office PowerPoint</Application>
  <PresentationFormat>Custom</PresentationFormat>
  <Paragraphs>80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Link &amp; Leverage:  Fostering Sustainable Communities Through Partnerships</vt:lpstr>
      <vt:lpstr>South Metropolitan Higher Education Consortium (SMHEC) </vt:lpstr>
      <vt:lpstr>Link &amp; Leverage</vt:lpstr>
      <vt:lpstr>Who Is Participating? </vt:lpstr>
      <vt:lpstr>2015 Aha! Moment</vt:lpstr>
      <vt:lpstr>GRC2 Supports L&amp;L Goals</vt:lpstr>
      <vt:lpstr>2016 – 2017 Activities</vt:lpstr>
      <vt:lpstr>2016 – 2017 Activities</vt:lpstr>
      <vt:lpstr>L&amp;L Results: </vt:lpstr>
      <vt:lpstr>Why Is This Important? </vt:lpstr>
      <vt:lpstr>Community Asset Mapping</vt:lpstr>
      <vt:lpstr>THANK YOU!</vt:lpstr>
    </vt:vector>
  </TitlesOfParts>
  <Company>Moraine Valley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Presseller, Stephenie</dc:creator>
  <cp:lastModifiedBy>Edith Makra</cp:lastModifiedBy>
  <cp:revision>62</cp:revision>
  <cp:lastPrinted>2016-02-29T18:20:19Z</cp:lastPrinted>
  <dcterms:created xsi:type="dcterms:W3CDTF">2016-02-17T19:06:13Z</dcterms:created>
  <dcterms:modified xsi:type="dcterms:W3CDTF">2017-04-25T01:46:17Z</dcterms:modified>
</cp:coreProperties>
</file>