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7" r:id="rId2"/>
    <p:sldId id="312" r:id="rId3"/>
    <p:sldId id="309" r:id="rId4"/>
    <p:sldId id="313" r:id="rId5"/>
    <p:sldId id="314" r:id="rId6"/>
    <p:sldId id="317" r:id="rId7"/>
    <p:sldId id="315" r:id="rId8"/>
    <p:sldId id="316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E82"/>
    <a:srgbClr val="FFB901"/>
    <a:srgbClr val="C1C4C7"/>
    <a:srgbClr val="1DCA7F"/>
    <a:srgbClr val="8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42" d="100"/>
          <a:sy n="42" d="100"/>
        </p:scale>
        <p:origin x="-115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83ECF-468A-4189-AEDE-DCD7C512220E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</dgm:pt>
    <dgm:pt modelId="{7230DDEC-3555-4029-8F5B-9C73A354E8FF}">
      <dgm:prSet phldrT="[Text]"/>
      <dgm:spPr>
        <a:solidFill>
          <a:srgbClr val="466E82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2F6A7BCF-49B4-4E00-8F7A-C75987F052CC}" type="parTrans" cxnId="{13030789-4A63-4A0C-A89F-BC6053CF521F}">
      <dgm:prSet/>
      <dgm:spPr/>
      <dgm:t>
        <a:bodyPr/>
        <a:lstStyle/>
        <a:p>
          <a:endParaRPr lang="en-US"/>
        </a:p>
      </dgm:t>
    </dgm:pt>
    <dgm:pt modelId="{4A586040-5874-4DE5-BF13-244DF8EDF19B}" type="sibTrans" cxnId="{13030789-4A63-4A0C-A89F-BC6053CF521F}">
      <dgm:prSet/>
      <dgm:spPr/>
      <dgm:t>
        <a:bodyPr/>
        <a:lstStyle/>
        <a:p>
          <a:endParaRPr lang="en-US"/>
        </a:p>
      </dgm:t>
    </dgm:pt>
    <dgm:pt modelId="{BBF13E73-63F0-4690-8F79-FCFDDF8EBBA5}">
      <dgm:prSet phldrT="[Text]"/>
      <dgm:spPr>
        <a:solidFill>
          <a:srgbClr val="C1C4C7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dirty="0" smtClean="0"/>
            <a:t>Outreach &amp; Education</a:t>
          </a:r>
          <a:endParaRPr lang="en-US" dirty="0"/>
        </a:p>
      </dgm:t>
    </dgm:pt>
    <dgm:pt modelId="{6EBBC635-C51F-432B-8CBF-CB5656DBD4EC}" type="parTrans" cxnId="{281AD055-E4ED-4E75-B582-09F6A11817AA}">
      <dgm:prSet/>
      <dgm:spPr/>
      <dgm:t>
        <a:bodyPr/>
        <a:lstStyle/>
        <a:p>
          <a:endParaRPr lang="en-US"/>
        </a:p>
      </dgm:t>
    </dgm:pt>
    <dgm:pt modelId="{2A96D9B2-240B-424C-8060-894E964A1FDD}" type="sibTrans" cxnId="{281AD055-E4ED-4E75-B582-09F6A11817AA}">
      <dgm:prSet/>
      <dgm:spPr/>
      <dgm:t>
        <a:bodyPr/>
        <a:lstStyle/>
        <a:p>
          <a:endParaRPr lang="en-US"/>
        </a:p>
      </dgm:t>
    </dgm:pt>
    <dgm:pt modelId="{B317439E-A7F2-4312-A8EA-A4F0D636730D}">
      <dgm:prSet phldrT="[Text]"/>
      <dgm:spPr>
        <a:solidFill>
          <a:srgbClr val="FFB901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dirty="0" smtClean="0"/>
            <a:t>Programs</a:t>
          </a:r>
          <a:endParaRPr lang="en-US" dirty="0"/>
        </a:p>
      </dgm:t>
    </dgm:pt>
    <dgm:pt modelId="{247D4017-2CF7-4474-A428-F8EADDFB647C}" type="parTrans" cxnId="{867C7026-1677-4EEF-ADB3-CBBFB7186A34}">
      <dgm:prSet/>
      <dgm:spPr/>
      <dgm:t>
        <a:bodyPr/>
        <a:lstStyle/>
        <a:p>
          <a:endParaRPr lang="en-US"/>
        </a:p>
      </dgm:t>
    </dgm:pt>
    <dgm:pt modelId="{16EF6717-6E20-4242-93BC-AEC41967F919}" type="sibTrans" cxnId="{867C7026-1677-4EEF-ADB3-CBBFB7186A34}">
      <dgm:prSet/>
      <dgm:spPr/>
      <dgm:t>
        <a:bodyPr/>
        <a:lstStyle/>
        <a:p>
          <a:endParaRPr lang="en-US"/>
        </a:p>
      </dgm:t>
    </dgm:pt>
    <dgm:pt modelId="{65F5D645-6918-4F73-9E1D-292C0148BE36}" type="pres">
      <dgm:prSet presAssocID="{AB683ECF-468A-4189-AEDE-DCD7C512220E}" presName="linearFlow" presStyleCnt="0">
        <dgm:presLayoutVars>
          <dgm:dir/>
          <dgm:resizeHandles val="exact"/>
        </dgm:presLayoutVars>
      </dgm:prSet>
      <dgm:spPr/>
    </dgm:pt>
    <dgm:pt modelId="{BA98F156-91A4-4A07-AABD-E816DD943925}" type="pres">
      <dgm:prSet presAssocID="{7230DDEC-3555-4029-8F5B-9C73A354E8FF}" presName="composite" presStyleCnt="0"/>
      <dgm:spPr/>
    </dgm:pt>
    <dgm:pt modelId="{42B9C0CA-4667-415C-9BAB-2A6050009247}" type="pres">
      <dgm:prSet presAssocID="{7230DDEC-3555-4029-8F5B-9C73A354E8FF}" presName="imgShp" presStyleLbl="fgImgPlace1" presStyleIdx="0" presStyleCnt="3"/>
      <dgm:spPr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03A73503-AE66-4301-99D9-06DA127C51ED}" type="pres">
      <dgm:prSet presAssocID="{7230DDEC-3555-4029-8F5B-9C73A354E8F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561DE-30E9-4636-8C92-13D87A01838D}" type="pres">
      <dgm:prSet presAssocID="{4A586040-5874-4DE5-BF13-244DF8EDF19B}" presName="spacing" presStyleCnt="0"/>
      <dgm:spPr/>
    </dgm:pt>
    <dgm:pt modelId="{FBE0C147-7727-404C-9A49-BEE3478DED4F}" type="pres">
      <dgm:prSet presAssocID="{BBF13E73-63F0-4690-8F79-FCFDDF8EBBA5}" presName="composite" presStyleCnt="0"/>
      <dgm:spPr/>
    </dgm:pt>
    <dgm:pt modelId="{14552831-BE49-4219-AB88-E2422CE4ED40}" type="pres">
      <dgm:prSet presAssocID="{BBF13E73-63F0-4690-8F79-FCFDDF8EBBA5}" presName="imgShp" presStyleLbl="fgImgPlace1" presStyleIdx="1" presStyleCnt="3"/>
      <dgm:spPr>
        <a:blipFill rotWithShape="1">
          <a:blip xmlns:r="http://schemas.openxmlformats.org/officeDocument/2006/relationships" r:embed="rId2">
            <a:grayscl/>
          </a:blip>
          <a:stretch>
            <a:fillRect/>
          </a:stretch>
        </a:blipFill>
      </dgm:spPr>
    </dgm:pt>
    <dgm:pt modelId="{B1BEDDC1-2961-4347-9DA5-37A306C74F02}" type="pres">
      <dgm:prSet presAssocID="{BBF13E73-63F0-4690-8F79-FCFDDF8EBBA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F5FB4-066E-42A8-9F2A-BBBB44AE1001}" type="pres">
      <dgm:prSet presAssocID="{2A96D9B2-240B-424C-8060-894E964A1FDD}" presName="spacing" presStyleCnt="0"/>
      <dgm:spPr/>
    </dgm:pt>
    <dgm:pt modelId="{94015B44-E268-4F83-BBB4-D3703056667B}" type="pres">
      <dgm:prSet presAssocID="{B317439E-A7F2-4312-A8EA-A4F0D636730D}" presName="composite" presStyleCnt="0"/>
      <dgm:spPr/>
    </dgm:pt>
    <dgm:pt modelId="{2670AA32-B62E-4AE8-9FDD-BB9D881BFEAD}" type="pres">
      <dgm:prSet presAssocID="{B317439E-A7F2-4312-A8EA-A4F0D636730D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1C4C7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850179D-B5E6-43DD-A318-1BCD424C0ABE}" type="pres">
      <dgm:prSet presAssocID="{B317439E-A7F2-4312-A8EA-A4F0D636730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AD055-E4ED-4E75-B582-09F6A11817AA}" srcId="{AB683ECF-468A-4189-AEDE-DCD7C512220E}" destId="{BBF13E73-63F0-4690-8F79-FCFDDF8EBBA5}" srcOrd="1" destOrd="0" parTransId="{6EBBC635-C51F-432B-8CBF-CB5656DBD4EC}" sibTransId="{2A96D9B2-240B-424C-8060-894E964A1FDD}"/>
    <dgm:cxn modelId="{13030789-4A63-4A0C-A89F-BC6053CF521F}" srcId="{AB683ECF-468A-4189-AEDE-DCD7C512220E}" destId="{7230DDEC-3555-4029-8F5B-9C73A354E8FF}" srcOrd="0" destOrd="0" parTransId="{2F6A7BCF-49B4-4E00-8F7A-C75987F052CC}" sibTransId="{4A586040-5874-4DE5-BF13-244DF8EDF19B}"/>
    <dgm:cxn modelId="{867C7026-1677-4EEF-ADB3-CBBFB7186A34}" srcId="{AB683ECF-468A-4189-AEDE-DCD7C512220E}" destId="{B317439E-A7F2-4312-A8EA-A4F0D636730D}" srcOrd="2" destOrd="0" parTransId="{247D4017-2CF7-4474-A428-F8EADDFB647C}" sibTransId="{16EF6717-6E20-4242-93BC-AEC41967F919}"/>
    <dgm:cxn modelId="{017661E4-E573-47D1-8B14-516EB742A832}" type="presOf" srcId="{B317439E-A7F2-4312-A8EA-A4F0D636730D}" destId="{6850179D-B5E6-43DD-A318-1BCD424C0ABE}" srcOrd="0" destOrd="0" presId="urn:microsoft.com/office/officeart/2005/8/layout/vList3"/>
    <dgm:cxn modelId="{0A8705B7-C0E0-48AA-9A54-1247A4A57301}" type="presOf" srcId="{BBF13E73-63F0-4690-8F79-FCFDDF8EBBA5}" destId="{B1BEDDC1-2961-4347-9DA5-37A306C74F02}" srcOrd="0" destOrd="0" presId="urn:microsoft.com/office/officeart/2005/8/layout/vList3"/>
    <dgm:cxn modelId="{77D3612B-9852-4090-AD65-F07654E97D91}" type="presOf" srcId="{AB683ECF-468A-4189-AEDE-DCD7C512220E}" destId="{65F5D645-6918-4F73-9E1D-292C0148BE36}" srcOrd="0" destOrd="0" presId="urn:microsoft.com/office/officeart/2005/8/layout/vList3"/>
    <dgm:cxn modelId="{E07E2C28-0F11-44F5-99BE-A9755644AE92}" type="presOf" srcId="{7230DDEC-3555-4029-8F5B-9C73A354E8FF}" destId="{03A73503-AE66-4301-99D9-06DA127C51ED}" srcOrd="0" destOrd="0" presId="urn:microsoft.com/office/officeart/2005/8/layout/vList3"/>
    <dgm:cxn modelId="{0D6457A9-66A3-4E37-84FB-5436044CA291}" type="presParOf" srcId="{65F5D645-6918-4F73-9E1D-292C0148BE36}" destId="{BA98F156-91A4-4A07-AABD-E816DD943925}" srcOrd="0" destOrd="0" presId="urn:microsoft.com/office/officeart/2005/8/layout/vList3"/>
    <dgm:cxn modelId="{53C8BBFF-E7BE-4A57-BB0F-FCCE1A92AFDB}" type="presParOf" srcId="{BA98F156-91A4-4A07-AABD-E816DD943925}" destId="{42B9C0CA-4667-415C-9BAB-2A6050009247}" srcOrd="0" destOrd="0" presId="urn:microsoft.com/office/officeart/2005/8/layout/vList3"/>
    <dgm:cxn modelId="{2FC4EDA5-6D27-4156-8608-44498CBEBF3B}" type="presParOf" srcId="{BA98F156-91A4-4A07-AABD-E816DD943925}" destId="{03A73503-AE66-4301-99D9-06DA127C51ED}" srcOrd="1" destOrd="0" presId="urn:microsoft.com/office/officeart/2005/8/layout/vList3"/>
    <dgm:cxn modelId="{583AC6E6-BE00-4956-B8B2-8EC266B9C445}" type="presParOf" srcId="{65F5D645-6918-4F73-9E1D-292C0148BE36}" destId="{671561DE-30E9-4636-8C92-13D87A01838D}" srcOrd="1" destOrd="0" presId="urn:microsoft.com/office/officeart/2005/8/layout/vList3"/>
    <dgm:cxn modelId="{E6378C21-E4C8-49A7-AAC0-2A593F43A8E5}" type="presParOf" srcId="{65F5D645-6918-4F73-9E1D-292C0148BE36}" destId="{FBE0C147-7727-404C-9A49-BEE3478DED4F}" srcOrd="2" destOrd="0" presId="urn:microsoft.com/office/officeart/2005/8/layout/vList3"/>
    <dgm:cxn modelId="{685B6685-2CAF-49A1-900C-A85BD1592799}" type="presParOf" srcId="{FBE0C147-7727-404C-9A49-BEE3478DED4F}" destId="{14552831-BE49-4219-AB88-E2422CE4ED40}" srcOrd="0" destOrd="0" presId="urn:microsoft.com/office/officeart/2005/8/layout/vList3"/>
    <dgm:cxn modelId="{FED6F291-BC68-4555-A173-3FACBF03622E}" type="presParOf" srcId="{FBE0C147-7727-404C-9A49-BEE3478DED4F}" destId="{B1BEDDC1-2961-4347-9DA5-37A306C74F02}" srcOrd="1" destOrd="0" presId="urn:microsoft.com/office/officeart/2005/8/layout/vList3"/>
    <dgm:cxn modelId="{728668EE-A4EF-4D58-9020-044CE71492E9}" type="presParOf" srcId="{65F5D645-6918-4F73-9E1D-292C0148BE36}" destId="{E4FF5FB4-066E-42A8-9F2A-BBBB44AE1001}" srcOrd="3" destOrd="0" presId="urn:microsoft.com/office/officeart/2005/8/layout/vList3"/>
    <dgm:cxn modelId="{21207585-06DE-4093-AAED-E4412B0FB0D4}" type="presParOf" srcId="{65F5D645-6918-4F73-9E1D-292C0148BE36}" destId="{94015B44-E268-4F83-BBB4-D3703056667B}" srcOrd="4" destOrd="0" presId="urn:microsoft.com/office/officeart/2005/8/layout/vList3"/>
    <dgm:cxn modelId="{C05A6F05-3EA4-437C-917D-5B62EA99FDF4}" type="presParOf" srcId="{94015B44-E268-4F83-BBB4-D3703056667B}" destId="{2670AA32-B62E-4AE8-9FDD-BB9D881BFEAD}" srcOrd="0" destOrd="0" presId="urn:microsoft.com/office/officeart/2005/8/layout/vList3"/>
    <dgm:cxn modelId="{A421CCA8-2146-476F-8E1E-81C5542C37CF}" type="presParOf" srcId="{94015B44-E268-4F83-BBB4-D3703056667B}" destId="{6850179D-B5E6-43DD-A318-1BCD424C0A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73503-AE66-4301-99D9-06DA127C51ED}">
      <dsp:nvSpPr>
        <dsp:cNvPr id="0" name=""/>
        <dsp:cNvSpPr/>
      </dsp:nvSpPr>
      <dsp:spPr>
        <a:xfrm rot="10800000">
          <a:off x="1371802" y="258"/>
          <a:ext cx="4205859" cy="1249726"/>
        </a:xfrm>
        <a:prstGeom prst="homePlate">
          <a:avLst/>
        </a:prstGeom>
        <a:solidFill>
          <a:srgbClr val="466E82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109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Planning</a:t>
          </a:r>
          <a:endParaRPr lang="en-US" sz="3500" kern="1200" dirty="0"/>
        </a:p>
      </dsp:txBody>
      <dsp:txXfrm rot="10800000">
        <a:off x="1684233" y="258"/>
        <a:ext cx="3893428" cy="1249726"/>
      </dsp:txXfrm>
    </dsp:sp>
    <dsp:sp modelId="{42B9C0CA-4667-415C-9BAB-2A6050009247}">
      <dsp:nvSpPr>
        <dsp:cNvPr id="0" name=""/>
        <dsp:cNvSpPr/>
      </dsp:nvSpPr>
      <dsp:spPr>
        <a:xfrm>
          <a:off x="746938" y="258"/>
          <a:ext cx="1249726" cy="124972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1BEDDC1-2961-4347-9DA5-37A306C74F02}">
      <dsp:nvSpPr>
        <dsp:cNvPr id="0" name=""/>
        <dsp:cNvSpPr/>
      </dsp:nvSpPr>
      <dsp:spPr>
        <a:xfrm rot="10800000">
          <a:off x="1371802" y="1623036"/>
          <a:ext cx="4205859" cy="1249726"/>
        </a:xfrm>
        <a:prstGeom prst="homePlate">
          <a:avLst/>
        </a:prstGeom>
        <a:solidFill>
          <a:srgbClr val="C1C4C7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109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Outreach &amp; Education</a:t>
          </a:r>
          <a:endParaRPr lang="en-US" sz="3500" kern="1200" dirty="0"/>
        </a:p>
      </dsp:txBody>
      <dsp:txXfrm rot="10800000">
        <a:off x="1684233" y="1623036"/>
        <a:ext cx="3893428" cy="1249726"/>
      </dsp:txXfrm>
    </dsp:sp>
    <dsp:sp modelId="{14552831-BE49-4219-AB88-E2422CE4ED40}">
      <dsp:nvSpPr>
        <dsp:cNvPr id="0" name=""/>
        <dsp:cNvSpPr/>
      </dsp:nvSpPr>
      <dsp:spPr>
        <a:xfrm>
          <a:off x="746938" y="1623036"/>
          <a:ext cx="1249726" cy="1249726"/>
        </a:xfrm>
        <a:prstGeom prst="ellipse">
          <a:avLst/>
        </a:prstGeom>
        <a:blipFill rotWithShape="1">
          <a:blip xmlns:r="http://schemas.openxmlformats.org/officeDocument/2006/relationships" r:embed="rId2">
            <a:grayscl/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850179D-B5E6-43DD-A318-1BCD424C0ABE}">
      <dsp:nvSpPr>
        <dsp:cNvPr id="0" name=""/>
        <dsp:cNvSpPr/>
      </dsp:nvSpPr>
      <dsp:spPr>
        <a:xfrm rot="10800000">
          <a:off x="1371802" y="3245815"/>
          <a:ext cx="4205859" cy="1249726"/>
        </a:xfrm>
        <a:prstGeom prst="homePlate">
          <a:avLst/>
        </a:prstGeom>
        <a:solidFill>
          <a:srgbClr val="FFB901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109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Programs</a:t>
          </a:r>
          <a:endParaRPr lang="en-US" sz="3500" kern="1200" dirty="0"/>
        </a:p>
      </dsp:txBody>
      <dsp:txXfrm rot="10800000">
        <a:off x="1684233" y="3245815"/>
        <a:ext cx="3893428" cy="1249726"/>
      </dsp:txXfrm>
    </dsp:sp>
    <dsp:sp modelId="{2670AA32-B62E-4AE8-9FDD-BB9D881BFEAD}">
      <dsp:nvSpPr>
        <dsp:cNvPr id="0" name=""/>
        <dsp:cNvSpPr/>
      </dsp:nvSpPr>
      <dsp:spPr>
        <a:xfrm>
          <a:off x="746938" y="3245815"/>
          <a:ext cx="1249726" cy="124972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1C4C7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30E224-597E-411B-BA42-DBA7B6D3BAA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C1BF1F-0720-4A8F-AF9C-AC83A922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9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text?? Add a photo</a:t>
            </a:r>
            <a:r>
              <a:rPr lang="en-US" baseline="0" dirty="0" smtClean="0"/>
              <a:t> of a bunch of happy, energy-efficient people?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1BF1F-0720-4A8F-AF9C-AC83A9225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8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466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8287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B9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B9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©2016 </a:t>
            </a:r>
            <a:r>
              <a:rPr lang="en-US" sz="1100" baseline="0" dirty="0" smtClean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Elevate Energy</a:t>
            </a:r>
            <a:endParaRPr lang="en-US" sz="1100" dirty="0">
              <a:solidFill>
                <a:srgbClr val="81888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8" y="5151496"/>
            <a:ext cx="5434584" cy="9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6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3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466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473" y="1066800"/>
            <a:ext cx="4551727" cy="20574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B9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59" y="3429000"/>
            <a:ext cx="4553823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B9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©2016 </a:t>
            </a:r>
            <a:r>
              <a:rPr lang="en-US" sz="1100" kern="1200" baseline="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Elevate Energy</a:t>
            </a:r>
            <a:endParaRPr lang="en-US" sz="1100" kern="1200" dirty="0">
              <a:solidFill>
                <a:srgbClr val="81888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8" y="5151496"/>
            <a:ext cx="5434584" cy="990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5" r="19524"/>
          <a:stretch/>
        </p:blipFill>
        <p:spPr>
          <a:xfrm>
            <a:off x="5485660" y="-17755"/>
            <a:ext cx="3657600" cy="4800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4782845"/>
            <a:ext cx="9144000" cy="0"/>
          </a:xfrm>
          <a:prstGeom prst="line">
            <a:avLst/>
          </a:prstGeom>
          <a:ln w="28575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94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8287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6E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1888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©2016 </a:t>
            </a:r>
            <a:r>
              <a:rPr lang="en-US" sz="1100" kern="1200" baseline="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Elevate Energy</a:t>
            </a:r>
            <a:endParaRPr lang="en-US" sz="1100" kern="1200" dirty="0">
              <a:solidFill>
                <a:srgbClr val="81888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5334000"/>
            <a:ext cx="4901184" cy="8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:\01 Program Areas\Communications\1_resources\graphics\stock_photos_illustrations\buildings\multi_family_buildings\iStock_000007281868Medium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8582" r="145" b="13868"/>
          <a:stretch/>
        </p:blipFill>
        <p:spPr bwMode="auto">
          <a:xfrm>
            <a:off x="0" y="0"/>
            <a:ext cx="9156578" cy="476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228600" y="2743200"/>
            <a:ext cx="8686800" cy="1828800"/>
          </a:xfrm>
          <a:prstGeom prst="rect">
            <a:avLst/>
          </a:prstGeom>
          <a:solidFill>
            <a:srgbClr val="466E8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B9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FFB9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©2016 </a:t>
            </a:r>
            <a:r>
              <a:rPr lang="en-US" sz="1100" kern="1200" baseline="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Elevate Energy</a:t>
            </a:r>
            <a:endParaRPr lang="en-US" sz="1100" kern="1200" dirty="0">
              <a:solidFill>
                <a:srgbClr val="81888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5334000"/>
            <a:ext cx="4901184" cy="8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9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5334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66E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B901"/>
              </a:buClr>
              <a:buFont typeface="Wingdings 2" panose="05020102010507070707" pitchFamily="18" charset="2"/>
              <a:buChar char=""/>
              <a:defRPr sz="2400"/>
            </a:lvl1pPr>
            <a:lvl2pPr marL="742950" indent="-285750">
              <a:buClr>
                <a:srgbClr val="FFB901"/>
              </a:buClr>
              <a:buFont typeface="Wingdings 2" panose="05020102010507070707" pitchFamily="18" charset="2"/>
              <a:buChar char=""/>
              <a:defRPr sz="2000"/>
            </a:lvl2pPr>
            <a:lvl3pPr marL="11430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800"/>
            </a:lvl3pPr>
            <a:lvl4pPr marL="16002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4pPr>
            <a:lvl5pPr marL="20574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©2016 </a:t>
            </a:r>
            <a:r>
              <a:rPr lang="en-US" sz="1100" kern="1200" baseline="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Elevate Energy</a:t>
            </a:r>
            <a:endParaRPr lang="en-US" sz="1100" kern="1200" dirty="0">
              <a:solidFill>
                <a:srgbClr val="81888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39320" cy="5486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371600" y="838200"/>
            <a:ext cx="777240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10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5334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66E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4754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B901"/>
              </a:buClr>
              <a:buFont typeface="Wingdings 2" panose="05020102010507070707" pitchFamily="18" charset="2"/>
              <a:buChar char=""/>
              <a:defRPr sz="2400"/>
            </a:lvl1pPr>
            <a:lvl2pPr marL="742950" indent="-285750">
              <a:buClr>
                <a:srgbClr val="FFB901"/>
              </a:buClr>
              <a:buFont typeface="Wingdings 2" panose="05020102010507070707" pitchFamily="18" charset="2"/>
              <a:buChar char=""/>
              <a:defRPr sz="2000"/>
            </a:lvl2pPr>
            <a:lvl3pPr marL="11430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800"/>
            </a:lvl3pPr>
            <a:lvl4pPr marL="16002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4pPr>
            <a:lvl5pPr marL="20574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©2016 </a:t>
            </a:r>
            <a:r>
              <a:rPr lang="en-US" sz="1100" kern="1200" baseline="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Elevate Energy</a:t>
            </a:r>
            <a:endParaRPr lang="en-US" sz="1100" kern="1200" dirty="0">
              <a:solidFill>
                <a:srgbClr val="81888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39320" cy="5486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371600" y="838200"/>
            <a:ext cx="777240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T:\01 Program Areas\Communications\1_resources\graphics\stock_photos_illustrations\buildings\multi_family_buildings\building_smaller0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678" r="1437" b="1971"/>
          <a:stretch/>
        </p:blipFill>
        <p:spPr bwMode="auto">
          <a:xfrm>
            <a:off x="5486400" y="1371600"/>
            <a:ext cx="3200400" cy="4793711"/>
          </a:xfrm>
          <a:prstGeom prst="rect">
            <a:avLst/>
          </a:prstGeom>
          <a:noFill/>
          <a:ln w="12700">
            <a:solidFill>
              <a:srgbClr val="8188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5867400" y="1645920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Placeholder image. Use to guide size and position on slide.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5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5334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66E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4754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B901"/>
              </a:buClr>
              <a:buFont typeface="Wingdings 2" panose="05020102010507070707" pitchFamily="18" charset="2"/>
              <a:buChar char=""/>
              <a:defRPr sz="2400"/>
            </a:lvl1pPr>
            <a:lvl2pPr marL="742950" indent="-285750">
              <a:buClr>
                <a:srgbClr val="FFB901"/>
              </a:buClr>
              <a:buFont typeface="Wingdings 2" panose="05020102010507070707" pitchFamily="18" charset="2"/>
              <a:buChar char=""/>
              <a:defRPr sz="2000"/>
            </a:lvl2pPr>
            <a:lvl3pPr marL="11430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800"/>
            </a:lvl3pPr>
            <a:lvl4pPr marL="16002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4pPr>
            <a:lvl5pPr marL="20574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©2016 </a:t>
            </a:r>
            <a:r>
              <a:rPr lang="en-US" sz="1100" kern="1200" baseline="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Elevate Energy</a:t>
            </a:r>
            <a:endParaRPr lang="en-US" sz="1100" kern="1200" dirty="0">
              <a:solidFill>
                <a:srgbClr val="81888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39320" cy="5486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371600" y="838200"/>
            <a:ext cx="777240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36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57200" y="64008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©2016 </a:t>
            </a:r>
            <a:r>
              <a:rPr lang="en-US" sz="1100" kern="1200" baseline="0" dirty="0" smtClean="0">
                <a:solidFill>
                  <a:srgbClr val="81888F"/>
                </a:solidFill>
                <a:latin typeface="+mn-lt"/>
                <a:ea typeface="+mn-ea"/>
                <a:cs typeface="Arial" panose="020B0604020202020204" pitchFamily="34" charset="0"/>
              </a:rPr>
              <a:t>Elevate Energy</a:t>
            </a:r>
            <a:endParaRPr lang="en-US" sz="1100" kern="1200" dirty="0" smtClean="0">
              <a:solidFill>
                <a:srgbClr val="81888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8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6C24-5323-4CF0-9AE9-20B6EAC0645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6C24-5323-4CF0-9AE9-20B6EAC0645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0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0" r:id="rId3"/>
    <p:sldLayoutId id="2147483661" r:id="rId4"/>
    <p:sldLayoutId id="2147483650" r:id="rId5"/>
    <p:sldLayoutId id="2147483662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Partnering for </a:t>
            </a:r>
            <a:br>
              <a:rPr lang="en-US" dirty="0" smtClean="0"/>
            </a:br>
            <a:r>
              <a:rPr lang="en-US" dirty="0" smtClean="0"/>
              <a:t>Happy, Efficient Communities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09601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466E82"/>
                </a:solidFill>
                <a:latin typeface="Calibri Light" panose="020F0302020204030204" pitchFamily="34" charset="0"/>
              </a:rPr>
              <a:t>We promote smarter energy use for all. </a:t>
            </a:r>
            <a:endParaRPr lang="en-US" sz="4000" dirty="0">
              <a:solidFill>
                <a:srgbClr val="466E82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981199"/>
            <a:ext cx="1280160" cy="128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4876800"/>
            <a:ext cx="1280160" cy="128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3428999"/>
            <a:ext cx="1280160" cy="1280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101381"/>
            <a:ext cx="603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</a:t>
            </a:r>
            <a:r>
              <a:rPr lang="en-US" sz="2400" dirty="0"/>
              <a:t>ensure the benefits of energy efficiency reach those who need them most.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2205781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give people the resources they need to make informed energy choices.  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3653581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design and implement efficiency programs that lower </a:t>
            </a:r>
            <a:r>
              <a:rPr lang="en-US" sz="2400" dirty="0" smtClean="0"/>
              <a:t>costs </a:t>
            </a:r>
            <a:r>
              <a:rPr lang="en-US" sz="2400" dirty="0"/>
              <a:t>and protect the environment. </a:t>
            </a:r>
          </a:p>
        </p:txBody>
      </p:sp>
    </p:spTree>
    <p:extLst>
      <p:ext uri="{BB962C8B-B14F-4D97-AF65-F5344CB8AC3E}">
        <p14:creationId xmlns:p14="http://schemas.microsoft.com/office/powerpoint/2010/main" val="9963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21" y="990600"/>
            <a:ext cx="8229600" cy="4754563"/>
          </a:xfrm>
        </p:spPr>
        <p:txBody>
          <a:bodyPr/>
          <a:lstStyle/>
          <a:p>
            <a:r>
              <a:rPr lang="en-US" sz="2000" dirty="0" smtClean="0"/>
              <a:t>Communities</a:t>
            </a:r>
          </a:p>
          <a:p>
            <a:pPr lvl="1"/>
            <a:r>
              <a:rPr lang="en-US" sz="1800" dirty="0" smtClean="0"/>
              <a:t>Energy planning</a:t>
            </a:r>
          </a:p>
          <a:p>
            <a:pPr lvl="1"/>
            <a:r>
              <a:rPr lang="en-US" sz="1800" dirty="0" smtClean="0"/>
              <a:t>Solar PV</a:t>
            </a:r>
          </a:p>
          <a:p>
            <a:pPr lvl="1"/>
            <a:r>
              <a:rPr lang="en-US" sz="1800" dirty="0" smtClean="0"/>
              <a:t>LED Street Lighting</a:t>
            </a:r>
          </a:p>
          <a:p>
            <a:pPr lvl="1"/>
            <a:r>
              <a:rPr lang="en-US" sz="1800" dirty="0" smtClean="0"/>
              <a:t>Energy Benchmarking</a:t>
            </a:r>
          </a:p>
          <a:p>
            <a:r>
              <a:rPr lang="en-US" sz="2000" dirty="0" smtClean="0"/>
              <a:t>Buildings</a:t>
            </a:r>
          </a:p>
          <a:p>
            <a:pPr lvl="1"/>
            <a:r>
              <a:rPr lang="en-US" sz="1800" dirty="0" smtClean="0"/>
              <a:t>Single Family</a:t>
            </a:r>
          </a:p>
          <a:p>
            <a:pPr lvl="1"/>
            <a:r>
              <a:rPr lang="en-US" sz="1800" dirty="0" smtClean="0"/>
              <a:t>Multifamily</a:t>
            </a:r>
          </a:p>
          <a:p>
            <a:pPr lvl="1"/>
            <a:r>
              <a:rPr lang="en-US" sz="1800" dirty="0" smtClean="0"/>
              <a:t>Nonprofit</a:t>
            </a:r>
          </a:p>
          <a:p>
            <a:pPr lvl="1"/>
            <a:r>
              <a:rPr lang="en-US" sz="1800" dirty="0" smtClean="0"/>
              <a:t>Senior/Supportive Housing</a:t>
            </a:r>
          </a:p>
          <a:p>
            <a:pPr lvl="1"/>
            <a:r>
              <a:rPr lang="en-US" sz="1800" dirty="0" smtClean="0"/>
              <a:t>Childcare facilities</a:t>
            </a:r>
          </a:p>
          <a:p>
            <a:r>
              <a:rPr lang="en-US" sz="2000" dirty="0" smtClean="0"/>
              <a:t>Smart Grid</a:t>
            </a:r>
          </a:p>
          <a:p>
            <a:pPr lvl="1"/>
            <a:r>
              <a:rPr lang="en-US" sz="1800" dirty="0" smtClean="0"/>
              <a:t>ISEIF</a:t>
            </a:r>
          </a:p>
          <a:p>
            <a:pPr lvl="1"/>
            <a:r>
              <a:rPr lang="en-US" sz="1800" dirty="0" err="1" smtClean="0"/>
              <a:t>ComEd’s</a:t>
            </a:r>
            <a:r>
              <a:rPr lang="en-US" sz="1800" dirty="0" smtClean="0"/>
              <a:t> Hourly Pricing program</a:t>
            </a:r>
          </a:p>
          <a:p>
            <a:pPr lvl="1"/>
            <a:r>
              <a:rPr lang="en-US" sz="1800" dirty="0" smtClean="0"/>
              <a:t>Low-Income pilot</a:t>
            </a:r>
          </a:p>
          <a:p>
            <a:r>
              <a:rPr lang="en-US" sz="2000" dirty="0" smtClean="0"/>
              <a:t>Research</a:t>
            </a:r>
            <a:endParaRPr lang="en-US" sz="2000" dirty="0"/>
          </a:p>
        </p:txBody>
      </p:sp>
      <p:pic>
        <p:nvPicPr>
          <p:cNvPr id="1026" name="Picture 2" descr="T:\01 Program Areas\Communications\1-resources\03-photos\original-photos\01-programs-buildings\building_owners\best_photos_owners\vinc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/>
          <a:stretch/>
        </p:blipFill>
        <p:spPr bwMode="auto">
          <a:xfrm>
            <a:off x="7207054" y="1230483"/>
            <a:ext cx="153461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75" y="3093720"/>
            <a:ext cx="1285195" cy="11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 b="1"/>
          <a:stretch/>
        </p:blipFill>
        <p:spPr bwMode="auto">
          <a:xfrm>
            <a:off x="4572000" y="1230483"/>
            <a:ext cx="2505075" cy="310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09160"/>
            <a:ext cx="204467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:\01 Program Areas\Communications\1-resources\03-photos\original-photos\01-programs-buildings\improvements\best_work_photos\contractor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2"/>
          <a:stretch/>
        </p:blipFill>
        <p:spPr bwMode="auto">
          <a:xfrm>
            <a:off x="6860269" y="4709160"/>
            <a:ext cx="18844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Image result for uchicago urban lab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5" b="16672"/>
          <a:stretch/>
        </p:blipFill>
        <p:spPr bwMode="auto">
          <a:xfrm>
            <a:off x="3882391" y="1447800"/>
            <a:ext cx="1905000" cy="11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With Key Partners &amp; Stakeholders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4" y="5136923"/>
            <a:ext cx="2968625" cy="917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55" y="5314827"/>
            <a:ext cx="3471672" cy="740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47800"/>
            <a:ext cx="1747779" cy="896451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t="6036" r="10410" b="6036"/>
          <a:stretch/>
        </p:blipFill>
        <p:spPr bwMode="auto">
          <a:xfrm>
            <a:off x="6595111" y="3581613"/>
            <a:ext cx="1863416" cy="12954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64" y="2596183"/>
            <a:ext cx="2467020" cy="7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Image result for cook county il se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cook county il se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cook county il se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5" y="2983101"/>
            <a:ext cx="1562100" cy="1562100"/>
          </a:xfrm>
          <a:prstGeom prst="rect">
            <a:avLst/>
          </a:prstGeom>
        </p:spPr>
      </p:pic>
      <p:pic>
        <p:nvPicPr>
          <p:cNvPr id="2064" name="Picture 16" descr="Image result for illinois science energy innovation foundati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11923"/>
          <a:stretch/>
        </p:blipFill>
        <p:spPr bwMode="auto">
          <a:xfrm>
            <a:off x="526784" y="1447800"/>
            <a:ext cx="2735673" cy="16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8" descr="Image result for us department of ener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0" descr="Image result for us department of energ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0" name="Picture 22" descr="Image result for us department of energ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5" y="3524250"/>
            <a:ext cx="2804564" cy="7050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Can Help Engage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19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90028473"/>
              </p:ext>
            </p:extLst>
          </p:nvPr>
        </p:nvGraphicFramePr>
        <p:xfrm>
          <a:off x="1219200" y="1371600"/>
          <a:ext cx="6324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5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5105400"/>
          </a:xfrm>
        </p:spPr>
        <p:txBody>
          <a:bodyPr/>
          <a:lstStyle/>
          <a:p>
            <a:r>
              <a:rPr lang="en-US" dirty="0" smtClean="0"/>
              <a:t>Single Family</a:t>
            </a:r>
          </a:p>
          <a:p>
            <a:pPr lvl="1"/>
            <a:r>
              <a:rPr lang="en-US" dirty="0" smtClean="0"/>
              <a:t>Assessments for $99 or free to house party hosts</a:t>
            </a:r>
          </a:p>
          <a:p>
            <a:pPr lvl="2"/>
            <a:r>
              <a:rPr lang="en-US" dirty="0" smtClean="0"/>
              <a:t>Blower door</a:t>
            </a:r>
          </a:p>
          <a:p>
            <a:pPr lvl="2"/>
            <a:r>
              <a:rPr lang="en-US" dirty="0" smtClean="0"/>
              <a:t>Safety check</a:t>
            </a:r>
          </a:p>
          <a:p>
            <a:pPr lvl="1"/>
            <a:r>
              <a:rPr lang="en-US" dirty="0" smtClean="0"/>
              <a:t>Connect with vetted BPI Certified contractor</a:t>
            </a:r>
          </a:p>
          <a:p>
            <a:pPr lvl="1"/>
            <a:r>
              <a:rPr lang="en-US" dirty="0" smtClean="0"/>
              <a:t>Monitoring and quality assurance</a:t>
            </a:r>
          </a:p>
          <a:p>
            <a:pPr lvl="1"/>
            <a:r>
              <a:rPr lang="en-US" dirty="0" smtClean="0"/>
              <a:t>Home Energy Star certificate</a:t>
            </a:r>
          </a:p>
          <a:p>
            <a:r>
              <a:rPr lang="en-US" dirty="0"/>
              <a:t>Low-income </a:t>
            </a:r>
            <a:r>
              <a:rPr lang="en-US" dirty="0" smtClean="0"/>
              <a:t>Multifamily and Childcare, Nonprofit, and Senior/Supportive Housing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ssessment by Elevate BPI Certified energy analyst </a:t>
            </a:r>
          </a:p>
          <a:p>
            <a:pPr lvl="1"/>
            <a:r>
              <a:rPr lang="en-US" dirty="0" smtClean="0"/>
              <a:t>Incentives for retrofit and upgrades (e.g. lighting) </a:t>
            </a:r>
          </a:p>
          <a:p>
            <a:pPr lvl="1"/>
            <a:r>
              <a:rPr lang="en-US" dirty="0" smtClean="0"/>
              <a:t>Elevate vetted contractors</a:t>
            </a:r>
          </a:p>
          <a:p>
            <a:pPr lvl="1"/>
            <a:r>
              <a:rPr lang="en-US" dirty="0" smtClean="0"/>
              <a:t>Monitoring and quality assurance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33400" y="1041260"/>
            <a:ext cx="4352925" cy="4352925"/>
          </a:xfrm>
          <a:prstGeom prst="ellipse">
            <a:avLst/>
          </a:prstGeom>
          <a:solidFill>
            <a:srgbClr val="FFB9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81462" y="1041260"/>
            <a:ext cx="4352925" cy="4352925"/>
          </a:xfrm>
          <a:prstGeom prst="ellipse">
            <a:avLst/>
          </a:prstGeom>
          <a:solidFill>
            <a:srgbClr val="466E8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Partner With 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3962" y="4200942"/>
            <a:ext cx="2971800" cy="1846659"/>
          </a:xfrm>
          <a:prstGeom prst="rect">
            <a:avLst/>
          </a:prstGeom>
          <a:gradFill>
            <a:gsLst>
              <a:gs pos="0">
                <a:srgbClr val="C1C4C7">
                  <a:tint val="66000"/>
                  <a:satMod val="160000"/>
                </a:srgbClr>
              </a:gs>
              <a:gs pos="50000">
                <a:srgbClr val="C1C4C7">
                  <a:tint val="44500"/>
                  <a:satMod val="160000"/>
                </a:srgbClr>
              </a:gs>
              <a:gs pos="100000">
                <a:srgbClr val="C1C4C7">
                  <a:tint val="23500"/>
                  <a:satMod val="160000"/>
                </a:srgb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Identifies </a:t>
            </a:r>
            <a:r>
              <a:rPr lang="en-US" dirty="0"/>
              <a:t>target audience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Sets </a:t>
            </a:r>
            <a:r>
              <a:rPr lang="en-US" dirty="0"/>
              <a:t>goals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Defines </a:t>
            </a:r>
            <a:r>
              <a:rPr lang="en-US" dirty="0"/>
              <a:t>metrics and process for measuring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Enlists </a:t>
            </a:r>
            <a:r>
              <a:rPr lang="en-US" dirty="0"/>
              <a:t>internal and external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200942"/>
            <a:ext cx="3495675" cy="2123658"/>
          </a:xfrm>
          <a:prstGeom prst="rect">
            <a:avLst/>
          </a:prstGeom>
          <a:gradFill flip="none" rotWithShape="1">
            <a:gsLst>
              <a:gs pos="0">
                <a:srgbClr val="C1C4C7">
                  <a:tint val="66000"/>
                  <a:satMod val="160000"/>
                </a:srgbClr>
              </a:gs>
              <a:gs pos="50000">
                <a:srgbClr val="C1C4C7">
                  <a:tint val="44500"/>
                  <a:satMod val="160000"/>
                </a:srgbClr>
              </a:gs>
              <a:gs pos="100000">
                <a:srgbClr val="C1C4C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Helps identify </a:t>
            </a:r>
            <a:r>
              <a:rPr lang="en-US" dirty="0"/>
              <a:t>options to reach targets and achieve goals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Partners with community resources for outreach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Connects residents and property owners to programs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metrics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14937" y="279162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</a:rPr>
              <a:t>Elevate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79162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</a:rPr>
              <a:t>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4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Together We Can…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9" r="2580"/>
          <a:stretch/>
        </p:blipFill>
        <p:spPr>
          <a:xfrm>
            <a:off x="838200" y="4953000"/>
            <a:ext cx="7585688" cy="13715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754563"/>
          </a:xfrm>
        </p:spPr>
        <p:txBody>
          <a:bodyPr/>
          <a:lstStyle/>
          <a:p>
            <a:r>
              <a:rPr lang="en-US" dirty="0" smtClean="0"/>
              <a:t>Achieve your GRC2 energy efficiency goals</a:t>
            </a:r>
          </a:p>
          <a:p>
            <a:r>
              <a:rPr lang="en-US" dirty="0" smtClean="0"/>
              <a:t>Help your residents and property owners:</a:t>
            </a:r>
          </a:p>
          <a:p>
            <a:pPr lvl="1"/>
            <a:r>
              <a:rPr lang="en-US" dirty="0" smtClean="0"/>
              <a:t>Save money</a:t>
            </a:r>
          </a:p>
          <a:p>
            <a:pPr lvl="1"/>
            <a:r>
              <a:rPr lang="en-US" dirty="0" smtClean="0"/>
              <a:t>Be more comfortable in their homes</a:t>
            </a:r>
          </a:p>
          <a:p>
            <a:pPr lvl="1"/>
            <a:r>
              <a:rPr lang="en-US" dirty="0" smtClean="0"/>
              <a:t>Increase the value of their homes/properties</a:t>
            </a:r>
          </a:p>
          <a:p>
            <a:r>
              <a:rPr lang="en-US" dirty="0" smtClean="0"/>
              <a:t>Help your community:</a:t>
            </a:r>
          </a:p>
          <a:p>
            <a:pPr lvl="1"/>
            <a:r>
              <a:rPr lang="en-US" dirty="0" smtClean="0"/>
              <a:t>Reach the underserved</a:t>
            </a:r>
          </a:p>
          <a:p>
            <a:pPr lvl="1"/>
            <a:r>
              <a:rPr lang="en-US" dirty="0" smtClean="0"/>
              <a:t>Put money back into the local community</a:t>
            </a:r>
          </a:p>
          <a:p>
            <a:pPr lvl="1"/>
            <a:r>
              <a:rPr lang="en-US" dirty="0" smtClean="0"/>
              <a:t>Grow energy efficiency programs to create jobs and 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elevat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2016-elevate-template</Template>
  <TotalTime>1373</TotalTime>
  <Words>285</Words>
  <Application>Microsoft Office PowerPoint</Application>
  <PresentationFormat>On-screen Show (4:3)</PresentationFormat>
  <Paragraphs>75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2016-elevate-template</vt:lpstr>
      <vt:lpstr>Partnering for  Happy, Efficient Communities</vt:lpstr>
      <vt:lpstr>Our Mission</vt:lpstr>
      <vt:lpstr>Our Programs</vt:lpstr>
      <vt:lpstr>Relationships With Key Partners &amp; Stakeholders</vt:lpstr>
      <vt:lpstr>How We Can Help Engage Residents</vt:lpstr>
      <vt:lpstr>Program Details</vt:lpstr>
      <vt:lpstr>How We Partner With You</vt:lpstr>
      <vt:lpstr>Together We Can…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Option for a Minimal Title Slide</dc:title>
  <dc:creator>Mary Jo Warskow</dc:creator>
  <cp:lastModifiedBy>Edith Makra</cp:lastModifiedBy>
  <cp:revision>40</cp:revision>
  <cp:lastPrinted>2014-01-31T19:18:22Z</cp:lastPrinted>
  <dcterms:created xsi:type="dcterms:W3CDTF">2016-10-13T19:13:02Z</dcterms:created>
  <dcterms:modified xsi:type="dcterms:W3CDTF">2016-10-17T20:01:51Z</dcterms:modified>
</cp:coreProperties>
</file>