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2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2" r:id="rId6"/>
    <p:sldId id="292" r:id="rId7"/>
    <p:sldId id="304" r:id="rId8"/>
    <p:sldId id="305" r:id="rId9"/>
    <p:sldId id="303" r:id="rId10"/>
    <p:sldId id="287" r:id="rId11"/>
    <p:sldId id="296" r:id="rId12"/>
    <p:sldId id="297" r:id="rId13"/>
    <p:sldId id="293" r:id="rId14"/>
    <p:sldId id="301" r:id="rId15"/>
    <p:sldId id="307" r:id="rId16"/>
    <p:sldId id="308" r:id="rId17"/>
    <p:sldId id="299" r:id="rId18"/>
    <p:sldId id="262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8"/>
    <a:srgbClr val="1772B9"/>
    <a:srgbClr val="66A2D2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82590" autoAdjust="0"/>
  </p:normalViewPr>
  <p:slideViewPr>
    <p:cSldViewPr snapToGrid="0" snapToObjects="1">
      <p:cViewPr>
        <p:scale>
          <a:sx n="70" d="100"/>
          <a:sy n="70" d="100"/>
        </p:scale>
        <p:origin x="-197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5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A42AB-EAB4-483C-8275-1D522E48A7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14078-CBF4-4B00-A3C6-2A9375BBD08A}">
      <dgm:prSet phldrT="[Text]"/>
      <dgm:spPr/>
      <dgm:t>
        <a:bodyPr vert="horz"/>
        <a:lstStyle/>
        <a:p>
          <a:r>
            <a:rPr lang="en-US" dirty="0" smtClean="0"/>
            <a:t>Department of Commerce &amp; Economic Opportunity</a:t>
          </a:r>
          <a:endParaRPr lang="en-US" dirty="0"/>
        </a:p>
      </dgm:t>
    </dgm:pt>
    <dgm:pt modelId="{36DB931D-457A-4179-9278-98583D4D4FDB}" type="parTrans" cxnId="{F2DAB47E-1238-44B8-897A-923368A9AF73}">
      <dgm:prSet/>
      <dgm:spPr/>
      <dgm:t>
        <a:bodyPr/>
        <a:lstStyle/>
        <a:p>
          <a:endParaRPr lang="en-US"/>
        </a:p>
      </dgm:t>
    </dgm:pt>
    <dgm:pt modelId="{BFD7A766-D9A2-4692-9FFE-2EF4338A4E61}" type="sibTrans" cxnId="{F2DAB47E-1238-44B8-897A-923368A9AF73}">
      <dgm:prSet/>
      <dgm:spPr/>
      <dgm:t>
        <a:bodyPr/>
        <a:lstStyle/>
        <a:p>
          <a:endParaRPr lang="en-US"/>
        </a:p>
      </dgm:t>
    </dgm:pt>
    <dgm:pt modelId="{9C5338BD-742A-4D4F-83E5-B8A0BD79618C}" type="pres">
      <dgm:prSet presAssocID="{BB1A42AB-EAB4-483C-8275-1D522E48A7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F55ABA-38B3-45E9-ADE2-235ECD437A0C}" type="pres">
      <dgm:prSet presAssocID="{1EB14078-CBF4-4B00-A3C6-2A9375BBD08A}" presName="node" presStyleLbl="node1" presStyleIdx="0" presStyleCnt="1" custScaleY="323316" custLinFactNeighborY="29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C9BE2-CB00-4122-AD2C-58384101CE5C}" type="presOf" srcId="{1EB14078-CBF4-4B00-A3C6-2A9375BBD08A}" destId="{39F55ABA-38B3-45E9-ADE2-235ECD437A0C}" srcOrd="0" destOrd="0" presId="urn:microsoft.com/office/officeart/2005/8/layout/default"/>
    <dgm:cxn modelId="{F2DAB47E-1238-44B8-897A-923368A9AF73}" srcId="{BB1A42AB-EAB4-483C-8275-1D522E48A795}" destId="{1EB14078-CBF4-4B00-A3C6-2A9375BBD08A}" srcOrd="0" destOrd="0" parTransId="{36DB931D-457A-4179-9278-98583D4D4FDB}" sibTransId="{BFD7A766-D9A2-4692-9FFE-2EF4338A4E61}"/>
    <dgm:cxn modelId="{99660569-C371-4A63-8B84-E7B4213E3E15}" type="presOf" srcId="{BB1A42AB-EAB4-483C-8275-1D522E48A795}" destId="{9C5338BD-742A-4D4F-83E5-B8A0BD79618C}" srcOrd="0" destOrd="0" presId="urn:microsoft.com/office/officeart/2005/8/layout/default"/>
    <dgm:cxn modelId="{D0A2C7C8-678F-4621-9E58-F80A8FC05395}" type="presParOf" srcId="{9C5338BD-742A-4D4F-83E5-B8A0BD79618C}" destId="{39F55ABA-38B3-45E9-ADE2-235ECD437A0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4D7AA-F041-48E9-AB04-2F3EBEE32C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5C245-4B64-42C2-AFCA-9EEDAD13B7A1}">
      <dgm:prSet phldrT="[Text]" custT="1"/>
      <dgm:spPr/>
      <dgm:t>
        <a:bodyPr/>
        <a:lstStyle/>
        <a:p>
          <a:r>
            <a:rPr lang="en-US" sz="1600" dirty="0" smtClean="0"/>
            <a:t>Business Development</a:t>
          </a:r>
          <a:endParaRPr lang="en-US" sz="1600" dirty="0"/>
        </a:p>
      </dgm:t>
    </dgm:pt>
    <dgm:pt modelId="{F12C6C5B-78F7-40FE-8EA6-6D6CD593775C}" type="parTrans" cxnId="{90ED53EE-926A-4701-B9CF-9B5AAF6BDE79}">
      <dgm:prSet/>
      <dgm:spPr/>
      <dgm:t>
        <a:bodyPr/>
        <a:lstStyle/>
        <a:p>
          <a:endParaRPr lang="en-US" sz="3600"/>
        </a:p>
      </dgm:t>
    </dgm:pt>
    <dgm:pt modelId="{57EDE35A-7FC8-4DE5-B063-9AFEDF8970D8}" type="sibTrans" cxnId="{90ED53EE-926A-4701-B9CF-9B5AAF6BDE79}">
      <dgm:prSet/>
      <dgm:spPr/>
      <dgm:t>
        <a:bodyPr/>
        <a:lstStyle/>
        <a:p>
          <a:endParaRPr lang="en-US" sz="3600"/>
        </a:p>
      </dgm:t>
    </dgm:pt>
    <dgm:pt modelId="{D3774F76-4CA3-49EA-A3E3-C0055B471619}">
      <dgm:prSet phldrT="[Text]" custT="1"/>
      <dgm:spPr/>
      <dgm:t>
        <a:bodyPr/>
        <a:lstStyle/>
        <a:p>
          <a:r>
            <a:rPr lang="en-US" sz="1600" dirty="0" smtClean="0"/>
            <a:t>Energy Assistance</a:t>
          </a:r>
          <a:endParaRPr lang="en-US" sz="1600" dirty="0"/>
        </a:p>
      </dgm:t>
    </dgm:pt>
    <dgm:pt modelId="{9DF30922-B64F-4A5B-8154-5EC9947F5526}" type="parTrans" cxnId="{A5A4B471-FFAF-4322-A877-A9E4350744B2}">
      <dgm:prSet/>
      <dgm:spPr/>
      <dgm:t>
        <a:bodyPr/>
        <a:lstStyle/>
        <a:p>
          <a:endParaRPr lang="en-US" sz="3600"/>
        </a:p>
      </dgm:t>
    </dgm:pt>
    <dgm:pt modelId="{3A67C275-BACA-4D8A-8E10-CB67C6A3965B}" type="sibTrans" cxnId="{A5A4B471-FFAF-4322-A877-A9E4350744B2}">
      <dgm:prSet/>
      <dgm:spPr/>
      <dgm:t>
        <a:bodyPr/>
        <a:lstStyle/>
        <a:p>
          <a:endParaRPr lang="en-US" sz="3600"/>
        </a:p>
      </dgm:t>
    </dgm:pt>
    <dgm:pt modelId="{627B4B66-BD3F-433D-BAA9-BCCBB8996743}">
      <dgm:prSet phldrT="[Text]" custT="1"/>
      <dgm:spPr/>
      <dgm:t>
        <a:bodyPr/>
        <a:lstStyle/>
        <a:p>
          <a:r>
            <a:rPr lang="en-US" sz="1600" dirty="0" smtClean="0"/>
            <a:t>Community Development</a:t>
          </a:r>
          <a:endParaRPr lang="en-US" sz="1600" dirty="0"/>
        </a:p>
      </dgm:t>
    </dgm:pt>
    <dgm:pt modelId="{3B035311-F5D6-4684-B661-4291072F9926}" type="parTrans" cxnId="{41EAEC31-ED8C-4538-A9C9-33BAAF7AD748}">
      <dgm:prSet/>
      <dgm:spPr/>
      <dgm:t>
        <a:bodyPr/>
        <a:lstStyle/>
        <a:p>
          <a:endParaRPr lang="en-US" sz="3600"/>
        </a:p>
      </dgm:t>
    </dgm:pt>
    <dgm:pt modelId="{0472F029-1B27-40B9-AD6A-5B3C30461188}" type="sibTrans" cxnId="{41EAEC31-ED8C-4538-A9C9-33BAAF7AD748}">
      <dgm:prSet/>
      <dgm:spPr/>
      <dgm:t>
        <a:bodyPr/>
        <a:lstStyle/>
        <a:p>
          <a:endParaRPr lang="en-US" sz="3600"/>
        </a:p>
      </dgm:t>
    </dgm:pt>
    <dgm:pt modelId="{4A60FF18-8566-42D7-8324-D036139866B1}">
      <dgm:prSet phldrT="[Text]" custT="1"/>
      <dgm:spPr/>
      <dgm:t>
        <a:bodyPr/>
        <a:lstStyle/>
        <a:p>
          <a:r>
            <a:rPr lang="en-US" sz="1600" dirty="0" smtClean="0"/>
            <a:t>Employment &amp; Training</a:t>
          </a:r>
          <a:endParaRPr lang="en-US" sz="1600" dirty="0"/>
        </a:p>
      </dgm:t>
    </dgm:pt>
    <dgm:pt modelId="{9CFF883F-6B19-4663-B2D2-D3167F3FE14B}" type="parTrans" cxnId="{507113B6-EC70-4301-BD5D-182DC663CBC2}">
      <dgm:prSet/>
      <dgm:spPr/>
      <dgm:t>
        <a:bodyPr/>
        <a:lstStyle/>
        <a:p>
          <a:endParaRPr lang="en-US" sz="3600"/>
        </a:p>
      </dgm:t>
    </dgm:pt>
    <dgm:pt modelId="{5B6D7DBE-77A6-4419-9EF7-CEC82FE05CAE}" type="sibTrans" cxnId="{507113B6-EC70-4301-BD5D-182DC663CBC2}">
      <dgm:prSet/>
      <dgm:spPr/>
      <dgm:t>
        <a:bodyPr/>
        <a:lstStyle/>
        <a:p>
          <a:endParaRPr lang="en-US" sz="3600"/>
        </a:p>
      </dgm:t>
    </dgm:pt>
    <dgm:pt modelId="{6541ABEE-073C-4BB1-9C7E-C67EEF5298B6}">
      <dgm:prSet phldrT="[Text]" custT="1"/>
      <dgm:spPr/>
      <dgm:t>
        <a:bodyPr/>
        <a:lstStyle/>
        <a:p>
          <a:r>
            <a:rPr lang="en-US" sz="1200" dirty="0" smtClean="0"/>
            <a:t>Entrepreneurship, Innovation &amp; Technology </a:t>
          </a:r>
          <a:endParaRPr lang="en-US" sz="1200" dirty="0"/>
        </a:p>
      </dgm:t>
    </dgm:pt>
    <dgm:pt modelId="{E414A88A-211F-4D26-8478-A3C3D83A9485}" type="parTrans" cxnId="{58760BF4-3209-41AE-975B-C3984E87CAAC}">
      <dgm:prSet/>
      <dgm:spPr/>
      <dgm:t>
        <a:bodyPr/>
        <a:lstStyle/>
        <a:p>
          <a:endParaRPr lang="en-US" sz="3600"/>
        </a:p>
      </dgm:t>
    </dgm:pt>
    <dgm:pt modelId="{0A706136-B240-48CF-8075-5F9A3F49CADB}" type="sibTrans" cxnId="{58760BF4-3209-41AE-975B-C3984E87CAAC}">
      <dgm:prSet/>
      <dgm:spPr/>
      <dgm:t>
        <a:bodyPr/>
        <a:lstStyle/>
        <a:p>
          <a:endParaRPr lang="en-US" sz="3600"/>
        </a:p>
      </dgm:t>
    </dgm:pt>
    <dgm:pt modelId="{F49C1CAF-C69D-4A7F-884B-7D7AFA7FFFF8}">
      <dgm:prSet phldrT="[Text]" custT="1"/>
      <dgm:spPr/>
      <dgm:t>
        <a:bodyPr/>
        <a:lstStyle/>
        <a:p>
          <a:r>
            <a:rPr lang="en-US" sz="1800" b="1" i="1" dirty="0" smtClean="0"/>
            <a:t>Energy &amp; Recycling</a:t>
          </a:r>
          <a:endParaRPr lang="en-US" sz="1800" b="1" i="1" dirty="0"/>
        </a:p>
      </dgm:t>
    </dgm:pt>
    <dgm:pt modelId="{F2EC6BFC-1D7F-433C-8C4C-FF56A460F27B}" type="parTrans" cxnId="{4D360615-2EFB-4B00-BCE9-338A56175697}">
      <dgm:prSet/>
      <dgm:spPr/>
      <dgm:t>
        <a:bodyPr/>
        <a:lstStyle/>
        <a:p>
          <a:endParaRPr lang="en-US" sz="3600"/>
        </a:p>
      </dgm:t>
    </dgm:pt>
    <dgm:pt modelId="{8D367943-5CD2-493B-83CC-DAAB920F17F0}" type="sibTrans" cxnId="{4D360615-2EFB-4B00-BCE9-338A56175697}">
      <dgm:prSet/>
      <dgm:spPr/>
      <dgm:t>
        <a:bodyPr/>
        <a:lstStyle/>
        <a:p>
          <a:endParaRPr lang="en-US" sz="3600"/>
        </a:p>
      </dgm:t>
    </dgm:pt>
    <dgm:pt modelId="{ADA7F325-FEEB-4F38-9282-F641D81B9F74}">
      <dgm:prSet phldrT="[Text]" custT="1"/>
      <dgm:spPr/>
      <dgm:t>
        <a:bodyPr/>
        <a:lstStyle/>
        <a:p>
          <a:r>
            <a:rPr lang="en-US" sz="1600" dirty="0" smtClean="0"/>
            <a:t>Film</a:t>
          </a:r>
          <a:endParaRPr lang="en-US" sz="1600" dirty="0"/>
        </a:p>
      </dgm:t>
    </dgm:pt>
    <dgm:pt modelId="{10FC7E1A-4198-4389-A46E-09A7BEB57699}" type="parTrans" cxnId="{5F2139FC-A9A7-4D87-9180-F88E90A9B6FF}">
      <dgm:prSet/>
      <dgm:spPr/>
      <dgm:t>
        <a:bodyPr/>
        <a:lstStyle/>
        <a:p>
          <a:endParaRPr lang="en-US" sz="3600"/>
        </a:p>
      </dgm:t>
    </dgm:pt>
    <dgm:pt modelId="{33DB93BD-9339-4411-8AEA-49EAE39F5CB2}" type="sibTrans" cxnId="{5F2139FC-A9A7-4D87-9180-F88E90A9B6FF}">
      <dgm:prSet/>
      <dgm:spPr/>
      <dgm:t>
        <a:bodyPr/>
        <a:lstStyle/>
        <a:p>
          <a:endParaRPr lang="en-US" sz="3600"/>
        </a:p>
      </dgm:t>
    </dgm:pt>
    <dgm:pt modelId="{5A0397AF-97B8-4028-9E46-847240F4757A}">
      <dgm:prSet phldrT="[Text]" custT="1"/>
      <dgm:spPr/>
      <dgm:t>
        <a:bodyPr/>
        <a:lstStyle/>
        <a:p>
          <a:r>
            <a:rPr lang="en-US" sz="1600" dirty="0" smtClean="0"/>
            <a:t>Tourism</a:t>
          </a:r>
          <a:endParaRPr lang="en-US" sz="1600" dirty="0"/>
        </a:p>
      </dgm:t>
    </dgm:pt>
    <dgm:pt modelId="{7929C801-3069-42B6-90C6-B527B76788A3}" type="parTrans" cxnId="{4EDBA169-A9B8-4601-83B0-B018317C345B}">
      <dgm:prSet/>
      <dgm:spPr/>
      <dgm:t>
        <a:bodyPr/>
        <a:lstStyle/>
        <a:p>
          <a:endParaRPr lang="en-US" sz="3600"/>
        </a:p>
      </dgm:t>
    </dgm:pt>
    <dgm:pt modelId="{97299B29-EA3C-464B-A134-4C181A944B97}" type="sibTrans" cxnId="{4EDBA169-A9B8-4601-83B0-B018317C345B}">
      <dgm:prSet/>
      <dgm:spPr/>
      <dgm:t>
        <a:bodyPr/>
        <a:lstStyle/>
        <a:p>
          <a:endParaRPr lang="en-US" sz="3600"/>
        </a:p>
      </dgm:t>
    </dgm:pt>
    <dgm:pt modelId="{0B4B9A10-BCC0-4F27-80FD-8FD0A20969E5}">
      <dgm:prSet phldrT="[Text]" custT="1"/>
      <dgm:spPr/>
      <dgm:t>
        <a:bodyPr/>
        <a:lstStyle/>
        <a:p>
          <a:r>
            <a:rPr lang="en-US" sz="1600" dirty="0" smtClean="0"/>
            <a:t>Trade &amp; Investment</a:t>
          </a:r>
          <a:endParaRPr lang="en-US" sz="1600" dirty="0"/>
        </a:p>
      </dgm:t>
    </dgm:pt>
    <dgm:pt modelId="{0D5D9598-6D7F-44CB-BF9D-CCCF16B1B4DB}" type="parTrans" cxnId="{B0D4F3A2-7A94-4177-BAFC-A8424DB42C31}">
      <dgm:prSet/>
      <dgm:spPr/>
      <dgm:t>
        <a:bodyPr/>
        <a:lstStyle/>
        <a:p>
          <a:endParaRPr lang="en-US" sz="3600"/>
        </a:p>
      </dgm:t>
    </dgm:pt>
    <dgm:pt modelId="{F598B693-1D52-4F1D-856F-D57B59EBFFA5}" type="sibTrans" cxnId="{B0D4F3A2-7A94-4177-BAFC-A8424DB42C31}">
      <dgm:prSet/>
      <dgm:spPr/>
      <dgm:t>
        <a:bodyPr/>
        <a:lstStyle/>
        <a:p>
          <a:endParaRPr lang="en-US" sz="3600"/>
        </a:p>
      </dgm:t>
    </dgm:pt>
    <dgm:pt modelId="{F5ECC41D-9BC3-4921-93EA-47CC70B5A844}">
      <dgm:prSet phldrT="[Text]" custT="1"/>
      <dgm:spPr/>
      <dgm:t>
        <a:bodyPr/>
        <a:lstStyle/>
        <a:p>
          <a:r>
            <a:rPr lang="en-US" sz="1600" dirty="0" smtClean="0"/>
            <a:t>Urban Assistance</a:t>
          </a:r>
          <a:endParaRPr lang="en-US" sz="1600" dirty="0"/>
        </a:p>
      </dgm:t>
    </dgm:pt>
    <dgm:pt modelId="{01062073-EB28-4EEB-BA0C-8C193EFBDAA0}" type="parTrans" cxnId="{439E1B2D-190F-4B7C-952F-6D0B1BC8F6D2}">
      <dgm:prSet/>
      <dgm:spPr/>
      <dgm:t>
        <a:bodyPr/>
        <a:lstStyle/>
        <a:p>
          <a:endParaRPr lang="en-US" sz="3600"/>
        </a:p>
      </dgm:t>
    </dgm:pt>
    <dgm:pt modelId="{F790D8F3-F6D2-4ADC-9894-4201FEA5A178}" type="sibTrans" cxnId="{439E1B2D-190F-4B7C-952F-6D0B1BC8F6D2}">
      <dgm:prSet/>
      <dgm:spPr/>
      <dgm:t>
        <a:bodyPr/>
        <a:lstStyle/>
        <a:p>
          <a:endParaRPr lang="en-US" sz="3600"/>
        </a:p>
      </dgm:t>
    </dgm:pt>
    <dgm:pt modelId="{E1F43ED6-3CA1-4157-AD46-CE8E0A67943E}" type="pres">
      <dgm:prSet presAssocID="{7214D7AA-F041-48E9-AB04-2F3EBEE32C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2FC3E-B649-4DF3-AB4D-92667AD819D2}" type="pres">
      <dgm:prSet presAssocID="{8265C245-4B64-42C2-AFCA-9EEDAD13B7A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2121-31F9-452F-881B-90570F91EA85}" type="pres">
      <dgm:prSet presAssocID="{57EDE35A-7FC8-4DE5-B063-9AFEDF8970D8}" presName="sibTrans" presStyleCnt="0"/>
      <dgm:spPr/>
    </dgm:pt>
    <dgm:pt modelId="{837B2DAB-035C-4C8A-8E87-D7372A57E759}" type="pres">
      <dgm:prSet presAssocID="{627B4B66-BD3F-433D-BAA9-BCCBB899674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B760-DBE8-4738-A3A8-94F817F6ACE4}" type="pres">
      <dgm:prSet presAssocID="{0472F029-1B27-40B9-AD6A-5B3C30461188}" presName="sibTrans" presStyleCnt="0"/>
      <dgm:spPr/>
    </dgm:pt>
    <dgm:pt modelId="{07136EC5-145D-443F-B87B-D2FC23826A6A}" type="pres">
      <dgm:prSet presAssocID="{4A60FF18-8566-42D7-8324-D036139866B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EF724-A714-4C0C-80E9-8400368F934E}" type="pres">
      <dgm:prSet presAssocID="{5B6D7DBE-77A6-4419-9EF7-CEC82FE05CAE}" presName="sibTrans" presStyleCnt="0"/>
      <dgm:spPr/>
    </dgm:pt>
    <dgm:pt modelId="{A4297771-AFDE-4DEA-B037-E35D253CDABE}" type="pres">
      <dgm:prSet presAssocID="{6541ABEE-073C-4BB1-9C7E-C67EEF5298B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BECBD-189D-4F67-A9F0-9B9B2F8DA74C}" type="pres">
      <dgm:prSet presAssocID="{0A706136-B240-48CF-8075-5F9A3F49CADB}" presName="sibTrans" presStyleCnt="0"/>
      <dgm:spPr/>
    </dgm:pt>
    <dgm:pt modelId="{11BEED53-38EE-40DF-812D-EFBCF9417E5B}" type="pres">
      <dgm:prSet presAssocID="{D3774F76-4CA3-49EA-A3E3-C0055B47161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D8C17-0C5C-47DD-8F84-02E95FE07936}" type="pres">
      <dgm:prSet presAssocID="{3A67C275-BACA-4D8A-8E10-CB67C6A3965B}" presName="sibTrans" presStyleCnt="0"/>
      <dgm:spPr/>
    </dgm:pt>
    <dgm:pt modelId="{33547B8F-F4E5-430C-914E-75638B3BFB52}" type="pres">
      <dgm:prSet presAssocID="{F49C1CAF-C69D-4A7F-884B-7D7AFA7FFFF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1664-9A23-4EE6-A7A5-EAF748DEAB32}" type="pres">
      <dgm:prSet presAssocID="{8D367943-5CD2-493B-83CC-DAAB920F17F0}" presName="sibTrans" presStyleCnt="0"/>
      <dgm:spPr/>
    </dgm:pt>
    <dgm:pt modelId="{7AE2BC13-088E-4BF0-ABED-5F2CF6507D4A}" type="pres">
      <dgm:prSet presAssocID="{ADA7F325-FEEB-4F38-9282-F641D81B9F7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334B2-485D-4FBC-8198-B2EE54A7034F}" type="pres">
      <dgm:prSet presAssocID="{33DB93BD-9339-4411-8AEA-49EAE39F5CB2}" presName="sibTrans" presStyleCnt="0"/>
      <dgm:spPr/>
    </dgm:pt>
    <dgm:pt modelId="{C7DE101B-5D2F-40CD-AAD0-BC9A22AF3780}" type="pres">
      <dgm:prSet presAssocID="{5A0397AF-97B8-4028-9E46-847240F4757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709E-7ED9-4D44-A73D-11101EAD94D6}" type="pres">
      <dgm:prSet presAssocID="{97299B29-EA3C-464B-A134-4C181A944B97}" presName="sibTrans" presStyleCnt="0"/>
      <dgm:spPr/>
    </dgm:pt>
    <dgm:pt modelId="{04CDFA25-E687-4784-8668-4713A509C651}" type="pres">
      <dgm:prSet presAssocID="{0B4B9A10-BCC0-4F27-80FD-8FD0A20969E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55089-EADD-4B48-A3B0-0BCC9A89731B}" type="pres">
      <dgm:prSet presAssocID="{F598B693-1D52-4F1D-856F-D57B59EBFFA5}" presName="sibTrans" presStyleCnt="0"/>
      <dgm:spPr/>
    </dgm:pt>
    <dgm:pt modelId="{6BF37A33-8227-44F6-AB3F-E2A64D8F4E18}" type="pres">
      <dgm:prSet presAssocID="{F5ECC41D-9BC3-4921-93EA-47CC70B5A84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E1B2D-190F-4B7C-952F-6D0B1BC8F6D2}" srcId="{7214D7AA-F041-48E9-AB04-2F3EBEE32CB4}" destId="{F5ECC41D-9BC3-4921-93EA-47CC70B5A844}" srcOrd="9" destOrd="0" parTransId="{01062073-EB28-4EEB-BA0C-8C193EFBDAA0}" sibTransId="{F790D8F3-F6D2-4ADC-9894-4201FEA5A178}"/>
    <dgm:cxn modelId="{3D6E2983-6B75-40F2-9C32-269C6DBC0A6E}" type="presOf" srcId="{5A0397AF-97B8-4028-9E46-847240F4757A}" destId="{C7DE101B-5D2F-40CD-AAD0-BC9A22AF3780}" srcOrd="0" destOrd="0" presId="urn:microsoft.com/office/officeart/2005/8/layout/default"/>
    <dgm:cxn modelId="{86DE3C0C-7D11-445D-931A-1D656D5AAE23}" type="presOf" srcId="{F49C1CAF-C69D-4A7F-884B-7D7AFA7FFFF8}" destId="{33547B8F-F4E5-430C-914E-75638B3BFB52}" srcOrd="0" destOrd="0" presId="urn:microsoft.com/office/officeart/2005/8/layout/default"/>
    <dgm:cxn modelId="{2E7964B7-FE4D-47F5-B313-3ABD89CB78E0}" type="presOf" srcId="{8265C245-4B64-42C2-AFCA-9EEDAD13B7A1}" destId="{E6C2FC3E-B649-4DF3-AB4D-92667AD819D2}" srcOrd="0" destOrd="0" presId="urn:microsoft.com/office/officeart/2005/8/layout/default"/>
    <dgm:cxn modelId="{4103E5D1-3E76-426A-8851-12FF221DFD3A}" type="presOf" srcId="{6541ABEE-073C-4BB1-9C7E-C67EEF5298B6}" destId="{A4297771-AFDE-4DEA-B037-E35D253CDABE}" srcOrd="0" destOrd="0" presId="urn:microsoft.com/office/officeart/2005/8/layout/default"/>
    <dgm:cxn modelId="{B0D4F3A2-7A94-4177-BAFC-A8424DB42C31}" srcId="{7214D7AA-F041-48E9-AB04-2F3EBEE32CB4}" destId="{0B4B9A10-BCC0-4F27-80FD-8FD0A20969E5}" srcOrd="8" destOrd="0" parTransId="{0D5D9598-6D7F-44CB-BF9D-CCCF16B1B4DB}" sibTransId="{F598B693-1D52-4F1D-856F-D57B59EBFFA5}"/>
    <dgm:cxn modelId="{8E84FE3D-B6BC-42EE-B4C6-A57BCDA8E6BB}" type="presOf" srcId="{F5ECC41D-9BC3-4921-93EA-47CC70B5A844}" destId="{6BF37A33-8227-44F6-AB3F-E2A64D8F4E18}" srcOrd="0" destOrd="0" presId="urn:microsoft.com/office/officeart/2005/8/layout/default"/>
    <dgm:cxn modelId="{136A9789-FB85-4BCF-AD98-ABAF4A813F17}" type="presOf" srcId="{4A60FF18-8566-42D7-8324-D036139866B1}" destId="{07136EC5-145D-443F-B87B-D2FC23826A6A}" srcOrd="0" destOrd="0" presId="urn:microsoft.com/office/officeart/2005/8/layout/default"/>
    <dgm:cxn modelId="{007B6D8B-4161-48EF-AFDA-3CC5AAD18043}" type="presOf" srcId="{7214D7AA-F041-48E9-AB04-2F3EBEE32CB4}" destId="{E1F43ED6-3CA1-4157-AD46-CE8E0A67943E}" srcOrd="0" destOrd="0" presId="urn:microsoft.com/office/officeart/2005/8/layout/default"/>
    <dgm:cxn modelId="{5F2139FC-A9A7-4D87-9180-F88E90A9B6FF}" srcId="{7214D7AA-F041-48E9-AB04-2F3EBEE32CB4}" destId="{ADA7F325-FEEB-4F38-9282-F641D81B9F74}" srcOrd="6" destOrd="0" parTransId="{10FC7E1A-4198-4389-A46E-09A7BEB57699}" sibTransId="{33DB93BD-9339-4411-8AEA-49EAE39F5CB2}"/>
    <dgm:cxn modelId="{5015714F-A3B0-4D9C-9340-C88BC43F7537}" type="presOf" srcId="{ADA7F325-FEEB-4F38-9282-F641D81B9F74}" destId="{7AE2BC13-088E-4BF0-ABED-5F2CF6507D4A}" srcOrd="0" destOrd="0" presId="urn:microsoft.com/office/officeart/2005/8/layout/default"/>
    <dgm:cxn modelId="{D78A24C1-1A81-4547-9F2B-4A9E8C09CADE}" type="presOf" srcId="{D3774F76-4CA3-49EA-A3E3-C0055B471619}" destId="{11BEED53-38EE-40DF-812D-EFBCF9417E5B}" srcOrd="0" destOrd="0" presId="urn:microsoft.com/office/officeart/2005/8/layout/default"/>
    <dgm:cxn modelId="{D56B2630-A700-4BE2-B73A-B20D82C68956}" type="presOf" srcId="{627B4B66-BD3F-433D-BAA9-BCCBB8996743}" destId="{837B2DAB-035C-4C8A-8E87-D7372A57E759}" srcOrd="0" destOrd="0" presId="urn:microsoft.com/office/officeart/2005/8/layout/default"/>
    <dgm:cxn modelId="{A1FB662C-2C3B-47D8-9038-F067FA915803}" type="presOf" srcId="{0B4B9A10-BCC0-4F27-80FD-8FD0A20969E5}" destId="{04CDFA25-E687-4784-8668-4713A509C651}" srcOrd="0" destOrd="0" presId="urn:microsoft.com/office/officeart/2005/8/layout/default"/>
    <dgm:cxn modelId="{58760BF4-3209-41AE-975B-C3984E87CAAC}" srcId="{7214D7AA-F041-48E9-AB04-2F3EBEE32CB4}" destId="{6541ABEE-073C-4BB1-9C7E-C67EEF5298B6}" srcOrd="3" destOrd="0" parTransId="{E414A88A-211F-4D26-8478-A3C3D83A9485}" sibTransId="{0A706136-B240-48CF-8075-5F9A3F49CADB}"/>
    <dgm:cxn modelId="{A5A4B471-FFAF-4322-A877-A9E4350744B2}" srcId="{7214D7AA-F041-48E9-AB04-2F3EBEE32CB4}" destId="{D3774F76-4CA3-49EA-A3E3-C0055B471619}" srcOrd="4" destOrd="0" parTransId="{9DF30922-B64F-4A5B-8154-5EC9947F5526}" sibTransId="{3A67C275-BACA-4D8A-8E10-CB67C6A3965B}"/>
    <dgm:cxn modelId="{4EDBA169-A9B8-4601-83B0-B018317C345B}" srcId="{7214D7AA-F041-48E9-AB04-2F3EBEE32CB4}" destId="{5A0397AF-97B8-4028-9E46-847240F4757A}" srcOrd="7" destOrd="0" parTransId="{7929C801-3069-42B6-90C6-B527B76788A3}" sibTransId="{97299B29-EA3C-464B-A134-4C181A944B97}"/>
    <dgm:cxn modelId="{41EAEC31-ED8C-4538-A9C9-33BAAF7AD748}" srcId="{7214D7AA-F041-48E9-AB04-2F3EBEE32CB4}" destId="{627B4B66-BD3F-433D-BAA9-BCCBB8996743}" srcOrd="1" destOrd="0" parTransId="{3B035311-F5D6-4684-B661-4291072F9926}" sibTransId="{0472F029-1B27-40B9-AD6A-5B3C30461188}"/>
    <dgm:cxn modelId="{4D360615-2EFB-4B00-BCE9-338A56175697}" srcId="{7214D7AA-F041-48E9-AB04-2F3EBEE32CB4}" destId="{F49C1CAF-C69D-4A7F-884B-7D7AFA7FFFF8}" srcOrd="5" destOrd="0" parTransId="{F2EC6BFC-1D7F-433C-8C4C-FF56A460F27B}" sibTransId="{8D367943-5CD2-493B-83CC-DAAB920F17F0}"/>
    <dgm:cxn modelId="{90ED53EE-926A-4701-B9CF-9B5AAF6BDE79}" srcId="{7214D7AA-F041-48E9-AB04-2F3EBEE32CB4}" destId="{8265C245-4B64-42C2-AFCA-9EEDAD13B7A1}" srcOrd="0" destOrd="0" parTransId="{F12C6C5B-78F7-40FE-8EA6-6D6CD593775C}" sibTransId="{57EDE35A-7FC8-4DE5-B063-9AFEDF8970D8}"/>
    <dgm:cxn modelId="{507113B6-EC70-4301-BD5D-182DC663CBC2}" srcId="{7214D7AA-F041-48E9-AB04-2F3EBEE32CB4}" destId="{4A60FF18-8566-42D7-8324-D036139866B1}" srcOrd="2" destOrd="0" parTransId="{9CFF883F-6B19-4663-B2D2-D3167F3FE14B}" sibTransId="{5B6D7DBE-77A6-4419-9EF7-CEC82FE05CAE}"/>
    <dgm:cxn modelId="{D501D0E2-6BCE-4BC4-BB13-2DE2103FBB0F}" type="presParOf" srcId="{E1F43ED6-3CA1-4157-AD46-CE8E0A67943E}" destId="{E6C2FC3E-B649-4DF3-AB4D-92667AD819D2}" srcOrd="0" destOrd="0" presId="urn:microsoft.com/office/officeart/2005/8/layout/default"/>
    <dgm:cxn modelId="{E5CDC0E5-4013-46E4-A9C8-645835BB6017}" type="presParOf" srcId="{E1F43ED6-3CA1-4157-AD46-CE8E0A67943E}" destId="{88B02121-31F9-452F-881B-90570F91EA85}" srcOrd="1" destOrd="0" presId="urn:microsoft.com/office/officeart/2005/8/layout/default"/>
    <dgm:cxn modelId="{846CEC73-5CC5-451B-89F3-E6E97F15C8F9}" type="presParOf" srcId="{E1F43ED6-3CA1-4157-AD46-CE8E0A67943E}" destId="{837B2DAB-035C-4C8A-8E87-D7372A57E759}" srcOrd="2" destOrd="0" presId="urn:microsoft.com/office/officeart/2005/8/layout/default"/>
    <dgm:cxn modelId="{A26DBB94-8AAB-447D-A4AF-063BBBA6D023}" type="presParOf" srcId="{E1F43ED6-3CA1-4157-AD46-CE8E0A67943E}" destId="{4677B760-DBE8-4738-A3A8-94F817F6ACE4}" srcOrd="3" destOrd="0" presId="urn:microsoft.com/office/officeart/2005/8/layout/default"/>
    <dgm:cxn modelId="{DD6C42C0-825D-4BFC-88E5-3D1132B1E44E}" type="presParOf" srcId="{E1F43ED6-3CA1-4157-AD46-CE8E0A67943E}" destId="{07136EC5-145D-443F-B87B-D2FC23826A6A}" srcOrd="4" destOrd="0" presId="urn:microsoft.com/office/officeart/2005/8/layout/default"/>
    <dgm:cxn modelId="{2FF0B993-C469-4B7B-8B78-202474922260}" type="presParOf" srcId="{E1F43ED6-3CA1-4157-AD46-CE8E0A67943E}" destId="{B9EEF724-A714-4C0C-80E9-8400368F934E}" srcOrd="5" destOrd="0" presId="urn:microsoft.com/office/officeart/2005/8/layout/default"/>
    <dgm:cxn modelId="{04AF2F3A-19F5-4E87-8C57-8087A5A5E946}" type="presParOf" srcId="{E1F43ED6-3CA1-4157-AD46-CE8E0A67943E}" destId="{A4297771-AFDE-4DEA-B037-E35D253CDABE}" srcOrd="6" destOrd="0" presId="urn:microsoft.com/office/officeart/2005/8/layout/default"/>
    <dgm:cxn modelId="{5D79061F-3759-479F-AD11-B9010135C3D1}" type="presParOf" srcId="{E1F43ED6-3CA1-4157-AD46-CE8E0A67943E}" destId="{121BECBD-189D-4F67-A9F0-9B9B2F8DA74C}" srcOrd="7" destOrd="0" presId="urn:microsoft.com/office/officeart/2005/8/layout/default"/>
    <dgm:cxn modelId="{1409FD8C-EF4B-4D9B-9B42-B381D3E5E0B6}" type="presParOf" srcId="{E1F43ED6-3CA1-4157-AD46-CE8E0A67943E}" destId="{11BEED53-38EE-40DF-812D-EFBCF9417E5B}" srcOrd="8" destOrd="0" presId="urn:microsoft.com/office/officeart/2005/8/layout/default"/>
    <dgm:cxn modelId="{D374210F-9DE5-444F-897B-FBEF475AC140}" type="presParOf" srcId="{E1F43ED6-3CA1-4157-AD46-CE8E0A67943E}" destId="{817D8C17-0C5C-47DD-8F84-02E95FE07936}" srcOrd="9" destOrd="0" presId="urn:microsoft.com/office/officeart/2005/8/layout/default"/>
    <dgm:cxn modelId="{1F5B18F3-4A59-44BE-8F8E-816184FCEB8A}" type="presParOf" srcId="{E1F43ED6-3CA1-4157-AD46-CE8E0A67943E}" destId="{33547B8F-F4E5-430C-914E-75638B3BFB52}" srcOrd="10" destOrd="0" presId="urn:microsoft.com/office/officeart/2005/8/layout/default"/>
    <dgm:cxn modelId="{412004DE-B855-4586-8EAF-8751CB4E8BC1}" type="presParOf" srcId="{E1F43ED6-3CA1-4157-AD46-CE8E0A67943E}" destId="{BC691664-9A23-4EE6-A7A5-EAF748DEAB32}" srcOrd="11" destOrd="0" presId="urn:microsoft.com/office/officeart/2005/8/layout/default"/>
    <dgm:cxn modelId="{FCE1FC1B-AC5F-4068-BC33-B138D4B628AB}" type="presParOf" srcId="{E1F43ED6-3CA1-4157-AD46-CE8E0A67943E}" destId="{7AE2BC13-088E-4BF0-ABED-5F2CF6507D4A}" srcOrd="12" destOrd="0" presId="urn:microsoft.com/office/officeart/2005/8/layout/default"/>
    <dgm:cxn modelId="{5A94A167-0597-4DCE-B2AD-F91F1027B8F5}" type="presParOf" srcId="{E1F43ED6-3CA1-4157-AD46-CE8E0A67943E}" destId="{87E334B2-485D-4FBC-8198-B2EE54A7034F}" srcOrd="13" destOrd="0" presId="urn:microsoft.com/office/officeart/2005/8/layout/default"/>
    <dgm:cxn modelId="{896B5D07-7CD4-495D-9ADE-7B6D3FBC2D77}" type="presParOf" srcId="{E1F43ED6-3CA1-4157-AD46-CE8E0A67943E}" destId="{C7DE101B-5D2F-40CD-AAD0-BC9A22AF3780}" srcOrd="14" destOrd="0" presId="urn:microsoft.com/office/officeart/2005/8/layout/default"/>
    <dgm:cxn modelId="{2DAFBD47-8BF4-45AD-8871-FABD6A5BFC79}" type="presParOf" srcId="{E1F43ED6-3CA1-4157-AD46-CE8E0A67943E}" destId="{CA5E709E-7ED9-4D44-A73D-11101EAD94D6}" srcOrd="15" destOrd="0" presId="urn:microsoft.com/office/officeart/2005/8/layout/default"/>
    <dgm:cxn modelId="{09D5BB00-E25C-4049-9E96-FE2E897B13EE}" type="presParOf" srcId="{E1F43ED6-3CA1-4157-AD46-CE8E0A67943E}" destId="{04CDFA25-E687-4784-8668-4713A509C651}" srcOrd="16" destOrd="0" presId="urn:microsoft.com/office/officeart/2005/8/layout/default"/>
    <dgm:cxn modelId="{7ADD5429-671A-40BF-89B2-8686A6B1B661}" type="presParOf" srcId="{E1F43ED6-3CA1-4157-AD46-CE8E0A67943E}" destId="{D5D55089-EADD-4B48-A3B0-0BCC9A89731B}" srcOrd="17" destOrd="0" presId="urn:microsoft.com/office/officeart/2005/8/layout/default"/>
    <dgm:cxn modelId="{4A3B5FFE-5868-43C7-B737-433A95F89136}" type="presParOf" srcId="{E1F43ED6-3CA1-4157-AD46-CE8E0A67943E}" destId="{6BF37A33-8227-44F6-AB3F-E2A64D8F4E1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704D5-1647-4973-BD62-163D583E93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F2604-460A-4E90-AE42-984C8063007F}">
      <dgm:prSet phldrT="[Text]" custT="1"/>
      <dgm:spPr/>
      <dgm:t>
        <a:bodyPr/>
        <a:lstStyle/>
        <a:p>
          <a:r>
            <a:rPr lang="en-US" sz="1600" dirty="0" smtClean="0"/>
            <a:t>Alternative Fuels</a:t>
          </a:r>
          <a:endParaRPr lang="en-US" sz="1600" dirty="0"/>
        </a:p>
      </dgm:t>
    </dgm:pt>
    <dgm:pt modelId="{A787EE83-D186-4D30-A140-561DD517477D}" type="parTrans" cxnId="{02E8F7D6-317D-413E-B60A-95B160896226}">
      <dgm:prSet/>
      <dgm:spPr/>
      <dgm:t>
        <a:bodyPr/>
        <a:lstStyle/>
        <a:p>
          <a:endParaRPr lang="en-US" sz="1200"/>
        </a:p>
      </dgm:t>
    </dgm:pt>
    <dgm:pt modelId="{6DCC1C74-9031-41D8-A3FB-220784C95CF7}" type="sibTrans" cxnId="{02E8F7D6-317D-413E-B60A-95B160896226}">
      <dgm:prSet/>
      <dgm:spPr/>
      <dgm:t>
        <a:bodyPr/>
        <a:lstStyle/>
        <a:p>
          <a:endParaRPr lang="en-US" sz="1200"/>
        </a:p>
      </dgm:t>
    </dgm:pt>
    <dgm:pt modelId="{90897A32-9FD8-4EAF-800D-8E65B1696FC0}">
      <dgm:prSet phldrT="[Text]" custT="1"/>
      <dgm:spPr/>
      <dgm:t>
        <a:bodyPr/>
        <a:lstStyle/>
        <a:p>
          <a:r>
            <a:rPr lang="en-US" sz="1600" dirty="0" smtClean="0"/>
            <a:t>Clean Tech</a:t>
          </a:r>
          <a:endParaRPr lang="en-US" sz="1600" dirty="0"/>
        </a:p>
      </dgm:t>
    </dgm:pt>
    <dgm:pt modelId="{41CE1D64-AF66-4266-A865-51903517311A}" type="parTrans" cxnId="{975EC943-6D7A-40A2-8AF1-D6BAA09F74F2}">
      <dgm:prSet/>
      <dgm:spPr/>
      <dgm:t>
        <a:bodyPr/>
        <a:lstStyle/>
        <a:p>
          <a:endParaRPr lang="en-US" sz="1200"/>
        </a:p>
      </dgm:t>
    </dgm:pt>
    <dgm:pt modelId="{75DD2D8C-50D3-4216-8785-14440902B517}" type="sibTrans" cxnId="{975EC943-6D7A-40A2-8AF1-D6BAA09F74F2}">
      <dgm:prSet/>
      <dgm:spPr/>
      <dgm:t>
        <a:bodyPr/>
        <a:lstStyle/>
        <a:p>
          <a:endParaRPr lang="en-US" sz="1200"/>
        </a:p>
      </dgm:t>
    </dgm:pt>
    <dgm:pt modelId="{CD118DE6-846F-4F73-A138-5CDF897FB68B}">
      <dgm:prSet phldrT="[Text]" custT="1"/>
      <dgm:spPr/>
      <dgm:t>
        <a:bodyPr/>
        <a:lstStyle/>
        <a:p>
          <a:r>
            <a:rPr lang="en-US" sz="1600" dirty="0" smtClean="0"/>
            <a:t>Composting</a:t>
          </a:r>
          <a:endParaRPr lang="en-US" sz="1600" dirty="0"/>
        </a:p>
      </dgm:t>
    </dgm:pt>
    <dgm:pt modelId="{7218B568-E3F4-4FCD-8A9B-92844ED99AAB}" type="parTrans" cxnId="{0A7CADAC-EB2A-4B02-83A1-6EBC2CCB324C}">
      <dgm:prSet/>
      <dgm:spPr/>
      <dgm:t>
        <a:bodyPr/>
        <a:lstStyle/>
        <a:p>
          <a:endParaRPr lang="en-US" sz="1200"/>
        </a:p>
      </dgm:t>
    </dgm:pt>
    <dgm:pt modelId="{20C0BB34-12C1-47D3-8977-0831E8043F59}" type="sibTrans" cxnId="{0A7CADAC-EB2A-4B02-83A1-6EBC2CCB324C}">
      <dgm:prSet/>
      <dgm:spPr/>
      <dgm:t>
        <a:bodyPr/>
        <a:lstStyle/>
        <a:p>
          <a:endParaRPr lang="en-US" sz="1200"/>
        </a:p>
      </dgm:t>
    </dgm:pt>
    <dgm:pt modelId="{D0F36A36-31A5-4316-BC32-0A58F1B87633}">
      <dgm:prSet phldrT="[Text]" custT="1"/>
      <dgm:spPr/>
      <dgm:t>
        <a:bodyPr/>
        <a:lstStyle/>
        <a:p>
          <a:r>
            <a:rPr lang="en-US" sz="1600" dirty="0" smtClean="0"/>
            <a:t>Electric Vehicles</a:t>
          </a:r>
          <a:endParaRPr lang="en-US" sz="1600" dirty="0"/>
        </a:p>
      </dgm:t>
    </dgm:pt>
    <dgm:pt modelId="{179D1DBD-0CFD-41F8-8214-8D2F44B5A835}" type="parTrans" cxnId="{D506FD79-3A64-426F-9B7E-2CE65E2BEB84}">
      <dgm:prSet/>
      <dgm:spPr/>
      <dgm:t>
        <a:bodyPr/>
        <a:lstStyle/>
        <a:p>
          <a:endParaRPr lang="en-US" sz="1200"/>
        </a:p>
      </dgm:t>
    </dgm:pt>
    <dgm:pt modelId="{F89748A7-1D83-4ECE-8D78-DB5036D61B43}" type="sibTrans" cxnId="{D506FD79-3A64-426F-9B7E-2CE65E2BEB84}">
      <dgm:prSet/>
      <dgm:spPr/>
      <dgm:t>
        <a:bodyPr/>
        <a:lstStyle/>
        <a:p>
          <a:endParaRPr lang="en-US" sz="1200"/>
        </a:p>
      </dgm:t>
    </dgm:pt>
    <dgm:pt modelId="{5D679C99-AF96-447B-98B3-8B276AAF02D0}">
      <dgm:prSet phldrT="[Text]" custT="1"/>
      <dgm:spPr/>
      <dgm:t>
        <a:bodyPr/>
        <a:lstStyle/>
        <a:p>
          <a:r>
            <a:rPr lang="en-US" sz="1600" dirty="0" smtClean="0"/>
            <a:t>Energy Storage</a:t>
          </a:r>
          <a:endParaRPr lang="en-US" sz="1600" dirty="0"/>
        </a:p>
      </dgm:t>
    </dgm:pt>
    <dgm:pt modelId="{1EDA926D-830D-49C3-B466-C6F56C5954DE}" type="parTrans" cxnId="{C31762FB-BA10-407E-91D3-9224B3993B4D}">
      <dgm:prSet/>
      <dgm:spPr/>
      <dgm:t>
        <a:bodyPr/>
        <a:lstStyle/>
        <a:p>
          <a:endParaRPr lang="en-US" sz="1200"/>
        </a:p>
      </dgm:t>
    </dgm:pt>
    <dgm:pt modelId="{947F200C-6931-4A32-94FE-92CACC2AE77F}" type="sibTrans" cxnId="{C31762FB-BA10-407E-91D3-9224B3993B4D}">
      <dgm:prSet/>
      <dgm:spPr/>
      <dgm:t>
        <a:bodyPr/>
        <a:lstStyle/>
        <a:p>
          <a:endParaRPr lang="en-US" sz="1200"/>
        </a:p>
      </dgm:t>
    </dgm:pt>
    <dgm:pt modelId="{E88D3F8E-A8EB-4ECE-86E9-9DBEB7C03920}">
      <dgm:prSet phldrT="[Text]" custT="1"/>
      <dgm:spPr/>
      <dgm:t>
        <a:bodyPr/>
        <a:lstStyle/>
        <a:p>
          <a:r>
            <a:rPr lang="en-US" sz="1600" dirty="0" smtClean="0"/>
            <a:t>Recycling</a:t>
          </a:r>
          <a:endParaRPr lang="en-US" sz="1600" dirty="0"/>
        </a:p>
      </dgm:t>
    </dgm:pt>
    <dgm:pt modelId="{B70E2DAD-F55C-4F77-BD95-50D947592326}" type="parTrans" cxnId="{CD7216D8-E0FB-44E1-8FC2-3A5C18382707}">
      <dgm:prSet/>
      <dgm:spPr/>
      <dgm:t>
        <a:bodyPr/>
        <a:lstStyle/>
        <a:p>
          <a:endParaRPr lang="en-US" sz="1200"/>
        </a:p>
      </dgm:t>
    </dgm:pt>
    <dgm:pt modelId="{5FF5E637-1BC1-406C-A3B5-62AF68F9CC73}" type="sibTrans" cxnId="{CD7216D8-E0FB-44E1-8FC2-3A5C18382707}">
      <dgm:prSet/>
      <dgm:spPr/>
      <dgm:t>
        <a:bodyPr/>
        <a:lstStyle/>
        <a:p>
          <a:endParaRPr lang="en-US" sz="1200"/>
        </a:p>
      </dgm:t>
    </dgm:pt>
    <dgm:pt modelId="{4337C5DF-D39F-4092-BE4B-603FB9BE6645}">
      <dgm:prSet phldrT="[Text]" custT="1"/>
      <dgm:spPr/>
      <dgm:t>
        <a:bodyPr/>
        <a:lstStyle/>
        <a:p>
          <a:r>
            <a:rPr lang="en-US" sz="1600" dirty="0" smtClean="0"/>
            <a:t>Renewable Energy</a:t>
          </a:r>
          <a:endParaRPr lang="en-US" sz="1600" dirty="0"/>
        </a:p>
      </dgm:t>
    </dgm:pt>
    <dgm:pt modelId="{98B8F81D-98CB-4AC6-B432-A1080E3ADAB1}" type="parTrans" cxnId="{B975DBE7-7435-4001-A855-93F975024E61}">
      <dgm:prSet/>
      <dgm:spPr/>
      <dgm:t>
        <a:bodyPr/>
        <a:lstStyle/>
        <a:p>
          <a:endParaRPr lang="en-US" sz="1200"/>
        </a:p>
      </dgm:t>
    </dgm:pt>
    <dgm:pt modelId="{A6F1AEE6-7508-4A5A-BBF3-E1F05BAF0ECC}" type="sibTrans" cxnId="{B975DBE7-7435-4001-A855-93F975024E61}">
      <dgm:prSet/>
      <dgm:spPr/>
      <dgm:t>
        <a:bodyPr/>
        <a:lstStyle/>
        <a:p>
          <a:endParaRPr lang="en-US" sz="1200"/>
        </a:p>
      </dgm:t>
    </dgm:pt>
    <dgm:pt modelId="{21DF826D-3468-4BFD-B805-5E61435BD582}">
      <dgm:prSet phldrT="[Text]" custT="1"/>
      <dgm:spPr/>
      <dgm:t>
        <a:bodyPr/>
        <a:lstStyle/>
        <a:p>
          <a:r>
            <a:rPr lang="en-US" sz="1600" b="0" dirty="0" smtClean="0"/>
            <a:t>Energy Efficiency</a:t>
          </a:r>
          <a:endParaRPr lang="en-US" sz="1600" b="0" dirty="0"/>
        </a:p>
      </dgm:t>
    </dgm:pt>
    <dgm:pt modelId="{E9DA13DF-9D2C-40D8-A1B1-37D45881988B}" type="sibTrans" cxnId="{4A56C6AC-443F-40B2-85B0-6D188863FD07}">
      <dgm:prSet/>
      <dgm:spPr/>
      <dgm:t>
        <a:bodyPr/>
        <a:lstStyle/>
        <a:p>
          <a:endParaRPr lang="en-US" sz="1200"/>
        </a:p>
      </dgm:t>
    </dgm:pt>
    <dgm:pt modelId="{0258F343-FBEB-4AC9-A015-49F18F1FB0B8}" type="parTrans" cxnId="{4A56C6AC-443F-40B2-85B0-6D188863FD07}">
      <dgm:prSet/>
      <dgm:spPr/>
      <dgm:t>
        <a:bodyPr/>
        <a:lstStyle/>
        <a:p>
          <a:endParaRPr lang="en-US" sz="1200"/>
        </a:p>
      </dgm:t>
    </dgm:pt>
    <dgm:pt modelId="{AB3FE4DD-8122-4BCB-9758-2870F5D41362}" type="pres">
      <dgm:prSet presAssocID="{DDE704D5-1647-4973-BD62-163D583E9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B0A0A-9C0C-4D5D-BE64-1B3C3A33CF14}" type="pres">
      <dgm:prSet presAssocID="{542F2604-460A-4E90-AE42-984C8063007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049A5-8737-4FEB-BFA8-7EBACFED68D8}" type="pres">
      <dgm:prSet presAssocID="{6DCC1C74-9031-41D8-A3FB-220784C95CF7}" presName="sibTrans" presStyleCnt="0"/>
      <dgm:spPr/>
    </dgm:pt>
    <dgm:pt modelId="{4F983D8C-D02B-4A76-B9A9-AB7191261C92}" type="pres">
      <dgm:prSet presAssocID="{90897A32-9FD8-4EAF-800D-8E65B1696FC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6446-AE15-4E34-BFCF-216E49928E3F}" type="pres">
      <dgm:prSet presAssocID="{75DD2D8C-50D3-4216-8785-14440902B517}" presName="sibTrans" presStyleCnt="0"/>
      <dgm:spPr/>
    </dgm:pt>
    <dgm:pt modelId="{E7E1BF12-39DF-4C4D-B92D-C2DF1B2684B8}" type="pres">
      <dgm:prSet presAssocID="{CD118DE6-846F-4F73-A138-5CDF897FB6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B3D31-309F-4CF2-9C53-3DA82A194C9E}" type="pres">
      <dgm:prSet presAssocID="{20C0BB34-12C1-47D3-8977-0831E8043F59}" presName="sibTrans" presStyleCnt="0"/>
      <dgm:spPr/>
    </dgm:pt>
    <dgm:pt modelId="{13196504-F5CB-4ECF-8DA5-998D28BA878D}" type="pres">
      <dgm:prSet presAssocID="{D0F36A36-31A5-4316-BC32-0A58F1B8763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B6918-F2FB-4016-AFFF-A9F6F21947C7}" type="pres">
      <dgm:prSet presAssocID="{F89748A7-1D83-4ECE-8D78-DB5036D61B43}" presName="sibTrans" presStyleCnt="0"/>
      <dgm:spPr/>
    </dgm:pt>
    <dgm:pt modelId="{041A8D7A-EB0A-41EF-BD0E-81D8B36348FD}" type="pres">
      <dgm:prSet presAssocID="{21DF826D-3468-4BFD-B805-5E61435BD58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F03B8-D53C-4B31-B6E0-A251FB00E04C}" type="pres">
      <dgm:prSet presAssocID="{E9DA13DF-9D2C-40D8-A1B1-37D45881988B}" presName="sibTrans" presStyleCnt="0"/>
      <dgm:spPr/>
    </dgm:pt>
    <dgm:pt modelId="{2EA372F9-5A80-4956-A316-5ADF552054E3}" type="pres">
      <dgm:prSet presAssocID="{5D679C99-AF96-447B-98B3-8B276AAF02D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4B9FE-1623-44C1-A56E-1E0DAA1EB656}" type="pres">
      <dgm:prSet presAssocID="{947F200C-6931-4A32-94FE-92CACC2AE77F}" presName="sibTrans" presStyleCnt="0"/>
      <dgm:spPr/>
    </dgm:pt>
    <dgm:pt modelId="{DE332D2C-7EE9-4C24-A319-9E5D3521DE5E}" type="pres">
      <dgm:prSet presAssocID="{E88D3F8E-A8EB-4ECE-86E9-9DBEB7C0392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1305D-C22A-4C11-BD7B-288E4512A4C3}" type="pres">
      <dgm:prSet presAssocID="{5FF5E637-1BC1-406C-A3B5-62AF68F9CC73}" presName="sibTrans" presStyleCnt="0"/>
      <dgm:spPr/>
    </dgm:pt>
    <dgm:pt modelId="{0E6F49E4-90FB-4273-BC2A-993DE7881706}" type="pres">
      <dgm:prSet presAssocID="{4337C5DF-D39F-4092-BE4B-603FB9BE664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635B6-10E1-4FF8-B8BA-33F49A1E822C}" type="presOf" srcId="{4337C5DF-D39F-4092-BE4B-603FB9BE6645}" destId="{0E6F49E4-90FB-4273-BC2A-993DE7881706}" srcOrd="0" destOrd="0" presId="urn:microsoft.com/office/officeart/2005/8/layout/default"/>
    <dgm:cxn modelId="{C31762FB-BA10-407E-91D3-9224B3993B4D}" srcId="{DDE704D5-1647-4973-BD62-163D583E9318}" destId="{5D679C99-AF96-447B-98B3-8B276AAF02D0}" srcOrd="5" destOrd="0" parTransId="{1EDA926D-830D-49C3-B466-C6F56C5954DE}" sibTransId="{947F200C-6931-4A32-94FE-92CACC2AE77F}"/>
    <dgm:cxn modelId="{70D5D7F4-BA5D-4539-9B45-A7AAF19267FE}" type="presOf" srcId="{542F2604-460A-4E90-AE42-984C8063007F}" destId="{119B0A0A-9C0C-4D5D-BE64-1B3C3A33CF14}" srcOrd="0" destOrd="0" presId="urn:microsoft.com/office/officeart/2005/8/layout/default"/>
    <dgm:cxn modelId="{02E8F7D6-317D-413E-B60A-95B160896226}" srcId="{DDE704D5-1647-4973-BD62-163D583E9318}" destId="{542F2604-460A-4E90-AE42-984C8063007F}" srcOrd="0" destOrd="0" parTransId="{A787EE83-D186-4D30-A140-561DD517477D}" sibTransId="{6DCC1C74-9031-41D8-A3FB-220784C95CF7}"/>
    <dgm:cxn modelId="{4A56C6AC-443F-40B2-85B0-6D188863FD07}" srcId="{DDE704D5-1647-4973-BD62-163D583E9318}" destId="{21DF826D-3468-4BFD-B805-5E61435BD582}" srcOrd="4" destOrd="0" parTransId="{0258F343-FBEB-4AC9-A015-49F18F1FB0B8}" sibTransId="{E9DA13DF-9D2C-40D8-A1B1-37D45881988B}"/>
    <dgm:cxn modelId="{697E886C-7E02-433A-A21C-8EDD70B4C42A}" type="presOf" srcId="{21DF826D-3468-4BFD-B805-5E61435BD582}" destId="{041A8D7A-EB0A-41EF-BD0E-81D8B36348FD}" srcOrd="0" destOrd="0" presId="urn:microsoft.com/office/officeart/2005/8/layout/default"/>
    <dgm:cxn modelId="{C1FEE208-182B-4D70-A30F-4A629D23268C}" type="presOf" srcId="{5D679C99-AF96-447B-98B3-8B276AAF02D0}" destId="{2EA372F9-5A80-4956-A316-5ADF552054E3}" srcOrd="0" destOrd="0" presId="urn:microsoft.com/office/officeart/2005/8/layout/default"/>
    <dgm:cxn modelId="{C755CBDA-DDCB-4754-8CD5-FA7A82B53EAB}" type="presOf" srcId="{90897A32-9FD8-4EAF-800D-8E65B1696FC0}" destId="{4F983D8C-D02B-4A76-B9A9-AB7191261C92}" srcOrd="0" destOrd="0" presId="urn:microsoft.com/office/officeart/2005/8/layout/default"/>
    <dgm:cxn modelId="{B975DBE7-7435-4001-A855-93F975024E61}" srcId="{DDE704D5-1647-4973-BD62-163D583E9318}" destId="{4337C5DF-D39F-4092-BE4B-603FB9BE6645}" srcOrd="7" destOrd="0" parTransId="{98B8F81D-98CB-4AC6-B432-A1080E3ADAB1}" sibTransId="{A6F1AEE6-7508-4A5A-BBF3-E1F05BAF0ECC}"/>
    <dgm:cxn modelId="{C03F5021-40DC-4E12-A93A-67F5FE695276}" type="presOf" srcId="{E88D3F8E-A8EB-4ECE-86E9-9DBEB7C03920}" destId="{DE332D2C-7EE9-4C24-A319-9E5D3521DE5E}" srcOrd="0" destOrd="0" presId="urn:microsoft.com/office/officeart/2005/8/layout/default"/>
    <dgm:cxn modelId="{BB7F0196-96F2-4C04-B1A6-DA9F17FB7A98}" type="presOf" srcId="{D0F36A36-31A5-4316-BC32-0A58F1B87633}" destId="{13196504-F5CB-4ECF-8DA5-998D28BA878D}" srcOrd="0" destOrd="0" presId="urn:microsoft.com/office/officeart/2005/8/layout/default"/>
    <dgm:cxn modelId="{CC271AB8-25F7-40EE-AC76-674BCABAB2D7}" type="presOf" srcId="{CD118DE6-846F-4F73-A138-5CDF897FB68B}" destId="{E7E1BF12-39DF-4C4D-B92D-C2DF1B2684B8}" srcOrd="0" destOrd="0" presId="urn:microsoft.com/office/officeart/2005/8/layout/default"/>
    <dgm:cxn modelId="{D506FD79-3A64-426F-9B7E-2CE65E2BEB84}" srcId="{DDE704D5-1647-4973-BD62-163D583E9318}" destId="{D0F36A36-31A5-4316-BC32-0A58F1B87633}" srcOrd="3" destOrd="0" parTransId="{179D1DBD-0CFD-41F8-8214-8D2F44B5A835}" sibTransId="{F89748A7-1D83-4ECE-8D78-DB5036D61B43}"/>
    <dgm:cxn modelId="{D4DB9832-A3C6-4F55-8F49-2F1E44E5DCBC}" type="presOf" srcId="{DDE704D5-1647-4973-BD62-163D583E9318}" destId="{AB3FE4DD-8122-4BCB-9758-2870F5D41362}" srcOrd="0" destOrd="0" presId="urn:microsoft.com/office/officeart/2005/8/layout/default"/>
    <dgm:cxn modelId="{0A7CADAC-EB2A-4B02-83A1-6EBC2CCB324C}" srcId="{DDE704D5-1647-4973-BD62-163D583E9318}" destId="{CD118DE6-846F-4F73-A138-5CDF897FB68B}" srcOrd="2" destOrd="0" parTransId="{7218B568-E3F4-4FCD-8A9B-92844ED99AAB}" sibTransId="{20C0BB34-12C1-47D3-8977-0831E8043F59}"/>
    <dgm:cxn modelId="{975EC943-6D7A-40A2-8AF1-D6BAA09F74F2}" srcId="{DDE704D5-1647-4973-BD62-163D583E9318}" destId="{90897A32-9FD8-4EAF-800D-8E65B1696FC0}" srcOrd="1" destOrd="0" parTransId="{41CE1D64-AF66-4266-A865-51903517311A}" sibTransId="{75DD2D8C-50D3-4216-8785-14440902B517}"/>
    <dgm:cxn modelId="{CD7216D8-E0FB-44E1-8FC2-3A5C18382707}" srcId="{DDE704D5-1647-4973-BD62-163D583E9318}" destId="{E88D3F8E-A8EB-4ECE-86E9-9DBEB7C03920}" srcOrd="6" destOrd="0" parTransId="{B70E2DAD-F55C-4F77-BD95-50D947592326}" sibTransId="{5FF5E637-1BC1-406C-A3B5-62AF68F9CC73}"/>
    <dgm:cxn modelId="{416CAADF-4771-464B-9146-C6D2FE2A0E5E}" type="presParOf" srcId="{AB3FE4DD-8122-4BCB-9758-2870F5D41362}" destId="{119B0A0A-9C0C-4D5D-BE64-1B3C3A33CF14}" srcOrd="0" destOrd="0" presId="urn:microsoft.com/office/officeart/2005/8/layout/default"/>
    <dgm:cxn modelId="{74C2A1D3-5EFF-4E14-A372-891ECA68B171}" type="presParOf" srcId="{AB3FE4DD-8122-4BCB-9758-2870F5D41362}" destId="{3C3049A5-8737-4FEB-BFA8-7EBACFED68D8}" srcOrd="1" destOrd="0" presId="urn:microsoft.com/office/officeart/2005/8/layout/default"/>
    <dgm:cxn modelId="{A1CC70F4-DA1A-4CA5-9061-54E1E3362043}" type="presParOf" srcId="{AB3FE4DD-8122-4BCB-9758-2870F5D41362}" destId="{4F983D8C-D02B-4A76-B9A9-AB7191261C92}" srcOrd="2" destOrd="0" presId="urn:microsoft.com/office/officeart/2005/8/layout/default"/>
    <dgm:cxn modelId="{995FAF31-D122-4A70-B702-E7D7E96444FD}" type="presParOf" srcId="{AB3FE4DD-8122-4BCB-9758-2870F5D41362}" destId="{747D6446-AE15-4E34-BFCF-216E49928E3F}" srcOrd="3" destOrd="0" presId="urn:microsoft.com/office/officeart/2005/8/layout/default"/>
    <dgm:cxn modelId="{290E645B-1221-4783-91E6-510575956A8F}" type="presParOf" srcId="{AB3FE4DD-8122-4BCB-9758-2870F5D41362}" destId="{E7E1BF12-39DF-4C4D-B92D-C2DF1B2684B8}" srcOrd="4" destOrd="0" presId="urn:microsoft.com/office/officeart/2005/8/layout/default"/>
    <dgm:cxn modelId="{2F158110-2DAE-45AE-9589-9F6FBE08DC57}" type="presParOf" srcId="{AB3FE4DD-8122-4BCB-9758-2870F5D41362}" destId="{804B3D31-309F-4CF2-9C53-3DA82A194C9E}" srcOrd="5" destOrd="0" presId="urn:microsoft.com/office/officeart/2005/8/layout/default"/>
    <dgm:cxn modelId="{A34D16F5-E6F3-4E93-9FF1-D19DD915621D}" type="presParOf" srcId="{AB3FE4DD-8122-4BCB-9758-2870F5D41362}" destId="{13196504-F5CB-4ECF-8DA5-998D28BA878D}" srcOrd="6" destOrd="0" presId="urn:microsoft.com/office/officeart/2005/8/layout/default"/>
    <dgm:cxn modelId="{A47EFBE9-601D-49BB-844D-927A30D8417D}" type="presParOf" srcId="{AB3FE4DD-8122-4BCB-9758-2870F5D41362}" destId="{B12B6918-F2FB-4016-AFFF-A9F6F21947C7}" srcOrd="7" destOrd="0" presId="urn:microsoft.com/office/officeart/2005/8/layout/default"/>
    <dgm:cxn modelId="{B961F567-F9B2-434E-A8EB-9E414F86C577}" type="presParOf" srcId="{AB3FE4DD-8122-4BCB-9758-2870F5D41362}" destId="{041A8D7A-EB0A-41EF-BD0E-81D8B36348FD}" srcOrd="8" destOrd="0" presId="urn:microsoft.com/office/officeart/2005/8/layout/default"/>
    <dgm:cxn modelId="{E5936088-E2A1-43B3-A1FA-03939E79CA58}" type="presParOf" srcId="{AB3FE4DD-8122-4BCB-9758-2870F5D41362}" destId="{AB8F03B8-D53C-4B31-B6E0-A251FB00E04C}" srcOrd="9" destOrd="0" presId="urn:microsoft.com/office/officeart/2005/8/layout/default"/>
    <dgm:cxn modelId="{5312875D-06A4-472B-A142-66B983BD7E2D}" type="presParOf" srcId="{AB3FE4DD-8122-4BCB-9758-2870F5D41362}" destId="{2EA372F9-5A80-4956-A316-5ADF552054E3}" srcOrd="10" destOrd="0" presId="urn:microsoft.com/office/officeart/2005/8/layout/default"/>
    <dgm:cxn modelId="{7DEA589B-E9CE-4D3B-9CD4-0F223524E246}" type="presParOf" srcId="{AB3FE4DD-8122-4BCB-9758-2870F5D41362}" destId="{58F4B9FE-1623-44C1-A56E-1E0DAA1EB656}" srcOrd="11" destOrd="0" presId="urn:microsoft.com/office/officeart/2005/8/layout/default"/>
    <dgm:cxn modelId="{711D9A3C-259C-4C95-8B48-33E39F54B5F7}" type="presParOf" srcId="{AB3FE4DD-8122-4BCB-9758-2870F5D41362}" destId="{DE332D2C-7EE9-4C24-A319-9E5D3521DE5E}" srcOrd="12" destOrd="0" presId="urn:microsoft.com/office/officeart/2005/8/layout/default"/>
    <dgm:cxn modelId="{669F23F4-BDAA-4F5E-BD5D-59522FDED4D2}" type="presParOf" srcId="{AB3FE4DD-8122-4BCB-9758-2870F5D41362}" destId="{6341305D-C22A-4C11-BD7B-288E4512A4C3}" srcOrd="13" destOrd="0" presId="urn:microsoft.com/office/officeart/2005/8/layout/default"/>
    <dgm:cxn modelId="{D1A6872C-DA42-45A7-8EC1-13BF724A38F5}" type="presParOf" srcId="{AB3FE4DD-8122-4BCB-9758-2870F5D41362}" destId="{0E6F49E4-90FB-4273-BC2A-993DE788170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5ABA-38B3-45E9-ADE2-235ECD437A0C}">
      <dsp:nvSpPr>
        <dsp:cNvPr id="0" name=""/>
        <dsp:cNvSpPr/>
      </dsp:nvSpPr>
      <dsp:spPr>
        <a:xfrm>
          <a:off x="0" y="1263052"/>
          <a:ext cx="1828800" cy="3547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Department of Commerce &amp; Economic Opportunity</a:t>
          </a:r>
          <a:endParaRPr lang="en-US" sz="2400" kern="1200" dirty="0"/>
        </a:p>
      </dsp:txBody>
      <dsp:txXfrm>
        <a:off x="0" y="1263052"/>
        <a:ext cx="1828800" cy="3547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2FC3E-B649-4DF3-AB4D-92667AD819D2}">
      <dsp:nvSpPr>
        <dsp:cNvPr id="0" name=""/>
        <dsp:cNvSpPr/>
      </dsp:nvSpPr>
      <dsp:spPr>
        <a:xfrm>
          <a:off x="367" y="478070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Development</a:t>
          </a:r>
          <a:endParaRPr lang="en-US" sz="1600" kern="1200" dirty="0"/>
        </a:p>
      </dsp:txBody>
      <dsp:txXfrm>
        <a:off x="367" y="478070"/>
        <a:ext cx="1431422" cy="858853"/>
      </dsp:txXfrm>
    </dsp:sp>
    <dsp:sp modelId="{837B2DAB-035C-4C8A-8E87-D7372A57E759}">
      <dsp:nvSpPr>
        <dsp:cNvPr id="0" name=""/>
        <dsp:cNvSpPr/>
      </dsp:nvSpPr>
      <dsp:spPr>
        <a:xfrm>
          <a:off x="1574931" y="478070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Development</a:t>
          </a:r>
          <a:endParaRPr lang="en-US" sz="1600" kern="1200" dirty="0"/>
        </a:p>
      </dsp:txBody>
      <dsp:txXfrm>
        <a:off x="1574931" y="478070"/>
        <a:ext cx="1431422" cy="858853"/>
      </dsp:txXfrm>
    </dsp:sp>
    <dsp:sp modelId="{07136EC5-145D-443F-B87B-D2FC23826A6A}">
      <dsp:nvSpPr>
        <dsp:cNvPr id="0" name=""/>
        <dsp:cNvSpPr/>
      </dsp:nvSpPr>
      <dsp:spPr>
        <a:xfrm>
          <a:off x="367" y="1480065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Employment &amp; Training</a:t>
          </a:r>
          <a:endParaRPr lang="en-US" sz="1600" kern="1200" dirty="0"/>
        </a:p>
      </dsp:txBody>
      <dsp:txXfrm>
        <a:off x="367" y="1480065"/>
        <a:ext cx="1431422" cy="858853"/>
      </dsp:txXfrm>
    </dsp:sp>
    <dsp:sp modelId="{A4297771-AFDE-4DEA-B037-E35D253CDABE}">
      <dsp:nvSpPr>
        <dsp:cNvPr id="0" name=""/>
        <dsp:cNvSpPr/>
      </dsp:nvSpPr>
      <dsp:spPr>
        <a:xfrm>
          <a:off x="1574931" y="1480065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Entrepreneurship, Innovation &amp; Technology </a:t>
          </a:r>
          <a:endParaRPr lang="en-US" sz="1200" kern="1200" dirty="0"/>
        </a:p>
      </dsp:txBody>
      <dsp:txXfrm>
        <a:off x="1574931" y="1480065"/>
        <a:ext cx="1431422" cy="858853"/>
      </dsp:txXfrm>
    </dsp:sp>
    <dsp:sp modelId="{11BEED53-38EE-40DF-812D-EFBCF9417E5B}">
      <dsp:nvSpPr>
        <dsp:cNvPr id="0" name=""/>
        <dsp:cNvSpPr/>
      </dsp:nvSpPr>
      <dsp:spPr>
        <a:xfrm>
          <a:off x="367" y="2482061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Assistance</a:t>
          </a:r>
          <a:endParaRPr lang="en-US" sz="1600" kern="1200" dirty="0"/>
        </a:p>
      </dsp:txBody>
      <dsp:txXfrm>
        <a:off x="367" y="2482061"/>
        <a:ext cx="1431422" cy="858853"/>
      </dsp:txXfrm>
    </dsp:sp>
    <dsp:sp modelId="{33547B8F-F4E5-430C-914E-75638B3BFB52}">
      <dsp:nvSpPr>
        <dsp:cNvPr id="0" name=""/>
        <dsp:cNvSpPr/>
      </dsp:nvSpPr>
      <dsp:spPr>
        <a:xfrm>
          <a:off x="1574931" y="2482061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Energy &amp; Recycling</a:t>
          </a:r>
          <a:endParaRPr lang="en-US" sz="1800" b="1" i="1" kern="1200" dirty="0"/>
        </a:p>
      </dsp:txBody>
      <dsp:txXfrm>
        <a:off x="1574931" y="2482061"/>
        <a:ext cx="1431422" cy="858853"/>
      </dsp:txXfrm>
    </dsp:sp>
    <dsp:sp modelId="{7AE2BC13-088E-4BF0-ABED-5F2CF6507D4A}">
      <dsp:nvSpPr>
        <dsp:cNvPr id="0" name=""/>
        <dsp:cNvSpPr/>
      </dsp:nvSpPr>
      <dsp:spPr>
        <a:xfrm>
          <a:off x="367" y="3484056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Film</a:t>
          </a:r>
          <a:endParaRPr lang="en-US" sz="1600" kern="1200" dirty="0"/>
        </a:p>
      </dsp:txBody>
      <dsp:txXfrm>
        <a:off x="367" y="3484056"/>
        <a:ext cx="1431422" cy="858853"/>
      </dsp:txXfrm>
    </dsp:sp>
    <dsp:sp modelId="{C7DE101B-5D2F-40CD-AAD0-BC9A22AF3780}">
      <dsp:nvSpPr>
        <dsp:cNvPr id="0" name=""/>
        <dsp:cNvSpPr/>
      </dsp:nvSpPr>
      <dsp:spPr>
        <a:xfrm>
          <a:off x="1574931" y="3484056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Tourism</a:t>
          </a:r>
          <a:endParaRPr lang="en-US" sz="1600" kern="1200" dirty="0"/>
        </a:p>
      </dsp:txBody>
      <dsp:txXfrm>
        <a:off x="1574931" y="3484056"/>
        <a:ext cx="1431422" cy="858853"/>
      </dsp:txXfrm>
    </dsp:sp>
    <dsp:sp modelId="{04CDFA25-E687-4784-8668-4713A509C651}">
      <dsp:nvSpPr>
        <dsp:cNvPr id="0" name=""/>
        <dsp:cNvSpPr/>
      </dsp:nvSpPr>
      <dsp:spPr>
        <a:xfrm>
          <a:off x="367" y="4486052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Trade &amp; Investment</a:t>
          </a:r>
          <a:endParaRPr lang="en-US" sz="1600" kern="1200" dirty="0"/>
        </a:p>
      </dsp:txBody>
      <dsp:txXfrm>
        <a:off x="367" y="4486052"/>
        <a:ext cx="1431422" cy="858853"/>
      </dsp:txXfrm>
    </dsp:sp>
    <dsp:sp modelId="{6BF37A33-8227-44F6-AB3F-E2A64D8F4E18}">
      <dsp:nvSpPr>
        <dsp:cNvPr id="0" name=""/>
        <dsp:cNvSpPr/>
      </dsp:nvSpPr>
      <dsp:spPr>
        <a:xfrm>
          <a:off x="1574931" y="4486052"/>
          <a:ext cx="1431422" cy="8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Urban Assistance</a:t>
          </a:r>
          <a:endParaRPr lang="en-US" sz="1600" kern="1200" dirty="0"/>
        </a:p>
      </dsp:txBody>
      <dsp:txXfrm>
        <a:off x="1574931" y="4486052"/>
        <a:ext cx="1431422" cy="858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B0A0A-9C0C-4D5D-BE64-1B3C3A33CF14}">
      <dsp:nvSpPr>
        <dsp:cNvPr id="0" name=""/>
        <dsp:cNvSpPr/>
      </dsp:nvSpPr>
      <dsp:spPr>
        <a:xfrm>
          <a:off x="344" y="598828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Alternative Fuels</a:t>
          </a:r>
          <a:endParaRPr lang="en-US" sz="1600" kern="1200" dirty="0"/>
        </a:p>
      </dsp:txBody>
      <dsp:txXfrm>
        <a:off x="344" y="598828"/>
        <a:ext cx="1342243" cy="805346"/>
      </dsp:txXfrm>
    </dsp:sp>
    <dsp:sp modelId="{4F983D8C-D02B-4A76-B9A9-AB7191261C92}">
      <dsp:nvSpPr>
        <dsp:cNvPr id="0" name=""/>
        <dsp:cNvSpPr/>
      </dsp:nvSpPr>
      <dsp:spPr>
        <a:xfrm>
          <a:off x="1476812" y="598828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Clean Tech</a:t>
          </a:r>
          <a:endParaRPr lang="en-US" sz="1600" kern="1200" dirty="0"/>
        </a:p>
      </dsp:txBody>
      <dsp:txXfrm>
        <a:off x="1476812" y="598828"/>
        <a:ext cx="1342243" cy="805346"/>
      </dsp:txXfrm>
    </dsp:sp>
    <dsp:sp modelId="{E7E1BF12-39DF-4C4D-B92D-C2DF1B2684B8}">
      <dsp:nvSpPr>
        <dsp:cNvPr id="0" name=""/>
        <dsp:cNvSpPr/>
      </dsp:nvSpPr>
      <dsp:spPr>
        <a:xfrm>
          <a:off x="344" y="1538399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Composting</a:t>
          </a:r>
          <a:endParaRPr lang="en-US" sz="1600" kern="1200" dirty="0"/>
        </a:p>
      </dsp:txBody>
      <dsp:txXfrm>
        <a:off x="344" y="1538399"/>
        <a:ext cx="1342243" cy="805346"/>
      </dsp:txXfrm>
    </dsp:sp>
    <dsp:sp modelId="{13196504-F5CB-4ECF-8DA5-998D28BA878D}">
      <dsp:nvSpPr>
        <dsp:cNvPr id="0" name=""/>
        <dsp:cNvSpPr/>
      </dsp:nvSpPr>
      <dsp:spPr>
        <a:xfrm>
          <a:off x="1476812" y="1538399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Electric Vehicles</a:t>
          </a:r>
          <a:endParaRPr lang="en-US" sz="1600" kern="1200" dirty="0"/>
        </a:p>
      </dsp:txBody>
      <dsp:txXfrm>
        <a:off x="1476812" y="1538399"/>
        <a:ext cx="1342243" cy="805346"/>
      </dsp:txXfrm>
    </dsp:sp>
    <dsp:sp modelId="{041A8D7A-EB0A-41EF-BD0E-81D8B36348FD}">
      <dsp:nvSpPr>
        <dsp:cNvPr id="0" name=""/>
        <dsp:cNvSpPr/>
      </dsp:nvSpPr>
      <dsp:spPr>
        <a:xfrm>
          <a:off x="344" y="2477969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Energy Efficiency</a:t>
          </a:r>
          <a:endParaRPr lang="en-US" sz="1600" b="0" kern="1200" dirty="0"/>
        </a:p>
      </dsp:txBody>
      <dsp:txXfrm>
        <a:off x="344" y="2477969"/>
        <a:ext cx="1342243" cy="805346"/>
      </dsp:txXfrm>
    </dsp:sp>
    <dsp:sp modelId="{2EA372F9-5A80-4956-A316-5ADF552054E3}">
      <dsp:nvSpPr>
        <dsp:cNvPr id="0" name=""/>
        <dsp:cNvSpPr/>
      </dsp:nvSpPr>
      <dsp:spPr>
        <a:xfrm>
          <a:off x="1476812" y="2477969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Storage</a:t>
          </a:r>
          <a:endParaRPr lang="en-US" sz="1600" kern="1200" dirty="0"/>
        </a:p>
      </dsp:txBody>
      <dsp:txXfrm>
        <a:off x="1476812" y="2477969"/>
        <a:ext cx="1342243" cy="805346"/>
      </dsp:txXfrm>
    </dsp:sp>
    <dsp:sp modelId="{DE332D2C-7EE9-4C24-A319-9E5D3521DE5E}">
      <dsp:nvSpPr>
        <dsp:cNvPr id="0" name=""/>
        <dsp:cNvSpPr/>
      </dsp:nvSpPr>
      <dsp:spPr>
        <a:xfrm>
          <a:off x="344" y="3417540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Recycling</a:t>
          </a:r>
          <a:endParaRPr lang="en-US" sz="1600" kern="1200" dirty="0"/>
        </a:p>
      </dsp:txBody>
      <dsp:txXfrm>
        <a:off x="344" y="3417540"/>
        <a:ext cx="1342243" cy="805346"/>
      </dsp:txXfrm>
    </dsp:sp>
    <dsp:sp modelId="{0E6F49E4-90FB-4273-BC2A-993DE7881706}">
      <dsp:nvSpPr>
        <dsp:cNvPr id="0" name=""/>
        <dsp:cNvSpPr/>
      </dsp:nvSpPr>
      <dsp:spPr>
        <a:xfrm>
          <a:off x="1476812" y="3417540"/>
          <a:ext cx="1342243" cy="80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Renewable Energy</a:t>
          </a:r>
          <a:endParaRPr lang="en-US" sz="1600" kern="1200" dirty="0"/>
        </a:p>
      </dsp:txBody>
      <dsp:txXfrm>
        <a:off x="1476812" y="3417540"/>
        <a:ext cx="1342243" cy="80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BF67E9-7AD4-FB4D-A5B7-06F851E1D13A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85E481-5111-4648-9A86-AB0CFB70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D1AAAB4-FB47-4F44-BF73-9039F006C6A2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B43915-68BD-9745-A0B8-B39FF7B3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again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Hope you enjoy today and find it informative</a:t>
            </a:r>
          </a:p>
          <a:p>
            <a:endParaRPr lang="en-US" baseline="0" dirty="0" smtClean="0"/>
          </a:p>
          <a:p>
            <a:r>
              <a:rPr lang="en-US" dirty="0" smtClean="0"/>
              <a:t>We look forward</a:t>
            </a:r>
            <a:r>
              <a:rPr lang="en-US" baseline="0" dirty="0" smtClean="0"/>
              <a:t> to working with you to save energy and drive economic development in Illinois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u="sng" dirty="0" smtClean="0">
                <a:ea typeface="ＭＳ Ｐゴシック" pitchFamily="34" charset="-128"/>
                <a:cs typeface="ＭＳ Ｐゴシック" pitchFamily="34" charset="-128"/>
              </a:rPr>
              <a:t>WHAT</a:t>
            </a:r>
          </a:p>
          <a:p>
            <a:pPr defTabSz="466618">
              <a:defRPr/>
            </a:pPr>
            <a:endParaRPr lang="en-US" u="none" dirty="0" smtClean="0"/>
          </a:p>
          <a:p>
            <a:pPr defTabSz="466618">
              <a:defRPr/>
            </a:pPr>
            <a:r>
              <a:rPr lang="en-US" u="none" dirty="0" smtClean="0"/>
              <a:t>Explain how where</a:t>
            </a:r>
            <a:r>
              <a:rPr lang="en-US" u="none" baseline="0" dirty="0" smtClean="0"/>
              <a:t> the funds come from and how they’re divided</a:t>
            </a:r>
          </a:p>
          <a:p>
            <a:pPr defTabSz="466618">
              <a:defRPr/>
            </a:pPr>
            <a:endParaRPr lang="en-US" u="none" baseline="0" dirty="0" smtClean="0"/>
          </a:p>
          <a:p>
            <a:pPr defTabSz="466618">
              <a:defRPr/>
            </a:pPr>
            <a:r>
              <a:rPr lang="en-US" u="none" dirty="0" smtClean="0"/>
              <a:t>Each</a:t>
            </a:r>
            <a:r>
              <a:rPr lang="en-US" u="none" baseline="0" dirty="0" smtClean="0"/>
              <a:t> year, IEN programs provide $M to help public entities &amp; low income customers reduce their energy costs, by improving the EE of their facilities</a:t>
            </a:r>
          </a:p>
          <a:p>
            <a:pPr defTabSz="466618">
              <a:defRPr/>
            </a:pPr>
            <a:endParaRPr lang="en-US" u="none" baseline="0" dirty="0" smtClean="0"/>
          </a:p>
          <a:p>
            <a:pPr defTabSz="466618">
              <a:defRPr/>
            </a:pPr>
            <a:r>
              <a:rPr lang="en-US" u="none" baseline="0" dirty="0" smtClean="0"/>
              <a:t>Also offer statewide market transformation programs that reach all sectors, such as Illinois Home Performance, energy codes training, and our Smart Energy Design Assistance Center</a:t>
            </a:r>
          </a:p>
          <a:p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725" indent="-28720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808" indent="-22976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8331" indent="-22976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7854" indent="-22976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7377" indent="-229762" defTabSz="459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6900" indent="-229762" defTabSz="459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6423" indent="-229762" defTabSz="459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5946" indent="-229762" defTabSz="459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A3912A-3617-43B8-9B74-9AF29FA0C7A1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WHY</a:t>
            </a:r>
          </a:p>
          <a:p>
            <a:endParaRPr lang="en-US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Why</a:t>
            </a:r>
            <a:r>
              <a:rPr lang="en-US" baseline="0" dirty="0" smtClean="0"/>
              <a:t> are the state &amp; IL ratepayers investing in EE?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 smtClean="0"/>
              <a:t>IEN programs demonstrate that cost effective investments in EE can save taxpayers $, improve our environment, &amp; provide a more secure energy future </a:t>
            </a:r>
            <a:r>
              <a:rPr lang="en-US" baseline="0" dirty="0" smtClean="0">
                <a:sym typeface="Wingdings" panose="05000000000000000000" pitchFamily="2" charset="2"/>
              </a:rPr>
              <a:t> all while supporting economic development and job creation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Jobs: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Just last year, a statewide study found that clean energy industry employs more than 100K in IL – grew by ~8% from the previous year alone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Two thirds of these jobs are in energy efficiency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IEN programs alone support 1000s of jobs each year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u="sng" dirty="0" smtClean="0"/>
              <a:t>WHY (Cont.)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Savings: Most importantly for you all. . .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In first 6 </a:t>
            </a:r>
            <a:r>
              <a:rPr lang="en-US" baseline="0" dirty="0" err="1" smtClean="0">
                <a:sym typeface="Wingdings" panose="05000000000000000000" pitchFamily="2" charset="2"/>
              </a:rPr>
              <a:t>yrs</a:t>
            </a:r>
            <a:r>
              <a:rPr lang="en-US" baseline="0" dirty="0" smtClean="0">
                <a:sym typeface="Wingdings" panose="05000000000000000000" pitchFamily="2" charset="2"/>
              </a:rPr>
              <a:t>, IEN has already helped save ~9.1 billion </a:t>
            </a:r>
            <a:r>
              <a:rPr lang="en-US" baseline="0" dirty="0" err="1" smtClean="0">
                <a:sym typeface="Wingdings" panose="05000000000000000000" pitchFamily="2" charset="2"/>
              </a:rPr>
              <a:t>kWH</a:t>
            </a:r>
            <a:r>
              <a:rPr lang="en-US" baseline="0" dirty="0" smtClean="0">
                <a:sym typeface="Wingdings" panose="05000000000000000000" pitchFamily="2" charset="2"/>
              </a:rPr>
              <a:t> of </a:t>
            </a:r>
            <a:r>
              <a:rPr lang="en-US" baseline="0" dirty="0" err="1" smtClean="0">
                <a:sym typeface="Wingdings" panose="05000000000000000000" pitchFamily="2" charset="2"/>
              </a:rPr>
              <a:t>electricty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237M therms  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$1 billion in energy cost savings for public entities &amp; low income residents</a:t>
            </a:r>
            <a:endParaRPr lang="en-US" baseline="0" dirty="0" smtClean="0"/>
          </a:p>
          <a:p>
            <a:r>
              <a:rPr lang="en-US" dirty="0" smtClean="0"/>
              <a:t>(gross lifecycle savings)</a:t>
            </a:r>
          </a:p>
          <a:p>
            <a:endParaRPr lang="en-US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These are dollars that c</a:t>
            </a:r>
            <a:r>
              <a:rPr lang="en-US" baseline="0" dirty="0" smtClean="0"/>
              <a:t>an be invested back into your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WHAT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u="none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u="none" dirty="0" smtClean="0"/>
              <a:t>At</a:t>
            </a:r>
            <a:r>
              <a:rPr lang="en-US" u="none" baseline="0" dirty="0" smtClean="0"/>
              <a:t> a high level, Illinois Energy Now offers rebates &amp; grants, as well as free products and services, to help public sector and low income residents save energy and money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3915-68BD-9745-A0B8-B39FF7B38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31000">
              <a:schemeClr val="bg1"/>
            </a:gs>
            <a:gs pos="74000">
              <a:schemeClr val="bg1">
                <a:lumMod val="95000"/>
              </a:schemeClr>
            </a:gs>
            <a:gs pos="93000">
              <a:srgbClr val="1C75BC">
                <a:alpha val="64000"/>
              </a:srgbClr>
            </a:gs>
            <a:gs pos="100000">
              <a:srgbClr val="1C75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136" y="2592308"/>
            <a:ext cx="8423187" cy="22540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 spc="-8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08859" y="4846320"/>
            <a:ext cx="8361465" cy="0"/>
          </a:xfrm>
          <a:prstGeom prst="line">
            <a:avLst/>
          </a:prstGeom>
          <a:ln>
            <a:solidFill>
              <a:srgbClr val="1772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47134" y="4846319"/>
            <a:ext cx="8423189" cy="478716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Name | Title | Qualifications (optional)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7005"/>
            <a:ext cx="9143993" cy="1787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47134" y="5321449"/>
            <a:ext cx="8423189" cy="478716"/>
          </a:xfrm>
          <a:prstGeom prst="rect">
            <a:avLst/>
          </a:prstGeom>
        </p:spPr>
        <p:txBody>
          <a:bodyPr vert="horz"/>
          <a:lstStyle>
            <a:lvl1pPr>
              <a:defRPr sz="18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Event Location |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6" y="1752600"/>
            <a:ext cx="41084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52600"/>
            <a:ext cx="41084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47136" y="2439199"/>
            <a:ext cx="4108400" cy="3601558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2439199"/>
            <a:ext cx="4108400" cy="3601558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 vert="horz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12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 vert="horz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644014"/>
            <a:ext cx="2581276" cy="2581276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588328" y="4463099"/>
            <a:ext cx="7748845" cy="1251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Illinois Energy Now | 1-800-214-7954 </a:t>
            </a:r>
          </a:p>
          <a:p>
            <a:r>
              <a:rPr lang="en-US" b="1" u="sng" dirty="0" smtClean="0">
                <a:solidFill>
                  <a:srgbClr val="005878"/>
                </a:solidFill>
              </a:rPr>
              <a:t>www.ILenergynow.org</a:t>
            </a:r>
            <a:r>
              <a:rPr lang="en-US" b="1" dirty="0" smtClean="0">
                <a:solidFill>
                  <a:srgbClr val="005878"/>
                </a:solidFill>
              </a:rPr>
              <a:t> </a:t>
            </a:r>
            <a:endParaRPr lang="en-US" b="1" dirty="0">
              <a:solidFill>
                <a:srgbClr val="005878"/>
              </a:solidFill>
            </a:endParaRP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978" y="1600199"/>
            <a:ext cx="5004822" cy="4440557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136" y="1600200"/>
            <a:ext cx="3218378" cy="4440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 vert="horz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47136" y="1752601"/>
            <a:ext cx="8423188" cy="42881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859" y="692966"/>
            <a:ext cx="8511049" cy="65568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77206" y="63555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2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47136" y="1752601"/>
            <a:ext cx="8423188" cy="42881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08859" y="692966"/>
            <a:ext cx="8511049" cy="65568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77206" y="63555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1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>
              <a:defRPr sz="1400" b="1"/>
            </a:lvl1pPr>
          </a:lstStyle>
          <a:p>
            <a:pPr algn="ctr"/>
            <a:endParaRPr lang="en-US" u="sng" dirty="0" smtClean="0">
              <a:solidFill>
                <a:srgbClr val="1C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3" y="4337951"/>
            <a:ext cx="2464443" cy="7298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269" y="1664819"/>
            <a:ext cx="6905461" cy="21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4" y="4177844"/>
            <a:ext cx="1942989" cy="947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36" y="4331258"/>
            <a:ext cx="3238836" cy="7365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391154" y="3905671"/>
            <a:ext cx="8143246" cy="421"/>
          </a:xfrm>
          <a:prstGeom prst="line">
            <a:avLst/>
          </a:prstGeom>
          <a:ln w="38100">
            <a:solidFill>
              <a:srgbClr val="005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6883" y="2027171"/>
            <a:ext cx="6905461" cy="21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>
              <a:defRPr sz="1400" b="1"/>
            </a:lvl1pPr>
          </a:lstStyle>
          <a:p>
            <a:pPr algn="ctr"/>
            <a:endParaRPr lang="en-US" u="sng" dirty="0" smtClean="0">
              <a:solidFill>
                <a:srgbClr val="1C75B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11" y="2621008"/>
            <a:ext cx="1942989" cy="9475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391154" y="3905671"/>
            <a:ext cx="8143246" cy="421"/>
          </a:xfrm>
          <a:prstGeom prst="line">
            <a:avLst/>
          </a:prstGeom>
          <a:ln w="38100">
            <a:solidFill>
              <a:srgbClr val="005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>
              <a:defRPr sz="1400" b="1"/>
            </a:lvl1pPr>
          </a:lstStyle>
          <a:p>
            <a:pPr algn="ctr"/>
            <a:endParaRPr lang="en-US" u="sng" dirty="0" smtClean="0">
              <a:solidFill>
                <a:srgbClr val="1C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7" y="2758354"/>
            <a:ext cx="2464443" cy="7298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391154" y="3905671"/>
            <a:ext cx="8143246" cy="421"/>
          </a:xfrm>
          <a:prstGeom prst="line">
            <a:avLst/>
          </a:prstGeom>
          <a:ln w="38100">
            <a:solidFill>
              <a:srgbClr val="005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7512" y="2029968"/>
            <a:ext cx="6905461" cy="21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0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>
              <a:defRPr sz="1400" b="1"/>
            </a:lvl1pPr>
          </a:lstStyle>
          <a:p>
            <a:pPr algn="ctr"/>
            <a:endParaRPr lang="en-US" u="sng" dirty="0" smtClean="0">
              <a:solidFill>
                <a:srgbClr val="1C75B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36" y="2755007"/>
            <a:ext cx="3238836" cy="7365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391154" y="3905671"/>
            <a:ext cx="8143246" cy="421"/>
          </a:xfrm>
          <a:prstGeom prst="line">
            <a:avLst/>
          </a:prstGeom>
          <a:ln w="38100">
            <a:solidFill>
              <a:srgbClr val="005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7512" y="2029968"/>
            <a:ext cx="6905461" cy="21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>
              <a:defRPr sz="1400" b="1"/>
            </a:lvl1pPr>
          </a:lstStyle>
          <a:p>
            <a:pPr algn="ctr"/>
            <a:endParaRPr lang="en-US" u="sng" dirty="0" smtClean="0">
              <a:solidFill>
                <a:srgbClr val="1C75BC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391154" y="3905671"/>
            <a:ext cx="8143246" cy="421"/>
          </a:xfrm>
          <a:prstGeom prst="line">
            <a:avLst/>
          </a:prstGeom>
          <a:ln w="38100">
            <a:solidFill>
              <a:srgbClr val="005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7512" y="2029968"/>
            <a:ext cx="6905461" cy="21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05" y="2332965"/>
            <a:ext cx="1204395" cy="12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247136" y="1752601"/>
            <a:ext cx="8423188" cy="42881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47136" y="4959547"/>
            <a:ext cx="8423187" cy="868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cap="all" spc="12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 vert="horz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136" y="1752601"/>
            <a:ext cx="4108400" cy="42881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1752601"/>
            <a:ext cx="4108400" cy="42881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779" y="6361430"/>
            <a:ext cx="948337" cy="284585"/>
          </a:xfrm>
          <a:prstGeom prst="rect">
            <a:avLst/>
          </a:prstGeom>
        </p:spPr>
        <p:txBody>
          <a:bodyPr vert="horz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  <p:sp>
        <p:nvSpPr>
          <p:cNvPr id="10" name="Title 17"/>
          <p:cNvSpPr>
            <a:spLocks noGrp="1"/>
          </p:cNvSpPr>
          <p:nvPr>
            <p:ph type="title"/>
          </p:nvPr>
        </p:nvSpPr>
        <p:spPr>
          <a:xfrm>
            <a:off x="247136" y="152400"/>
            <a:ext cx="8439664" cy="1234304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1" y="1386704"/>
            <a:ext cx="9143999" cy="0"/>
          </a:xfrm>
          <a:prstGeom prst="line">
            <a:avLst/>
          </a:prstGeom>
          <a:ln>
            <a:solidFill>
              <a:srgbClr val="005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13000">
              <a:schemeClr val="bg1">
                <a:lumMod val="95000"/>
              </a:schemeClr>
            </a:gs>
            <a:gs pos="74000">
              <a:srgbClr val="1C75BC">
                <a:alpha val="64000"/>
              </a:srgbClr>
            </a:gs>
            <a:gs pos="84000">
              <a:srgbClr val="1C75B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435" y="6361430"/>
            <a:ext cx="7872890" cy="283845"/>
          </a:xfrm>
          <a:prstGeom prst="rect">
            <a:avLst/>
          </a:prstGeom>
        </p:spPr>
        <p:txBody>
          <a:bodyPr anchor="b"/>
          <a:lstStyle>
            <a:lvl1pPr algn="ctr">
              <a:defRPr sz="1400" b="1"/>
            </a:lvl1pPr>
          </a:lstStyle>
          <a:p>
            <a:endParaRPr lang="en-US" u="sng" dirty="0" smtClean="0">
              <a:solidFill>
                <a:srgbClr val="1C75B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6213474"/>
            <a:ext cx="582782" cy="582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97" r:id="rId3"/>
    <p:sldLayoutId id="2147483896" r:id="rId4"/>
    <p:sldLayoutId id="2147483895" r:id="rId5"/>
    <p:sldLayoutId id="2147483898" r:id="rId6"/>
    <p:sldLayoutId id="2147483894" r:id="rId7"/>
    <p:sldLayoutId id="2147483885" r:id="rId8"/>
    <p:sldLayoutId id="2147483886" r:id="rId9"/>
    <p:sldLayoutId id="2147483887" r:id="rId10"/>
    <p:sldLayoutId id="2147483888" r:id="rId11"/>
    <p:sldLayoutId id="2147483890" r:id="rId12"/>
    <p:sldLayoutId id="2147483901" r:id="rId13"/>
    <p:sldLayoutId id="214748390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energynow.org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136" y="2037004"/>
            <a:ext cx="8423187" cy="2254011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</a:rPr>
              <a:t>Metropolitan mayors </a:t>
            </a:r>
            <a:r>
              <a:rPr lang="en-US" sz="3600" b="1" dirty="0" smtClean="0">
                <a:latin typeface="Calibri" panose="020F0502020204030204" pitchFamily="34" charset="0"/>
              </a:rPr>
              <a:t>Caucus, </a:t>
            </a:r>
            <a:r>
              <a:rPr lang="en-US" sz="3600" b="1" dirty="0">
                <a:latin typeface="Calibri" panose="020F0502020204030204" pitchFamily="34" charset="0"/>
              </a:rPr>
              <a:t>Environment Committee Meeting</a:t>
            </a:r>
            <a:r>
              <a:rPr lang="en-US" sz="3600" b="1" dirty="0" smtClean="0">
                <a:latin typeface="Calibri" panose="020F0502020204030204" pitchFamily="34" charset="0"/>
              </a:rPr>
              <a:t>: </a:t>
            </a:r>
            <a:r>
              <a:rPr lang="en-US" sz="3600" i="1" dirty="0" smtClean="0">
                <a:latin typeface="Calibri" panose="020F0502020204030204" pitchFamily="34" charset="0"/>
              </a:rPr>
              <a:t>Engaging </a:t>
            </a:r>
            <a:r>
              <a:rPr lang="en-US" sz="3600" i="1" dirty="0">
                <a:latin typeface="Calibri" panose="020F0502020204030204" pitchFamily="34" charset="0"/>
              </a:rPr>
              <a:t>Constituents in </a:t>
            </a:r>
            <a:r>
              <a:rPr lang="en-US" sz="3600" i="1" dirty="0" smtClean="0">
                <a:latin typeface="Calibri" panose="020F0502020204030204" pitchFamily="34" charset="0"/>
              </a:rPr>
              <a:t/>
            </a:r>
            <a:br>
              <a:rPr lang="en-US" sz="3600" i="1" dirty="0" smtClean="0">
                <a:latin typeface="Calibri" panose="020F0502020204030204" pitchFamily="34" charset="0"/>
              </a:rPr>
            </a:br>
            <a:r>
              <a:rPr lang="en-US" sz="3600" i="1" dirty="0" smtClean="0">
                <a:latin typeface="Calibri" panose="020F0502020204030204" pitchFamily="34" charset="0"/>
              </a:rPr>
              <a:t>Energy </a:t>
            </a:r>
            <a:r>
              <a:rPr lang="en-US" sz="3600" i="1" dirty="0">
                <a:latin typeface="Calibri" panose="020F0502020204030204" pitchFamily="34" charset="0"/>
              </a:rPr>
              <a:t>Efficiency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7134" y="4846319"/>
            <a:ext cx="8423189" cy="478716"/>
          </a:xfrm>
        </p:spPr>
        <p:txBody>
          <a:bodyPr/>
          <a:lstStyle/>
          <a:p>
            <a:r>
              <a:rPr lang="en-US" dirty="0" smtClean="0"/>
              <a:t>Illinois Department of Commerce &amp; Economic Opportunity Office of Energy </a:t>
            </a:r>
            <a:r>
              <a:rPr lang="en-US" dirty="0"/>
              <a:t>&amp; </a:t>
            </a:r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7136" y="5674041"/>
            <a:ext cx="8423189" cy="478716"/>
          </a:xfrm>
        </p:spPr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694" y="1622613"/>
            <a:ext cx="3890841" cy="4288156"/>
          </a:xfrm>
        </p:spPr>
        <p:txBody>
          <a:bodyPr/>
          <a:lstStyle/>
          <a:p>
            <a:r>
              <a:rPr lang="en-US" sz="2400" b="1" dirty="0"/>
              <a:t>REBATES  </a:t>
            </a:r>
            <a:r>
              <a:rPr lang="en-US" sz="2400" b="1" dirty="0" smtClean="0"/>
              <a:t>                       &amp; GRANTS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Standard </a:t>
            </a:r>
            <a:r>
              <a:rPr lang="en-US" sz="2000" dirty="0"/>
              <a:t>&amp; Custom </a:t>
            </a:r>
            <a:endParaRPr lang="en-US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Clean </a:t>
            </a:r>
            <a:r>
              <a:rPr lang="en-US" sz="2000" dirty="0"/>
              <a:t>Water Energy Efficiency </a:t>
            </a:r>
            <a:r>
              <a:rPr lang="en-US" sz="2000" dirty="0" smtClean="0"/>
              <a:t>Initiative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Boiler Tune-Ups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Combined </a:t>
            </a:r>
            <a:r>
              <a:rPr lang="en-US" sz="2000" dirty="0"/>
              <a:t>Heat </a:t>
            </a:r>
            <a:r>
              <a:rPr lang="en-US" sz="2000" dirty="0" smtClean="0"/>
              <a:t>&amp; </a:t>
            </a:r>
            <a:r>
              <a:rPr lang="en-US" sz="2000" dirty="0"/>
              <a:t>Power </a:t>
            </a:r>
            <a:endParaRPr lang="en-US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New Construction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Residential Retrofit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Public Housing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Affordable Housing New Construction</a:t>
            </a:r>
          </a:p>
          <a:p>
            <a:pPr lvl="0"/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4826832" y="1591236"/>
            <a:ext cx="3853567" cy="4288156"/>
          </a:xfrm>
        </p:spPr>
        <p:txBody>
          <a:bodyPr/>
          <a:lstStyle/>
          <a:p>
            <a:r>
              <a:rPr lang="en-US" sz="2400" b="1" dirty="0"/>
              <a:t>FREE PRODUCTS &amp; SERVICES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/>
              <a:t>Savings Through Efficiency Products (</a:t>
            </a:r>
            <a:r>
              <a:rPr lang="en-US" sz="2000" dirty="0" smtClean="0"/>
              <a:t>STEP)</a:t>
            </a:r>
            <a:endParaRPr lang="en-US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Assessments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Retrocommissioning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Lights For Learning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Technical </a:t>
            </a:r>
            <a:r>
              <a:rPr lang="en-US" sz="2000" dirty="0"/>
              <a:t>&amp; Application </a:t>
            </a:r>
            <a:r>
              <a:rPr lang="en-US" sz="2000" dirty="0" smtClean="0"/>
              <a:t>Assistance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Training </a:t>
            </a:r>
            <a:r>
              <a:rPr lang="en-US" sz="2000" dirty="0"/>
              <a:t>&amp; </a:t>
            </a:r>
            <a:r>
              <a:rPr lang="en-US" sz="2000" dirty="0" smtClean="0"/>
              <a:t>Education (e.g., energy codes, BOC)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Illinois Home Performance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" panose="020F0502020204030204" pitchFamily="34" charset="0"/>
              </a:rPr>
              <a:t>Illinois energy now: </a:t>
            </a:r>
            <a:br>
              <a:rPr lang="en-US" i="1" dirty="0" smtClean="0">
                <a:latin typeface="Calibri" panose="020F0502020204030204" pitchFamily="34" charset="0"/>
              </a:rPr>
            </a:br>
            <a:r>
              <a:rPr lang="en-US" i="1" dirty="0" smtClean="0">
                <a:latin typeface="Calibri" panose="020F0502020204030204" pitchFamily="34" charset="0"/>
              </a:rPr>
              <a:t>offerings</a:t>
            </a:r>
            <a:endParaRPr lang="en-US" i="1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902502"/>
            <a:ext cx="0" cy="42881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68546" y="1775590"/>
            <a:ext cx="8087507" cy="4781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Government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Municipal </a:t>
            </a:r>
            <a:r>
              <a:rPr lang="en-US" dirty="0" smtClean="0">
                <a:latin typeface="Calibri" panose="020F0502020204030204" pitchFamily="34" charset="0"/>
              </a:rPr>
              <a:t>Wastewater Plants &amp; </a:t>
            </a:r>
            <a:r>
              <a:rPr lang="en-US" dirty="0" smtClean="0">
                <a:latin typeface="Calibri" panose="020F0502020204030204" pitchFamily="34" charset="0"/>
              </a:rPr>
              <a:t>Communications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Public </a:t>
            </a:r>
            <a:r>
              <a:rPr lang="en-US" dirty="0" smtClean="0">
                <a:latin typeface="Calibri" panose="020F0502020204030204" pitchFamily="34" charset="0"/>
              </a:rPr>
              <a:t>Colleges, Universities &amp; </a:t>
            </a:r>
            <a:r>
              <a:rPr lang="en-US" dirty="0" smtClean="0">
                <a:latin typeface="Calibri" panose="020F0502020204030204" pitchFamily="34" charset="0"/>
              </a:rPr>
              <a:t>Schools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New Construction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Retro-commissioning</a:t>
            </a:r>
            <a:endParaRPr lang="en-US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297328"/>
            <a:ext cx="8610600" cy="1077218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Illinois Energy Now:</a:t>
            </a: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Public Sector Programs</a:t>
            </a:r>
            <a:endParaRPr lang="en-US" sz="3200" b="1" i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66427" y="6334134"/>
            <a:ext cx="948337" cy="284585"/>
          </a:xfrm>
        </p:spPr>
        <p:txBody>
          <a:bodyPr/>
          <a:lstStyle/>
          <a:p>
            <a:r>
              <a:rPr lang="en-US" dirty="0" smtClean="0"/>
              <a:t>        </a:t>
            </a:r>
            <a:fld id="{2754ED01-E2A0-4C1E-8E21-014B99041579}" type="slidenum">
              <a:rPr lang="en-US" sz="1600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Affordable </a:t>
            </a:r>
            <a:r>
              <a:rPr lang="en-US" sz="2800" dirty="0">
                <a:latin typeface="Calibri" panose="020F0502020204030204" pitchFamily="34" charset="0"/>
              </a:rPr>
              <a:t>Housing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Energy Efficient Affordable Housing Construction</a:t>
            </a:r>
            <a:endParaRPr lang="en-US" dirty="0">
              <a:latin typeface="Calibri" panose="020F0502020204030204" pitchFamily="34" charset="0"/>
            </a:endParaRP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Public Housing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Illinois Public </a:t>
            </a:r>
            <a:r>
              <a:rPr lang="en-US" dirty="0">
                <a:latin typeface="Calibri" panose="020F0502020204030204" pitchFamily="34" charset="0"/>
              </a:rPr>
              <a:t>Housing Authority Efficient Living</a:t>
            </a: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Residential Retrofit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Elevate Energy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Historic Chicago Bungalow Association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Weatherization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</a:rPr>
              <a:t>Illinois Energy Now:</a:t>
            </a:r>
            <a:br>
              <a:rPr lang="en-US" i="1" dirty="0">
                <a:latin typeface="Calibri" panose="020F0502020204030204" pitchFamily="34" charset="0"/>
              </a:rPr>
            </a:br>
            <a:r>
              <a:rPr lang="en-US" i="1" dirty="0" smtClean="0">
                <a:latin typeface="Calibri" panose="020F0502020204030204" pitchFamily="34" charset="0"/>
              </a:rPr>
              <a:t>Low Income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7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66427" y="6347782"/>
            <a:ext cx="948337" cy="284585"/>
          </a:xfrm>
        </p:spPr>
        <p:txBody>
          <a:bodyPr/>
          <a:lstStyle/>
          <a:p>
            <a:r>
              <a:rPr lang="en-US" dirty="0" smtClean="0"/>
              <a:t>        </a:t>
            </a:r>
            <a:fld id="{2754ED01-E2A0-4C1E-8E21-014B99041579}" type="slidenum">
              <a:rPr lang="en-US" sz="1600" smtClean="0"/>
              <a:pPr/>
              <a:t>13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247136" y="1452345"/>
            <a:ext cx="8423188" cy="4288156"/>
          </a:xfrm>
        </p:spPr>
        <p:txBody>
          <a:bodyPr/>
          <a:lstStyle/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Illinois Energy Conservation Code for Commercial and Residential Buildings 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Code officials</a:t>
            </a:r>
          </a:p>
          <a:p>
            <a:pPr marL="1106424" lvl="2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Builders and architects</a:t>
            </a:r>
            <a:endParaRPr lang="en-US" sz="2400" dirty="0">
              <a:latin typeface="Calibri" panose="020F0502020204030204" pitchFamily="34" charset="0"/>
            </a:endParaRP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Illinois Home Performance</a:t>
            </a:r>
            <a:endParaRPr lang="en-US" sz="2800" dirty="0">
              <a:latin typeface="Calibri" panose="020F0502020204030204" pitchFamily="34" charset="0"/>
            </a:endParaRP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Building Operator Certification (BOC) Programs</a:t>
            </a: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Building Industry Training Program (BITE) Technical Assistance </a:t>
            </a: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Smart </a:t>
            </a:r>
            <a:r>
              <a:rPr lang="en-US" dirty="0"/>
              <a:t>Energy Design Assistance Center </a:t>
            </a:r>
            <a:endParaRPr lang="en-US" dirty="0" smtClean="0"/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Lights </a:t>
            </a:r>
            <a:r>
              <a:rPr lang="en-US" dirty="0"/>
              <a:t>for Learning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</a:rPr>
              <a:t>Illinois Energy Now:</a:t>
            </a:r>
            <a:br>
              <a:rPr lang="en-US" i="1" dirty="0">
                <a:latin typeface="Calibri" panose="020F0502020204030204" pitchFamily="34" charset="0"/>
              </a:rPr>
            </a:br>
            <a:r>
              <a:rPr lang="en-US" i="1" dirty="0" smtClean="0">
                <a:latin typeface="Calibri" panose="020F0502020204030204" pitchFamily="34" charset="0"/>
              </a:rPr>
              <a:t>Market Transformation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762000" y="1698739"/>
            <a:ext cx="7772400" cy="35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93776" indent="-457200">
              <a:spcBef>
                <a:spcPts val="600"/>
              </a:spcBef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</a:rPr>
              <a:t>Illinois Energy Now is an ongoing program </a:t>
            </a:r>
            <a:r>
              <a:rPr lang="en-US" sz="2800" b="0" dirty="0" smtClean="0">
                <a:latin typeface="Calibri" panose="020F0502020204030204" pitchFamily="34" charset="0"/>
              </a:rPr>
              <a:t>beginning June 1 and ending the following May.</a:t>
            </a:r>
            <a:endParaRPr lang="en-US" sz="2800" b="0" dirty="0">
              <a:latin typeface="Calibri" panose="020F0502020204030204" pitchFamily="34" charset="0"/>
            </a:endParaRPr>
          </a:p>
          <a:p>
            <a:pPr marL="493776" indent="-457200">
              <a:spcBef>
                <a:spcPts val="600"/>
              </a:spcBef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</a:rPr>
              <a:t>Funding is distributed on a first-come, first-served basis</a:t>
            </a:r>
            <a:r>
              <a:rPr lang="en-US" sz="2800" b="0" dirty="0" smtClean="0">
                <a:latin typeface="Calibri" panose="020F0502020204030204" pitchFamily="34" charset="0"/>
              </a:rPr>
              <a:t>.</a:t>
            </a:r>
          </a:p>
          <a:p>
            <a:pPr marL="493776" indent="-457200">
              <a:spcBef>
                <a:spcPts val="600"/>
              </a:spcBef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</a:rPr>
              <a:t>Applications will be accepted on a rolling basis, as funds are available, through April 1, 2017.</a:t>
            </a:r>
          </a:p>
          <a:p>
            <a:pPr marL="420624" indent="-384048">
              <a:spcBef>
                <a:spcPts val="600"/>
              </a:spcBef>
              <a:buClr>
                <a:srgbClr val="002060"/>
              </a:buClr>
              <a:buSzPct val="80000"/>
              <a:buFont typeface="Wingdings 2"/>
              <a:buChar char=""/>
            </a:pPr>
            <a:endParaRPr lang="en-US" sz="2800" b="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59" y="790784"/>
            <a:ext cx="7168241" cy="584775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Illinois Energy Now:</a:t>
            </a: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Process</a:t>
            </a:r>
            <a:endParaRPr lang="en-US" sz="3200" b="1" cap="all" spc="-6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7328"/>
            <a:ext cx="8610600" cy="1077218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endParaRPr lang="en-US" sz="3200" b="1" cap="all" spc="-6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Thank You and Questions</a:t>
            </a:r>
            <a:r>
              <a:rPr lang="en-US" sz="3200" b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en-US" sz="3200" b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</a:rPr>
              <a:t>Illinois Office of Energy &amp; Recycling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6279942"/>
              </p:ext>
            </p:extLst>
          </p:nvPr>
        </p:nvGraphicFramePr>
        <p:xfrm>
          <a:off x="457200" y="870839"/>
          <a:ext cx="1828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42097043"/>
              </p:ext>
            </p:extLst>
          </p:nvPr>
        </p:nvGraphicFramePr>
        <p:xfrm>
          <a:off x="2653652" y="1090203"/>
          <a:ext cx="3006721" cy="582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69694581"/>
              </p:ext>
            </p:extLst>
          </p:nvPr>
        </p:nvGraphicFramePr>
        <p:xfrm>
          <a:off x="6006662" y="1537018"/>
          <a:ext cx="2819400" cy="482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/>
          <p:nvPr/>
        </p:nvSpPr>
        <p:spPr>
          <a:xfrm>
            <a:off x="6858000" y="4648200"/>
            <a:ext cx="16764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u="sng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Private Sector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Businesses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Residential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Non-profits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2057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ComEd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Ameren</a:t>
            </a:r>
          </a:p>
        </p:txBody>
      </p:sp>
      <p:sp>
        <p:nvSpPr>
          <p:cNvPr id="2" name="Rectangle 3"/>
          <p:cNvSpPr/>
          <p:nvPr/>
        </p:nvSpPr>
        <p:spPr>
          <a:xfrm>
            <a:off x="6553200" y="1827213"/>
            <a:ext cx="2057400" cy="13731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Nicor 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Peoples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North Shore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Ameren</a:t>
            </a:r>
          </a:p>
        </p:txBody>
      </p:sp>
      <p:sp>
        <p:nvSpPr>
          <p:cNvPr id="3" name="Rectangle 3"/>
          <p:cNvSpPr/>
          <p:nvPr/>
        </p:nvSpPr>
        <p:spPr>
          <a:xfrm>
            <a:off x="3429000" y="1676400"/>
            <a:ext cx="22098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DCEO</a:t>
            </a:r>
          </a:p>
        </p:txBody>
      </p:sp>
      <p:sp>
        <p:nvSpPr>
          <p:cNvPr id="5" name="Rectangle 3"/>
          <p:cNvSpPr/>
          <p:nvPr/>
        </p:nvSpPr>
        <p:spPr>
          <a:xfrm>
            <a:off x="457200" y="3505200"/>
            <a:ext cx="2057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Electric Efficiency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(75% of electric $)</a:t>
            </a:r>
          </a:p>
        </p:txBody>
      </p:sp>
      <p:sp>
        <p:nvSpPr>
          <p:cNvPr id="6" name="Rectangle 3"/>
          <p:cNvSpPr/>
          <p:nvPr/>
        </p:nvSpPr>
        <p:spPr>
          <a:xfrm>
            <a:off x="3124200" y="3505200"/>
            <a:ext cx="2819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Electric &amp; Gas Efficiency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(25% of program $)</a:t>
            </a:r>
          </a:p>
        </p:txBody>
      </p:sp>
      <p:sp>
        <p:nvSpPr>
          <p:cNvPr id="7" name="Rectangle 3"/>
          <p:cNvSpPr/>
          <p:nvPr/>
        </p:nvSpPr>
        <p:spPr>
          <a:xfrm>
            <a:off x="6553200" y="3505200"/>
            <a:ext cx="2057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Gas Efficiency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(75% of gas $)</a:t>
            </a:r>
          </a:p>
        </p:txBody>
      </p:sp>
      <p:sp>
        <p:nvSpPr>
          <p:cNvPr id="8" name="Rectangle 3"/>
          <p:cNvSpPr/>
          <p:nvPr/>
        </p:nvSpPr>
        <p:spPr>
          <a:xfrm>
            <a:off x="609600" y="4648200"/>
            <a:ext cx="16002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u="sng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Private Sector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Businesses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Residential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 Non-profits</a:t>
            </a:r>
          </a:p>
        </p:txBody>
      </p:sp>
      <p:sp>
        <p:nvSpPr>
          <p:cNvPr id="10" name="Rectangle 3"/>
          <p:cNvSpPr/>
          <p:nvPr/>
        </p:nvSpPr>
        <p:spPr>
          <a:xfrm>
            <a:off x="2438400" y="4648200"/>
            <a:ext cx="2057400" cy="1752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indent="-169863" algn="ctr">
              <a:defRPr/>
            </a:pPr>
            <a:r>
              <a:rPr lang="en-US" sz="1600" u="sng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Public Sector</a:t>
            </a:r>
          </a:p>
          <a:p>
            <a:pPr marL="169863" indent="-169863"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Governments</a:t>
            </a:r>
          </a:p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Public Schools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marL="169863" indent="-169863"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Community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Colleges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marL="169863" indent="-169863"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Public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Universities</a:t>
            </a:r>
          </a:p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Airport Authorities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4572000" y="4648199"/>
            <a:ext cx="2057400" cy="1143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indent="-169863" algn="ctr">
              <a:defRPr/>
            </a:pPr>
            <a:r>
              <a:rPr lang="en-US" sz="1600" u="sng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Low Income</a:t>
            </a:r>
            <a:endParaRPr lang="en-US" sz="1600" u="sng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Residential Retrofit</a:t>
            </a:r>
          </a:p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New Construction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Public Housing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7421" name="Down Arrow 25"/>
          <p:cNvSpPr>
            <a:spLocks noChangeArrowheads="1"/>
          </p:cNvSpPr>
          <p:nvPr/>
        </p:nvSpPr>
        <p:spPr bwMode="auto">
          <a:xfrm rot="-5400000">
            <a:off x="2667000" y="3581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2" name="Down Arrow 26"/>
          <p:cNvSpPr>
            <a:spLocks noChangeArrowheads="1"/>
          </p:cNvSpPr>
          <p:nvPr/>
        </p:nvSpPr>
        <p:spPr bwMode="auto">
          <a:xfrm rot="5400000">
            <a:off x="6096000" y="3581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3" name="Down Arrow 27"/>
          <p:cNvSpPr>
            <a:spLocks noChangeArrowheads="1"/>
          </p:cNvSpPr>
          <p:nvPr/>
        </p:nvSpPr>
        <p:spPr bwMode="auto">
          <a:xfrm>
            <a:off x="1295400" y="43434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4" name="Down Arrow 29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425" name="Picture 30" descr="IL_EnergyNo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827213"/>
            <a:ext cx="984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Down Arrow 31"/>
          <p:cNvSpPr>
            <a:spLocks noChangeArrowheads="1"/>
          </p:cNvSpPr>
          <p:nvPr/>
        </p:nvSpPr>
        <p:spPr bwMode="auto">
          <a:xfrm rot="1634745">
            <a:off x="4051300" y="436245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7" name="Down Arrow 32"/>
          <p:cNvSpPr>
            <a:spLocks noChangeArrowheads="1"/>
          </p:cNvSpPr>
          <p:nvPr/>
        </p:nvSpPr>
        <p:spPr bwMode="auto">
          <a:xfrm rot="-1928848">
            <a:off x="4737100" y="436245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8" name="Down Arrow 22"/>
          <p:cNvSpPr>
            <a:spLocks noChangeArrowheads="1"/>
          </p:cNvSpPr>
          <p:nvPr/>
        </p:nvSpPr>
        <p:spPr bwMode="auto">
          <a:xfrm>
            <a:off x="4381500" y="32004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9" name="Down Arrow 23"/>
          <p:cNvSpPr>
            <a:spLocks noChangeArrowheads="1"/>
          </p:cNvSpPr>
          <p:nvPr/>
        </p:nvSpPr>
        <p:spPr bwMode="auto">
          <a:xfrm>
            <a:off x="7467600" y="32004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30" name="Down Arrow 24"/>
          <p:cNvSpPr>
            <a:spLocks noChangeArrowheads="1"/>
          </p:cNvSpPr>
          <p:nvPr/>
        </p:nvSpPr>
        <p:spPr bwMode="auto">
          <a:xfrm>
            <a:off x="1333500" y="32004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" panose="020F0502020204030204" pitchFamily="34" charset="0"/>
              </a:rPr>
              <a:t>Energy efficiency portfolio standard &amp; illinois energy now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4572000" y="5851711"/>
            <a:ext cx="2057400" cy="571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indent="-169863"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charset="0"/>
              </a:rPr>
              <a:t>Market Transformation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25995" y="6361430"/>
            <a:ext cx="948337" cy="284585"/>
          </a:xfrm>
        </p:spPr>
        <p:txBody>
          <a:bodyPr/>
          <a:lstStyle/>
          <a:p>
            <a:fld id="{2754ED01-E2A0-4C1E-8E21-014B99041579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21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57200" y="157877"/>
            <a:ext cx="7924800" cy="12456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ctr"/>
            <a:endParaRPr lang="en-US" sz="3600" b="1" dirty="0" smtClean="0">
              <a:ln w="5000" cmpd="sng">
                <a:solidFill>
                  <a:srgbClr val="93E2FF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93E2FF">
                      <a:tint val="63000"/>
                      <a:satMod val="255000"/>
                    </a:srgbClr>
                  </a:gs>
                  <a:gs pos="9000">
                    <a:srgbClr val="93E2FF">
                      <a:tint val="63000"/>
                      <a:satMod val="255000"/>
                    </a:srgbClr>
                  </a:gs>
                  <a:gs pos="53000">
                    <a:srgbClr val="93E2FF">
                      <a:shade val="60000"/>
                      <a:satMod val="100000"/>
                    </a:srgbClr>
                  </a:gs>
                  <a:gs pos="90000">
                    <a:srgbClr val="93E2FF">
                      <a:tint val="63000"/>
                      <a:satMod val="255000"/>
                    </a:srgbClr>
                  </a:gs>
                  <a:gs pos="100000">
                    <a:srgbClr val="93E2FF">
                      <a:tint val="63000"/>
                      <a:satMod val="255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2893"/>
            <a:ext cx="8354291" cy="1077218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Growing the illinois economy </a:t>
            </a: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with energy efficiency: jobs</a:t>
            </a:r>
            <a:endParaRPr lang="en-US" sz="3200" b="1" i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8" name="Picture 7" descr="C:\Users\MLunn\Desktop\infographi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60193" r="11539" b="20312"/>
          <a:stretch/>
        </p:blipFill>
        <p:spPr bwMode="auto">
          <a:xfrm>
            <a:off x="773722" y="1688125"/>
            <a:ext cx="7608277" cy="4481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6909" y="5683428"/>
            <a:ext cx="64922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 2014, THE CLEAN ENERGY INDUSTRY ADDED ITS 100,000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WORKER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692" y="2709631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9.1 billion kWh saved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1692" y="3686641"/>
            <a:ext cx="6214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/>
            </a:lvl1pPr>
          </a:lstStyle>
          <a:p>
            <a:r>
              <a:rPr lang="en-US" dirty="0" smtClean="0"/>
              <a:t>237 </a:t>
            </a:r>
            <a:r>
              <a:rPr lang="en-US" dirty="0"/>
              <a:t>m</a:t>
            </a:r>
            <a:r>
              <a:rPr lang="en-US" dirty="0" smtClean="0"/>
              <a:t>illion </a:t>
            </a:r>
            <a:r>
              <a:rPr lang="en-US" dirty="0"/>
              <a:t>therms </a:t>
            </a:r>
            <a:r>
              <a:rPr lang="en-US" dirty="0" smtClean="0"/>
              <a:t>saved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1692" y="4718876"/>
            <a:ext cx="6745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/>
            </a:lvl1pPr>
          </a:lstStyle>
          <a:p>
            <a:r>
              <a:rPr lang="en-US" dirty="0" smtClean="0"/>
              <a:t>More than $1 </a:t>
            </a:r>
            <a:r>
              <a:rPr lang="en-US" dirty="0"/>
              <a:t>b</a:t>
            </a:r>
            <a:r>
              <a:rPr lang="en-US" dirty="0" smtClean="0"/>
              <a:t>illion </a:t>
            </a:r>
            <a:r>
              <a:rPr lang="en-US" dirty="0"/>
              <a:t>in </a:t>
            </a:r>
            <a:r>
              <a:rPr lang="en-US" dirty="0" smtClean="0"/>
              <a:t>energy </a:t>
            </a:r>
            <a:r>
              <a:rPr lang="en-US" dirty="0"/>
              <a:t>cost </a:t>
            </a:r>
            <a:r>
              <a:rPr lang="en-US" dirty="0" smtClean="0"/>
              <a:t>savings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6639" r="47210" b="4746"/>
          <a:stretch/>
        </p:blipFill>
        <p:spPr bwMode="auto">
          <a:xfrm>
            <a:off x="1057284" y="2514600"/>
            <a:ext cx="856086" cy="86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16359" r="58368" b="14466"/>
          <a:stretch/>
        </p:blipFill>
        <p:spPr bwMode="auto">
          <a:xfrm>
            <a:off x="1220204" y="3499676"/>
            <a:ext cx="530245" cy="9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676400"/>
            <a:ext cx="7920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sz="2200" dirty="0" smtClean="0"/>
              <a:t>In the first six years of the IEN programs. . .</a:t>
            </a:r>
            <a:endParaRPr lang="en-US" sz="2200" dirty="0"/>
          </a:p>
        </p:txBody>
      </p:sp>
      <p:sp>
        <p:nvSpPr>
          <p:cNvPr id="496" name="TextBox 495"/>
          <p:cNvSpPr txBox="1"/>
          <p:nvPr/>
        </p:nvSpPr>
        <p:spPr>
          <a:xfrm>
            <a:off x="381000" y="2966276"/>
            <a:ext cx="498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/>
            </a:lvl1pPr>
          </a:lstStyle>
          <a:p>
            <a:r>
              <a:rPr lang="en-US" sz="5000" dirty="0" smtClean="0"/>
              <a:t>+</a:t>
            </a:r>
            <a:endParaRPr lang="en-US" sz="5000" dirty="0"/>
          </a:p>
        </p:txBody>
      </p:sp>
      <p:sp>
        <p:nvSpPr>
          <p:cNvPr id="497" name="TextBox 496"/>
          <p:cNvSpPr txBox="1"/>
          <p:nvPr/>
        </p:nvSpPr>
        <p:spPr>
          <a:xfrm>
            <a:off x="457200" y="4109276"/>
            <a:ext cx="8348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/>
            </a:lvl1pPr>
          </a:lstStyle>
          <a:p>
            <a:r>
              <a:rPr lang="en-US" dirty="0" smtClean="0"/>
              <a:t>______________________________________</a:t>
            </a:r>
            <a:endParaRPr lang="en-US" dirty="0"/>
          </a:p>
        </p:txBody>
      </p:sp>
      <p:sp>
        <p:nvSpPr>
          <p:cNvPr id="498" name="Rectangle 497"/>
          <p:cNvSpPr/>
          <p:nvPr/>
        </p:nvSpPr>
        <p:spPr>
          <a:xfrm>
            <a:off x="1133484" y="4718876"/>
            <a:ext cx="693165" cy="86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6600"/>
                </a:solidFill>
              </a:rPr>
              <a:t>$</a:t>
            </a:r>
            <a:endParaRPr lang="en-US" sz="8000" dirty="0">
              <a:solidFill>
                <a:srgbClr val="FF6600"/>
              </a:solidFill>
            </a:endParaRPr>
          </a:p>
        </p:txBody>
      </p:sp>
      <p:sp>
        <p:nvSpPr>
          <p:cNvPr id="18" name="Rectangle 2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Growing the illinois economy </a:t>
            </a:r>
            <a:br>
              <a:rPr lang="en-US" i="1" dirty="0">
                <a:latin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</a:rPr>
              <a:t>with energy efficiency: </a:t>
            </a:r>
            <a:r>
              <a:rPr lang="en-US" i="1" dirty="0" smtClean="0">
                <a:latin typeface="Calibri" panose="020F0502020204030204" pitchFamily="34" charset="0"/>
              </a:rPr>
              <a:t>cost savings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47136" y="1452345"/>
            <a:ext cx="8423188" cy="52350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People: Fueling the Economy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We’ve </a:t>
            </a:r>
            <a:r>
              <a:rPr lang="en-US" sz="2000" dirty="0"/>
              <a:t>invested </a:t>
            </a:r>
            <a:r>
              <a:rPr lang="en-US" sz="2000" dirty="0" smtClean="0"/>
              <a:t>more than </a:t>
            </a:r>
            <a:r>
              <a:rPr lang="en-US" sz="2000" dirty="0"/>
              <a:t>$1.19 billion </a:t>
            </a:r>
            <a:r>
              <a:rPr lang="en-US" sz="2000" dirty="0" smtClean="0"/>
              <a:t>in energy </a:t>
            </a:r>
            <a:r>
              <a:rPr lang="en-US" sz="2000" dirty="0"/>
              <a:t>efficiency,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helping residents </a:t>
            </a:r>
            <a:r>
              <a:rPr lang="en-US" sz="2000" dirty="0" smtClean="0"/>
              <a:t>and businesses </a:t>
            </a:r>
            <a:r>
              <a:rPr lang="en-US" sz="2000" dirty="0"/>
              <a:t>save </a:t>
            </a:r>
            <a:r>
              <a:rPr lang="en-US" sz="2000" dirty="0" smtClean="0"/>
              <a:t>money and </a:t>
            </a:r>
            <a:r>
              <a:rPr lang="en-US" sz="2000" dirty="0"/>
              <a:t>boost our economy.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2.4 </a:t>
            </a:r>
            <a:r>
              <a:rPr lang="en-US" sz="1600" b="1" dirty="0" smtClean="0"/>
              <a:t>million </a:t>
            </a:r>
            <a:r>
              <a:rPr lang="en-US" sz="1600" dirty="0" smtClean="0"/>
              <a:t>customers</a:t>
            </a:r>
            <a:r>
              <a:rPr lang="en-US" sz="1600" dirty="0"/>
              <a:t> </a:t>
            </a:r>
            <a:r>
              <a:rPr lang="en-US" sz="1600" dirty="0" smtClean="0"/>
              <a:t>engaged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15,000</a:t>
            </a:r>
            <a:r>
              <a:rPr lang="en-US" sz="1600" b="1" dirty="0"/>
              <a:t> </a:t>
            </a:r>
            <a:r>
              <a:rPr lang="en-US" sz="1600" dirty="0" smtClean="0"/>
              <a:t>contractor</a:t>
            </a:r>
            <a:r>
              <a:rPr lang="en-US" sz="1600" dirty="0"/>
              <a:t> </a:t>
            </a:r>
            <a:r>
              <a:rPr lang="en-US" sz="1600" dirty="0" smtClean="0"/>
              <a:t>partners</a:t>
            </a:r>
            <a:endParaRPr lang="en-US" sz="16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175,000 </a:t>
            </a:r>
            <a:r>
              <a:rPr lang="en-US" sz="1600" dirty="0" smtClean="0"/>
              <a:t>people </a:t>
            </a:r>
            <a:r>
              <a:rPr lang="en-US" sz="1600" dirty="0"/>
              <a:t>educated </a:t>
            </a:r>
            <a:r>
              <a:rPr lang="en-US" sz="1600" dirty="0" smtClean="0"/>
              <a:t>on energy efficiency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Performance: Our impact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Our </a:t>
            </a:r>
            <a:r>
              <a:rPr lang="en-US" sz="2000" dirty="0"/>
              <a:t>customers </a:t>
            </a:r>
            <a:r>
              <a:rPr lang="en-US" sz="2000" dirty="0" smtClean="0"/>
              <a:t>have saved </a:t>
            </a:r>
            <a:r>
              <a:rPr lang="en-US" sz="2000" dirty="0"/>
              <a:t>enough </a:t>
            </a:r>
            <a:r>
              <a:rPr lang="en-US" sz="2000" dirty="0" smtClean="0"/>
              <a:t>electricity to </a:t>
            </a:r>
            <a:r>
              <a:rPr lang="en-US" sz="2000" dirty="0"/>
              <a:t>power 4.7 </a:t>
            </a:r>
            <a:r>
              <a:rPr lang="en-US" sz="2000" dirty="0" smtClean="0"/>
              <a:t>million homes </a:t>
            </a:r>
            <a:r>
              <a:rPr lang="en-US" sz="2000" dirty="0"/>
              <a:t>for a year </a:t>
            </a:r>
            <a:r>
              <a:rPr lang="en-US" sz="2000" dirty="0" smtClean="0"/>
              <a:t>and enough </a:t>
            </a:r>
            <a:r>
              <a:rPr lang="en-US" sz="2000" dirty="0"/>
              <a:t>natural gas </a:t>
            </a:r>
            <a:r>
              <a:rPr lang="en-US" sz="2000" dirty="0" smtClean="0"/>
              <a:t>to heat </a:t>
            </a:r>
            <a:r>
              <a:rPr lang="en-US" sz="2000" dirty="0"/>
              <a:t>2.3 million </a:t>
            </a:r>
            <a:r>
              <a:rPr lang="en-US" sz="2000" dirty="0" smtClean="0"/>
              <a:t>homes for </a:t>
            </a:r>
            <a:r>
              <a:rPr lang="en-US" sz="2000" dirty="0"/>
              <a:t>a </a:t>
            </a:r>
            <a:r>
              <a:rPr lang="en-US" sz="2000" dirty="0" smtClean="0"/>
              <a:t>year.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76 billion in kWh savings: </a:t>
            </a:r>
            <a:r>
              <a:rPr lang="en-US" sz="1600" dirty="0" smtClean="0"/>
              <a:t>Offsets CO2 emissions </a:t>
            </a:r>
            <a:r>
              <a:rPr lang="en-US" sz="1600" dirty="0"/>
              <a:t>equal </a:t>
            </a:r>
            <a:r>
              <a:rPr lang="en-US" sz="1600" dirty="0" smtClean="0"/>
              <a:t>to </a:t>
            </a:r>
            <a:r>
              <a:rPr lang="en-US" sz="1600" b="1" dirty="0" smtClean="0"/>
              <a:t>280,000 </a:t>
            </a:r>
            <a:r>
              <a:rPr lang="en-US" sz="1600" dirty="0"/>
              <a:t>rail cars </a:t>
            </a:r>
            <a:r>
              <a:rPr lang="en-US" sz="1600" dirty="0" smtClean="0"/>
              <a:t>of coal</a:t>
            </a:r>
            <a:endParaRPr lang="en-US" sz="1600" dirty="0"/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1.6 billion in </a:t>
            </a:r>
            <a:r>
              <a:rPr lang="en-US" sz="1600" b="1" dirty="0" err="1" smtClean="0"/>
              <a:t>therm</a:t>
            </a:r>
            <a:r>
              <a:rPr lang="en-US" sz="1600" b="1" dirty="0" smtClean="0"/>
              <a:t> savings: </a:t>
            </a:r>
            <a:r>
              <a:rPr lang="en-US" sz="1600" dirty="0" smtClean="0"/>
              <a:t>Offsets greenhouse gas </a:t>
            </a:r>
            <a:r>
              <a:rPr lang="en-US" sz="1600" dirty="0"/>
              <a:t>emissions </a:t>
            </a:r>
            <a:r>
              <a:rPr lang="en-US" sz="1600" dirty="0" smtClean="0"/>
              <a:t>from </a:t>
            </a:r>
            <a:r>
              <a:rPr lang="en-US" sz="1600" b="1" dirty="0" smtClean="0"/>
              <a:t>1.7 million </a:t>
            </a:r>
            <a:r>
              <a:rPr lang="en-US" sz="1600" dirty="0" smtClean="0"/>
              <a:t>passenger vehicles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More </a:t>
            </a:r>
            <a:r>
              <a:rPr lang="en-US" sz="1600" dirty="0"/>
              <a:t>than </a:t>
            </a:r>
            <a:r>
              <a:rPr lang="en-US" sz="1600" b="1" dirty="0"/>
              <a:t>78 </a:t>
            </a:r>
            <a:r>
              <a:rPr lang="en-US" sz="1600" b="1" dirty="0" smtClean="0"/>
              <a:t>million </a:t>
            </a:r>
            <a:r>
              <a:rPr lang="en-US" sz="1600" dirty="0" smtClean="0"/>
              <a:t>energy-efficient</a:t>
            </a:r>
            <a:r>
              <a:rPr lang="en-US" sz="1600" dirty="0"/>
              <a:t> </a:t>
            </a:r>
            <a:r>
              <a:rPr lang="en-US" sz="1600" dirty="0" smtClean="0"/>
              <a:t>lightbulbs </a:t>
            </a:r>
            <a:r>
              <a:rPr lang="en-US" sz="1600" dirty="0"/>
              <a:t>sold </a:t>
            </a:r>
            <a:r>
              <a:rPr lang="en-US" sz="1600" dirty="0" smtClean="0"/>
              <a:t>since the </a:t>
            </a:r>
            <a:r>
              <a:rPr lang="en-US" sz="1600" dirty="0"/>
              <a:t>start of </a:t>
            </a:r>
            <a:r>
              <a:rPr lang="en-US" sz="1600" dirty="0" smtClean="0"/>
              <a:t>the programs.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859" y="338118"/>
            <a:ext cx="8511049" cy="655683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Energy Efficiency Portfolio Standard: Program Success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" panose="020F0502020204030204" pitchFamily="34" charset="0"/>
              </a:rPr>
              <a:t>Illinois Energy NOW:</a:t>
            </a:r>
            <a:br>
              <a:rPr lang="en-US" i="1" dirty="0" smtClean="0">
                <a:latin typeface="Calibri" panose="020F0502020204030204" pitchFamily="34" charset="0"/>
              </a:rPr>
            </a:br>
            <a:r>
              <a:rPr lang="en-US" i="1" dirty="0" smtClean="0">
                <a:latin typeface="Calibri" panose="020F0502020204030204" pitchFamily="34" charset="0"/>
              </a:rPr>
              <a:t>Program Partners</a:t>
            </a:r>
            <a:endParaRPr lang="en-US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1791358"/>
            <a:ext cx="5389178" cy="1757843"/>
          </a:xfrm>
          <a:prstGeom prst="rect">
            <a:avLst/>
          </a:prstGeom>
        </p:spPr>
      </p:pic>
      <p:pic>
        <p:nvPicPr>
          <p:cNvPr id="1034" name="Picture 10" descr="http://360eg.com/images/360eg%20logo%20original_wout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4" y="5221764"/>
            <a:ext cx="13049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25" y="5190312"/>
            <a:ext cx="2705167" cy="12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7274" y="6426927"/>
            <a:ext cx="58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8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7136" y="1600200"/>
            <a:ext cx="8753980" cy="4288156"/>
          </a:xfrm>
        </p:spPr>
        <p:txBody>
          <a:bodyPr/>
          <a:lstStyle/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</a:rPr>
              <a:t>Department of Commerce and Economic Opportunity has received a full FY17 budget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The Department has </a:t>
            </a:r>
            <a:r>
              <a:rPr lang="en-US" sz="2800" dirty="0" smtClean="0">
                <a:latin typeface="Calibri" panose="020F0502020204030204" pitchFamily="34" charset="0"/>
              </a:rPr>
              <a:t>released all </a:t>
            </a:r>
            <a:r>
              <a:rPr lang="en-US" sz="2800" dirty="0" smtClean="0">
                <a:latin typeface="Calibri" panose="020F0502020204030204" pitchFamily="34" charset="0"/>
              </a:rPr>
              <a:t>Illinois </a:t>
            </a:r>
            <a:r>
              <a:rPr lang="en-US" sz="2800" dirty="0">
                <a:latin typeface="Calibri" panose="020F0502020204030204" pitchFamily="34" charset="0"/>
              </a:rPr>
              <a:t>Energy Now program guidelines and applications for 2016-2017 programs. </a:t>
            </a:r>
          </a:p>
          <a:p>
            <a:pPr marL="493776" lvl="1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Information </a:t>
            </a:r>
            <a:r>
              <a:rPr lang="en-US" sz="2800" dirty="0">
                <a:latin typeface="Calibri" panose="020F0502020204030204" pitchFamily="34" charset="0"/>
              </a:rPr>
              <a:t>for public sector, low-income, and market transformation programs </a:t>
            </a:r>
            <a:r>
              <a:rPr lang="en-US" sz="2800" dirty="0" smtClean="0">
                <a:latin typeface="Calibri" panose="020F0502020204030204" pitchFamily="34" charset="0"/>
              </a:rPr>
              <a:t>is posted </a:t>
            </a:r>
            <a:r>
              <a:rPr lang="en-US" sz="2800" dirty="0">
                <a:latin typeface="Calibri" panose="020F0502020204030204" pitchFamily="34" charset="0"/>
              </a:rPr>
              <a:t>on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hlinkClick r:id="rId2"/>
              </a:rPr>
              <a:t>www.ilenergynow.org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  <a:p>
            <a:pPr marL="420624" lvl="1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 2"/>
              <a:buChar char="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20624" lvl="1" indent="-38404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 2"/>
              <a:buChar char=""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2893"/>
            <a:ext cx="8354291" cy="1077218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Illinois </a:t>
            </a:r>
            <a:r>
              <a:rPr lang="en-US" sz="3200" b="1" i="1" cap="all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Energy </a:t>
            </a: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Now:</a:t>
            </a: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 status</a:t>
            </a:r>
            <a:endParaRPr lang="en-US" sz="3200" b="1" i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1981200"/>
            <a:ext cx="7467600" cy="3763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Energy savings goals: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20624" lvl="1" indent="-38404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Electricity: </a:t>
            </a:r>
            <a:r>
              <a:rPr lang="en-US" sz="2400" dirty="0" smtClean="0">
                <a:latin typeface="Calibri" panose="020F0502020204030204" pitchFamily="34" charset="0"/>
              </a:rPr>
              <a:t>153 </a:t>
            </a:r>
            <a:r>
              <a:rPr lang="en-US" sz="2400" dirty="0">
                <a:latin typeface="Calibri" panose="020F0502020204030204" pitchFamily="34" charset="0"/>
              </a:rPr>
              <a:t>million kWh per year</a:t>
            </a:r>
          </a:p>
          <a:p>
            <a:pPr marL="420624" lvl="1" indent="-38404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Natural gas: </a:t>
            </a:r>
            <a:r>
              <a:rPr lang="en-US" sz="2400" dirty="0" smtClean="0">
                <a:latin typeface="Calibri" panose="020F0502020204030204" pitchFamily="34" charset="0"/>
              </a:rPr>
              <a:t>5.44 </a:t>
            </a:r>
            <a:r>
              <a:rPr lang="en-US" sz="2400" dirty="0">
                <a:latin typeface="Calibri" panose="020F0502020204030204" pitchFamily="34" charset="0"/>
              </a:rPr>
              <a:t>million therms per year</a:t>
            </a:r>
          </a:p>
          <a:p>
            <a:pPr marL="36576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 budgets:</a:t>
            </a:r>
            <a:endParaRPr lang="en-US" sz="2800" dirty="0">
              <a:latin typeface="Calibri" panose="020F0502020204030204" pitchFamily="34" charset="0"/>
            </a:endParaRPr>
          </a:p>
          <a:p>
            <a:pPr marL="379476" lvl="1" indent="-3429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Electricity: $</a:t>
            </a:r>
            <a:r>
              <a:rPr lang="en-US" sz="2400" dirty="0" smtClean="0">
                <a:latin typeface="Calibri" panose="020F0502020204030204" pitchFamily="34" charset="0"/>
              </a:rPr>
              <a:t>55.1 </a:t>
            </a:r>
            <a:r>
              <a:rPr lang="en-US" sz="2400" dirty="0">
                <a:latin typeface="Calibri" panose="020F0502020204030204" pitchFamily="34" charset="0"/>
              </a:rPr>
              <a:t>million per year</a:t>
            </a:r>
          </a:p>
          <a:p>
            <a:pPr marL="379476" lvl="1" indent="-3429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Natural gas: $</a:t>
            </a:r>
            <a:r>
              <a:rPr lang="en-US" sz="2400" dirty="0" smtClean="0">
                <a:latin typeface="Calibri" panose="020F0502020204030204" pitchFamily="34" charset="0"/>
              </a:rPr>
              <a:t>21.2 </a:t>
            </a:r>
            <a:r>
              <a:rPr lang="en-US" sz="2400" dirty="0">
                <a:latin typeface="Calibri" panose="020F0502020204030204" pitchFamily="34" charset="0"/>
              </a:rPr>
              <a:t>million per year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57200" y="157877"/>
            <a:ext cx="7924800" cy="12456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ctr"/>
            <a:endParaRPr lang="en-US" sz="3600" b="1" dirty="0" smtClean="0">
              <a:ln w="5000" cmpd="sng">
                <a:solidFill>
                  <a:srgbClr val="93E2FF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93E2FF">
                      <a:tint val="63000"/>
                      <a:satMod val="255000"/>
                    </a:srgbClr>
                  </a:gs>
                  <a:gs pos="9000">
                    <a:srgbClr val="93E2FF">
                      <a:tint val="63000"/>
                      <a:satMod val="255000"/>
                    </a:srgbClr>
                  </a:gs>
                  <a:gs pos="53000">
                    <a:srgbClr val="93E2FF">
                      <a:shade val="60000"/>
                      <a:satMod val="100000"/>
                    </a:srgbClr>
                  </a:gs>
                  <a:gs pos="90000">
                    <a:srgbClr val="93E2FF">
                      <a:tint val="63000"/>
                      <a:satMod val="255000"/>
                    </a:srgbClr>
                  </a:gs>
                  <a:gs pos="100000">
                    <a:srgbClr val="93E2FF">
                      <a:tint val="63000"/>
                      <a:satMod val="255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2893"/>
            <a:ext cx="8354291" cy="1077218"/>
          </a:xfrm>
          <a:prstGeom prst="rect">
            <a:avLst/>
          </a:prstGeom>
          <a:noFill/>
        </p:spPr>
        <p:txBody>
          <a:bodyPr vert="horz" anchor="b"/>
          <a:lstStyle/>
          <a:p>
            <a:pPr>
              <a:spcBef>
                <a:spcPct val="0"/>
              </a:spcBef>
            </a:pPr>
            <a:r>
              <a:rPr lang="en-US" sz="3200" b="1" i="1" cap="all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Illinois Energy </a:t>
            </a: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Now:</a:t>
            </a:r>
          </a:p>
          <a:p>
            <a:pPr>
              <a:spcBef>
                <a:spcPct val="0"/>
              </a:spcBef>
            </a:pP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Goals </a:t>
            </a:r>
            <a:r>
              <a:rPr lang="en-US" sz="3200" b="1" i="1" cap="all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Budgets for </a:t>
            </a:r>
            <a:r>
              <a:rPr lang="en-US" sz="3200" b="1" i="1" cap="all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2016-2017</a:t>
            </a:r>
            <a:endParaRPr lang="en-US" sz="3200" b="1" i="1" cap="all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8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 ENERGY NOW Powerpoint Template 101714">
  <a:themeElements>
    <a:clrScheme name="Illinois Energy Now">
      <a:dk1>
        <a:sysClr val="windowText" lastClr="000000"/>
      </a:dk1>
      <a:lt1>
        <a:sysClr val="window" lastClr="FFFFFF"/>
      </a:lt1>
      <a:dk2>
        <a:srgbClr val="3F3F3F"/>
      </a:dk2>
      <a:lt2>
        <a:srgbClr val="C9F0FE"/>
      </a:lt2>
      <a:accent1>
        <a:srgbClr val="93E2FF"/>
      </a:accent1>
      <a:accent2>
        <a:srgbClr val="D09A08"/>
      </a:accent2>
      <a:accent3>
        <a:srgbClr val="F2EC86"/>
      </a:accent3>
      <a:accent4>
        <a:srgbClr val="613B14"/>
      </a:accent4>
      <a:accent5>
        <a:srgbClr val="511818"/>
      </a:accent5>
      <a:accent6>
        <a:srgbClr val="553876"/>
      </a:accent6>
      <a:hlink>
        <a:srgbClr val="5CD3FF"/>
      </a:hlink>
      <a:folHlink>
        <a:srgbClr val="005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 with Partners" id="{BC754F0A-6FFD-4414-B44C-591A36DEF599}" vid="{F39AEE03-5121-4565-BF20-4AE7B210AA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01844F788564C847B6D7DBEA4378A" ma:contentTypeVersion="2" ma:contentTypeDescription="Create a new document." ma:contentTypeScope="" ma:versionID="5778b3cbf1892830f3c58fc4dff9c1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D6D507-3D06-4803-AB14-389F5F15B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5E0EC-1099-40E4-85C6-86B8D3634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B6AD44-89CD-49CB-B111-D6F42F897BCB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 ENERGY NOW Powerpoint Template 101714</Template>
  <TotalTime>873</TotalTime>
  <Words>961</Words>
  <Application>Microsoft Office PowerPoint</Application>
  <PresentationFormat>On-screen Show (4:3)</PresentationFormat>
  <Paragraphs>213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IL ENERGY NOW Powerpoint Template 101714</vt:lpstr>
      <vt:lpstr>Metropolitan mayors Caucus, Environment Committee Meeting: Engaging Constituents in  Energy Efficiency</vt:lpstr>
      <vt:lpstr>Illinois Office of Energy &amp; Recycling</vt:lpstr>
      <vt:lpstr>Energy efficiency portfolio standard &amp; illinois energy now</vt:lpstr>
      <vt:lpstr>PowerPoint Presentation</vt:lpstr>
      <vt:lpstr>Growing the illinois economy  with energy efficiency: cost savings</vt:lpstr>
      <vt:lpstr>Energy Efficiency Portfolio Standard: Program Success</vt:lpstr>
      <vt:lpstr>Illinois Energy NOW: Program Partners</vt:lpstr>
      <vt:lpstr>PowerPoint Presentation</vt:lpstr>
      <vt:lpstr>PowerPoint Presentation</vt:lpstr>
      <vt:lpstr>Illinois energy now:  offerings</vt:lpstr>
      <vt:lpstr>PowerPoint Presentation</vt:lpstr>
      <vt:lpstr>Illinois Energy Now: Low Income Programs</vt:lpstr>
      <vt:lpstr>Illinois Energy Now: Market Transformation Programs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Tomford, Kate</dc:creator>
  <cp:lastModifiedBy>Berman-Cutler, Jordan</cp:lastModifiedBy>
  <cp:revision>66</cp:revision>
  <cp:lastPrinted>2016-10-17T14:44:40Z</cp:lastPrinted>
  <dcterms:created xsi:type="dcterms:W3CDTF">2014-12-03T18:43:30Z</dcterms:created>
  <dcterms:modified xsi:type="dcterms:W3CDTF">2016-10-17T15:51:27Z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0x01010007801844F788564C847B6D7DBEA4378A</vt:lpwstr>
  </property>
</Properties>
</file>