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83" r:id="rId2"/>
    <p:sldId id="299" r:id="rId3"/>
    <p:sldId id="328" r:id="rId4"/>
    <p:sldId id="256" r:id="rId5"/>
    <p:sldId id="329" r:id="rId6"/>
    <p:sldId id="257" r:id="rId7"/>
    <p:sldId id="260" r:id="rId8"/>
    <p:sldId id="330" r:id="rId9"/>
    <p:sldId id="273" r:id="rId10"/>
    <p:sldId id="327" r:id="rId11"/>
    <p:sldId id="316" r:id="rId12"/>
    <p:sldId id="359" r:id="rId13"/>
    <p:sldId id="346" r:id="rId14"/>
    <p:sldId id="347" r:id="rId15"/>
    <p:sldId id="333" r:id="rId16"/>
    <p:sldId id="320" r:id="rId17"/>
    <p:sldId id="322" r:id="rId18"/>
    <p:sldId id="335" r:id="rId19"/>
    <p:sldId id="325" r:id="rId20"/>
    <p:sldId id="343" r:id="rId21"/>
    <p:sldId id="331" r:id="rId22"/>
    <p:sldId id="363" r:id="rId23"/>
    <p:sldId id="317" r:id="rId24"/>
    <p:sldId id="300" r:id="rId25"/>
    <p:sldId id="323" r:id="rId26"/>
    <p:sldId id="357" r:id="rId27"/>
    <p:sldId id="344" r:id="rId28"/>
    <p:sldId id="360" r:id="rId29"/>
    <p:sldId id="345" r:id="rId30"/>
    <p:sldId id="321" r:id="rId31"/>
    <p:sldId id="319" r:id="rId32"/>
    <p:sldId id="337" r:id="rId33"/>
    <p:sldId id="342" r:id="rId34"/>
    <p:sldId id="341" r:id="rId35"/>
    <p:sldId id="339" r:id="rId36"/>
    <p:sldId id="340" r:id="rId37"/>
    <p:sldId id="332" r:id="rId38"/>
    <p:sldId id="293" r:id="rId39"/>
    <p:sldId id="338" r:id="rId40"/>
    <p:sldId id="351" r:id="rId41"/>
    <p:sldId id="352" r:id="rId42"/>
    <p:sldId id="326" r:id="rId43"/>
    <p:sldId id="303" r:id="rId44"/>
    <p:sldId id="314" r:id="rId45"/>
    <p:sldId id="275" r:id="rId46"/>
    <p:sldId id="277" r:id="rId47"/>
    <p:sldId id="301" r:id="rId48"/>
    <p:sldId id="292" r:id="rId49"/>
    <p:sldId id="353" r:id="rId50"/>
    <p:sldId id="358" r:id="rId51"/>
    <p:sldId id="356" r:id="rId52"/>
    <p:sldId id="354" r:id="rId53"/>
    <p:sldId id="355" r:id="rId54"/>
    <p:sldId id="262" r:id="rId55"/>
    <p:sldId id="263" r:id="rId56"/>
    <p:sldId id="364" r:id="rId57"/>
    <p:sldId id="365" r:id="rId58"/>
    <p:sldId id="280" r:id="rId59"/>
    <p:sldId id="348" r:id="rId60"/>
    <p:sldId id="349" r:id="rId61"/>
    <p:sldId id="361" r:id="rId62"/>
    <p:sldId id="350" r:id="rId63"/>
    <p:sldId id="362" r:id="rId64"/>
    <p:sldId id="336" r:id="rId65"/>
    <p:sldId id="315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1F497D"/>
    <a:srgbClr val="0D0D0D"/>
    <a:srgbClr val="FFFFFF"/>
    <a:srgbClr val="DFE406"/>
    <a:srgbClr val="A0A404"/>
    <a:srgbClr val="C5CF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068" autoAdjust="0"/>
  </p:normalViewPr>
  <p:slideViewPr>
    <p:cSldViewPr>
      <p:cViewPr>
        <p:scale>
          <a:sx n="50" d="100"/>
          <a:sy n="50" d="100"/>
        </p:scale>
        <p:origin x="-1332" y="-2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2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 prstMaterial="plastic">
              <a:bevelT w="25400"/>
              <a:bevelB w="25400"/>
            </a:sp3d>
          </c:spPr>
          <c:dLbls>
            <c:dLbl>
              <c:idx val="0"/>
              <c:layout>
                <c:manualLayout>
                  <c:x val="-5.4108231224507218E-2"/>
                  <c:y val="-0.3900130370737108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36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23821808737706318"/>
                  <c:y val="3.8235622154728359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20710407526446392"/>
                  <c:y val="-2.4206316281992518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2203540139853972E-2"/>
                  <c:y val="-2.516012410042831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0796627861181571E-2"/>
                  <c:y val="-2.1580369444962059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8222670224983681"/>
                  <c:y val="-2.7518290667577064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37373157841104071"/>
                  <c:y val="1.424625039614478E-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Sheet1!$A$3:$A$9</c:f>
              <c:strCache>
                <c:ptCount val="7"/>
                <c:pt idx="0">
                  <c:v>oceans</c:v>
                </c:pt>
                <c:pt idx="1">
                  <c:v>atmosphere</c:v>
                </c:pt>
                <c:pt idx="2">
                  <c:v>continents</c:v>
                </c:pt>
                <c:pt idx="3">
                  <c:v>glaciers &amp; ice caps</c:v>
                </c:pt>
                <c:pt idx="4">
                  <c:v>Arctic sea ice</c:v>
                </c:pt>
                <c:pt idx="5">
                  <c:v>Greenland ice sheet</c:v>
                </c:pt>
                <c:pt idx="6">
                  <c:v>Antarctic ice sheet</c:v>
                </c:pt>
              </c:strCache>
            </c:strRef>
          </c:cat>
          <c:val>
            <c:numRef>
              <c:f>Sheet1!$B$3:$B$9</c:f>
              <c:numCache>
                <c:formatCode>General</c:formatCode>
                <c:ptCount val="7"/>
                <c:pt idx="0">
                  <c:v>93.4</c:v>
                </c:pt>
                <c:pt idx="1">
                  <c:v>2.2999999999999998</c:v>
                </c:pt>
                <c:pt idx="2">
                  <c:v>2.1</c:v>
                </c:pt>
                <c:pt idx="3">
                  <c:v>0.9</c:v>
                </c:pt>
                <c:pt idx="4">
                  <c:v>0.8</c:v>
                </c:pt>
                <c:pt idx="5">
                  <c:v>0.2</c:v>
                </c:pt>
                <c:pt idx="6">
                  <c:v>0.2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spPr>
    <a:scene3d>
      <a:camera prst="orthographicFront"/>
      <a:lightRig rig="threePt" dir="t"/>
    </a:scene3d>
    <a:sp3d>
      <a:bevelT w="12700"/>
      <a:bevelB w="12700"/>
    </a:sp3d>
  </c:spPr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DD0DC5-0B94-4213-8625-4A71CC058A96}" type="doc">
      <dgm:prSet loTypeId="urn:microsoft.com/office/officeart/2005/8/layout/hProcess9" loCatId="process" qsTypeId="urn:microsoft.com/office/officeart/2005/8/quickstyle/3d6" qsCatId="3D" csTypeId="urn:microsoft.com/office/officeart/2005/8/colors/colorful4" csCatId="colorful" phldr="1"/>
      <dgm:spPr>
        <a:scene3d>
          <a:camera prst="perspectiveRelaxedModerately" zoom="92000">
            <a:rot lat="19499842" lon="366472" rev="21089246"/>
          </a:camera>
          <a:lightRig rig="balanced" dir="t">
            <a:rot lat="0" lon="0" rev="12700000"/>
          </a:lightRig>
        </a:scene3d>
      </dgm:spPr>
    </dgm:pt>
    <dgm:pt modelId="{2CD40CA1-C2A9-4447-B68A-B85F1B401469}">
      <dgm:prSet phldrT="[Text]"/>
      <dgm:spPr/>
      <dgm:t>
        <a:bodyPr/>
        <a:lstStyle/>
        <a:p>
          <a:r>
            <a:rPr lang="en-US" dirty="0" smtClean="0"/>
            <a:t>1800</a:t>
          </a:r>
          <a:endParaRPr lang="en-US" dirty="0"/>
        </a:p>
      </dgm:t>
    </dgm:pt>
    <dgm:pt modelId="{9478A6D3-5BC9-44CA-859D-776E2E269531}" type="parTrans" cxnId="{96CE3ADC-F8C6-4B89-95B5-9AFC8A84154D}">
      <dgm:prSet/>
      <dgm:spPr/>
      <dgm:t>
        <a:bodyPr/>
        <a:lstStyle/>
        <a:p>
          <a:endParaRPr lang="en-US"/>
        </a:p>
      </dgm:t>
    </dgm:pt>
    <dgm:pt modelId="{E833E947-F8CA-445A-9F8B-17CEC4B4B0E2}" type="sibTrans" cxnId="{96CE3ADC-F8C6-4B89-95B5-9AFC8A84154D}">
      <dgm:prSet/>
      <dgm:spPr/>
      <dgm:t>
        <a:bodyPr/>
        <a:lstStyle/>
        <a:p>
          <a:endParaRPr lang="en-US"/>
        </a:p>
      </dgm:t>
    </dgm:pt>
    <dgm:pt modelId="{52CB673A-7B90-4A73-880E-2A2F46F9AE7A}">
      <dgm:prSet phldrT="[Text]"/>
      <dgm:spPr/>
      <dgm:t>
        <a:bodyPr/>
        <a:lstStyle/>
        <a:p>
          <a:r>
            <a:rPr lang="en-US" dirty="0" smtClean="0"/>
            <a:t>1900</a:t>
          </a:r>
          <a:endParaRPr lang="en-US" dirty="0"/>
        </a:p>
      </dgm:t>
    </dgm:pt>
    <dgm:pt modelId="{0A72BAEF-A868-4B63-AD85-605FB5D3349A}" type="parTrans" cxnId="{1590DCE2-9462-43D3-9FD6-6ADFBA92FC8A}">
      <dgm:prSet/>
      <dgm:spPr/>
      <dgm:t>
        <a:bodyPr/>
        <a:lstStyle/>
        <a:p>
          <a:endParaRPr lang="en-US"/>
        </a:p>
      </dgm:t>
    </dgm:pt>
    <dgm:pt modelId="{E5B19115-4CE6-4E0B-A20E-C5A1852487EE}" type="sibTrans" cxnId="{1590DCE2-9462-43D3-9FD6-6ADFBA92FC8A}">
      <dgm:prSet/>
      <dgm:spPr/>
      <dgm:t>
        <a:bodyPr/>
        <a:lstStyle/>
        <a:p>
          <a:endParaRPr lang="en-US"/>
        </a:p>
      </dgm:t>
    </dgm:pt>
    <dgm:pt modelId="{5670733C-19FE-418C-A71B-3371221B2DA6}">
      <dgm:prSet phldrT="[Text]"/>
      <dgm:spPr/>
      <dgm:t>
        <a:bodyPr/>
        <a:lstStyle/>
        <a:p>
          <a:r>
            <a:rPr lang="en-US" dirty="0" smtClean="0"/>
            <a:t>1950</a:t>
          </a:r>
          <a:endParaRPr lang="en-US" dirty="0"/>
        </a:p>
      </dgm:t>
    </dgm:pt>
    <dgm:pt modelId="{EB0F933C-131A-4017-9E1B-EF3FC22BD417}" type="parTrans" cxnId="{6954A8BF-22C8-44DF-BB07-2A405D2EBE82}">
      <dgm:prSet/>
      <dgm:spPr/>
      <dgm:t>
        <a:bodyPr/>
        <a:lstStyle/>
        <a:p>
          <a:endParaRPr lang="en-US"/>
        </a:p>
      </dgm:t>
    </dgm:pt>
    <dgm:pt modelId="{BFA935C3-F10A-41A2-A371-C7B76EFB35D8}" type="sibTrans" cxnId="{6954A8BF-22C8-44DF-BB07-2A405D2EBE82}">
      <dgm:prSet/>
      <dgm:spPr/>
      <dgm:t>
        <a:bodyPr/>
        <a:lstStyle/>
        <a:p>
          <a:endParaRPr lang="en-US"/>
        </a:p>
      </dgm:t>
    </dgm:pt>
    <dgm:pt modelId="{7BC0CBEA-5C39-4E82-915E-0E11DE613770}">
      <dgm:prSet phldrT="[Text]"/>
      <dgm:spPr/>
      <dgm:t>
        <a:bodyPr/>
        <a:lstStyle/>
        <a:p>
          <a:r>
            <a:rPr lang="en-US" dirty="0" smtClean="0"/>
            <a:t>2000</a:t>
          </a:r>
          <a:endParaRPr lang="en-US" dirty="0"/>
        </a:p>
      </dgm:t>
    </dgm:pt>
    <dgm:pt modelId="{C17EA130-9A34-4906-9530-0E2D43DAFD4F}" type="parTrans" cxnId="{0F30359E-607A-4FDE-8921-BCF653E91C8F}">
      <dgm:prSet/>
      <dgm:spPr/>
      <dgm:t>
        <a:bodyPr/>
        <a:lstStyle/>
        <a:p>
          <a:endParaRPr lang="en-US"/>
        </a:p>
      </dgm:t>
    </dgm:pt>
    <dgm:pt modelId="{E7DA3FAC-F109-44C9-AA46-BFB5F9686874}" type="sibTrans" cxnId="{0F30359E-607A-4FDE-8921-BCF653E91C8F}">
      <dgm:prSet/>
      <dgm:spPr/>
      <dgm:t>
        <a:bodyPr/>
        <a:lstStyle/>
        <a:p>
          <a:endParaRPr lang="en-US"/>
        </a:p>
      </dgm:t>
    </dgm:pt>
    <dgm:pt modelId="{0E90A7D6-4723-4BA7-AB05-294E9226AA38}">
      <dgm:prSet phldrT="[Text]"/>
      <dgm:spPr/>
      <dgm:t>
        <a:bodyPr/>
        <a:lstStyle/>
        <a:p>
          <a:r>
            <a:rPr lang="en-US" dirty="0" smtClean="0"/>
            <a:t>today</a:t>
          </a:r>
          <a:endParaRPr lang="en-US" dirty="0"/>
        </a:p>
      </dgm:t>
    </dgm:pt>
    <dgm:pt modelId="{C9053F3C-70BA-4B25-8537-AE50BFC2015B}" type="parTrans" cxnId="{6E5441BD-4A07-40C2-9894-3C0AA04D19C5}">
      <dgm:prSet/>
      <dgm:spPr/>
      <dgm:t>
        <a:bodyPr/>
        <a:lstStyle/>
        <a:p>
          <a:endParaRPr lang="en-US"/>
        </a:p>
      </dgm:t>
    </dgm:pt>
    <dgm:pt modelId="{2C728D8B-3B13-41EF-93FF-55A40BA09063}" type="sibTrans" cxnId="{6E5441BD-4A07-40C2-9894-3C0AA04D19C5}">
      <dgm:prSet/>
      <dgm:spPr/>
      <dgm:t>
        <a:bodyPr/>
        <a:lstStyle/>
        <a:p>
          <a:endParaRPr lang="en-US"/>
        </a:p>
      </dgm:t>
    </dgm:pt>
    <dgm:pt modelId="{AA36706C-E44E-47AF-955A-C37D4B33CF82}">
      <dgm:prSet phldrT="[Text]"/>
      <dgm:spPr/>
      <dgm:t>
        <a:bodyPr/>
        <a:lstStyle/>
        <a:p>
          <a:r>
            <a:rPr lang="en-US" smtClean="0"/>
            <a:t>1850</a:t>
          </a:r>
          <a:endParaRPr lang="en-US" dirty="0"/>
        </a:p>
      </dgm:t>
    </dgm:pt>
    <dgm:pt modelId="{3FA932F4-5939-460A-9B3F-45B243C0152E}" type="parTrans" cxnId="{8D874C7F-5D9D-46F9-91FE-8C15215C87F8}">
      <dgm:prSet/>
      <dgm:spPr/>
      <dgm:t>
        <a:bodyPr/>
        <a:lstStyle/>
        <a:p>
          <a:endParaRPr lang="en-US"/>
        </a:p>
      </dgm:t>
    </dgm:pt>
    <dgm:pt modelId="{0E72224F-5737-4CDC-94D4-A5BCC1BE56E5}" type="sibTrans" cxnId="{8D874C7F-5D9D-46F9-91FE-8C15215C87F8}">
      <dgm:prSet/>
      <dgm:spPr/>
      <dgm:t>
        <a:bodyPr/>
        <a:lstStyle/>
        <a:p>
          <a:endParaRPr lang="en-US"/>
        </a:p>
      </dgm:t>
    </dgm:pt>
    <dgm:pt modelId="{DEEC21F9-D1B0-4DA9-B622-F068ED4F338C}" type="pres">
      <dgm:prSet presAssocID="{6ADD0DC5-0B94-4213-8625-4A71CC058A96}" presName="CompostProcess" presStyleCnt="0">
        <dgm:presLayoutVars>
          <dgm:dir/>
          <dgm:resizeHandles val="exact"/>
        </dgm:presLayoutVars>
      </dgm:prSet>
      <dgm:spPr/>
    </dgm:pt>
    <dgm:pt modelId="{D591551C-4274-4E46-ACEC-30B3F3784395}" type="pres">
      <dgm:prSet presAssocID="{6ADD0DC5-0B94-4213-8625-4A71CC058A96}" presName="arrow" presStyleLbl="bgShp" presStyleIdx="0" presStyleCnt="1"/>
      <dgm:spPr/>
    </dgm:pt>
    <dgm:pt modelId="{1B0C1285-487B-459E-B01F-B76DDB6CCADA}" type="pres">
      <dgm:prSet presAssocID="{6ADD0DC5-0B94-4213-8625-4A71CC058A96}" presName="linearProcess" presStyleCnt="0"/>
      <dgm:spPr/>
    </dgm:pt>
    <dgm:pt modelId="{C7212FFF-D516-4234-B018-4E9EE24B668A}" type="pres">
      <dgm:prSet presAssocID="{2CD40CA1-C2A9-4447-B68A-B85F1B401469}" presName="tex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DB49DC-995B-4ECE-811C-FE09DF09A226}" type="pres">
      <dgm:prSet presAssocID="{E833E947-F8CA-445A-9F8B-17CEC4B4B0E2}" presName="sibTrans" presStyleCnt="0"/>
      <dgm:spPr/>
    </dgm:pt>
    <dgm:pt modelId="{41DECFA9-71B6-4DAF-89EF-D3B013B3A39C}" type="pres">
      <dgm:prSet presAssocID="{AA36706C-E44E-47AF-955A-C37D4B33CF82}" presName="text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F92284-0ECD-40C6-AF49-4F764E31F36F}" type="pres">
      <dgm:prSet presAssocID="{0E72224F-5737-4CDC-94D4-A5BCC1BE56E5}" presName="sibTrans" presStyleCnt="0"/>
      <dgm:spPr/>
    </dgm:pt>
    <dgm:pt modelId="{FD971ACC-FB09-4D0E-A7E1-F1E476CF51EB}" type="pres">
      <dgm:prSet presAssocID="{52CB673A-7B90-4A73-880E-2A2F46F9AE7A}" presName="text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DC2EC1-F7C6-424B-A358-DADB9D4D4A60}" type="pres">
      <dgm:prSet presAssocID="{E5B19115-4CE6-4E0B-A20E-C5A1852487EE}" presName="sibTrans" presStyleCnt="0"/>
      <dgm:spPr/>
    </dgm:pt>
    <dgm:pt modelId="{4FAE1A86-10D7-4ACF-8904-53E235EEB953}" type="pres">
      <dgm:prSet presAssocID="{5670733C-19FE-418C-A71B-3371221B2DA6}" presName="text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D6F8DE-F124-4E57-844A-4A8C446CD4FA}" type="pres">
      <dgm:prSet presAssocID="{BFA935C3-F10A-41A2-A371-C7B76EFB35D8}" presName="sibTrans" presStyleCnt="0"/>
      <dgm:spPr/>
    </dgm:pt>
    <dgm:pt modelId="{85FF13C3-3696-483A-B433-85A4FA10F246}" type="pres">
      <dgm:prSet presAssocID="{7BC0CBEA-5C39-4E82-915E-0E11DE613770}" presName="text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910E25-A831-433A-9838-E8E30A4C5118}" type="pres">
      <dgm:prSet presAssocID="{E7DA3FAC-F109-44C9-AA46-BFB5F9686874}" presName="sibTrans" presStyleCnt="0"/>
      <dgm:spPr/>
    </dgm:pt>
    <dgm:pt modelId="{22D445C9-352C-49DE-B456-82D46D24AF6B}" type="pres">
      <dgm:prSet presAssocID="{0E90A7D6-4723-4BA7-AB05-294E9226AA38}" presName="text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5D5796D-F04C-4C18-BEA0-77A9A68653F6}" type="presOf" srcId="{52CB673A-7B90-4A73-880E-2A2F46F9AE7A}" destId="{FD971ACC-FB09-4D0E-A7E1-F1E476CF51EB}" srcOrd="0" destOrd="0" presId="urn:microsoft.com/office/officeart/2005/8/layout/hProcess9"/>
    <dgm:cxn modelId="{9067A2AC-317F-413D-8A61-1A659190FA2D}" type="presOf" srcId="{AA36706C-E44E-47AF-955A-C37D4B33CF82}" destId="{41DECFA9-71B6-4DAF-89EF-D3B013B3A39C}" srcOrd="0" destOrd="0" presId="urn:microsoft.com/office/officeart/2005/8/layout/hProcess9"/>
    <dgm:cxn modelId="{AE9DF568-238A-4E7F-89E5-0179FBA4C578}" type="presOf" srcId="{0E90A7D6-4723-4BA7-AB05-294E9226AA38}" destId="{22D445C9-352C-49DE-B456-82D46D24AF6B}" srcOrd="0" destOrd="0" presId="urn:microsoft.com/office/officeart/2005/8/layout/hProcess9"/>
    <dgm:cxn modelId="{77BC04E1-016B-45DD-B527-DD3BCF39A8EF}" type="presOf" srcId="{5670733C-19FE-418C-A71B-3371221B2DA6}" destId="{4FAE1A86-10D7-4ACF-8904-53E235EEB953}" srcOrd="0" destOrd="0" presId="urn:microsoft.com/office/officeart/2005/8/layout/hProcess9"/>
    <dgm:cxn modelId="{1590DCE2-9462-43D3-9FD6-6ADFBA92FC8A}" srcId="{6ADD0DC5-0B94-4213-8625-4A71CC058A96}" destId="{52CB673A-7B90-4A73-880E-2A2F46F9AE7A}" srcOrd="2" destOrd="0" parTransId="{0A72BAEF-A868-4B63-AD85-605FB5D3349A}" sibTransId="{E5B19115-4CE6-4E0B-A20E-C5A1852487EE}"/>
    <dgm:cxn modelId="{9040DC9F-599E-4020-AAC4-10DDA951E2E5}" type="presOf" srcId="{6ADD0DC5-0B94-4213-8625-4A71CC058A96}" destId="{DEEC21F9-D1B0-4DA9-B622-F068ED4F338C}" srcOrd="0" destOrd="0" presId="urn:microsoft.com/office/officeart/2005/8/layout/hProcess9"/>
    <dgm:cxn modelId="{96CE3ADC-F8C6-4B89-95B5-9AFC8A84154D}" srcId="{6ADD0DC5-0B94-4213-8625-4A71CC058A96}" destId="{2CD40CA1-C2A9-4447-B68A-B85F1B401469}" srcOrd="0" destOrd="0" parTransId="{9478A6D3-5BC9-44CA-859D-776E2E269531}" sibTransId="{E833E947-F8CA-445A-9F8B-17CEC4B4B0E2}"/>
    <dgm:cxn modelId="{B9BC8FB9-2BE0-48AA-9CDD-7FE780440D72}" type="presOf" srcId="{7BC0CBEA-5C39-4E82-915E-0E11DE613770}" destId="{85FF13C3-3696-483A-B433-85A4FA10F246}" srcOrd="0" destOrd="0" presId="urn:microsoft.com/office/officeart/2005/8/layout/hProcess9"/>
    <dgm:cxn modelId="{6E5441BD-4A07-40C2-9894-3C0AA04D19C5}" srcId="{6ADD0DC5-0B94-4213-8625-4A71CC058A96}" destId="{0E90A7D6-4723-4BA7-AB05-294E9226AA38}" srcOrd="5" destOrd="0" parTransId="{C9053F3C-70BA-4B25-8537-AE50BFC2015B}" sibTransId="{2C728D8B-3B13-41EF-93FF-55A40BA09063}"/>
    <dgm:cxn modelId="{8D874C7F-5D9D-46F9-91FE-8C15215C87F8}" srcId="{6ADD0DC5-0B94-4213-8625-4A71CC058A96}" destId="{AA36706C-E44E-47AF-955A-C37D4B33CF82}" srcOrd="1" destOrd="0" parTransId="{3FA932F4-5939-460A-9B3F-45B243C0152E}" sibTransId="{0E72224F-5737-4CDC-94D4-A5BCC1BE56E5}"/>
    <dgm:cxn modelId="{080A51B4-4796-4908-A0A0-77A5279728F3}" type="presOf" srcId="{2CD40CA1-C2A9-4447-B68A-B85F1B401469}" destId="{C7212FFF-D516-4234-B018-4E9EE24B668A}" srcOrd="0" destOrd="0" presId="urn:microsoft.com/office/officeart/2005/8/layout/hProcess9"/>
    <dgm:cxn modelId="{0F30359E-607A-4FDE-8921-BCF653E91C8F}" srcId="{6ADD0DC5-0B94-4213-8625-4A71CC058A96}" destId="{7BC0CBEA-5C39-4E82-915E-0E11DE613770}" srcOrd="4" destOrd="0" parTransId="{C17EA130-9A34-4906-9530-0E2D43DAFD4F}" sibTransId="{E7DA3FAC-F109-44C9-AA46-BFB5F9686874}"/>
    <dgm:cxn modelId="{6954A8BF-22C8-44DF-BB07-2A405D2EBE82}" srcId="{6ADD0DC5-0B94-4213-8625-4A71CC058A96}" destId="{5670733C-19FE-418C-A71B-3371221B2DA6}" srcOrd="3" destOrd="0" parTransId="{EB0F933C-131A-4017-9E1B-EF3FC22BD417}" sibTransId="{BFA935C3-F10A-41A2-A371-C7B76EFB35D8}"/>
    <dgm:cxn modelId="{25491A1F-9C59-4C2D-B98C-F1A35A0DCB56}" type="presParOf" srcId="{DEEC21F9-D1B0-4DA9-B622-F068ED4F338C}" destId="{D591551C-4274-4E46-ACEC-30B3F3784395}" srcOrd="0" destOrd="0" presId="urn:microsoft.com/office/officeart/2005/8/layout/hProcess9"/>
    <dgm:cxn modelId="{C1005796-EC05-430F-A9F9-62DAB92CF26C}" type="presParOf" srcId="{DEEC21F9-D1B0-4DA9-B622-F068ED4F338C}" destId="{1B0C1285-487B-459E-B01F-B76DDB6CCADA}" srcOrd="1" destOrd="0" presId="urn:microsoft.com/office/officeart/2005/8/layout/hProcess9"/>
    <dgm:cxn modelId="{D61292DC-A023-444A-B43D-7E6977C145AB}" type="presParOf" srcId="{1B0C1285-487B-459E-B01F-B76DDB6CCADA}" destId="{C7212FFF-D516-4234-B018-4E9EE24B668A}" srcOrd="0" destOrd="0" presId="urn:microsoft.com/office/officeart/2005/8/layout/hProcess9"/>
    <dgm:cxn modelId="{6CE3E324-4EAA-43DA-987C-9FD144AEB49D}" type="presParOf" srcId="{1B0C1285-487B-459E-B01F-B76DDB6CCADA}" destId="{06DB49DC-995B-4ECE-811C-FE09DF09A226}" srcOrd="1" destOrd="0" presId="urn:microsoft.com/office/officeart/2005/8/layout/hProcess9"/>
    <dgm:cxn modelId="{7650CBD1-6954-48D0-B5E7-DBA4666F418E}" type="presParOf" srcId="{1B0C1285-487B-459E-B01F-B76DDB6CCADA}" destId="{41DECFA9-71B6-4DAF-89EF-D3B013B3A39C}" srcOrd="2" destOrd="0" presId="urn:microsoft.com/office/officeart/2005/8/layout/hProcess9"/>
    <dgm:cxn modelId="{818F13DB-0C72-40EC-9724-2A7FE742EDD6}" type="presParOf" srcId="{1B0C1285-487B-459E-B01F-B76DDB6CCADA}" destId="{3EF92284-0ECD-40C6-AF49-4F764E31F36F}" srcOrd="3" destOrd="0" presId="urn:microsoft.com/office/officeart/2005/8/layout/hProcess9"/>
    <dgm:cxn modelId="{2E46E757-DDB6-47D2-B7F2-433C7CD322FF}" type="presParOf" srcId="{1B0C1285-487B-459E-B01F-B76DDB6CCADA}" destId="{FD971ACC-FB09-4D0E-A7E1-F1E476CF51EB}" srcOrd="4" destOrd="0" presId="urn:microsoft.com/office/officeart/2005/8/layout/hProcess9"/>
    <dgm:cxn modelId="{87F87604-CFC9-4327-A024-CB990A8FC84D}" type="presParOf" srcId="{1B0C1285-487B-459E-B01F-B76DDB6CCADA}" destId="{55DC2EC1-F7C6-424B-A358-DADB9D4D4A60}" srcOrd="5" destOrd="0" presId="urn:microsoft.com/office/officeart/2005/8/layout/hProcess9"/>
    <dgm:cxn modelId="{FDBA9D5C-21A6-45F8-A126-D761C546BA44}" type="presParOf" srcId="{1B0C1285-487B-459E-B01F-B76DDB6CCADA}" destId="{4FAE1A86-10D7-4ACF-8904-53E235EEB953}" srcOrd="6" destOrd="0" presId="urn:microsoft.com/office/officeart/2005/8/layout/hProcess9"/>
    <dgm:cxn modelId="{D31F411C-B178-4BB9-927C-BE9DC31C2B5B}" type="presParOf" srcId="{1B0C1285-487B-459E-B01F-B76DDB6CCADA}" destId="{BDD6F8DE-F124-4E57-844A-4A8C446CD4FA}" srcOrd="7" destOrd="0" presId="urn:microsoft.com/office/officeart/2005/8/layout/hProcess9"/>
    <dgm:cxn modelId="{1E9BC5E3-94AE-457D-BA80-26DC746CE4D8}" type="presParOf" srcId="{1B0C1285-487B-459E-B01F-B76DDB6CCADA}" destId="{85FF13C3-3696-483A-B433-85A4FA10F246}" srcOrd="8" destOrd="0" presId="urn:microsoft.com/office/officeart/2005/8/layout/hProcess9"/>
    <dgm:cxn modelId="{8627CEC8-FD73-46BD-BD82-55DF86408DBD}" type="presParOf" srcId="{1B0C1285-487B-459E-B01F-B76DDB6CCADA}" destId="{96910E25-A831-433A-9838-E8E30A4C5118}" srcOrd="9" destOrd="0" presId="urn:microsoft.com/office/officeart/2005/8/layout/hProcess9"/>
    <dgm:cxn modelId="{9AF45517-5FAA-4677-B553-3B96C87E5100}" type="presParOf" srcId="{1B0C1285-487B-459E-B01F-B76DDB6CCADA}" destId="{22D445C9-352C-49DE-B456-82D46D24AF6B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91551C-4274-4E46-ACEC-30B3F3784395}">
      <dsp:nvSpPr>
        <dsp:cNvPr id="0" name=""/>
        <dsp:cNvSpPr/>
      </dsp:nvSpPr>
      <dsp:spPr>
        <a:xfrm>
          <a:off x="640079" y="0"/>
          <a:ext cx="7254240" cy="3721947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212FFF-D516-4234-B018-4E9EE24B668A}">
      <dsp:nvSpPr>
        <dsp:cNvPr id="0" name=""/>
        <dsp:cNvSpPr/>
      </dsp:nvSpPr>
      <dsp:spPr>
        <a:xfrm>
          <a:off x="104" y="1116584"/>
          <a:ext cx="1248906" cy="148877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RelaxedModerately" zoom="92000">
            <a:rot lat="19499842" lon="366472" rev="21089246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1800</a:t>
          </a:r>
          <a:endParaRPr lang="en-US" sz="3000" kern="1200" dirty="0"/>
        </a:p>
      </dsp:txBody>
      <dsp:txXfrm>
        <a:off x="61071" y="1177551"/>
        <a:ext cx="1126972" cy="1366844"/>
      </dsp:txXfrm>
    </dsp:sp>
    <dsp:sp modelId="{41DECFA9-71B6-4DAF-89EF-D3B013B3A39C}">
      <dsp:nvSpPr>
        <dsp:cNvPr id="0" name=""/>
        <dsp:cNvSpPr/>
      </dsp:nvSpPr>
      <dsp:spPr>
        <a:xfrm>
          <a:off x="1457161" y="1116584"/>
          <a:ext cx="1248906" cy="1488778"/>
        </a:xfrm>
        <a:prstGeom prst="roundRect">
          <a:avLst/>
        </a:prstGeom>
        <a:solidFill>
          <a:schemeClr val="accent4">
            <a:hueOff val="-892954"/>
            <a:satOff val="5380"/>
            <a:lumOff val="43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RelaxedModerately" zoom="92000">
            <a:rot lat="19499842" lon="366472" rev="21089246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smtClean="0"/>
            <a:t>1850</a:t>
          </a:r>
          <a:endParaRPr lang="en-US" sz="3000" kern="1200" dirty="0"/>
        </a:p>
      </dsp:txBody>
      <dsp:txXfrm>
        <a:off x="1518128" y="1177551"/>
        <a:ext cx="1126972" cy="1366844"/>
      </dsp:txXfrm>
    </dsp:sp>
    <dsp:sp modelId="{FD971ACC-FB09-4D0E-A7E1-F1E476CF51EB}">
      <dsp:nvSpPr>
        <dsp:cNvPr id="0" name=""/>
        <dsp:cNvSpPr/>
      </dsp:nvSpPr>
      <dsp:spPr>
        <a:xfrm>
          <a:off x="2914218" y="1116584"/>
          <a:ext cx="1248906" cy="1488778"/>
        </a:xfrm>
        <a:prstGeom prst="roundRect">
          <a:avLst/>
        </a:prstGeom>
        <a:solidFill>
          <a:schemeClr val="accent4">
            <a:hueOff val="-1785908"/>
            <a:satOff val="10760"/>
            <a:lumOff val="86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RelaxedModerately" zoom="92000">
            <a:rot lat="19499842" lon="366472" rev="21089246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1900</a:t>
          </a:r>
          <a:endParaRPr lang="en-US" sz="3000" kern="1200" dirty="0"/>
        </a:p>
      </dsp:txBody>
      <dsp:txXfrm>
        <a:off x="2975185" y="1177551"/>
        <a:ext cx="1126972" cy="1366844"/>
      </dsp:txXfrm>
    </dsp:sp>
    <dsp:sp modelId="{4FAE1A86-10D7-4ACF-8904-53E235EEB953}">
      <dsp:nvSpPr>
        <dsp:cNvPr id="0" name=""/>
        <dsp:cNvSpPr/>
      </dsp:nvSpPr>
      <dsp:spPr>
        <a:xfrm>
          <a:off x="4371275" y="1116584"/>
          <a:ext cx="1248906" cy="1488778"/>
        </a:xfrm>
        <a:prstGeom prst="roundRect">
          <a:avLst/>
        </a:prstGeom>
        <a:solidFill>
          <a:schemeClr val="accent4">
            <a:hueOff val="-2678862"/>
            <a:satOff val="16139"/>
            <a:lumOff val="129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RelaxedModerately" zoom="92000">
            <a:rot lat="19499842" lon="366472" rev="21089246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1950</a:t>
          </a:r>
          <a:endParaRPr lang="en-US" sz="3000" kern="1200" dirty="0"/>
        </a:p>
      </dsp:txBody>
      <dsp:txXfrm>
        <a:off x="4432242" y="1177551"/>
        <a:ext cx="1126972" cy="1366844"/>
      </dsp:txXfrm>
    </dsp:sp>
    <dsp:sp modelId="{85FF13C3-3696-483A-B433-85A4FA10F246}">
      <dsp:nvSpPr>
        <dsp:cNvPr id="0" name=""/>
        <dsp:cNvSpPr/>
      </dsp:nvSpPr>
      <dsp:spPr>
        <a:xfrm>
          <a:off x="5828332" y="1116584"/>
          <a:ext cx="1248906" cy="1488778"/>
        </a:xfrm>
        <a:prstGeom prst="roundRect">
          <a:avLst/>
        </a:prstGeom>
        <a:solidFill>
          <a:schemeClr val="accent4">
            <a:hueOff val="-3571816"/>
            <a:satOff val="21519"/>
            <a:lumOff val="172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RelaxedModerately" zoom="92000">
            <a:rot lat="19499842" lon="366472" rev="21089246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2000</a:t>
          </a:r>
          <a:endParaRPr lang="en-US" sz="3000" kern="1200" dirty="0"/>
        </a:p>
      </dsp:txBody>
      <dsp:txXfrm>
        <a:off x="5889299" y="1177551"/>
        <a:ext cx="1126972" cy="1366844"/>
      </dsp:txXfrm>
    </dsp:sp>
    <dsp:sp modelId="{22D445C9-352C-49DE-B456-82D46D24AF6B}">
      <dsp:nvSpPr>
        <dsp:cNvPr id="0" name=""/>
        <dsp:cNvSpPr/>
      </dsp:nvSpPr>
      <dsp:spPr>
        <a:xfrm>
          <a:off x="7285389" y="1116584"/>
          <a:ext cx="1248906" cy="1488778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RelaxedModerately" zoom="92000">
            <a:rot lat="19499842" lon="366472" rev="21089246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today</a:t>
          </a:r>
          <a:endParaRPr lang="en-US" sz="3000" kern="1200" dirty="0"/>
        </a:p>
      </dsp:txBody>
      <dsp:txXfrm>
        <a:off x="7346356" y="1177551"/>
        <a:ext cx="1126972" cy="1366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143E5-B9BB-4D2F-AA01-8678A3A090A5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3018-2722-4828-B297-D0929CDE3E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31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Health</a:t>
            </a:r>
          </a:p>
          <a:p>
            <a:r>
              <a:rPr lang="en-US" baseline="0" dirty="0" smtClean="0"/>
              <a:t>     </a:t>
            </a:r>
            <a:r>
              <a:rPr lang="en-US" dirty="0" smtClean="0"/>
              <a:t>Asthma/bronchitis</a:t>
            </a:r>
          </a:p>
          <a:p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    Cancer</a:t>
            </a:r>
          </a:p>
          <a:p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    Developmental disorders</a:t>
            </a:r>
          </a:p>
          <a:p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Food</a:t>
            </a:r>
          </a:p>
          <a:p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    Mercury in fish</a:t>
            </a:r>
          </a:p>
          <a:p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    Lower crop yields</a:t>
            </a:r>
          </a:p>
          <a:p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Water</a:t>
            </a:r>
          </a:p>
          <a:p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    Thermal pollution</a:t>
            </a:r>
          </a:p>
          <a:p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    Loss of fresh water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3018-2722-4828-B297-D0929CDE3EC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153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atmosphere is a razor-thin,</a:t>
            </a:r>
            <a:r>
              <a:rPr lang="en-US" baseline="0" dirty="0" smtClean="0"/>
              <a:t> delicate layer protecting our planet…we should treat it with respect and care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3018-2722-4828-B297-D0929CDE3EC5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60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Doesn’t matter what church,</a:t>
            </a:r>
            <a:r>
              <a:rPr lang="en-US" baseline="0" dirty="0" smtClean="0"/>
              <a:t> mosque, synagogue, or temple you attend, or if you don’t attend at all</a:t>
            </a:r>
          </a:p>
          <a:p>
            <a:r>
              <a:rPr lang="en-US" baseline="0" dirty="0" smtClean="0"/>
              <a:t>Doesn’t matter what party you vote for</a:t>
            </a:r>
          </a:p>
          <a:p>
            <a:r>
              <a:rPr lang="en-US" baseline="0" dirty="0" smtClean="0"/>
              <a:t>We all want our children’s lives to be better than our 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3018-2722-4828-B297-D0929CDE3EC5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36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Agriculture</a:t>
            </a:r>
          </a:p>
          <a:p>
            <a:pPr lvl="1"/>
            <a:r>
              <a:rPr lang="en-US" dirty="0" smtClean="0"/>
              <a:t>Water supply disruption (floods, droughts, etc.)</a:t>
            </a:r>
          </a:p>
          <a:p>
            <a:pPr lvl="1"/>
            <a:r>
              <a:rPr lang="en-US" dirty="0" smtClean="0"/>
              <a:t>Wildfires</a:t>
            </a:r>
          </a:p>
          <a:p>
            <a:pPr lvl="1"/>
            <a:r>
              <a:rPr lang="en-US" dirty="0" smtClean="0"/>
              <a:t>Expanding deserts</a:t>
            </a:r>
          </a:p>
          <a:p>
            <a:r>
              <a:rPr lang="en-US" dirty="0" smtClean="0"/>
              <a:t>Polar melting</a:t>
            </a:r>
          </a:p>
          <a:p>
            <a:pPr lvl="1"/>
            <a:r>
              <a:rPr lang="en-US" dirty="0" smtClean="0"/>
              <a:t>Mobile ice is a shipping hazard</a:t>
            </a:r>
          </a:p>
          <a:p>
            <a:pPr lvl="1"/>
            <a:r>
              <a:rPr lang="en-US" dirty="0" smtClean="0"/>
              <a:t>Loss of ice albedo is positive feedback on warming</a:t>
            </a:r>
          </a:p>
          <a:p>
            <a:pPr lvl="1"/>
            <a:r>
              <a:rPr lang="en-US" dirty="0" smtClean="0"/>
              <a:t>Methane in arctic will be released (strong greenhouse gas)</a:t>
            </a:r>
          </a:p>
          <a:p>
            <a:pPr lvl="1"/>
            <a:r>
              <a:rPr lang="en-US" dirty="0" smtClean="0"/>
              <a:t>Loss of habitats (biodiversity loss)</a:t>
            </a:r>
          </a:p>
          <a:p>
            <a:r>
              <a:rPr lang="en-US" dirty="0" smtClean="0"/>
              <a:t>Ocean acidification</a:t>
            </a:r>
          </a:p>
          <a:p>
            <a:pPr lvl="1"/>
            <a:r>
              <a:rPr lang="en-US" dirty="0" smtClean="0"/>
              <a:t>Coral bleaching</a:t>
            </a:r>
          </a:p>
          <a:p>
            <a:pPr lvl="1"/>
            <a:r>
              <a:rPr lang="en-US" dirty="0" smtClean="0"/>
              <a:t>Loss of </a:t>
            </a:r>
            <a:r>
              <a:rPr lang="en-US" dirty="0" err="1" smtClean="0"/>
              <a:t>photoplankton</a:t>
            </a:r>
            <a:endParaRPr lang="en-US" dirty="0" smtClean="0"/>
          </a:p>
          <a:p>
            <a:pPr lvl="1"/>
            <a:r>
              <a:rPr lang="en-US" dirty="0" smtClean="0"/>
              <a:t>Loss of shellfish</a:t>
            </a:r>
          </a:p>
          <a:p>
            <a:pPr lvl="1"/>
            <a:r>
              <a:rPr lang="en-US" dirty="0" smtClean="0"/>
              <a:t>Damage to entire ocean food chain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Melting glaciers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One sixth of world’s population depends on glacier melt for water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Sea level rise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Flooding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Mixing of salt and fresh water, polluting aquifers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Health</a:t>
            </a:r>
          </a:p>
          <a:p>
            <a:pPr marL="457200" lvl="1" indent="0" eaLnBrk="0" hangingPunct="0">
              <a:spcBef>
                <a:spcPct val="20000"/>
              </a:spcBef>
              <a:buClr>
                <a:srgbClr val="1F497D"/>
              </a:buClr>
              <a:buFontTx/>
              <a:buNone/>
            </a:pPr>
            <a:r>
              <a:rPr lang="en-US" sz="1600" kern="0" dirty="0" smtClean="0">
                <a:latin typeface="+mn-lt"/>
              </a:rPr>
              <a:t>Disease-bearing insect migration</a:t>
            </a:r>
          </a:p>
          <a:p>
            <a:pPr marL="457200" lvl="1" indent="0" eaLnBrk="0" hangingPunct="0">
              <a:spcBef>
                <a:spcPct val="20000"/>
              </a:spcBef>
              <a:buClr>
                <a:srgbClr val="1F497D"/>
              </a:buClr>
              <a:buFontTx/>
              <a:buNone/>
            </a:pPr>
            <a:r>
              <a:rPr lang="en-US" sz="1600" kern="0" dirty="0" smtClean="0"/>
              <a:t>Heatwave deaths</a:t>
            </a:r>
          </a:p>
          <a:p>
            <a:pPr marL="457200" lvl="1" indent="0" eaLnBrk="0" hangingPunct="0">
              <a:spcBef>
                <a:spcPct val="20000"/>
              </a:spcBef>
              <a:buClr>
                <a:srgbClr val="1F497D"/>
              </a:buClr>
              <a:buFontTx/>
              <a:buNone/>
            </a:pPr>
            <a:r>
              <a:rPr lang="en-US" sz="1600" kern="0" dirty="0" smtClean="0">
                <a:latin typeface="+mn-lt"/>
              </a:rPr>
              <a:t>Dramatic increase in pollen counts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Economic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Costs of climate disruption far outweigh the costs of preventing it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Massive migration, disruption to trade, storm damage, socioeconomic volatility (conflict)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3018-2722-4828-B297-D0929CDE3EC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5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3018-2722-4828-B297-D0929CDE3EC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55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1200" dirty="0" smtClean="0"/>
              <a:t>Plants have a lower </a:t>
            </a:r>
            <a:r>
              <a:rPr lang="en-US" sz="1200" baseline="30000" dirty="0" smtClean="0"/>
              <a:t>13</a:t>
            </a:r>
            <a:r>
              <a:rPr lang="en-US" sz="1200" dirty="0" smtClean="0"/>
              <a:t>C/</a:t>
            </a:r>
            <a:r>
              <a:rPr lang="en-US" sz="1200" baseline="30000" dirty="0" smtClean="0"/>
              <a:t>12</a:t>
            </a:r>
            <a:r>
              <a:rPr lang="en-US" sz="1200" dirty="0" smtClean="0"/>
              <a:t>C ratio than in the atmosphere</a:t>
            </a:r>
          </a:p>
          <a:p>
            <a:pPr>
              <a:spcAft>
                <a:spcPts val="1200"/>
              </a:spcAft>
            </a:pPr>
            <a:r>
              <a:rPr lang="en-US" sz="1200" dirty="0" smtClean="0"/>
              <a:t>If rising atmospheric CO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 comes from fossil fuels, the </a:t>
            </a:r>
            <a:r>
              <a:rPr lang="en-US" sz="1200" baseline="30000" dirty="0" smtClean="0"/>
              <a:t>13</a:t>
            </a:r>
            <a:r>
              <a:rPr lang="en-US" sz="1200" dirty="0" smtClean="0"/>
              <a:t>C/</a:t>
            </a:r>
            <a:r>
              <a:rPr lang="en-US" sz="1200" baseline="30000" dirty="0" smtClean="0"/>
              <a:t>12</a:t>
            </a:r>
            <a:r>
              <a:rPr lang="en-US" sz="1200" dirty="0" smtClean="0"/>
              <a:t>C should be falling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3018-2722-4828-B297-D0929CDE3EC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97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Burning fossil fuels consumes oxygen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3018-2722-4828-B297-D0929CDE3EC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932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Dirurnal</a:t>
            </a:r>
            <a:r>
              <a:rPr lang="en-US" baseline="0" dirty="0" smtClean="0"/>
              <a:t> temperature range (DTR) has decreased (night temps rose faster than day temps)…consistent with anthropogenic warming (but not with solar output changes)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3018-2722-4828-B297-D0929CDE3EC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74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3018-2722-4828-B297-D0929CDE3EC5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57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1A9AED-FAAB-4506-9493-EFBF60F7E7F3}" type="slidenum">
              <a:rPr lang="en-US" altLang="en-US"/>
              <a:pPr/>
              <a:t>56</a:t>
            </a:fld>
            <a:endParaRPr lang="en-US" alt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2569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Depletion of a common resource by individuals, all acting rationally according to their best interest,</a:t>
            </a:r>
            <a:r>
              <a:rPr lang="en-US" baseline="0" dirty="0" smtClean="0"/>
              <a:t> despite their understanding that doing so is not in their long-term interest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3018-2722-4828-B297-D0929CDE3EC5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799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95440-0623-4330-8EDC-E164C16BE07A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764EF-26C9-429D-9B83-C7270A2D8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95440-0623-4330-8EDC-E164C16BE07A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764EF-26C9-429D-9B83-C7270A2D8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95440-0623-4330-8EDC-E164C16BE07A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764EF-26C9-429D-9B83-C7270A2D8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95440-0623-4330-8EDC-E164C16BE07A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764EF-26C9-429D-9B83-C7270A2D8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95440-0623-4330-8EDC-E164C16BE07A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764EF-26C9-429D-9B83-C7270A2D8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95440-0623-4330-8EDC-E164C16BE07A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764EF-26C9-429D-9B83-C7270A2D8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95440-0623-4330-8EDC-E164C16BE07A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764EF-26C9-429D-9B83-C7270A2D8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95440-0623-4330-8EDC-E164C16BE07A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764EF-26C9-429D-9B83-C7270A2D8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95440-0623-4330-8EDC-E164C16BE07A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764EF-26C9-429D-9B83-C7270A2D8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95440-0623-4330-8EDC-E164C16BE07A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764EF-26C9-429D-9B83-C7270A2D8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95440-0623-4330-8EDC-E164C16BE07A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764EF-26C9-429D-9B83-C7270A2D8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95440-0623-4330-8EDC-E164C16BE07A}" type="datetimeFigureOut">
              <a:rPr lang="en-US" smtClean="0"/>
              <a:pPr/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764EF-26C9-429D-9B83-C7270A2D8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5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9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5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11" Type="http://schemas.openxmlformats.org/officeDocument/2006/relationships/image" Target="../media/image12.gif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7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75.wmf"/><Relationship Id="rId4" Type="http://schemas.openxmlformats.org/officeDocument/2006/relationships/oleObject" Target="../embeddings/oleObject5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6.w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79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80.wmf"/><Relationship Id="rId4" Type="http://schemas.openxmlformats.org/officeDocument/2006/relationships/oleObject" Target="../embeddings/oleObject8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757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38200"/>
            <a:ext cx="8763000" cy="2286000"/>
          </a:xfrm>
        </p:spPr>
        <p:txBody>
          <a:bodyPr>
            <a:noAutofit/>
          </a:bodyPr>
          <a:lstStyle/>
          <a:p>
            <a:r>
              <a:rPr lang="en-US" sz="8000" b="1" dirty="0" smtClean="0"/>
              <a:t>Climate Disruption</a:t>
            </a:r>
            <a:r>
              <a:rPr lang="en-US" sz="5800" b="1" dirty="0" smtClean="0"/>
              <a:t/>
            </a:r>
            <a:br>
              <a:rPr lang="en-US" sz="5800" b="1" dirty="0" smtClean="0"/>
            </a:br>
            <a:r>
              <a:rPr lang="en-US" sz="4800" b="1" i="1" dirty="0" smtClean="0"/>
              <a:t>What We Can Do</a:t>
            </a:r>
            <a:endParaRPr lang="en-US" sz="4800" b="1" i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4343400"/>
            <a:ext cx="3657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Seth B. Darling, PhD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810000"/>
            <a:ext cx="1752600" cy="2728039"/>
          </a:xfrm>
          <a:prstGeom prst="roundRect">
            <a:avLst>
              <a:gd name="adj" fmla="val 6326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700000">
              <a:rot lat="20916442" lon="630813" rev="20971306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4838" y="3962400"/>
            <a:ext cx="205325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smtClean="0">
                <a:solidFill>
                  <a:schemeClr val="bg1"/>
                </a:solidFill>
              </a:rPr>
              <a:t>Polar melting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65638" y="2438400"/>
            <a:ext cx="199900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smtClean="0">
                <a:solidFill>
                  <a:schemeClr val="bg1"/>
                </a:solidFill>
              </a:rPr>
              <a:t>Sea level rise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1497" y="939969"/>
            <a:ext cx="240694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smtClean="0">
                <a:solidFill>
                  <a:schemeClr val="bg1"/>
                </a:solidFill>
              </a:rPr>
              <a:t>Melting glaciers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65638" y="5507250"/>
            <a:ext cx="114005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smtClean="0">
                <a:solidFill>
                  <a:schemeClr val="bg1"/>
                </a:solidFill>
              </a:rPr>
              <a:t>Health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3438" y="5539397"/>
            <a:ext cx="260026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smtClean="0">
                <a:solidFill>
                  <a:schemeClr val="bg1"/>
                </a:solidFill>
              </a:rPr>
              <a:t>Extreme weather</a:t>
            </a:r>
            <a:endParaRPr lang="en-US" sz="2700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380783" y="210325"/>
            <a:ext cx="1579205" cy="1815178"/>
            <a:chOff x="4449336" y="4578"/>
            <a:chExt cx="1579205" cy="1815178"/>
          </a:xfrm>
        </p:grpSpPr>
        <p:sp>
          <p:nvSpPr>
            <p:cNvPr id="44" name="Hexagon 43"/>
            <p:cNvSpPr/>
            <p:nvPr/>
          </p:nvSpPr>
          <p:spPr>
            <a:xfrm rot="5400000">
              <a:off x="4331350" y="122564"/>
              <a:ext cx="1815178" cy="1579205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0">
              <a:blip r:embed="rId3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Hexagon 4"/>
            <p:cNvSpPr/>
            <p:nvPr/>
          </p:nvSpPr>
          <p:spPr>
            <a:xfrm>
              <a:off x="4695429" y="287443"/>
              <a:ext cx="1087019" cy="12494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27672" y="573361"/>
            <a:ext cx="2025739" cy="1089107"/>
            <a:chOff x="6196225" y="367614"/>
            <a:chExt cx="2025739" cy="1089107"/>
          </a:xfrm>
        </p:grpSpPr>
        <p:sp>
          <p:nvSpPr>
            <p:cNvPr id="42" name="Rectangle 41"/>
            <p:cNvSpPr/>
            <p:nvPr/>
          </p:nvSpPr>
          <p:spPr>
            <a:xfrm>
              <a:off x="6196225" y="367614"/>
              <a:ext cx="2025739" cy="108910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Rectangle 42"/>
            <p:cNvSpPr/>
            <p:nvPr/>
          </p:nvSpPr>
          <p:spPr>
            <a:xfrm>
              <a:off x="6196225" y="367614"/>
              <a:ext cx="2025739" cy="10891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700" kern="1200" dirty="0" smtClean="0">
                  <a:solidFill>
                    <a:schemeClr val="bg1"/>
                  </a:solidFill>
                </a:rPr>
                <a:t>Agriculture</a:t>
              </a:r>
              <a:endParaRPr lang="en-US" sz="27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675241" y="210325"/>
            <a:ext cx="1579205" cy="1815178"/>
            <a:chOff x="2743794" y="4578"/>
            <a:chExt cx="1579205" cy="1815178"/>
          </a:xfrm>
        </p:grpSpPr>
        <p:sp>
          <p:nvSpPr>
            <p:cNvPr id="40" name="Hexagon 39"/>
            <p:cNvSpPr/>
            <p:nvPr/>
          </p:nvSpPr>
          <p:spPr>
            <a:xfrm rot="5400000">
              <a:off x="2625808" y="122564"/>
              <a:ext cx="1815178" cy="1579205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0">
              <a:blip r:embed="rId4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Hexagon 8"/>
            <p:cNvSpPr/>
            <p:nvPr/>
          </p:nvSpPr>
          <p:spPr>
            <a:xfrm>
              <a:off x="2989887" y="287443"/>
              <a:ext cx="1087019" cy="12494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600" kern="120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524745" y="1751049"/>
            <a:ext cx="1579205" cy="1815178"/>
            <a:chOff x="3593298" y="1545302"/>
            <a:chExt cx="1579205" cy="1815178"/>
          </a:xfrm>
        </p:grpSpPr>
        <p:sp>
          <p:nvSpPr>
            <p:cNvPr id="38" name="Hexagon 37"/>
            <p:cNvSpPr/>
            <p:nvPr/>
          </p:nvSpPr>
          <p:spPr>
            <a:xfrm rot="5400000">
              <a:off x="3475312" y="1663288"/>
              <a:ext cx="1815178" cy="1579205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0">
              <a:blip r:embed="rId5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Hexagon 10"/>
            <p:cNvSpPr/>
            <p:nvPr/>
          </p:nvSpPr>
          <p:spPr>
            <a:xfrm>
              <a:off x="3839391" y="1828167"/>
              <a:ext cx="1087019" cy="12494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5700" kern="1200" dirty="0" smtClean="0">
                  <a:solidFill>
                    <a:schemeClr val="bg1"/>
                  </a:solidFill>
                </a:rPr>
                <a:t> </a:t>
              </a:r>
              <a:endParaRPr lang="en-US" sz="57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371600" y="2114084"/>
            <a:ext cx="1960393" cy="1089107"/>
            <a:chOff x="1440153" y="1908337"/>
            <a:chExt cx="1960393" cy="1089107"/>
          </a:xfrm>
        </p:grpSpPr>
        <p:sp>
          <p:nvSpPr>
            <p:cNvPr id="36" name="Rectangle 35"/>
            <p:cNvSpPr/>
            <p:nvPr/>
          </p:nvSpPr>
          <p:spPr>
            <a:xfrm>
              <a:off x="1440153" y="1908337"/>
              <a:ext cx="1960393" cy="108910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1440153" y="1908337"/>
              <a:ext cx="1960393" cy="10891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700" kern="1200" dirty="0" smtClean="0">
                  <a:solidFill>
                    <a:schemeClr val="bg1"/>
                  </a:solidFill>
                </a:rPr>
                <a:t>Ocean acidification</a:t>
              </a:r>
              <a:endParaRPr lang="en-US" sz="27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30287" y="1751049"/>
            <a:ext cx="1579205" cy="1815178"/>
            <a:chOff x="5298840" y="1545302"/>
            <a:chExt cx="1579205" cy="1815178"/>
          </a:xfrm>
        </p:grpSpPr>
        <p:sp>
          <p:nvSpPr>
            <p:cNvPr id="34" name="Hexagon 33"/>
            <p:cNvSpPr/>
            <p:nvPr/>
          </p:nvSpPr>
          <p:spPr>
            <a:xfrm rot="5400000">
              <a:off x="5180854" y="1663288"/>
              <a:ext cx="1815178" cy="1579205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0">
              <a:blip r:embed="rId6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Hexagon 14"/>
            <p:cNvSpPr/>
            <p:nvPr/>
          </p:nvSpPr>
          <p:spPr>
            <a:xfrm>
              <a:off x="5544933" y="1828167"/>
              <a:ext cx="1087019" cy="12494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600" kern="120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380783" y="3291773"/>
            <a:ext cx="1579205" cy="1815178"/>
            <a:chOff x="4449336" y="3086026"/>
            <a:chExt cx="1579205" cy="1815178"/>
          </a:xfrm>
        </p:grpSpPr>
        <p:sp>
          <p:nvSpPr>
            <p:cNvPr id="32" name="Hexagon 31"/>
            <p:cNvSpPr/>
            <p:nvPr/>
          </p:nvSpPr>
          <p:spPr>
            <a:xfrm rot="5400000">
              <a:off x="4331350" y="3204012"/>
              <a:ext cx="1815178" cy="1579205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0">
              <a:blip r:embed="rId7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Hexagon 16"/>
            <p:cNvSpPr/>
            <p:nvPr/>
          </p:nvSpPr>
          <p:spPr>
            <a:xfrm>
              <a:off x="4695429" y="3368891"/>
              <a:ext cx="1087019" cy="12494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5700" kern="1200" dirty="0" smtClean="0">
                  <a:solidFill>
                    <a:schemeClr val="bg1"/>
                  </a:solidFill>
                </a:rPr>
                <a:t> </a:t>
              </a:r>
              <a:endParaRPr lang="en-US" sz="57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127672" y="3654808"/>
            <a:ext cx="2025739" cy="1089107"/>
            <a:chOff x="6196225" y="3449061"/>
            <a:chExt cx="2025739" cy="1089107"/>
          </a:xfrm>
        </p:grpSpPr>
        <p:sp>
          <p:nvSpPr>
            <p:cNvPr id="30" name="Rectangle 29"/>
            <p:cNvSpPr/>
            <p:nvPr/>
          </p:nvSpPr>
          <p:spPr>
            <a:xfrm>
              <a:off x="6196225" y="3449061"/>
              <a:ext cx="2025739" cy="108910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6196225" y="3449061"/>
              <a:ext cx="2025739" cy="10891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700" kern="1200" dirty="0" smtClean="0">
                  <a:solidFill>
                    <a:schemeClr val="bg1"/>
                  </a:solidFill>
                </a:rPr>
                <a:t>Security</a:t>
              </a:r>
              <a:endParaRPr lang="en-US" sz="27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675241" y="3291773"/>
            <a:ext cx="1579205" cy="1815178"/>
            <a:chOff x="2743794" y="3086026"/>
            <a:chExt cx="1579205" cy="1815178"/>
          </a:xfrm>
        </p:grpSpPr>
        <p:sp>
          <p:nvSpPr>
            <p:cNvPr id="28" name="Hexagon 27"/>
            <p:cNvSpPr/>
            <p:nvPr/>
          </p:nvSpPr>
          <p:spPr>
            <a:xfrm rot="5400000">
              <a:off x="2625808" y="3204012"/>
              <a:ext cx="1815178" cy="1579205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0">
              <a:blip r:embed="rId8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Hexagon 20"/>
            <p:cNvSpPr/>
            <p:nvPr/>
          </p:nvSpPr>
          <p:spPr>
            <a:xfrm>
              <a:off x="2989887" y="3368891"/>
              <a:ext cx="1087019" cy="12494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600" kern="120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524745" y="4832497"/>
            <a:ext cx="1579205" cy="1815178"/>
            <a:chOff x="3593298" y="4626750"/>
            <a:chExt cx="1579205" cy="1815178"/>
          </a:xfrm>
        </p:grpSpPr>
        <p:sp>
          <p:nvSpPr>
            <p:cNvPr id="26" name="Hexagon 25"/>
            <p:cNvSpPr/>
            <p:nvPr/>
          </p:nvSpPr>
          <p:spPr>
            <a:xfrm rot="5400000">
              <a:off x="3475312" y="4744736"/>
              <a:ext cx="1815178" cy="1579205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0">
              <a:blip r:embed="rId9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Hexagon 22"/>
            <p:cNvSpPr/>
            <p:nvPr/>
          </p:nvSpPr>
          <p:spPr>
            <a:xfrm>
              <a:off x="3839391" y="4909615"/>
              <a:ext cx="1087019" cy="12494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1499006" y="5195532"/>
            <a:ext cx="1960393" cy="108910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Group 22"/>
          <p:cNvGrpSpPr/>
          <p:nvPr/>
        </p:nvGrpSpPr>
        <p:grpSpPr>
          <a:xfrm>
            <a:off x="5230287" y="4832497"/>
            <a:ext cx="1579205" cy="1815178"/>
            <a:chOff x="5298840" y="4626750"/>
            <a:chExt cx="1579205" cy="1815178"/>
          </a:xfrm>
        </p:grpSpPr>
        <p:sp>
          <p:nvSpPr>
            <p:cNvPr id="24" name="Hexagon 23"/>
            <p:cNvSpPr/>
            <p:nvPr/>
          </p:nvSpPr>
          <p:spPr>
            <a:xfrm rot="5400000">
              <a:off x="5180854" y="4744736"/>
              <a:ext cx="1815178" cy="1579205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0">
              <a:blip r:embed="rId10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Hexagon 25"/>
            <p:cNvSpPr/>
            <p:nvPr/>
          </p:nvSpPr>
          <p:spPr>
            <a:xfrm>
              <a:off x="5544933" y="4909615"/>
              <a:ext cx="1087019" cy="12494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600" kern="12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821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8896933"/>
              </p:ext>
            </p:extLst>
          </p:nvPr>
        </p:nvGraphicFramePr>
        <p:xfrm>
          <a:off x="1871663" y="0"/>
          <a:ext cx="54006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" name="Image" r:id="rId4" imgW="5400360" imgH="6857280" progId="Photoshop.Image.13">
                  <p:embed/>
                </p:oleObj>
              </mc:Choice>
              <mc:Fallback>
                <p:oleObj name="Image" r:id="rId4" imgW="5400360" imgH="68572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71663" y="0"/>
                        <a:ext cx="5400675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979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1000" y="685800"/>
            <a:ext cx="8305800" cy="1524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bg1"/>
                </a:solidFill>
              </a:rPr>
              <a:t>Greenhouse gases keep our planet at a livable temperature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38400"/>
            <a:ext cx="3657600" cy="3657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28700" y="2623559"/>
            <a:ext cx="3276600" cy="319612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99595" y="5196547"/>
            <a:ext cx="11160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60°F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45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305800" cy="15240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Without greenhouse gases, our planet would be 0°F on average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38400"/>
            <a:ext cx="3657600" cy="365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438400"/>
            <a:ext cx="3657600" cy="3657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28700" y="2623559"/>
            <a:ext cx="3276600" cy="319612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239000" y="5196547"/>
            <a:ext cx="8563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0°F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99595" y="5196547"/>
            <a:ext cx="11160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60°F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8000" y="94404"/>
            <a:ext cx="840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Greenhouse gases make up</a:t>
            </a:r>
            <a:br>
              <a:rPr lang="en-US" sz="4400" dirty="0" smtClean="0">
                <a:solidFill>
                  <a:schemeClr val="bg1"/>
                </a:solidFill>
              </a:rPr>
            </a:br>
            <a:r>
              <a:rPr lang="en-US" sz="4400" i="1" dirty="0" smtClean="0">
                <a:solidFill>
                  <a:schemeClr val="bg1"/>
                </a:solidFill>
              </a:rPr>
              <a:t>less than 0.05% </a:t>
            </a:r>
            <a:r>
              <a:rPr lang="en-US" sz="4400" dirty="0" smtClean="0">
                <a:solidFill>
                  <a:schemeClr val="bg1"/>
                </a:solidFill>
              </a:rPr>
              <a:t>of our atmosphere</a:t>
            </a:r>
            <a:r>
              <a:rPr lang="en-US" sz="3200" baseline="30000" dirty="0" smtClean="0">
                <a:solidFill>
                  <a:schemeClr val="bg1"/>
                </a:solidFill>
              </a:rPr>
              <a:t>*</a:t>
            </a:r>
            <a:endParaRPr lang="en-US" sz="4400" baseline="30000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6200" y="1635358"/>
            <a:ext cx="9067800" cy="4590712"/>
            <a:chOff x="76200" y="548869"/>
            <a:chExt cx="9067800" cy="459071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548869"/>
              <a:ext cx="7654999" cy="459071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85800" y="2726006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N</a:t>
              </a:r>
              <a:r>
                <a:rPr lang="en-US" sz="3200" b="1" baseline="-25000" dirty="0" smtClean="0">
                  <a:solidFill>
                    <a:schemeClr val="bg1"/>
                  </a:solidFill>
                </a:rPr>
                <a:t>2</a:t>
              </a:r>
              <a:endParaRPr lang="en-US" sz="32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62200" y="1849452"/>
              <a:ext cx="6014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O</a:t>
              </a:r>
              <a:r>
                <a:rPr lang="en-US" sz="3200" b="1" baseline="-25000" dirty="0" smtClean="0">
                  <a:solidFill>
                    <a:schemeClr val="bg1"/>
                  </a:solidFill>
                </a:rPr>
                <a:t>2</a:t>
              </a:r>
              <a:endParaRPr lang="en-US" sz="32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62600" y="2434227"/>
              <a:ext cx="5790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 smtClean="0">
                  <a:solidFill>
                    <a:schemeClr val="bg1"/>
                  </a:solidFill>
                </a:rPr>
                <a:t>Ar</a:t>
              </a:r>
              <a:endParaRPr lang="en-US" sz="32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29400" y="772234"/>
              <a:ext cx="25146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bg1"/>
                  </a:solidFill>
                </a:rPr>
                <a:t>Greenhouse gases</a:t>
              </a:r>
              <a:endParaRPr lang="en-US" sz="3200" b="1" baseline="-25000" dirty="0">
                <a:solidFill>
                  <a:schemeClr val="bg1"/>
                </a:solidFill>
              </a:endParaRPr>
            </a:p>
          </p:txBody>
        </p:sp>
        <p:cxnSp>
          <p:nvCxnSpPr>
            <p:cNvPr id="13" name="Straight Connector 12"/>
            <p:cNvCxnSpPr>
              <a:stCxn id="11" idx="2"/>
            </p:cNvCxnSpPr>
            <p:nvPr/>
          </p:nvCxnSpPr>
          <p:spPr>
            <a:xfrm flipH="1">
              <a:off x="7467600" y="1849452"/>
              <a:ext cx="419100" cy="87655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3147291" y="5708535"/>
            <a:ext cx="59886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A little goes a long way…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581001"/>
            <a:ext cx="2249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* by mass, excluding water vapor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58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4990252"/>
              </p:ext>
            </p:extLst>
          </p:nvPr>
        </p:nvGraphicFramePr>
        <p:xfrm>
          <a:off x="1588" y="104775"/>
          <a:ext cx="9142412" cy="665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4" name="Image" r:id="rId3" imgW="9142920" imgH="6649920" progId="Photoshop.Image.13">
                  <p:embed/>
                </p:oleObj>
              </mc:Choice>
              <mc:Fallback>
                <p:oleObj name="Image" r:id="rId3" imgW="9142920" imgH="6649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04775"/>
                        <a:ext cx="9142412" cy="6650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214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Vostok ice cor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933490"/>
            <a:ext cx="6483693" cy="3660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753226" y="5943600"/>
            <a:ext cx="2362199" cy="838200"/>
          </a:xfrm>
        </p:spPr>
        <p:txBody>
          <a:bodyPr>
            <a:normAutofit/>
          </a:bodyPr>
          <a:lstStyle/>
          <a:p>
            <a:pPr algn="l"/>
            <a:r>
              <a:rPr lang="en-US" sz="2400" i="1" dirty="0" err="1" smtClean="0">
                <a:solidFill>
                  <a:schemeClr val="bg1"/>
                </a:solidFill>
              </a:rPr>
              <a:t>Vostok</a:t>
            </a:r>
            <a:r>
              <a:rPr lang="en-US" sz="2400" i="1" dirty="0" smtClean="0">
                <a:solidFill>
                  <a:schemeClr val="bg1"/>
                </a:solidFill>
              </a:rPr>
              <a:t> ice core</a:t>
            </a:r>
            <a:endParaRPr lang="en-US" sz="2400" i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nap.edu/books/0309074347/xhtml/images/p20005394g231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72" y="76200"/>
            <a:ext cx="4010025" cy="25307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naturalishistoria.files.wordpress.com/2012/11/ice-core-greenla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498" y="762000"/>
            <a:ext cx="4042702" cy="2400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10400" y="3276600"/>
            <a:ext cx="2001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Note the maximum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 flipH="1">
            <a:off x="6753226" y="3396734"/>
            <a:ext cx="228600" cy="108466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4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3827862"/>
              </p:ext>
            </p:extLst>
          </p:nvPr>
        </p:nvGraphicFramePr>
        <p:xfrm>
          <a:off x="1079500" y="0"/>
          <a:ext cx="6985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" name="Image" r:id="rId3" imgW="6985080" imgH="6857280" progId="Photoshop.Image.13">
                  <p:embed/>
                </p:oleObj>
              </mc:Choice>
              <mc:Fallback>
                <p:oleObj name="Image" r:id="rId3" imgW="6985080" imgH="68572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9500" y="0"/>
                        <a:ext cx="6985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828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Vostok ice core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933490"/>
            <a:ext cx="6483693" cy="3660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781801" y="0"/>
            <a:ext cx="2362199" cy="838200"/>
          </a:xfrm>
        </p:spPr>
        <p:txBody>
          <a:bodyPr>
            <a:normAutofit/>
          </a:bodyPr>
          <a:lstStyle/>
          <a:p>
            <a:pPr algn="l"/>
            <a:r>
              <a:rPr lang="en-US" sz="2800" i="1" dirty="0" err="1" smtClean="0">
                <a:solidFill>
                  <a:schemeClr val="bg1"/>
                </a:solidFill>
              </a:rPr>
              <a:t>Vostok</a:t>
            </a:r>
            <a:r>
              <a:rPr lang="en-US" sz="2800" i="1" dirty="0" smtClean="0">
                <a:solidFill>
                  <a:schemeClr val="bg1"/>
                </a:solidFill>
              </a:rPr>
              <a:t> ice core</a:t>
            </a:r>
            <a:endParaRPr lang="en-US" sz="2800" i="1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307972" y="304800"/>
            <a:ext cx="5029457" cy="4906963"/>
            <a:chOff x="1307972" y="304800"/>
            <a:chExt cx="5029457" cy="4906963"/>
          </a:xfrm>
        </p:grpSpPr>
        <p:cxnSp>
          <p:nvCxnSpPr>
            <p:cNvPr id="6" name="Straight Connector 5"/>
            <p:cNvCxnSpPr>
              <a:stCxn id="4" idx="2"/>
            </p:cNvCxnSpPr>
            <p:nvPr/>
          </p:nvCxnSpPr>
          <p:spPr bwMode="auto">
            <a:xfrm flipH="1">
              <a:off x="4223579" y="4159702"/>
              <a:ext cx="2069336" cy="1052061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" name="Rectangle 3"/>
            <p:cNvSpPr/>
            <p:nvPr/>
          </p:nvSpPr>
          <p:spPr bwMode="auto">
            <a:xfrm>
              <a:off x="6248400" y="3581400"/>
              <a:ext cx="89029" cy="578302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cxnSp>
          <p:nvCxnSpPr>
            <p:cNvPr id="5" name="Straight Connector 4"/>
            <p:cNvCxnSpPr>
              <a:stCxn id="4" idx="0"/>
            </p:cNvCxnSpPr>
            <p:nvPr/>
          </p:nvCxnSpPr>
          <p:spPr bwMode="auto">
            <a:xfrm flipH="1" flipV="1">
              <a:off x="4223579" y="323050"/>
              <a:ext cx="2069336" cy="325835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7" name="Picture 6" descr="historical03.gi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07972" y="304800"/>
              <a:ext cx="2915607" cy="49069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6783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6484528"/>
              </p:ext>
            </p:extLst>
          </p:nvPr>
        </p:nvGraphicFramePr>
        <p:xfrm>
          <a:off x="1743075" y="0"/>
          <a:ext cx="565626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2" name="Image" r:id="rId3" imgW="5656320" imgH="6857280" progId="Photoshop.Image.13">
                  <p:embed/>
                </p:oleObj>
              </mc:Choice>
              <mc:Fallback>
                <p:oleObj name="Image" r:id="rId3" imgW="5656320" imgH="68572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43075" y="0"/>
                        <a:ext cx="5656263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185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077200" cy="1325562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Top </a:t>
            </a:r>
            <a:r>
              <a:rPr lang="en-US" b="1" dirty="0" smtClean="0">
                <a:solidFill>
                  <a:schemeClr val="bg1"/>
                </a:solidFill>
              </a:rPr>
              <a:t>10 problems facing humanity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www.osti.gov/accomplishments/images/rsmalleyb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124200"/>
            <a:ext cx="2133600" cy="2549912"/>
          </a:xfrm>
          <a:prstGeom prst="snip2DiagRect">
            <a:avLst>
              <a:gd name="adj1" fmla="val 0"/>
              <a:gd name="adj2" fmla="val 1281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6865160" y="5685780"/>
            <a:ext cx="1669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Richard Smalley</a:t>
            </a:r>
            <a:endParaRPr lang="en-US" i="1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91496" y="1303308"/>
            <a:ext cx="2888361" cy="407808"/>
            <a:chOff x="829471" y="3953"/>
            <a:chExt cx="2888361" cy="407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5" name="Pentagon 44"/>
            <p:cNvSpPr/>
            <p:nvPr/>
          </p:nvSpPr>
          <p:spPr>
            <a:xfrm rot="10800000">
              <a:off x="829471" y="3953"/>
              <a:ext cx="2888361" cy="407808"/>
            </a:xfrm>
            <a:prstGeom prst="homePlat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Pentagon 4"/>
            <p:cNvSpPr/>
            <p:nvPr/>
          </p:nvSpPr>
          <p:spPr>
            <a:xfrm rot="21600000">
              <a:off x="931423" y="3953"/>
              <a:ext cx="2786409" cy="407808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9832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/>
                <a:t>Energy</a:t>
              </a:r>
              <a:endParaRPr lang="en-US" sz="2400" b="1" kern="1200" dirty="0"/>
            </a:p>
          </p:txBody>
        </p:sp>
      </p:grpSp>
      <p:sp>
        <p:nvSpPr>
          <p:cNvPr id="8" name="Oval 7"/>
          <p:cNvSpPr/>
          <p:nvPr/>
        </p:nvSpPr>
        <p:spPr>
          <a:xfrm>
            <a:off x="887592" y="1143000"/>
            <a:ext cx="568116" cy="568116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3000" r="-3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oup 8"/>
          <p:cNvGrpSpPr/>
          <p:nvPr/>
        </p:nvGrpSpPr>
        <p:grpSpPr>
          <a:xfrm>
            <a:off x="1226439" y="1832850"/>
            <a:ext cx="2888361" cy="407808"/>
            <a:chOff x="829471" y="533495"/>
            <a:chExt cx="2888361" cy="407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3" name="Pentagon 42"/>
            <p:cNvSpPr/>
            <p:nvPr/>
          </p:nvSpPr>
          <p:spPr>
            <a:xfrm rot="10800000">
              <a:off x="829471" y="533495"/>
              <a:ext cx="2888361" cy="407808"/>
            </a:xfrm>
            <a:prstGeom prst="homePlat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96086"/>
                <a:satOff val="2989"/>
                <a:lumOff val="240"/>
                <a:alphaOff val="0"/>
              </a:schemeClr>
            </a:fillRef>
            <a:effectRef idx="0">
              <a:schemeClr val="accent4">
                <a:hueOff val="-496086"/>
                <a:satOff val="2989"/>
                <a:lumOff val="24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Pentagon 7"/>
            <p:cNvSpPr/>
            <p:nvPr/>
          </p:nvSpPr>
          <p:spPr>
            <a:xfrm rot="21600000">
              <a:off x="931423" y="533495"/>
              <a:ext cx="2786409" cy="407808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9832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/>
                <a:t>Water</a:t>
              </a:r>
              <a:endParaRPr lang="en-US" sz="2400" b="1" kern="1200" dirty="0"/>
            </a:p>
          </p:txBody>
        </p:sp>
      </p:grpSp>
      <p:sp>
        <p:nvSpPr>
          <p:cNvPr id="10" name="Oval 9"/>
          <p:cNvSpPr/>
          <p:nvPr/>
        </p:nvSpPr>
        <p:spPr>
          <a:xfrm>
            <a:off x="1022535" y="1672542"/>
            <a:ext cx="568116" cy="568116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-442364"/>
              <a:satOff val="2512"/>
              <a:lumOff val="19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Group 10"/>
          <p:cNvGrpSpPr/>
          <p:nvPr/>
        </p:nvGrpSpPr>
        <p:grpSpPr>
          <a:xfrm>
            <a:off x="1378839" y="2362393"/>
            <a:ext cx="2888361" cy="407808"/>
            <a:chOff x="829471" y="1063038"/>
            <a:chExt cx="2888361" cy="407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1" name="Pentagon 40"/>
            <p:cNvSpPr/>
            <p:nvPr/>
          </p:nvSpPr>
          <p:spPr>
            <a:xfrm rot="10800000">
              <a:off x="829471" y="1063038"/>
              <a:ext cx="2888361" cy="407808"/>
            </a:xfrm>
            <a:prstGeom prst="homePlat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992171"/>
                <a:satOff val="5978"/>
                <a:lumOff val="479"/>
                <a:alphaOff val="0"/>
              </a:schemeClr>
            </a:fillRef>
            <a:effectRef idx="0">
              <a:schemeClr val="accent4">
                <a:hueOff val="-992171"/>
                <a:satOff val="5978"/>
                <a:lumOff val="4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Pentagon 10"/>
            <p:cNvSpPr/>
            <p:nvPr/>
          </p:nvSpPr>
          <p:spPr>
            <a:xfrm rot="21600000">
              <a:off x="931423" y="1063038"/>
              <a:ext cx="2786409" cy="407808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9832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/>
                <a:t>Food</a:t>
              </a:r>
              <a:endParaRPr lang="en-US" sz="2400" b="1" kern="1200" dirty="0"/>
            </a:p>
          </p:txBody>
        </p:sp>
      </p:grpSp>
      <p:sp>
        <p:nvSpPr>
          <p:cNvPr id="12" name="Oval 11"/>
          <p:cNvSpPr/>
          <p:nvPr/>
        </p:nvSpPr>
        <p:spPr>
          <a:xfrm>
            <a:off x="1174935" y="2202085"/>
            <a:ext cx="568116" cy="568116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-884729"/>
              <a:satOff val="5024"/>
              <a:lumOff val="39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Group 12"/>
          <p:cNvGrpSpPr/>
          <p:nvPr/>
        </p:nvGrpSpPr>
        <p:grpSpPr>
          <a:xfrm>
            <a:off x="1531239" y="2891936"/>
            <a:ext cx="2888361" cy="407808"/>
            <a:chOff x="829471" y="1592581"/>
            <a:chExt cx="2888361" cy="407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Pentagon 38"/>
            <p:cNvSpPr/>
            <p:nvPr/>
          </p:nvSpPr>
          <p:spPr>
            <a:xfrm rot="10800000">
              <a:off x="829471" y="1592581"/>
              <a:ext cx="2888361" cy="407808"/>
            </a:xfrm>
            <a:prstGeom prst="homePlat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1488257"/>
                <a:satOff val="8966"/>
                <a:lumOff val="719"/>
                <a:alphaOff val="0"/>
              </a:schemeClr>
            </a:fillRef>
            <a:effectRef idx="0">
              <a:schemeClr val="accent4">
                <a:hueOff val="-1488257"/>
                <a:satOff val="8966"/>
                <a:lumOff val="71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Pentagon 13"/>
            <p:cNvSpPr/>
            <p:nvPr/>
          </p:nvSpPr>
          <p:spPr>
            <a:xfrm rot="21600000">
              <a:off x="931423" y="1592581"/>
              <a:ext cx="2786409" cy="407808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9832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/>
                <a:t>Environment</a:t>
              </a:r>
              <a:endParaRPr lang="en-US" sz="2400" b="1" kern="1200" dirty="0"/>
            </a:p>
          </p:txBody>
        </p:sp>
      </p:grpSp>
      <p:sp>
        <p:nvSpPr>
          <p:cNvPr id="14" name="Oval 13"/>
          <p:cNvSpPr/>
          <p:nvPr/>
        </p:nvSpPr>
        <p:spPr>
          <a:xfrm>
            <a:off x="1327335" y="2731628"/>
            <a:ext cx="568116" cy="568116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-1327093"/>
              <a:satOff val="7537"/>
              <a:lumOff val="59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Group 14"/>
          <p:cNvGrpSpPr/>
          <p:nvPr/>
        </p:nvGrpSpPr>
        <p:grpSpPr>
          <a:xfrm>
            <a:off x="1683639" y="3421479"/>
            <a:ext cx="2888361" cy="407808"/>
            <a:chOff x="829471" y="2122124"/>
            <a:chExt cx="2888361" cy="407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7" name="Pentagon 36"/>
            <p:cNvSpPr/>
            <p:nvPr/>
          </p:nvSpPr>
          <p:spPr>
            <a:xfrm rot="10800000">
              <a:off x="829471" y="2122124"/>
              <a:ext cx="2888361" cy="407808"/>
            </a:xfrm>
            <a:prstGeom prst="homePlat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1984342"/>
                <a:satOff val="11955"/>
                <a:lumOff val="958"/>
                <a:alphaOff val="0"/>
              </a:schemeClr>
            </a:fillRef>
            <a:effectRef idx="0">
              <a:schemeClr val="accent4">
                <a:hueOff val="-1984342"/>
                <a:satOff val="11955"/>
                <a:lumOff val="95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Pentagon 16"/>
            <p:cNvSpPr/>
            <p:nvPr/>
          </p:nvSpPr>
          <p:spPr>
            <a:xfrm rot="21600000">
              <a:off x="931423" y="2122124"/>
              <a:ext cx="2786409" cy="407808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9832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/>
                <a:t>Poverty</a:t>
              </a:r>
              <a:endParaRPr lang="en-US" sz="2400" b="1" kern="1200" dirty="0"/>
            </a:p>
          </p:txBody>
        </p:sp>
      </p:grpSp>
      <p:sp>
        <p:nvSpPr>
          <p:cNvPr id="16" name="Oval 15"/>
          <p:cNvSpPr/>
          <p:nvPr/>
        </p:nvSpPr>
        <p:spPr>
          <a:xfrm>
            <a:off x="1479735" y="3261171"/>
            <a:ext cx="568116" cy="568116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00" r="-2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-1769457"/>
              <a:satOff val="10049"/>
              <a:lumOff val="79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Group 16"/>
          <p:cNvGrpSpPr/>
          <p:nvPr/>
        </p:nvGrpSpPr>
        <p:grpSpPr>
          <a:xfrm>
            <a:off x="1836039" y="3951021"/>
            <a:ext cx="2888361" cy="407808"/>
            <a:chOff x="829471" y="2651666"/>
            <a:chExt cx="2888361" cy="407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Pentagon 34"/>
            <p:cNvSpPr/>
            <p:nvPr/>
          </p:nvSpPr>
          <p:spPr>
            <a:xfrm rot="10800000">
              <a:off x="829471" y="2651666"/>
              <a:ext cx="2888361" cy="407808"/>
            </a:xfrm>
            <a:prstGeom prst="homePlat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2480428"/>
                <a:satOff val="14944"/>
                <a:lumOff val="1198"/>
                <a:alphaOff val="0"/>
              </a:schemeClr>
            </a:fillRef>
            <a:effectRef idx="0">
              <a:schemeClr val="accent4">
                <a:hueOff val="-2480428"/>
                <a:satOff val="14944"/>
                <a:lumOff val="119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Pentagon 19"/>
            <p:cNvSpPr/>
            <p:nvPr/>
          </p:nvSpPr>
          <p:spPr>
            <a:xfrm rot="21600000">
              <a:off x="931423" y="2651666"/>
              <a:ext cx="2786409" cy="407808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9832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/>
                <a:t>Terrorism &amp; War</a:t>
              </a:r>
              <a:endParaRPr lang="en-US" sz="2400" b="1" kern="1200" dirty="0"/>
            </a:p>
          </p:txBody>
        </p:sp>
      </p:grpSp>
      <p:sp>
        <p:nvSpPr>
          <p:cNvPr id="18" name="Oval 17"/>
          <p:cNvSpPr/>
          <p:nvPr/>
        </p:nvSpPr>
        <p:spPr>
          <a:xfrm>
            <a:off x="1632135" y="3790713"/>
            <a:ext cx="568116" cy="568116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-2211822"/>
              <a:satOff val="12561"/>
              <a:lumOff val="99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9" name="Group 18"/>
          <p:cNvGrpSpPr/>
          <p:nvPr/>
        </p:nvGrpSpPr>
        <p:grpSpPr>
          <a:xfrm>
            <a:off x="1988439" y="4480564"/>
            <a:ext cx="2888361" cy="407808"/>
            <a:chOff x="829471" y="3181209"/>
            <a:chExt cx="2888361" cy="407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" name="Pentagon 32"/>
            <p:cNvSpPr/>
            <p:nvPr/>
          </p:nvSpPr>
          <p:spPr>
            <a:xfrm rot="10800000">
              <a:off x="829471" y="3181209"/>
              <a:ext cx="2888361" cy="407808"/>
            </a:xfrm>
            <a:prstGeom prst="homePlat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2976513"/>
                <a:satOff val="17933"/>
                <a:lumOff val="1437"/>
                <a:alphaOff val="0"/>
              </a:schemeClr>
            </a:fillRef>
            <a:effectRef idx="0">
              <a:schemeClr val="accent4">
                <a:hueOff val="-2976513"/>
                <a:satOff val="17933"/>
                <a:lumOff val="143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Pentagon 22"/>
            <p:cNvSpPr/>
            <p:nvPr/>
          </p:nvSpPr>
          <p:spPr>
            <a:xfrm rot="21600000">
              <a:off x="931423" y="3181209"/>
              <a:ext cx="2786409" cy="407808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9832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/>
                <a:t>Disease</a:t>
              </a:r>
              <a:endParaRPr lang="en-US" sz="2400" b="1" kern="1200" dirty="0"/>
            </a:p>
          </p:txBody>
        </p:sp>
      </p:grpSp>
      <p:sp>
        <p:nvSpPr>
          <p:cNvPr id="20" name="Oval 19"/>
          <p:cNvSpPr/>
          <p:nvPr/>
        </p:nvSpPr>
        <p:spPr>
          <a:xfrm>
            <a:off x="1784535" y="4320256"/>
            <a:ext cx="568116" cy="568116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-2654186"/>
              <a:satOff val="15073"/>
              <a:lumOff val="119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" name="Group 20"/>
          <p:cNvGrpSpPr/>
          <p:nvPr/>
        </p:nvGrpSpPr>
        <p:grpSpPr>
          <a:xfrm>
            <a:off x="2140839" y="5010107"/>
            <a:ext cx="2888361" cy="407808"/>
            <a:chOff x="829471" y="3710752"/>
            <a:chExt cx="2888361" cy="407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1" name="Pentagon 30"/>
            <p:cNvSpPr/>
            <p:nvPr/>
          </p:nvSpPr>
          <p:spPr>
            <a:xfrm rot="10800000">
              <a:off x="829471" y="3710752"/>
              <a:ext cx="2888361" cy="407808"/>
            </a:xfrm>
            <a:prstGeom prst="homePlat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3472599"/>
                <a:satOff val="20921"/>
                <a:lumOff val="1677"/>
                <a:alphaOff val="0"/>
              </a:schemeClr>
            </a:fillRef>
            <a:effectRef idx="0">
              <a:schemeClr val="accent4">
                <a:hueOff val="-3472599"/>
                <a:satOff val="20921"/>
                <a:lumOff val="167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Pentagon 25"/>
            <p:cNvSpPr/>
            <p:nvPr/>
          </p:nvSpPr>
          <p:spPr>
            <a:xfrm rot="21600000">
              <a:off x="931423" y="3710752"/>
              <a:ext cx="2786409" cy="407808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9832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/>
                <a:t>Education</a:t>
              </a:r>
              <a:endParaRPr lang="en-US" sz="2400" b="1" kern="1200" dirty="0"/>
            </a:p>
          </p:txBody>
        </p:sp>
      </p:grpSp>
      <p:sp>
        <p:nvSpPr>
          <p:cNvPr id="22" name="Oval 21"/>
          <p:cNvSpPr/>
          <p:nvPr/>
        </p:nvSpPr>
        <p:spPr>
          <a:xfrm>
            <a:off x="1936935" y="4849799"/>
            <a:ext cx="568116" cy="568116"/>
          </a:xfrm>
          <a:prstGeom prst="ellipse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0" r="-3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-3096550"/>
              <a:satOff val="17586"/>
              <a:lumOff val="139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Group 22"/>
          <p:cNvGrpSpPr/>
          <p:nvPr/>
        </p:nvGrpSpPr>
        <p:grpSpPr>
          <a:xfrm>
            <a:off x="2293239" y="5539650"/>
            <a:ext cx="2888361" cy="407808"/>
            <a:chOff x="829471" y="4240295"/>
            <a:chExt cx="2888361" cy="407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Pentagon 28"/>
            <p:cNvSpPr/>
            <p:nvPr/>
          </p:nvSpPr>
          <p:spPr>
            <a:xfrm rot="10800000">
              <a:off x="829471" y="4240295"/>
              <a:ext cx="2888361" cy="407808"/>
            </a:xfrm>
            <a:prstGeom prst="homePlat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3968684"/>
                <a:satOff val="23910"/>
                <a:lumOff val="1916"/>
                <a:alphaOff val="0"/>
              </a:schemeClr>
            </a:fillRef>
            <a:effectRef idx="0">
              <a:schemeClr val="accent4">
                <a:hueOff val="-3968684"/>
                <a:satOff val="23910"/>
                <a:lumOff val="191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Pentagon 28"/>
            <p:cNvSpPr/>
            <p:nvPr/>
          </p:nvSpPr>
          <p:spPr>
            <a:xfrm rot="21600000">
              <a:off x="931423" y="4240295"/>
              <a:ext cx="2786409" cy="407808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9832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/>
                <a:t>Democracy</a:t>
              </a:r>
              <a:endParaRPr lang="en-US" sz="2400" b="1" kern="1200" dirty="0"/>
            </a:p>
          </p:txBody>
        </p:sp>
      </p:grpSp>
      <p:sp>
        <p:nvSpPr>
          <p:cNvPr id="24" name="Oval 23"/>
          <p:cNvSpPr/>
          <p:nvPr/>
        </p:nvSpPr>
        <p:spPr>
          <a:xfrm>
            <a:off x="2089335" y="5379342"/>
            <a:ext cx="568116" cy="568116"/>
          </a:xfrm>
          <a:prstGeom prst="ellipse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-3538914"/>
              <a:satOff val="20098"/>
              <a:lumOff val="159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5" name="Group 24"/>
          <p:cNvGrpSpPr/>
          <p:nvPr/>
        </p:nvGrpSpPr>
        <p:grpSpPr>
          <a:xfrm>
            <a:off x="2445639" y="6069192"/>
            <a:ext cx="2888361" cy="407808"/>
            <a:chOff x="829471" y="4769837"/>
            <a:chExt cx="2888361" cy="407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Pentagon 26"/>
            <p:cNvSpPr/>
            <p:nvPr/>
          </p:nvSpPr>
          <p:spPr>
            <a:xfrm rot="10800000">
              <a:off x="829471" y="4769837"/>
              <a:ext cx="2888361" cy="407808"/>
            </a:xfrm>
            <a:prstGeom prst="homePlate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0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Pentagon 31"/>
            <p:cNvSpPr/>
            <p:nvPr/>
          </p:nvSpPr>
          <p:spPr>
            <a:xfrm rot="21600000">
              <a:off x="931423" y="4769837"/>
              <a:ext cx="2786409" cy="407808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9832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/>
                <a:t>Population</a:t>
              </a:r>
            </a:p>
          </p:txBody>
        </p:sp>
      </p:grpSp>
      <p:sp>
        <p:nvSpPr>
          <p:cNvPr id="26" name="Oval 25"/>
          <p:cNvSpPr/>
          <p:nvPr/>
        </p:nvSpPr>
        <p:spPr>
          <a:xfrm>
            <a:off x="2241735" y="5908884"/>
            <a:ext cx="568116" cy="568116"/>
          </a:xfrm>
          <a:prstGeom prst="ellipse">
            <a:avLst/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000" r="-28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-3981279"/>
              <a:satOff val="22610"/>
              <a:lumOff val="179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25362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0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5714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CO</a:t>
            </a:r>
            <a:r>
              <a:rPr lang="en-US" sz="3600" b="1" baseline="-25000" dirty="0" smtClean="0">
                <a:solidFill>
                  <a:schemeClr val="bg1"/>
                </a:solidFill>
              </a:rPr>
              <a:t>2</a:t>
            </a:r>
            <a:r>
              <a:rPr lang="en-US" sz="3600" b="1" dirty="0" smtClean="0">
                <a:solidFill>
                  <a:schemeClr val="bg1"/>
                </a:solidFill>
              </a:rPr>
              <a:t> concentration </a:t>
            </a:r>
            <a:r>
              <a:rPr lang="en-US" sz="3600" b="1" dirty="0">
                <a:solidFill>
                  <a:schemeClr val="bg1"/>
                </a:solidFill>
              </a:rPr>
              <a:t>(</a:t>
            </a:r>
            <a:r>
              <a:rPr lang="en-US" sz="3600" b="1" dirty="0" smtClean="0">
                <a:solidFill>
                  <a:schemeClr val="bg1"/>
                </a:solidFill>
              </a:rPr>
              <a:t>Mauna Loa Observatory)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0"/>
            <a:ext cx="8685714" cy="46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1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Global surface air temperature change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92457" y="6550223"/>
            <a:ext cx="951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NASA GISS</a:t>
            </a:r>
            <a:endParaRPr lang="en-US" sz="1400" i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7558614" cy="534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93" y="-123891"/>
            <a:ext cx="8590296" cy="690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9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75815" y="6200001"/>
            <a:ext cx="2968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Guemas</a:t>
            </a:r>
            <a:r>
              <a:rPr lang="en-US" sz="1200" dirty="0" smtClean="0">
                <a:solidFill>
                  <a:schemeClr val="bg1"/>
                </a:solidFill>
              </a:rPr>
              <a:t> et al. </a:t>
            </a:r>
            <a:r>
              <a:rPr lang="en-US" sz="1200" i="1" dirty="0" smtClean="0">
                <a:solidFill>
                  <a:schemeClr val="bg1"/>
                </a:solidFill>
              </a:rPr>
              <a:t>Nature Climate Change</a:t>
            </a:r>
            <a:r>
              <a:rPr lang="en-US" sz="1200" dirty="0" smtClean="0">
                <a:solidFill>
                  <a:schemeClr val="bg1"/>
                </a:solidFill>
              </a:rPr>
              <a:t> (2013)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Lee et al. </a:t>
            </a:r>
            <a:r>
              <a:rPr lang="en-US" sz="1200" i="1" dirty="0" smtClean="0">
                <a:solidFill>
                  <a:schemeClr val="bg1"/>
                </a:solidFill>
              </a:rPr>
              <a:t>Nature Geoscience</a:t>
            </a:r>
            <a:r>
              <a:rPr lang="en-US" sz="1200" dirty="0" smtClean="0">
                <a:solidFill>
                  <a:schemeClr val="bg1"/>
                </a:solidFill>
              </a:rPr>
              <a:t> (2015)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1758545"/>
              </p:ext>
            </p:extLst>
          </p:nvPr>
        </p:nvGraphicFramePr>
        <p:xfrm>
          <a:off x="66675" y="576262"/>
          <a:ext cx="9077325" cy="5881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76200" y="5989638"/>
            <a:ext cx="4775649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Where the heat is going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1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131"/>
            <a:ext cx="9144000" cy="48877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5000" y="1600200"/>
            <a:ext cx="35052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410200" y="1600200"/>
            <a:ext cx="35052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6050" y="3736534"/>
            <a:ext cx="718915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1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603" y="152400"/>
            <a:ext cx="86499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Undeniable </a:t>
            </a:r>
            <a:r>
              <a:rPr lang="en-US" sz="4400" b="1" i="1" dirty="0" smtClean="0">
                <a:solidFill>
                  <a:schemeClr val="bg1"/>
                </a:solidFill>
              </a:rPr>
              <a:t>proof</a:t>
            </a:r>
            <a:r>
              <a:rPr lang="en-US" sz="4400" b="1" dirty="0" smtClean="0">
                <a:solidFill>
                  <a:schemeClr val="bg1"/>
                </a:solidFill>
              </a:rPr>
              <a:t> of global warming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77" y="1712925"/>
            <a:ext cx="7877175" cy="4438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44558"/>
            <a:ext cx="7882128" cy="43753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36515"/>
            <a:ext cx="7882128" cy="43914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56622"/>
            <a:ext cx="7882128" cy="43512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56622"/>
            <a:ext cx="7882128" cy="43512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56622"/>
            <a:ext cx="7882128" cy="4351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52600"/>
            <a:ext cx="7882128" cy="4359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38698" y="6642556"/>
            <a:ext cx="18053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Images </a:t>
            </a:r>
            <a:r>
              <a:rPr lang="en-US" sz="800" dirty="0">
                <a:solidFill>
                  <a:schemeClr val="bg1"/>
                </a:solidFill>
              </a:rPr>
              <a:t>from Breathless Resorts &amp; </a:t>
            </a:r>
            <a:r>
              <a:rPr lang="en-US" sz="800" dirty="0" smtClean="0">
                <a:solidFill>
                  <a:schemeClr val="bg1"/>
                </a:solidFill>
              </a:rPr>
              <a:t>Spas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1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L -0.30608 0.2488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7 L -0.23091 -0.0400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45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7 L -0.09757 0.204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8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7 L 0.00243 -0.1289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7 L 0.13576 0.1155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8" y="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7 L 0.21076 -0.295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8" y="-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7 L 0.36076 -0.0733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8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hdwallpapersfit.com/wp-content/uploads/2015/02/lightning-weather-wallpap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381000"/>
            <a:ext cx="725006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 smtClean="0">
                <a:solidFill>
                  <a:schemeClr val="accent6"/>
                </a:solidFill>
                <a:latin typeface="Adobe Garamond Pro" panose="02020502060506020403" pitchFamily="18" charset="0"/>
              </a:rPr>
              <a:t>WEATHER</a:t>
            </a:r>
            <a:endParaRPr lang="en-US" sz="4000" dirty="0">
              <a:solidFill>
                <a:schemeClr val="accent6"/>
              </a:solidFill>
              <a:latin typeface="Adobe Garamond Pro" panose="020205020605060204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8993" y="2349579"/>
            <a:ext cx="118333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IS</a:t>
            </a:r>
            <a:endParaRPr lang="en-US" sz="2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6482" y="3124200"/>
            <a:ext cx="218912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srgbClr val="FFFF00"/>
                </a:solidFill>
                <a:latin typeface="Broadway" panose="04040905080B02020502" pitchFamily="82" charset="0"/>
              </a:rPr>
              <a:t>not</a:t>
            </a:r>
            <a:endParaRPr lang="en-US" sz="8800" dirty="0">
              <a:solidFill>
                <a:srgbClr val="FFFF00"/>
              </a:solidFill>
              <a:latin typeface="Broadway" panose="04040905080B02020502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4207" y="4642009"/>
            <a:ext cx="623119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 smtClean="0">
                <a:solidFill>
                  <a:srgbClr val="00B0F0"/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climate</a:t>
            </a:r>
            <a:endParaRPr lang="en-US" sz="13800" dirty="0">
              <a:solidFill>
                <a:srgbClr val="00B0F0"/>
              </a:solidFill>
              <a:latin typeface="Kozuka Gothic Pro B" panose="020B0800000000000000" pitchFamily="34" charset="-128"/>
              <a:ea typeface="Kozuka Gothic Pro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452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381000"/>
            <a:ext cx="795679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 smtClean="0">
                <a:solidFill>
                  <a:schemeClr val="accent6"/>
                </a:solidFill>
                <a:latin typeface="Adobe Garamond Pro" panose="02020502060506020403" pitchFamily="18" charset="0"/>
              </a:rPr>
              <a:t>YOUR CITY</a:t>
            </a:r>
            <a:endParaRPr lang="en-US" sz="4000" dirty="0">
              <a:solidFill>
                <a:schemeClr val="accent6"/>
              </a:solidFill>
              <a:latin typeface="Adobe Garamond Pro" panose="020205020605060204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58993" y="2349579"/>
            <a:ext cx="118333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IS</a:t>
            </a:r>
            <a:endParaRPr lang="en-US" sz="2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56482" y="3124200"/>
            <a:ext cx="218912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srgbClr val="FFFF00"/>
                </a:solidFill>
                <a:latin typeface="Broadway" panose="04040905080B02020502" pitchFamily="82" charset="0"/>
              </a:rPr>
              <a:t>not</a:t>
            </a:r>
            <a:endParaRPr lang="en-US" sz="8800" dirty="0">
              <a:solidFill>
                <a:srgbClr val="FFFF00"/>
              </a:solidFill>
              <a:latin typeface="Broadway" panose="04040905080B02020502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3228" y="4642009"/>
            <a:ext cx="803457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B0F0"/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t</a:t>
            </a:r>
            <a:r>
              <a:rPr lang="en-US" sz="13800" dirty="0" smtClean="0">
                <a:solidFill>
                  <a:srgbClr val="00B0F0"/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</a:rPr>
              <a:t>he world</a:t>
            </a:r>
            <a:endParaRPr lang="en-US" sz="13800" dirty="0">
              <a:solidFill>
                <a:srgbClr val="00B0F0"/>
              </a:solidFill>
              <a:latin typeface="Kozuka Gothic Pro B" panose="020B0800000000000000" pitchFamily="34" charset="-128"/>
              <a:ea typeface="Kozuka Gothic Pro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88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.huffpost.com/gen/2661766/images/o-INHOFE-SNOWBALL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406" y="422892"/>
            <a:ext cx="11963806" cy="597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6069568"/>
            <a:ext cx="5265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Chairman, Environment and Public Works Committee</a:t>
            </a:r>
            <a:endParaRPr lang="en-US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3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987115255"/>
              </p:ext>
            </p:extLst>
          </p:nvPr>
        </p:nvGraphicFramePr>
        <p:xfrm>
          <a:off x="533400" y="3390052"/>
          <a:ext cx="8534400" cy="3721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6" name="Picture 8" descr="https://s-media-cache-ak0.pinimg.com/736x/73/c5/17/73c517a8524a6481d3a924d2144e118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7" y="152400"/>
            <a:ext cx="2734553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kansassampler.org/KSamp-admin/8wonderscommphotos/l/4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378" y="533400"/>
            <a:ext cx="2822222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i258.photobucket.com/albums/hh263/frozono/industry.jpg"/>
          <p:cNvPicPr>
            <a:picLocks noChangeAspect="1" noChangeArrowheads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325" y="762000"/>
            <a:ext cx="2874475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r="15578" b="27778"/>
          <a:stretch/>
        </p:blipFill>
        <p:spPr>
          <a:xfrm>
            <a:off x="120403" y="2514600"/>
            <a:ext cx="8413997" cy="3352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384953">
            <a:off x="-626358" y="3724644"/>
            <a:ext cx="1552605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/>
        </p:spPr>
        <p:txBody>
          <a:bodyPr wrap="none" rtlCol="0">
            <a:spAutoFit/>
          </a:bodyPr>
          <a:lstStyle/>
          <a:p>
            <a:r>
              <a:rPr lang="en-US" b="1" dirty="0" smtClean="0"/>
              <a:t>Population (B)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223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418"/>
            <a:ext cx="9144000" cy="49012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05000" y="1295400"/>
            <a:ext cx="35052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638800" y="1295400"/>
            <a:ext cx="35052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400" y="3380574"/>
            <a:ext cx="35052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71900" y="3352800"/>
            <a:ext cx="52959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4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38" y="530342"/>
            <a:ext cx="8812862" cy="548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418"/>
            <a:ext cx="9144000" cy="49012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38800" y="1295400"/>
            <a:ext cx="16764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400" y="3380574"/>
            <a:ext cx="35052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71900" y="3352800"/>
            <a:ext cx="52959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315200" y="1295400"/>
            <a:ext cx="16764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6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770" y="685800"/>
            <a:ext cx="6518830" cy="26544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770" y="3505200"/>
            <a:ext cx="6518830" cy="265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0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418"/>
            <a:ext cx="9144000" cy="49012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15200" y="1295400"/>
            <a:ext cx="18288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400" y="3380574"/>
            <a:ext cx="35052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71900" y="3352800"/>
            <a:ext cx="52959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0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30088" y="6553200"/>
            <a:ext cx="2813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Zhou et al. </a:t>
            </a:r>
            <a:r>
              <a:rPr lang="en-US" sz="1400" i="1" dirty="0" smtClean="0"/>
              <a:t>Climate Dynamics</a:t>
            </a:r>
            <a:r>
              <a:rPr lang="en-US" sz="1400" dirty="0" smtClean="0"/>
              <a:t> (2009)</a:t>
            </a:r>
            <a:endParaRPr lang="en-US" sz="14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7540253"/>
              </p:ext>
            </p:extLst>
          </p:nvPr>
        </p:nvGraphicFramePr>
        <p:xfrm>
          <a:off x="381000" y="762000"/>
          <a:ext cx="8436330" cy="488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r:id="rId4" imgW="6603120" imgH="3822120" progId="">
                  <p:embed/>
                </p:oleObj>
              </mc:Choice>
              <mc:Fallback>
                <p:oleObj r:id="rId4" imgW="6603120" imgH="3822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1000" y="762000"/>
                        <a:ext cx="8436330" cy="488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405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418"/>
            <a:ext cx="9144000" cy="49012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" y="3380574"/>
            <a:ext cx="35052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71900" y="3352800"/>
            <a:ext cx="52959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5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5488480"/>
              </p:ext>
            </p:extLst>
          </p:nvPr>
        </p:nvGraphicFramePr>
        <p:xfrm>
          <a:off x="2017713" y="0"/>
          <a:ext cx="510698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6" name="Image" r:id="rId3" imgW="5107680" imgH="6857280" progId="Photoshop.Image.13">
                  <p:embed/>
                </p:oleObj>
              </mc:Choice>
              <mc:Fallback>
                <p:oleObj name="Image" r:id="rId3" imgW="5107680" imgH="68572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17713" y="0"/>
                        <a:ext cx="5106987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065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3845" y="4701366"/>
            <a:ext cx="9042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Change in </a:t>
            </a:r>
            <a:r>
              <a:rPr lang="en-US" dirty="0" smtClean="0"/>
              <a:t>IR spectrum viewed from satellites from </a:t>
            </a:r>
            <a:r>
              <a:rPr lang="en-US" dirty="0"/>
              <a:t>1970 to </a:t>
            </a:r>
            <a:r>
              <a:rPr lang="en-US" dirty="0" smtClean="0"/>
              <a:t>1996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34200" y="6400800"/>
            <a:ext cx="2176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Harries et al. </a:t>
            </a:r>
            <a:r>
              <a:rPr lang="en-US" sz="1400" i="1" dirty="0" smtClean="0"/>
              <a:t>Nature</a:t>
            </a:r>
            <a:r>
              <a:rPr lang="en-US" sz="1400" dirty="0" smtClean="0"/>
              <a:t> (2001)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94"/>
          <a:stretch/>
        </p:blipFill>
        <p:spPr>
          <a:xfrm>
            <a:off x="-1" y="502952"/>
            <a:ext cx="9144001" cy="41225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838200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95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79128" y="5521404"/>
            <a:ext cx="25362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Berlin Sans FB Demi" panose="020E0802020502020306" pitchFamily="34" charset="0"/>
              </a:rPr>
              <a:t>It’s us.</a:t>
            </a:r>
            <a:endParaRPr lang="en-US" b="1" dirty="0">
              <a:latin typeface="Berlin Sans FB Demi" panose="020E0802020502020306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418"/>
            <a:ext cx="9144000" cy="49012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71900" y="3352800"/>
            <a:ext cx="52959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00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271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2362200"/>
            <a:ext cx="9143244" cy="44131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16" y="0"/>
            <a:ext cx="9138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American’s Belief that Effects of Global Warming are Already Happening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533400"/>
            <a:ext cx="91436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of the following statements reflects your view of when the effects of global warming will begin to happen—they have already begun to happen; they will start happening within a few years; they will start happening within your lifetime; they will not happen within your lifetime, but they will affect future generations; or they will never happen?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75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3166132"/>
              </p:ext>
            </p:extLst>
          </p:nvPr>
        </p:nvGraphicFramePr>
        <p:xfrm>
          <a:off x="-1" y="2427287"/>
          <a:ext cx="9142412" cy="366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1" r:id="rId3" imgW="9142920" imgH="3669480" progId="">
                  <p:embed/>
                </p:oleObj>
              </mc:Choice>
              <mc:Fallback>
                <p:oleObj r:id="rId3" imgW="9142920" imgH="36694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" y="2427287"/>
                        <a:ext cx="9142412" cy="3668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16" y="376535"/>
            <a:ext cx="5949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Worry about Global Warming/Climate Change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" y="1197114"/>
            <a:ext cx="9143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Please tell me if you personally worry about this problem a great deal, a fair amount, only a little or not at all—global warming or climate change.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1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62400" cy="11430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</a:rPr>
              <a:t>Consensus</a:t>
            </a:r>
            <a:endParaRPr lang="en-US" sz="66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322" y="6858000"/>
            <a:ext cx="4956478" cy="12174767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3516071"/>
              </p:ext>
            </p:extLst>
          </p:nvPr>
        </p:nvGraphicFramePr>
        <p:xfrm>
          <a:off x="599369" y="1570038"/>
          <a:ext cx="7935031" cy="467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2" name="Image" r:id="rId4" imgW="14882400" imgH="8774280" progId="Photoshop.Image.13">
                  <p:embed/>
                </p:oleObj>
              </mc:Choice>
              <mc:Fallback>
                <p:oleObj name="Image" r:id="rId4" imgW="14882400" imgH="87742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9369" y="1570038"/>
                        <a:ext cx="7935031" cy="4678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6477000"/>
            <a:ext cx="2112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Doran et al. </a:t>
            </a:r>
            <a:r>
              <a:rPr lang="en-US" sz="1600" i="1" dirty="0" smtClean="0">
                <a:solidFill>
                  <a:schemeClr val="bg1"/>
                </a:solidFill>
              </a:rPr>
              <a:t>EOS</a:t>
            </a:r>
            <a:r>
              <a:rPr lang="en-US" sz="1600" dirty="0" smtClean="0">
                <a:solidFill>
                  <a:schemeClr val="bg1"/>
                </a:solidFill>
              </a:rPr>
              <a:t> (2009)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32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21615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6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045E-16 L 3.61111E-6 -1.80972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80972 L 0.021 -1.37639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5562600" cy="868362"/>
          </a:xfrm>
        </p:spPr>
        <p:txBody>
          <a:bodyPr>
            <a:normAutofit/>
          </a:bodyPr>
          <a:lstStyle/>
          <a:p>
            <a:r>
              <a:rPr lang="en-US" b="1" dirty="0" smtClean="0"/>
              <a:t>There is no consensus?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6333744" y="625525"/>
            <a:ext cx="2810256" cy="62324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American Association for the Advancement of Science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American Astronomical Society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American Chemical Society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American Geophysical Union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American Institute of Physics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American Meteorological Society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American Physical Society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Australian Meteorological and Oceanographic Society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Australian Bureau of Meteorology and the CSIRO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British Antarctic Survey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Canadian Foundation for Climate and Atmospheric Sciences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Canadian Meteorological and Oceanographic Society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Environmental Protection Agency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European Federation of Geologists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European Geosciences Union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European Physical Society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Federation of American Scientists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Federation of Australian Scientific and Technological Societies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Geological Society of America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Geological Society of Australia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Geological Society of London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International Union for Quaternary Research (INQUA)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International Union of Geodesy and Geophysics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National Center for Atmospheric Research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National Oceanic and Atmospheric Administration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Royal Meteorological Society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Royal Society of the </a:t>
            </a:r>
            <a:r>
              <a:rPr lang="en-US" sz="700" dirty="0" smtClean="0"/>
              <a:t>UK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Academia </a:t>
            </a:r>
            <a:r>
              <a:rPr lang="en-US" sz="700" dirty="0" err="1"/>
              <a:t>Brasiliera</a:t>
            </a:r>
            <a:r>
              <a:rPr lang="en-US" sz="700" dirty="0"/>
              <a:t> de </a:t>
            </a:r>
            <a:r>
              <a:rPr lang="en-US" sz="700" dirty="0" err="1"/>
              <a:t>Ciencias</a:t>
            </a:r>
            <a:r>
              <a:rPr lang="en-US" sz="700" dirty="0"/>
              <a:t> (Brazil)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Royal Society of Canada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Chinese Academy of Sciences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 err="1"/>
              <a:t>Academie</a:t>
            </a:r>
            <a:r>
              <a:rPr lang="en-US" sz="700" dirty="0"/>
              <a:t> des Sciences (France)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Deutsche </a:t>
            </a:r>
            <a:r>
              <a:rPr lang="en-US" sz="700" dirty="0" err="1"/>
              <a:t>Akademie</a:t>
            </a:r>
            <a:r>
              <a:rPr lang="en-US" sz="700" dirty="0"/>
              <a:t> der </a:t>
            </a:r>
            <a:r>
              <a:rPr lang="en-US" sz="700" dirty="0" err="1"/>
              <a:t>Naturforscher</a:t>
            </a:r>
            <a:r>
              <a:rPr lang="en-US" sz="700" dirty="0"/>
              <a:t> </a:t>
            </a:r>
            <a:r>
              <a:rPr lang="en-US" sz="700" dirty="0" err="1"/>
              <a:t>Leopoldina</a:t>
            </a:r>
            <a:r>
              <a:rPr lang="en-US" sz="700" dirty="0"/>
              <a:t> (Germany)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Indian National Science Academy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 err="1"/>
              <a:t>Accademia</a:t>
            </a:r>
            <a:r>
              <a:rPr lang="en-US" sz="700" dirty="0"/>
              <a:t> </a:t>
            </a:r>
            <a:r>
              <a:rPr lang="en-US" sz="700" dirty="0" err="1"/>
              <a:t>dei</a:t>
            </a:r>
            <a:r>
              <a:rPr lang="en-US" sz="700" dirty="0"/>
              <a:t> </a:t>
            </a:r>
            <a:r>
              <a:rPr lang="en-US" sz="700" dirty="0" err="1"/>
              <a:t>Lincei</a:t>
            </a:r>
            <a:r>
              <a:rPr lang="en-US" sz="700" dirty="0"/>
              <a:t> (Italy)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Science Council of Japan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Academia Mexicana de </a:t>
            </a:r>
            <a:r>
              <a:rPr lang="en-US" sz="700" dirty="0" err="1"/>
              <a:t>Ciencias</a:t>
            </a:r>
            <a:r>
              <a:rPr lang="en-US" sz="700" dirty="0"/>
              <a:t> (Mexico)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Russian Academy of Sciences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Academy of Science of South Africa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Royal Society (United Kingdom)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National Academy of Sciences (USA)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African Academy of Sciences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Cameroon Academy of Sciences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Ghana Academy of Arts and Sciences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Kenya National Academy of Sciences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Madagascar's National Academy of Arts, Letters and Sciences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Nigerian Academy of Sciences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 err="1"/>
              <a:t>l'Académie</a:t>
            </a:r>
            <a:r>
              <a:rPr lang="en-US" sz="700" dirty="0"/>
              <a:t> des Sciences et Techniques du </a:t>
            </a:r>
            <a:r>
              <a:rPr lang="en-US" sz="700" dirty="0" err="1"/>
              <a:t>Sénégal</a:t>
            </a:r>
            <a:endParaRPr lang="en-US" sz="700" dirty="0"/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Uganda National Academy of Sciences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Academy of Science of South Africa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Tanzania Academy of Sciences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Zimbabwe Academy of Sciences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Zambia Academy of Sciences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Sudan Academy of Sciences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Australian Academy of Science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Royal Society of New Zealand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700" dirty="0"/>
              <a:t>Polish Academy of </a:t>
            </a:r>
            <a:r>
              <a:rPr lang="en-US" sz="700" dirty="0" smtClean="0"/>
              <a:t>Sciences</a:t>
            </a:r>
            <a:endParaRPr lang="en-US" sz="700" dirty="0"/>
          </a:p>
        </p:txBody>
      </p:sp>
      <p:pic>
        <p:nvPicPr>
          <p:cNvPr id="1026" name="Picture 2" descr="http://www.skepticalscience.com/pics/Consensus_publication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199"/>
            <a:ext cx="3352800" cy="266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kepticalscience.com/images/poll_scientist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12583"/>
            <a:ext cx="426720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24400" y="3229276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Doran (2009)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343400" y="5791200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Anderegg</a:t>
            </a:r>
            <a:r>
              <a:rPr lang="en-US" i="1" dirty="0" smtClean="0"/>
              <a:t> (2010)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9917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76200"/>
            <a:ext cx="6248400" cy="624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334000" y="6400800"/>
            <a:ext cx="247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Roy Lichtenstein, </a:t>
            </a:r>
            <a:r>
              <a:rPr lang="en-US" sz="1400" i="1" dirty="0" smtClean="0"/>
              <a:t>Drowning Girl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62275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92457" y="6477000"/>
            <a:ext cx="951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NASA GISS</a:t>
            </a:r>
            <a:endParaRPr lang="en-US" sz="14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86600" y="6324600"/>
            <a:ext cx="19447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Copenhagen Diagnosis 2009</a:t>
            </a:r>
            <a:endParaRPr lang="en-US" sz="12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0"/>
            <a:ext cx="8055429" cy="5638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Cosmic rays?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1"/>
            <a:ext cx="4114800" cy="1752600"/>
          </a:xfrm>
        </p:spPr>
        <p:txBody>
          <a:bodyPr/>
          <a:lstStyle/>
          <a:p>
            <a:r>
              <a:rPr lang="en-US" dirty="0" smtClean="0"/>
              <a:t>No correlation between cosmic rays and clouds</a:t>
            </a:r>
            <a:endParaRPr lang="en-US" dirty="0"/>
          </a:p>
        </p:txBody>
      </p:sp>
      <p:pic>
        <p:nvPicPr>
          <p:cNvPr id="1026" name="Picture 2" descr="http://www.skepticalscience.com/images/cosmic_cloud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29000"/>
            <a:ext cx="352425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01785" y="6019800"/>
            <a:ext cx="1772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Laut</a:t>
            </a:r>
            <a:r>
              <a:rPr lang="en-US" i="1" dirty="0" smtClean="0"/>
              <a:t> et al. (2003)</a:t>
            </a:r>
            <a:endParaRPr lang="en-US" i="1" dirty="0"/>
          </a:p>
        </p:txBody>
      </p:sp>
      <p:pic>
        <p:nvPicPr>
          <p:cNvPr id="1028" name="Picture 4" descr="http://www.skepticalscience.com/pics/1_GCRsvsTemp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32" y="3352800"/>
            <a:ext cx="3660768" cy="249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648200" y="1600201"/>
            <a:ext cx="4419600" cy="213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No correlation between cosmic rays and mean temperature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70568" y="5955268"/>
            <a:ext cx="139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NOAA, NCDC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4921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82425"/>
            <a:ext cx="8229600" cy="17526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“The Stone Age didn’t end because we </a:t>
            </a:r>
            <a:r>
              <a:rPr lang="en-US" sz="4800" b="1" dirty="0" smtClean="0">
                <a:solidFill>
                  <a:schemeClr val="bg1"/>
                </a:solidFill>
              </a:rPr>
              <a:t>ran out of stones</a:t>
            </a:r>
            <a:r>
              <a:rPr lang="en-US" sz="4800" dirty="0" smtClean="0">
                <a:solidFill>
                  <a:schemeClr val="bg1"/>
                </a:solidFill>
              </a:rPr>
              <a:t>.”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78173" y="5358825"/>
            <a:ext cx="2437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Sheik Ahmed </a:t>
            </a:r>
            <a:r>
              <a:rPr lang="en-US" sz="1600" dirty="0" err="1" smtClean="0">
                <a:solidFill>
                  <a:schemeClr val="bg1"/>
                </a:solidFill>
              </a:rPr>
              <a:t>Zaki</a:t>
            </a:r>
            <a:r>
              <a:rPr lang="en-US" sz="1600" dirty="0" smtClean="0">
                <a:solidFill>
                  <a:schemeClr val="bg1"/>
                </a:solidFill>
              </a:rPr>
              <a:t> Yamani</a:t>
            </a:r>
          </a:p>
          <a:p>
            <a:r>
              <a:rPr lang="en-US" sz="1600" i="1" dirty="0" smtClean="0">
                <a:solidFill>
                  <a:schemeClr val="bg1"/>
                </a:solidFill>
              </a:rPr>
              <a:t>—Former Saudi oil minister</a:t>
            </a:r>
            <a:endParaRPr lang="en-US" sz="1600" i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61002"/>
            <a:ext cx="5279594" cy="31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9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3048000" y="1369695"/>
            <a:ext cx="3002280" cy="3002280"/>
          </a:xfrm>
          <a:prstGeom prst="ellipse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12" name="Oval 4"/>
          <p:cNvSpPr/>
          <p:nvPr/>
        </p:nvSpPr>
        <p:spPr>
          <a:xfrm>
            <a:off x="3124200" y="1750695"/>
            <a:ext cx="2844331" cy="135102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kern="1200" dirty="0" smtClean="0">
                <a:solidFill>
                  <a:schemeClr val="bg1"/>
                </a:solidFill>
              </a:rPr>
              <a:t>Mitigation</a:t>
            </a:r>
            <a:endParaRPr lang="en-US" sz="4000" b="1" kern="1200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131323" y="3246120"/>
            <a:ext cx="3002280" cy="3002280"/>
          </a:xfrm>
          <a:prstGeom prst="ellipse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2340759"/>
              <a:satOff val="-2919"/>
              <a:lumOff val="686"/>
              <a:alphaOff val="0"/>
            </a:schemeClr>
          </a:fillRef>
          <a:effectRef idx="1">
            <a:schemeClr val="accent2">
              <a:alpha val="50000"/>
              <a:hueOff val="2340759"/>
              <a:satOff val="-2919"/>
              <a:lumOff val="686"/>
              <a:alphaOff val="0"/>
            </a:schemeClr>
          </a:effectRef>
          <a:fontRef idx="minor">
            <a:schemeClr val="tx1"/>
          </a:fontRef>
        </p:style>
      </p:sp>
      <p:sp>
        <p:nvSpPr>
          <p:cNvPr id="10" name="Oval 6"/>
          <p:cNvSpPr/>
          <p:nvPr/>
        </p:nvSpPr>
        <p:spPr>
          <a:xfrm>
            <a:off x="5049520" y="4061841"/>
            <a:ext cx="2799080" cy="1651254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kern="1200" dirty="0" smtClean="0">
                <a:solidFill>
                  <a:schemeClr val="bg1"/>
                </a:solidFill>
              </a:rPr>
              <a:t>Adaptation</a:t>
            </a:r>
            <a:endParaRPr lang="en-US" sz="4000" b="1" kern="1200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964678" y="3246120"/>
            <a:ext cx="3002280" cy="3002280"/>
          </a:xfrm>
          <a:prstGeom prst="ellipse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4681519"/>
              <a:satOff val="-5839"/>
              <a:lumOff val="1373"/>
              <a:alphaOff val="0"/>
            </a:schemeClr>
          </a:fillRef>
          <a:effectRef idx="1">
            <a:schemeClr val="accent2">
              <a:alpha val="50000"/>
              <a:hueOff val="4681519"/>
              <a:satOff val="-5839"/>
              <a:lumOff val="1373"/>
              <a:alphaOff val="0"/>
            </a:schemeClr>
          </a:effectRef>
          <a:fontRef idx="minor">
            <a:schemeClr val="tx1"/>
          </a:fontRef>
        </p:style>
      </p:sp>
      <p:sp>
        <p:nvSpPr>
          <p:cNvPr id="8" name="Oval 8"/>
          <p:cNvSpPr/>
          <p:nvPr/>
        </p:nvSpPr>
        <p:spPr>
          <a:xfrm>
            <a:off x="961032" y="4061841"/>
            <a:ext cx="3753940" cy="1651254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kern="1200" dirty="0" smtClean="0">
                <a:solidFill>
                  <a:schemeClr val="bg1"/>
                </a:solidFill>
              </a:rPr>
              <a:t>Geoengineering</a:t>
            </a:r>
            <a:endParaRPr lang="en-US" sz="4000" b="1" kern="1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0800" y="127337"/>
            <a:ext cx="39807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Our options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49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hemistryexplained.com/photos/coal-33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226480"/>
            <a:ext cx="5048250" cy="354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nistotencamp.com/wp-content/uploads/2006/03/crude-oilbarr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"/>
            <a:ext cx="4055892" cy="278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moneymorning.com/wp-content/blogs.dir/1/files/2013/06/Natural-Gas-Q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81200"/>
            <a:ext cx="3429000" cy="424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85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590800" y="127337"/>
            <a:ext cx="39807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Our options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282" y="1219200"/>
            <a:ext cx="6711518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876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4131323" y="3246120"/>
            <a:ext cx="3002280" cy="3002280"/>
          </a:xfrm>
          <a:prstGeom prst="ellipse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2340759"/>
              <a:satOff val="-2919"/>
              <a:lumOff val="686"/>
              <a:alphaOff val="0"/>
            </a:schemeClr>
          </a:fillRef>
          <a:effectRef idx="1">
            <a:schemeClr val="accent2">
              <a:alpha val="50000"/>
              <a:hueOff val="2340759"/>
              <a:satOff val="-2919"/>
              <a:lumOff val="686"/>
              <a:alphaOff val="0"/>
            </a:schemeClr>
          </a:effectRef>
          <a:fontRef idx="minor">
            <a:schemeClr val="tx1"/>
          </a:fontRef>
        </p:style>
      </p:sp>
      <p:sp>
        <p:nvSpPr>
          <p:cNvPr id="6" name="Oval 6"/>
          <p:cNvSpPr/>
          <p:nvPr/>
        </p:nvSpPr>
        <p:spPr>
          <a:xfrm>
            <a:off x="5049520" y="4061841"/>
            <a:ext cx="2799080" cy="1651254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kern="1200" dirty="0" smtClean="0">
                <a:solidFill>
                  <a:schemeClr val="bg1"/>
                </a:solidFill>
              </a:rPr>
              <a:t>Adaptation</a:t>
            </a:r>
            <a:endParaRPr lang="en-US" sz="4000" b="1" kern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0800" y="127337"/>
            <a:ext cx="39807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Our options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32463" y="5156537"/>
            <a:ext cx="31481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Plan for impacts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Build resiliency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Improve response capacity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6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964678" y="3246120"/>
            <a:ext cx="3002280" cy="3002280"/>
          </a:xfrm>
          <a:prstGeom prst="ellipse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4681519"/>
              <a:satOff val="-5839"/>
              <a:lumOff val="1373"/>
              <a:alphaOff val="0"/>
            </a:schemeClr>
          </a:fillRef>
          <a:effectRef idx="1">
            <a:schemeClr val="accent2">
              <a:alpha val="50000"/>
              <a:hueOff val="4681519"/>
              <a:satOff val="-5839"/>
              <a:lumOff val="1373"/>
              <a:alphaOff val="0"/>
            </a:schemeClr>
          </a:effectRef>
          <a:fontRef idx="minor">
            <a:schemeClr val="tx1"/>
          </a:fontRef>
        </p:style>
      </p:sp>
      <p:sp>
        <p:nvSpPr>
          <p:cNvPr id="4" name="Oval 8"/>
          <p:cNvSpPr/>
          <p:nvPr/>
        </p:nvSpPr>
        <p:spPr>
          <a:xfrm>
            <a:off x="961032" y="4061841"/>
            <a:ext cx="3753940" cy="1651254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kern="1200" dirty="0" smtClean="0">
                <a:solidFill>
                  <a:schemeClr val="bg1"/>
                </a:solidFill>
              </a:rPr>
              <a:t>Geoengineering</a:t>
            </a:r>
            <a:endParaRPr lang="en-US" sz="4000" b="1" kern="1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0800" y="127337"/>
            <a:ext cx="39807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Our options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143000"/>
            <a:ext cx="577209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Fertilizing the ocean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Adding minerals to ocean to enhance its CO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absorption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Accelerating rock weathering (dissolves CO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Capturing CO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from air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Planting forests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Deploying space mirrors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Injecting aerosols into stratosphere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Seeding marine clouds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Brightening ocean with microbubbles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Growing reflective crops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Whitening rooftops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81000" y="2695417"/>
            <a:ext cx="4495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77000" y="1688068"/>
            <a:ext cx="1264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Absorb CO</a:t>
            </a:r>
            <a:r>
              <a:rPr lang="en-US" b="1" i="1" baseline="-25000" dirty="0" smtClean="0">
                <a:solidFill>
                  <a:schemeClr val="bg1"/>
                </a:solidFill>
              </a:rPr>
              <a:t>2</a:t>
            </a:r>
            <a:endParaRPr lang="en-US" b="1" i="1" baseline="-25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77000" y="3516868"/>
            <a:ext cx="166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Reflect sunlight</a:t>
            </a:r>
            <a:endParaRPr lang="en-US" b="1" i="1" baseline="-25000" dirty="0">
              <a:solidFill>
                <a:schemeClr val="bg1"/>
              </a:solidFill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6096000" y="1161772"/>
            <a:ext cx="228600" cy="1352828"/>
          </a:xfrm>
          <a:prstGeom prst="righ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>
            <a:off x="6096000" y="2838172"/>
            <a:ext cx="228600" cy="1721148"/>
          </a:xfrm>
          <a:prstGeom prst="righ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5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048000" y="1369695"/>
            <a:ext cx="3002280" cy="3002280"/>
          </a:xfrm>
          <a:prstGeom prst="ellipse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4" name="Oval 4"/>
          <p:cNvSpPr/>
          <p:nvPr/>
        </p:nvSpPr>
        <p:spPr>
          <a:xfrm>
            <a:off x="3124200" y="1750695"/>
            <a:ext cx="2844331" cy="135102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kern="1200" dirty="0" smtClean="0">
                <a:solidFill>
                  <a:schemeClr val="bg1"/>
                </a:solidFill>
              </a:rPr>
              <a:t>Mitigation</a:t>
            </a:r>
            <a:endParaRPr lang="en-US" sz="4000" b="1" kern="1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5200" y="2721184"/>
            <a:ext cx="2212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Reduce emissions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0800" y="127337"/>
            <a:ext cx="39807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Our options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3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5"/>
          <p:cNvSpPr>
            <a:spLocks noChangeArrowheads="1"/>
          </p:cNvSpPr>
          <p:nvPr/>
        </p:nvSpPr>
        <p:spPr bwMode="auto">
          <a:xfrm>
            <a:off x="304800" y="1212850"/>
            <a:ext cx="2819400" cy="2819400"/>
          </a:xfrm>
          <a:prstGeom prst="roundRect">
            <a:avLst>
              <a:gd name="adj" fmla="val 7694"/>
            </a:avLst>
          </a:prstGeom>
          <a:solidFill>
            <a:srgbClr val="000000"/>
          </a:solidFill>
          <a:ln w="28575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Fossil fuels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&gt;30 TW</a:t>
            </a:r>
          </a:p>
        </p:txBody>
      </p:sp>
      <p:sp>
        <p:nvSpPr>
          <p:cNvPr id="4" name="Rounded Rectangle 17"/>
          <p:cNvSpPr>
            <a:spLocks noChangeArrowheads="1"/>
          </p:cNvSpPr>
          <p:nvPr/>
        </p:nvSpPr>
        <p:spPr bwMode="auto">
          <a:xfrm>
            <a:off x="2667000" y="1670050"/>
            <a:ext cx="2422525" cy="2422525"/>
          </a:xfrm>
          <a:prstGeom prst="roundRect">
            <a:avLst>
              <a:gd name="adj" fmla="val 7694"/>
            </a:avLst>
          </a:prstGeom>
          <a:solidFill>
            <a:srgbClr val="CC00CC"/>
          </a:solidFill>
          <a:ln w="28575" algn="ctr">
            <a:solidFill>
              <a:srgbClr val="CC00CC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Nuclear fission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&gt;30 TW</a:t>
            </a:r>
          </a:p>
        </p:txBody>
      </p:sp>
      <p:sp>
        <p:nvSpPr>
          <p:cNvPr id="5" name="Rounded Rectangle 33"/>
          <p:cNvSpPr>
            <a:spLocks noChangeArrowheads="1"/>
          </p:cNvSpPr>
          <p:nvPr/>
        </p:nvSpPr>
        <p:spPr bwMode="auto">
          <a:xfrm>
            <a:off x="6019800" y="3117850"/>
            <a:ext cx="576263" cy="576263"/>
          </a:xfrm>
          <a:prstGeom prst="roundRect">
            <a:avLst>
              <a:gd name="adj" fmla="val 10528"/>
            </a:avLst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n-US" b="1"/>
          </a:p>
        </p:txBody>
      </p:sp>
      <p:sp>
        <p:nvSpPr>
          <p:cNvPr id="6" name="Rounded Rectangle 34"/>
          <p:cNvSpPr>
            <a:spLocks noChangeArrowheads="1"/>
          </p:cNvSpPr>
          <p:nvPr/>
        </p:nvSpPr>
        <p:spPr bwMode="auto">
          <a:xfrm>
            <a:off x="6553200" y="2965450"/>
            <a:ext cx="255588" cy="255588"/>
          </a:xfrm>
          <a:prstGeom prst="roundRect">
            <a:avLst>
              <a:gd name="adj" fmla="val 10528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n-US" b="1"/>
          </a:p>
        </p:txBody>
      </p:sp>
      <p:sp>
        <p:nvSpPr>
          <p:cNvPr id="7" name="Rounded Rectangle 35"/>
          <p:cNvSpPr>
            <a:spLocks noChangeArrowheads="1"/>
          </p:cNvSpPr>
          <p:nvPr/>
        </p:nvSpPr>
        <p:spPr bwMode="auto">
          <a:xfrm>
            <a:off x="6781800" y="2813050"/>
            <a:ext cx="255588" cy="255588"/>
          </a:xfrm>
          <a:prstGeom prst="roundRect">
            <a:avLst>
              <a:gd name="adj" fmla="val 10528"/>
            </a:avLst>
          </a:prstGeom>
          <a:noFill/>
          <a:ln w="28575" algn="ctr">
            <a:solidFill>
              <a:srgbClr val="0070C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n-US" b="1"/>
          </a:p>
        </p:txBody>
      </p:sp>
      <p:sp>
        <p:nvSpPr>
          <p:cNvPr id="8" name="Rounded Rectangle 32"/>
          <p:cNvSpPr>
            <a:spLocks noChangeArrowheads="1"/>
          </p:cNvSpPr>
          <p:nvPr/>
        </p:nvSpPr>
        <p:spPr bwMode="auto">
          <a:xfrm>
            <a:off x="5562600" y="2203450"/>
            <a:ext cx="1289050" cy="1289050"/>
          </a:xfrm>
          <a:prstGeom prst="roundRect">
            <a:avLst>
              <a:gd name="adj" fmla="val 10528"/>
            </a:avLst>
          </a:prstGeom>
          <a:noFill/>
          <a:ln w="28575" algn="ctr">
            <a:solidFill>
              <a:srgbClr val="00CC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rgbClr val="000000"/>
                </a:solidFill>
              </a:rPr>
              <a:t>Wind</a:t>
            </a:r>
          </a:p>
          <a:p>
            <a:pPr algn="ctr"/>
            <a:r>
              <a:rPr lang="en-US" b="1">
                <a:solidFill>
                  <a:srgbClr val="000000"/>
                </a:solidFill>
              </a:rPr>
              <a:t>10 TW</a:t>
            </a:r>
          </a:p>
        </p:txBody>
      </p:sp>
      <p:sp>
        <p:nvSpPr>
          <p:cNvPr id="9" name="Rounded Rectangle 31"/>
          <p:cNvSpPr>
            <a:spLocks noChangeArrowheads="1"/>
          </p:cNvSpPr>
          <p:nvPr/>
        </p:nvSpPr>
        <p:spPr bwMode="auto">
          <a:xfrm>
            <a:off x="4876800" y="1593850"/>
            <a:ext cx="914400" cy="914400"/>
          </a:xfrm>
          <a:prstGeom prst="roundRect">
            <a:avLst>
              <a:gd name="adj" fmla="val 10528"/>
            </a:avLst>
          </a:prstGeom>
          <a:noFill/>
          <a:ln w="28575" algn="ctr">
            <a:solidFill>
              <a:srgbClr val="0066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400" b="1">
                <a:solidFill>
                  <a:srgbClr val="000000"/>
                </a:solidFill>
              </a:rPr>
              <a:t>Biomass</a:t>
            </a:r>
          </a:p>
          <a:p>
            <a:pPr algn="ctr"/>
            <a:r>
              <a:rPr lang="en-US" b="1">
                <a:solidFill>
                  <a:srgbClr val="000000"/>
                </a:solidFill>
              </a:rPr>
              <a:t>5 TW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7772400" y="1441450"/>
            <a:ext cx="1066800" cy="1066800"/>
          </a:xfrm>
          <a:prstGeom prst="roundRect">
            <a:avLst>
              <a:gd name="adj" fmla="val 10527"/>
            </a:avLst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7F7F7F"/>
                </a:solidFill>
              </a:rPr>
              <a:t>Nuclear fusion?</a:t>
            </a:r>
          </a:p>
        </p:txBody>
      </p:sp>
      <p:sp>
        <p:nvSpPr>
          <p:cNvPr id="11" name="TextBox 15"/>
          <p:cNvSpPr txBox="1">
            <a:spLocks noChangeArrowheads="1"/>
          </p:cNvSpPr>
          <p:nvPr/>
        </p:nvSpPr>
        <p:spPr bwMode="auto">
          <a:xfrm>
            <a:off x="6772275" y="3117850"/>
            <a:ext cx="13287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/>
              <a:t>Geothermal</a:t>
            </a:r>
          </a:p>
          <a:p>
            <a:pPr algn="ctr"/>
            <a:r>
              <a:rPr lang="en-US" b="1"/>
              <a:t>&lt;1 TW</a:t>
            </a:r>
          </a:p>
        </p:txBody>
      </p:sp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6967538" y="2432050"/>
            <a:ext cx="8810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/>
              <a:t>Oceans</a:t>
            </a:r>
          </a:p>
          <a:p>
            <a:pPr algn="ctr"/>
            <a:r>
              <a:rPr lang="en-US" b="1"/>
              <a:t>&lt;1 TW</a:t>
            </a: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5257800" y="3614738"/>
            <a:ext cx="2133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Hydropower</a:t>
            </a:r>
          </a:p>
          <a:p>
            <a:pPr algn="ctr"/>
            <a:r>
              <a:rPr lang="en-US" b="1"/>
              <a:t>2 TW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28600" y="5145088"/>
            <a:ext cx="18288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/>
              <a:t>Global energy demand in </a:t>
            </a:r>
            <a:r>
              <a:rPr lang="en-US" b="1" dirty="0" smtClean="0"/>
              <a:t>2015</a:t>
            </a:r>
            <a:endParaRPr lang="en-US" b="1" dirty="0"/>
          </a:p>
          <a:p>
            <a:pPr algn="ctr"/>
            <a:r>
              <a:rPr lang="en-US" b="1" dirty="0" smtClean="0"/>
              <a:t>18 </a:t>
            </a:r>
            <a:r>
              <a:rPr lang="en-US" b="1" dirty="0"/>
              <a:t>TW</a:t>
            </a:r>
          </a:p>
        </p:txBody>
      </p:sp>
      <p:grpSp>
        <p:nvGrpSpPr>
          <p:cNvPr id="15" name="Group 36"/>
          <p:cNvGrpSpPr>
            <a:grpSpLocks/>
          </p:cNvGrpSpPr>
          <p:nvPr/>
        </p:nvGrpSpPr>
        <p:grpSpPr bwMode="auto">
          <a:xfrm>
            <a:off x="4876800" y="1593850"/>
            <a:ext cx="2160588" cy="2100263"/>
            <a:chOff x="4876800" y="1143000"/>
            <a:chExt cx="2161032" cy="2100072"/>
          </a:xfrm>
        </p:grpSpPr>
        <p:sp>
          <p:nvSpPr>
            <p:cNvPr id="16" name="Rounded Rectangle 10"/>
            <p:cNvSpPr>
              <a:spLocks noChangeArrowheads="1"/>
            </p:cNvSpPr>
            <p:nvPr/>
          </p:nvSpPr>
          <p:spPr bwMode="auto">
            <a:xfrm>
              <a:off x="4876800" y="1143000"/>
              <a:ext cx="914400" cy="914400"/>
            </a:xfrm>
            <a:prstGeom prst="roundRect">
              <a:avLst>
                <a:gd name="adj" fmla="val 10528"/>
              </a:avLst>
            </a:prstGeom>
            <a:solidFill>
              <a:srgbClr val="006600"/>
            </a:solidFill>
            <a:ln w="28575" algn="ctr">
              <a:solidFill>
                <a:srgbClr val="0066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Biomass</a:t>
              </a:r>
            </a:p>
            <a:p>
              <a:pPr algn="ctr"/>
              <a:r>
                <a:rPr lang="en-US" b="1">
                  <a:solidFill>
                    <a:schemeClr val="bg1"/>
                  </a:solidFill>
                </a:rPr>
                <a:t>5 TW</a:t>
              </a:r>
            </a:p>
          </p:txBody>
        </p:sp>
        <p:sp>
          <p:nvSpPr>
            <p:cNvPr id="17" name="Rounded Rectangle 9"/>
            <p:cNvSpPr>
              <a:spLocks noChangeArrowheads="1"/>
            </p:cNvSpPr>
            <p:nvPr/>
          </p:nvSpPr>
          <p:spPr bwMode="auto">
            <a:xfrm>
              <a:off x="5562599" y="1752545"/>
              <a:ext cx="1289569" cy="1289187"/>
            </a:xfrm>
            <a:prstGeom prst="roundRect">
              <a:avLst>
                <a:gd name="adj" fmla="val 10528"/>
              </a:avLst>
            </a:prstGeom>
            <a:solidFill>
              <a:srgbClr val="00CC00"/>
            </a:solidFill>
            <a:ln w="28575" algn="ctr">
              <a:solidFill>
                <a:srgbClr val="00CC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Wind</a:t>
              </a:r>
            </a:p>
            <a:p>
              <a:pPr algn="ctr"/>
              <a:r>
                <a:rPr lang="en-US" b="1">
                  <a:solidFill>
                    <a:schemeClr val="bg1"/>
                  </a:solidFill>
                </a:rPr>
                <a:t>10 TW</a:t>
              </a:r>
            </a:p>
          </p:txBody>
        </p:sp>
        <p:sp>
          <p:nvSpPr>
            <p:cNvPr id="18" name="Rounded Rectangle 12"/>
            <p:cNvSpPr>
              <a:spLocks noChangeArrowheads="1"/>
            </p:cNvSpPr>
            <p:nvPr/>
          </p:nvSpPr>
          <p:spPr bwMode="auto">
            <a:xfrm>
              <a:off x="6019800" y="2667000"/>
              <a:ext cx="576072" cy="576072"/>
            </a:xfrm>
            <a:prstGeom prst="roundRect">
              <a:avLst>
                <a:gd name="adj" fmla="val 10528"/>
              </a:avLst>
            </a:prstGeom>
            <a:solidFill>
              <a:schemeClr val="accent1"/>
            </a:solidFill>
            <a:ln w="28575" algn="ctr">
              <a:solidFill>
                <a:schemeClr val="accent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/>
            </a:p>
          </p:txBody>
        </p:sp>
        <p:sp>
          <p:nvSpPr>
            <p:cNvPr id="19" name="Rounded Rectangle 11"/>
            <p:cNvSpPr>
              <a:spLocks noChangeArrowheads="1"/>
            </p:cNvSpPr>
            <p:nvPr/>
          </p:nvSpPr>
          <p:spPr bwMode="auto">
            <a:xfrm>
              <a:off x="6553200" y="2514600"/>
              <a:ext cx="256032" cy="256032"/>
            </a:xfrm>
            <a:prstGeom prst="roundRect">
              <a:avLst>
                <a:gd name="adj" fmla="val 10528"/>
              </a:avLst>
            </a:prstGeom>
            <a:solidFill>
              <a:srgbClr val="FF0000"/>
            </a:solidFill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/>
            </a:p>
          </p:txBody>
        </p:sp>
        <p:sp>
          <p:nvSpPr>
            <p:cNvPr id="20" name="Rounded Rectangle 18"/>
            <p:cNvSpPr>
              <a:spLocks noChangeArrowheads="1"/>
            </p:cNvSpPr>
            <p:nvPr/>
          </p:nvSpPr>
          <p:spPr bwMode="auto">
            <a:xfrm>
              <a:off x="6781800" y="2362200"/>
              <a:ext cx="256032" cy="256032"/>
            </a:xfrm>
            <a:prstGeom prst="roundRect">
              <a:avLst>
                <a:gd name="adj" fmla="val 10528"/>
              </a:avLst>
            </a:prstGeom>
            <a:solidFill>
              <a:srgbClr val="0070C0"/>
            </a:solidFill>
            <a:ln w="28575" algn="ctr">
              <a:solidFill>
                <a:srgbClr val="0070C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/>
            </a:p>
          </p:txBody>
        </p:sp>
      </p:grp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762000" y="4419600"/>
            <a:ext cx="7543800" cy="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</p:spPr>
      </p:cxnSp>
      <p:sp>
        <p:nvSpPr>
          <p:cNvPr id="22" name="Rounded Rectangle 21"/>
          <p:cNvSpPr/>
          <p:nvPr/>
        </p:nvSpPr>
        <p:spPr bwMode="auto">
          <a:xfrm>
            <a:off x="2209800" y="4787900"/>
            <a:ext cx="1682750" cy="1682750"/>
          </a:xfrm>
          <a:prstGeom prst="roundRect">
            <a:avLst>
              <a:gd name="adj" fmla="val 10689"/>
            </a:avLst>
          </a:prstGeom>
          <a:noFill/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23" name="Group 60"/>
          <p:cNvGrpSpPr>
            <a:grpSpLocks/>
          </p:cNvGrpSpPr>
          <p:nvPr/>
        </p:nvGrpSpPr>
        <p:grpSpPr bwMode="auto">
          <a:xfrm>
            <a:off x="2209800" y="4794250"/>
            <a:ext cx="1682750" cy="1682750"/>
            <a:chOff x="2737104" y="4343400"/>
            <a:chExt cx="1682496" cy="1682496"/>
          </a:xfrm>
        </p:grpSpPr>
        <p:sp>
          <p:nvSpPr>
            <p:cNvPr id="24" name="Rounded Rectangle 53"/>
            <p:cNvSpPr>
              <a:spLocks noChangeArrowheads="1"/>
            </p:cNvSpPr>
            <p:nvPr/>
          </p:nvSpPr>
          <p:spPr bwMode="auto">
            <a:xfrm>
              <a:off x="2737104" y="4343400"/>
              <a:ext cx="1682496" cy="1682496"/>
            </a:xfrm>
            <a:prstGeom prst="roundRect">
              <a:avLst>
                <a:gd name="adj" fmla="val 10690"/>
              </a:avLst>
            </a:prstGeom>
            <a:solidFill>
              <a:srgbClr val="000000"/>
            </a:solidFill>
            <a:ln w="2857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Rounded Rectangle 54"/>
            <p:cNvSpPr>
              <a:spLocks noChangeArrowheads="1"/>
            </p:cNvSpPr>
            <p:nvPr/>
          </p:nvSpPr>
          <p:spPr bwMode="auto">
            <a:xfrm>
              <a:off x="2749550" y="4356100"/>
              <a:ext cx="411480" cy="411480"/>
            </a:xfrm>
            <a:prstGeom prst="roundRect">
              <a:avLst>
                <a:gd name="adj" fmla="val 10690"/>
              </a:avLst>
            </a:prstGeom>
            <a:solidFill>
              <a:srgbClr val="CC00CC"/>
            </a:solidFill>
            <a:ln w="28575" algn="ctr">
              <a:solidFill>
                <a:srgbClr val="CC00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26" name="Rounded Rectangle 55"/>
            <p:cNvSpPr>
              <a:spLocks noChangeArrowheads="1"/>
            </p:cNvSpPr>
            <p:nvPr/>
          </p:nvSpPr>
          <p:spPr bwMode="auto">
            <a:xfrm>
              <a:off x="3195320" y="4356100"/>
              <a:ext cx="402336" cy="402336"/>
            </a:xfrm>
            <a:prstGeom prst="roundRect">
              <a:avLst>
                <a:gd name="adj" fmla="val 10690"/>
              </a:avLst>
            </a:prstGeom>
            <a:solidFill>
              <a:schemeClr val="accent1"/>
            </a:solidFill>
            <a:ln w="28575" algn="ctr">
              <a:solidFill>
                <a:schemeClr val="accent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/>
            </a:p>
          </p:txBody>
        </p:sp>
        <p:sp>
          <p:nvSpPr>
            <p:cNvPr id="27" name="Rounded Rectangle 56"/>
            <p:cNvSpPr>
              <a:spLocks noChangeArrowheads="1"/>
            </p:cNvSpPr>
            <p:nvPr/>
          </p:nvSpPr>
          <p:spPr bwMode="auto">
            <a:xfrm>
              <a:off x="3822700" y="4356100"/>
              <a:ext cx="137160" cy="137160"/>
            </a:xfrm>
            <a:prstGeom prst="roundRect">
              <a:avLst>
                <a:gd name="adj" fmla="val 10690"/>
              </a:avLst>
            </a:prstGeom>
            <a:solidFill>
              <a:srgbClr val="006600"/>
            </a:solidFill>
            <a:ln w="28575" algn="ctr">
              <a:solidFill>
                <a:srgbClr val="0066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sz="1400" b="1">
                <a:solidFill>
                  <a:schemeClr val="bg1"/>
                </a:solidFill>
              </a:endParaRPr>
            </a:p>
          </p:txBody>
        </p:sp>
        <p:sp>
          <p:nvSpPr>
            <p:cNvPr id="28" name="Rounded Rectangle 57"/>
            <p:cNvSpPr>
              <a:spLocks noChangeArrowheads="1"/>
            </p:cNvSpPr>
            <p:nvPr/>
          </p:nvSpPr>
          <p:spPr bwMode="auto">
            <a:xfrm>
              <a:off x="3629533" y="4356100"/>
              <a:ext cx="164592" cy="164592"/>
            </a:xfrm>
            <a:prstGeom prst="roundRect">
              <a:avLst>
                <a:gd name="adj" fmla="val 10690"/>
              </a:avLst>
            </a:prstGeom>
            <a:solidFill>
              <a:srgbClr val="00CC00"/>
            </a:solidFill>
            <a:ln w="28575" algn="ctr">
              <a:solidFill>
                <a:srgbClr val="00CC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29" name="Rounded Rectangle 58"/>
            <p:cNvSpPr>
              <a:spLocks noChangeArrowheads="1"/>
            </p:cNvSpPr>
            <p:nvPr/>
          </p:nvSpPr>
          <p:spPr bwMode="auto">
            <a:xfrm>
              <a:off x="3990848" y="4356100"/>
              <a:ext cx="73152" cy="73152"/>
            </a:xfrm>
            <a:prstGeom prst="roundRect">
              <a:avLst>
                <a:gd name="adj" fmla="val 10690"/>
              </a:avLst>
            </a:prstGeom>
            <a:solidFill>
              <a:srgbClr val="FF0000"/>
            </a:solidFill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/>
            </a:p>
          </p:txBody>
        </p:sp>
        <p:sp>
          <p:nvSpPr>
            <p:cNvPr id="30" name="Rounded Rectangle 59"/>
            <p:cNvSpPr>
              <a:spLocks noChangeArrowheads="1"/>
            </p:cNvSpPr>
            <p:nvPr/>
          </p:nvSpPr>
          <p:spPr bwMode="auto">
            <a:xfrm>
              <a:off x="4091686" y="4352925"/>
              <a:ext cx="54864" cy="54864"/>
            </a:xfrm>
            <a:prstGeom prst="roundRect">
              <a:avLst>
                <a:gd name="adj" fmla="val 10690"/>
              </a:avLst>
            </a:prstGeom>
            <a:solidFill>
              <a:srgbClr val="FFFF00"/>
            </a:solidFill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Group 67"/>
          <p:cNvGrpSpPr>
            <a:grpSpLocks/>
          </p:cNvGrpSpPr>
          <p:nvPr/>
        </p:nvGrpSpPr>
        <p:grpSpPr bwMode="auto">
          <a:xfrm>
            <a:off x="914400" y="1782763"/>
            <a:ext cx="5788025" cy="2051050"/>
            <a:chOff x="914400" y="1331976"/>
            <a:chExt cx="5788152" cy="2051304"/>
          </a:xfrm>
        </p:grpSpPr>
        <p:sp>
          <p:nvSpPr>
            <p:cNvPr id="32" name="Rounded Rectangle 5"/>
            <p:cNvSpPr>
              <a:spLocks noChangeArrowheads="1"/>
            </p:cNvSpPr>
            <p:nvPr/>
          </p:nvSpPr>
          <p:spPr bwMode="auto">
            <a:xfrm>
              <a:off x="914400" y="1331976"/>
              <a:ext cx="1563624" cy="1563624"/>
            </a:xfrm>
            <a:prstGeom prst="roundRect">
              <a:avLst>
                <a:gd name="adj" fmla="val 7694"/>
              </a:avLst>
            </a:prstGeom>
            <a:solidFill>
              <a:schemeClr val="bg1"/>
            </a:solidFill>
            <a:ln w="28575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b="1">
                  <a:solidFill>
                    <a:srgbClr val="000000"/>
                  </a:solidFill>
                </a:rPr>
                <a:t>Fossil fuels</a:t>
              </a:r>
            </a:p>
          </p:txBody>
        </p:sp>
        <p:sp>
          <p:nvSpPr>
            <p:cNvPr id="33" name="Rounded Rectangle 5"/>
            <p:cNvSpPr>
              <a:spLocks noChangeArrowheads="1"/>
            </p:cNvSpPr>
            <p:nvPr/>
          </p:nvSpPr>
          <p:spPr bwMode="auto">
            <a:xfrm>
              <a:off x="4343400" y="2971800"/>
              <a:ext cx="411480" cy="411480"/>
            </a:xfrm>
            <a:prstGeom prst="roundRect">
              <a:avLst>
                <a:gd name="adj" fmla="val 7694"/>
              </a:avLst>
            </a:prstGeom>
            <a:solidFill>
              <a:schemeClr val="bg1"/>
            </a:solidFill>
            <a:ln w="28575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34" name="Rounded Rectangle 5"/>
            <p:cNvSpPr>
              <a:spLocks noChangeArrowheads="1"/>
            </p:cNvSpPr>
            <p:nvPr/>
          </p:nvSpPr>
          <p:spPr bwMode="auto">
            <a:xfrm>
              <a:off x="6096000" y="2743200"/>
              <a:ext cx="402336" cy="402336"/>
            </a:xfrm>
            <a:prstGeom prst="roundRect">
              <a:avLst>
                <a:gd name="adj" fmla="val 7694"/>
              </a:avLst>
            </a:prstGeom>
            <a:solidFill>
              <a:schemeClr val="bg1"/>
            </a:solidFill>
            <a:ln w="28575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35" name="Rounded Rectangle 5"/>
            <p:cNvSpPr>
              <a:spLocks noChangeArrowheads="1"/>
            </p:cNvSpPr>
            <p:nvPr/>
          </p:nvSpPr>
          <p:spPr bwMode="auto">
            <a:xfrm>
              <a:off x="5715000" y="2743200"/>
              <a:ext cx="164592" cy="164592"/>
            </a:xfrm>
            <a:prstGeom prst="roundRect">
              <a:avLst>
                <a:gd name="adj" fmla="val 7694"/>
              </a:avLst>
            </a:prstGeom>
            <a:solidFill>
              <a:schemeClr val="bg1"/>
            </a:solidFill>
            <a:ln w="28575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36" name="Rounded Rectangle 5"/>
            <p:cNvSpPr>
              <a:spLocks noChangeArrowheads="1"/>
            </p:cNvSpPr>
            <p:nvPr/>
          </p:nvSpPr>
          <p:spPr bwMode="auto">
            <a:xfrm>
              <a:off x="5105400" y="1828800"/>
              <a:ext cx="137160" cy="137160"/>
            </a:xfrm>
            <a:prstGeom prst="roundRect">
              <a:avLst>
                <a:gd name="adj" fmla="val 7694"/>
              </a:avLst>
            </a:prstGeom>
            <a:solidFill>
              <a:schemeClr val="bg1"/>
            </a:solidFill>
            <a:ln w="28575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>
                <a:solidFill>
                  <a:srgbClr val="000000"/>
                </a:solidFill>
              </a:endParaRPr>
            </a:p>
          </p:txBody>
        </p:sp>
        <p:sp>
          <p:nvSpPr>
            <p:cNvPr id="37" name="Rounded Rectangle 5"/>
            <p:cNvSpPr>
              <a:spLocks noChangeArrowheads="1"/>
            </p:cNvSpPr>
            <p:nvPr/>
          </p:nvSpPr>
          <p:spPr bwMode="auto">
            <a:xfrm>
              <a:off x="6629400" y="2670048"/>
              <a:ext cx="73152" cy="73152"/>
            </a:xfrm>
            <a:prstGeom prst="roundRect">
              <a:avLst>
                <a:gd name="adj" fmla="val 7694"/>
              </a:avLst>
            </a:prstGeom>
            <a:solidFill>
              <a:schemeClr val="bg1"/>
            </a:solidFill>
            <a:ln w="28575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>
                <a:solidFill>
                  <a:srgbClr val="000000"/>
                </a:solidFill>
              </a:endParaRPr>
            </a:p>
          </p:txBody>
        </p:sp>
      </p:grp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57800" cy="990600"/>
          </a:xfrm>
        </p:spPr>
        <p:txBody>
          <a:bodyPr>
            <a:noAutofit/>
          </a:bodyPr>
          <a:lstStyle/>
          <a:p>
            <a:r>
              <a:rPr lang="en-US" dirty="0" smtClean="0"/>
              <a:t>Feasible limits…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4495800" y="5181600"/>
            <a:ext cx="1593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Today…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65 -0.38935 L -5.55556E-7 1.48148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195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 animBg="1"/>
      <p:bldP spid="3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about when my son is middle aged?</a:t>
            </a:r>
            <a:endParaRPr lang="en-US" dirty="0"/>
          </a:p>
        </p:txBody>
      </p:sp>
      <p:sp>
        <p:nvSpPr>
          <p:cNvPr id="3" name="Rounded Rectangle 5"/>
          <p:cNvSpPr>
            <a:spLocks noChangeArrowheads="1"/>
          </p:cNvSpPr>
          <p:nvPr/>
        </p:nvSpPr>
        <p:spPr bwMode="auto">
          <a:xfrm>
            <a:off x="304800" y="1066800"/>
            <a:ext cx="2819400" cy="2819400"/>
          </a:xfrm>
          <a:prstGeom prst="roundRect">
            <a:avLst>
              <a:gd name="adj" fmla="val 7694"/>
            </a:avLst>
          </a:prstGeom>
          <a:solidFill>
            <a:srgbClr val="000000"/>
          </a:solidFill>
          <a:ln w="28575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Fossil fuels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&gt;30 TW</a:t>
            </a:r>
          </a:p>
        </p:txBody>
      </p:sp>
      <p:sp>
        <p:nvSpPr>
          <p:cNvPr id="4" name="Rounded Rectangle 17"/>
          <p:cNvSpPr>
            <a:spLocks noChangeArrowheads="1"/>
          </p:cNvSpPr>
          <p:nvPr/>
        </p:nvSpPr>
        <p:spPr bwMode="auto">
          <a:xfrm>
            <a:off x="2667000" y="1524000"/>
            <a:ext cx="2422525" cy="2422525"/>
          </a:xfrm>
          <a:prstGeom prst="roundRect">
            <a:avLst>
              <a:gd name="adj" fmla="val 7694"/>
            </a:avLst>
          </a:prstGeom>
          <a:solidFill>
            <a:srgbClr val="CC00CC"/>
          </a:solidFill>
          <a:ln w="28575" algn="ctr">
            <a:solidFill>
              <a:srgbClr val="CC00CC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Nuclear fission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&gt;30 TW</a:t>
            </a:r>
          </a:p>
        </p:txBody>
      </p:sp>
      <p:sp>
        <p:nvSpPr>
          <p:cNvPr id="5" name="Rounded Rectangle 33"/>
          <p:cNvSpPr>
            <a:spLocks noChangeArrowheads="1"/>
          </p:cNvSpPr>
          <p:nvPr/>
        </p:nvSpPr>
        <p:spPr bwMode="auto">
          <a:xfrm>
            <a:off x="6019800" y="2971800"/>
            <a:ext cx="576263" cy="576263"/>
          </a:xfrm>
          <a:prstGeom prst="roundRect">
            <a:avLst>
              <a:gd name="adj" fmla="val 10528"/>
            </a:avLst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n-US" b="1"/>
          </a:p>
        </p:txBody>
      </p:sp>
      <p:sp>
        <p:nvSpPr>
          <p:cNvPr id="6" name="Rounded Rectangle 34"/>
          <p:cNvSpPr>
            <a:spLocks noChangeArrowheads="1"/>
          </p:cNvSpPr>
          <p:nvPr/>
        </p:nvSpPr>
        <p:spPr bwMode="auto">
          <a:xfrm>
            <a:off x="6553200" y="2819400"/>
            <a:ext cx="255588" cy="255588"/>
          </a:xfrm>
          <a:prstGeom prst="roundRect">
            <a:avLst>
              <a:gd name="adj" fmla="val 10528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n-US" b="1"/>
          </a:p>
        </p:txBody>
      </p:sp>
      <p:sp>
        <p:nvSpPr>
          <p:cNvPr id="7" name="Rounded Rectangle 35"/>
          <p:cNvSpPr>
            <a:spLocks noChangeArrowheads="1"/>
          </p:cNvSpPr>
          <p:nvPr/>
        </p:nvSpPr>
        <p:spPr bwMode="auto">
          <a:xfrm>
            <a:off x="6781800" y="2667000"/>
            <a:ext cx="255588" cy="255588"/>
          </a:xfrm>
          <a:prstGeom prst="roundRect">
            <a:avLst>
              <a:gd name="adj" fmla="val 10528"/>
            </a:avLst>
          </a:prstGeom>
          <a:noFill/>
          <a:ln w="28575" algn="ctr">
            <a:solidFill>
              <a:srgbClr val="0070C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n-US" b="1"/>
          </a:p>
        </p:txBody>
      </p:sp>
      <p:sp>
        <p:nvSpPr>
          <p:cNvPr id="8" name="Rounded Rectangle 32"/>
          <p:cNvSpPr>
            <a:spLocks noChangeArrowheads="1"/>
          </p:cNvSpPr>
          <p:nvPr/>
        </p:nvSpPr>
        <p:spPr bwMode="auto">
          <a:xfrm>
            <a:off x="5562600" y="2057400"/>
            <a:ext cx="1289050" cy="1289050"/>
          </a:xfrm>
          <a:prstGeom prst="roundRect">
            <a:avLst>
              <a:gd name="adj" fmla="val 10528"/>
            </a:avLst>
          </a:prstGeom>
          <a:noFill/>
          <a:ln w="28575" algn="ctr">
            <a:solidFill>
              <a:srgbClr val="00CC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rgbClr val="000000"/>
                </a:solidFill>
              </a:rPr>
              <a:t>Wind</a:t>
            </a:r>
          </a:p>
          <a:p>
            <a:pPr algn="ctr"/>
            <a:r>
              <a:rPr lang="en-US" b="1">
                <a:solidFill>
                  <a:srgbClr val="000000"/>
                </a:solidFill>
              </a:rPr>
              <a:t>10 TW</a:t>
            </a:r>
          </a:p>
        </p:txBody>
      </p:sp>
      <p:sp>
        <p:nvSpPr>
          <p:cNvPr id="9" name="Rounded Rectangle 31"/>
          <p:cNvSpPr>
            <a:spLocks noChangeArrowheads="1"/>
          </p:cNvSpPr>
          <p:nvPr/>
        </p:nvSpPr>
        <p:spPr bwMode="auto">
          <a:xfrm>
            <a:off x="4876800" y="1447800"/>
            <a:ext cx="914400" cy="914400"/>
          </a:xfrm>
          <a:prstGeom prst="roundRect">
            <a:avLst>
              <a:gd name="adj" fmla="val 10528"/>
            </a:avLst>
          </a:prstGeom>
          <a:noFill/>
          <a:ln w="28575" algn="ctr">
            <a:solidFill>
              <a:srgbClr val="00660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400" b="1">
                <a:solidFill>
                  <a:srgbClr val="000000"/>
                </a:solidFill>
              </a:rPr>
              <a:t>Biomass</a:t>
            </a:r>
          </a:p>
          <a:p>
            <a:pPr algn="ctr"/>
            <a:r>
              <a:rPr lang="en-US" b="1">
                <a:solidFill>
                  <a:srgbClr val="000000"/>
                </a:solidFill>
              </a:rPr>
              <a:t>5 TW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5456238" y="4465638"/>
            <a:ext cx="2239962" cy="2239962"/>
          </a:xfrm>
          <a:prstGeom prst="roundRect">
            <a:avLst>
              <a:gd name="adj" fmla="val 7693"/>
            </a:avLst>
          </a:prstGeom>
          <a:noFill/>
          <a:ln w="2857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 b="1" dirty="0"/>
          </a:p>
        </p:txBody>
      </p:sp>
      <p:sp>
        <p:nvSpPr>
          <p:cNvPr id="11" name="Rounded Rectangle 10"/>
          <p:cNvSpPr/>
          <p:nvPr/>
        </p:nvSpPr>
        <p:spPr bwMode="auto">
          <a:xfrm>
            <a:off x="7772400" y="1295400"/>
            <a:ext cx="1066800" cy="1066800"/>
          </a:xfrm>
          <a:prstGeom prst="roundRect">
            <a:avLst>
              <a:gd name="adj" fmla="val 10527"/>
            </a:avLst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7F7F7F"/>
                </a:solidFill>
              </a:rPr>
              <a:t>Nuclear fusion?</a:t>
            </a:r>
          </a:p>
        </p:txBody>
      </p:sp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6772275" y="2971800"/>
            <a:ext cx="13287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/>
              <a:t>Geothermal</a:t>
            </a:r>
          </a:p>
          <a:p>
            <a:pPr algn="ctr"/>
            <a:r>
              <a:rPr lang="en-US" b="1"/>
              <a:t>&lt;1 TW</a:t>
            </a: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6967538" y="2286000"/>
            <a:ext cx="8810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/>
              <a:t>Oceans</a:t>
            </a:r>
          </a:p>
          <a:p>
            <a:pPr algn="ctr"/>
            <a:r>
              <a:rPr lang="en-US" b="1"/>
              <a:t>&lt;1 TW</a:t>
            </a:r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5257800" y="3468688"/>
            <a:ext cx="2133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Hydropower</a:t>
            </a:r>
          </a:p>
          <a:p>
            <a:pPr algn="ctr"/>
            <a:r>
              <a:rPr lang="en-US" b="1"/>
              <a:t>2 TW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28600" y="4999038"/>
            <a:ext cx="18288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Global energy demand in 2050</a:t>
            </a:r>
          </a:p>
          <a:p>
            <a:pPr algn="ctr"/>
            <a:r>
              <a:rPr lang="en-US" b="1"/>
              <a:t>30 TW</a:t>
            </a:r>
          </a:p>
        </p:txBody>
      </p:sp>
      <p:grpSp>
        <p:nvGrpSpPr>
          <p:cNvPr id="16" name="Group 36"/>
          <p:cNvGrpSpPr>
            <a:grpSpLocks/>
          </p:cNvGrpSpPr>
          <p:nvPr/>
        </p:nvGrpSpPr>
        <p:grpSpPr bwMode="auto">
          <a:xfrm>
            <a:off x="4876800" y="1447800"/>
            <a:ext cx="2160588" cy="2100263"/>
            <a:chOff x="4876800" y="1143000"/>
            <a:chExt cx="2161032" cy="2100072"/>
          </a:xfrm>
        </p:grpSpPr>
        <p:sp>
          <p:nvSpPr>
            <p:cNvPr id="17" name="Rounded Rectangle 10"/>
            <p:cNvSpPr>
              <a:spLocks noChangeArrowheads="1"/>
            </p:cNvSpPr>
            <p:nvPr/>
          </p:nvSpPr>
          <p:spPr bwMode="auto">
            <a:xfrm>
              <a:off x="4876800" y="1143000"/>
              <a:ext cx="914400" cy="914400"/>
            </a:xfrm>
            <a:prstGeom prst="roundRect">
              <a:avLst>
                <a:gd name="adj" fmla="val 10528"/>
              </a:avLst>
            </a:prstGeom>
            <a:solidFill>
              <a:srgbClr val="006600"/>
            </a:solidFill>
            <a:ln w="28575" algn="ctr">
              <a:solidFill>
                <a:srgbClr val="0066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1400" b="1">
                  <a:solidFill>
                    <a:schemeClr val="bg1"/>
                  </a:solidFill>
                </a:rPr>
                <a:t>Biomass</a:t>
              </a:r>
            </a:p>
            <a:p>
              <a:pPr algn="ctr"/>
              <a:r>
                <a:rPr lang="en-US" b="1">
                  <a:solidFill>
                    <a:schemeClr val="bg1"/>
                  </a:solidFill>
                </a:rPr>
                <a:t>5 TW</a:t>
              </a:r>
            </a:p>
          </p:txBody>
        </p:sp>
        <p:sp>
          <p:nvSpPr>
            <p:cNvPr id="18" name="Rounded Rectangle 9"/>
            <p:cNvSpPr>
              <a:spLocks noChangeArrowheads="1"/>
            </p:cNvSpPr>
            <p:nvPr/>
          </p:nvSpPr>
          <p:spPr bwMode="auto">
            <a:xfrm>
              <a:off x="5562599" y="1752545"/>
              <a:ext cx="1289569" cy="1289187"/>
            </a:xfrm>
            <a:prstGeom prst="roundRect">
              <a:avLst>
                <a:gd name="adj" fmla="val 10528"/>
              </a:avLst>
            </a:prstGeom>
            <a:solidFill>
              <a:srgbClr val="00CC00"/>
            </a:solidFill>
            <a:ln w="28575" algn="ctr">
              <a:solidFill>
                <a:srgbClr val="00CC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Wind</a:t>
              </a:r>
            </a:p>
            <a:p>
              <a:pPr algn="ctr"/>
              <a:r>
                <a:rPr lang="en-US" b="1">
                  <a:solidFill>
                    <a:schemeClr val="bg1"/>
                  </a:solidFill>
                </a:rPr>
                <a:t>10 TW</a:t>
              </a:r>
            </a:p>
          </p:txBody>
        </p:sp>
        <p:sp>
          <p:nvSpPr>
            <p:cNvPr id="19" name="Rounded Rectangle 12"/>
            <p:cNvSpPr>
              <a:spLocks noChangeArrowheads="1"/>
            </p:cNvSpPr>
            <p:nvPr/>
          </p:nvSpPr>
          <p:spPr bwMode="auto">
            <a:xfrm>
              <a:off x="6019800" y="2667000"/>
              <a:ext cx="576072" cy="576072"/>
            </a:xfrm>
            <a:prstGeom prst="roundRect">
              <a:avLst>
                <a:gd name="adj" fmla="val 10528"/>
              </a:avLst>
            </a:prstGeom>
            <a:solidFill>
              <a:schemeClr val="accent1"/>
            </a:solidFill>
            <a:ln w="28575" algn="ctr">
              <a:solidFill>
                <a:schemeClr val="accent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/>
            </a:p>
          </p:txBody>
        </p:sp>
        <p:sp>
          <p:nvSpPr>
            <p:cNvPr id="20" name="Rounded Rectangle 11"/>
            <p:cNvSpPr>
              <a:spLocks noChangeArrowheads="1"/>
            </p:cNvSpPr>
            <p:nvPr/>
          </p:nvSpPr>
          <p:spPr bwMode="auto">
            <a:xfrm>
              <a:off x="6553200" y="2514600"/>
              <a:ext cx="256032" cy="256032"/>
            </a:xfrm>
            <a:prstGeom prst="roundRect">
              <a:avLst>
                <a:gd name="adj" fmla="val 10528"/>
              </a:avLst>
            </a:prstGeom>
            <a:solidFill>
              <a:srgbClr val="FF0000"/>
            </a:solidFill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/>
            </a:p>
          </p:txBody>
        </p:sp>
        <p:sp>
          <p:nvSpPr>
            <p:cNvPr id="21" name="Rounded Rectangle 18"/>
            <p:cNvSpPr>
              <a:spLocks noChangeArrowheads="1"/>
            </p:cNvSpPr>
            <p:nvPr/>
          </p:nvSpPr>
          <p:spPr bwMode="auto">
            <a:xfrm>
              <a:off x="6781800" y="2362200"/>
              <a:ext cx="256032" cy="256032"/>
            </a:xfrm>
            <a:prstGeom prst="roundRect">
              <a:avLst>
                <a:gd name="adj" fmla="val 10528"/>
              </a:avLst>
            </a:prstGeom>
            <a:solidFill>
              <a:srgbClr val="0070C0"/>
            </a:solidFill>
            <a:ln w="28575" algn="ctr">
              <a:solidFill>
                <a:srgbClr val="0070C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/>
            </a:p>
          </p:txBody>
        </p:sp>
      </p:grpSp>
      <p:grpSp>
        <p:nvGrpSpPr>
          <p:cNvPr id="22" name="Group 30"/>
          <p:cNvGrpSpPr>
            <a:grpSpLocks/>
          </p:cNvGrpSpPr>
          <p:nvPr/>
        </p:nvGrpSpPr>
        <p:grpSpPr bwMode="auto">
          <a:xfrm>
            <a:off x="5487988" y="4484688"/>
            <a:ext cx="2228850" cy="1522412"/>
            <a:chOff x="3735070" y="4179570"/>
            <a:chExt cx="2229851" cy="1522222"/>
          </a:xfrm>
        </p:grpSpPr>
        <p:sp>
          <p:nvSpPr>
            <p:cNvPr id="23" name="Rounded Rectangle 21"/>
            <p:cNvSpPr>
              <a:spLocks noChangeArrowheads="1"/>
            </p:cNvSpPr>
            <p:nvPr/>
          </p:nvSpPr>
          <p:spPr bwMode="auto">
            <a:xfrm>
              <a:off x="3735070" y="4179570"/>
              <a:ext cx="914400" cy="914400"/>
            </a:xfrm>
            <a:prstGeom prst="roundRect">
              <a:avLst>
                <a:gd name="adj" fmla="val 10528"/>
              </a:avLst>
            </a:prstGeom>
            <a:solidFill>
              <a:srgbClr val="006600"/>
            </a:solidFill>
            <a:ln w="28575" algn="ctr">
              <a:solidFill>
                <a:srgbClr val="0066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24" name="Rounded Rectangle 22"/>
            <p:cNvSpPr>
              <a:spLocks noChangeArrowheads="1"/>
            </p:cNvSpPr>
            <p:nvPr/>
          </p:nvSpPr>
          <p:spPr bwMode="auto">
            <a:xfrm>
              <a:off x="4674870" y="4179570"/>
              <a:ext cx="1290051" cy="1289143"/>
            </a:xfrm>
            <a:prstGeom prst="roundRect">
              <a:avLst>
                <a:gd name="adj" fmla="val 10528"/>
              </a:avLst>
            </a:prstGeom>
            <a:solidFill>
              <a:srgbClr val="00CC00"/>
            </a:solidFill>
            <a:ln w="28575" algn="ctr">
              <a:solidFill>
                <a:srgbClr val="00CC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25" name="Rounded Rectangle 23"/>
            <p:cNvSpPr>
              <a:spLocks noChangeArrowheads="1"/>
            </p:cNvSpPr>
            <p:nvPr/>
          </p:nvSpPr>
          <p:spPr bwMode="auto">
            <a:xfrm>
              <a:off x="3735070" y="5125720"/>
              <a:ext cx="576072" cy="576072"/>
            </a:xfrm>
            <a:prstGeom prst="roundRect">
              <a:avLst>
                <a:gd name="adj" fmla="val 10528"/>
              </a:avLst>
            </a:prstGeom>
            <a:solidFill>
              <a:schemeClr val="accent1"/>
            </a:solidFill>
            <a:ln w="28575" algn="ctr">
              <a:solidFill>
                <a:schemeClr val="accent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/>
            </a:p>
          </p:txBody>
        </p:sp>
        <p:sp>
          <p:nvSpPr>
            <p:cNvPr id="26" name="Rounded Rectangle 24"/>
            <p:cNvSpPr>
              <a:spLocks noChangeArrowheads="1"/>
            </p:cNvSpPr>
            <p:nvPr/>
          </p:nvSpPr>
          <p:spPr bwMode="auto">
            <a:xfrm>
              <a:off x="4344670" y="5405120"/>
              <a:ext cx="256032" cy="256032"/>
            </a:xfrm>
            <a:prstGeom prst="roundRect">
              <a:avLst>
                <a:gd name="adj" fmla="val 10528"/>
              </a:avLst>
            </a:prstGeom>
            <a:solidFill>
              <a:srgbClr val="FF0000"/>
            </a:solidFill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/>
            </a:p>
          </p:txBody>
        </p:sp>
        <p:sp>
          <p:nvSpPr>
            <p:cNvPr id="27" name="Rounded Rectangle 25"/>
            <p:cNvSpPr>
              <a:spLocks noChangeArrowheads="1"/>
            </p:cNvSpPr>
            <p:nvPr/>
          </p:nvSpPr>
          <p:spPr bwMode="auto">
            <a:xfrm>
              <a:off x="4344670" y="5125720"/>
              <a:ext cx="256032" cy="256032"/>
            </a:xfrm>
            <a:prstGeom prst="roundRect">
              <a:avLst>
                <a:gd name="adj" fmla="val 10528"/>
              </a:avLst>
            </a:prstGeom>
            <a:solidFill>
              <a:srgbClr val="0070C0"/>
            </a:solidFill>
            <a:ln w="28575" algn="ctr">
              <a:solidFill>
                <a:srgbClr val="0070C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/>
            </a:p>
          </p:txBody>
        </p:sp>
      </p:grpSp>
      <p:cxnSp>
        <p:nvCxnSpPr>
          <p:cNvPr id="28" name="Straight Connector 27"/>
          <p:cNvCxnSpPr>
            <a:cxnSpLocks noChangeShapeType="1"/>
          </p:cNvCxnSpPr>
          <p:nvPr/>
        </p:nvCxnSpPr>
        <p:spPr bwMode="auto">
          <a:xfrm>
            <a:off x="762000" y="4114800"/>
            <a:ext cx="7543800" cy="0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</p:spPr>
      </p:cxn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5105400" y="4125913"/>
            <a:ext cx="2916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Max only renewable scenario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290763" y="4114800"/>
            <a:ext cx="1900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Projected scenario</a:t>
            </a:r>
          </a:p>
        </p:txBody>
      </p:sp>
      <p:sp>
        <p:nvSpPr>
          <p:cNvPr id="31" name="Rounded Rectangle 30"/>
          <p:cNvSpPr/>
          <p:nvPr/>
        </p:nvSpPr>
        <p:spPr bwMode="auto">
          <a:xfrm>
            <a:off x="2103438" y="4465638"/>
            <a:ext cx="2239962" cy="2239962"/>
          </a:xfrm>
          <a:prstGeom prst="roundRect">
            <a:avLst>
              <a:gd name="adj" fmla="val 7693"/>
            </a:avLst>
          </a:prstGeom>
          <a:noFill/>
          <a:ln w="2857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US" b="1" dirty="0"/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819775" y="6324600"/>
            <a:ext cx="157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(without solar)</a:t>
            </a:r>
          </a:p>
        </p:txBody>
      </p:sp>
      <p:grpSp>
        <p:nvGrpSpPr>
          <p:cNvPr id="33" name="Group 62"/>
          <p:cNvGrpSpPr>
            <a:grpSpLocks/>
          </p:cNvGrpSpPr>
          <p:nvPr/>
        </p:nvGrpSpPr>
        <p:grpSpPr bwMode="auto">
          <a:xfrm>
            <a:off x="741363" y="1503363"/>
            <a:ext cx="6264275" cy="2273300"/>
            <a:chOff x="740664" y="1197864"/>
            <a:chExt cx="6264686" cy="2273808"/>
          </a:xfrm>
        </p:grpSpPr>
        <p:sp>
          <p:nvSpPr>
            <p:cNvPr id="34" name="Rounded Rectangle 61"/>
            <p:cNvSpPr>
              <a:spLocks noChangeArrowheads="1"/>
            </p:cNvSpPr>
            <p:nvPr/>
          </p:nvSpPr>
          <p:spPr bwMode="auto">
            <a:xfrm>
              <a:off x="740664" y="1197864"/>
              <a:ext cx="2002536" cy="2002536"/>
            </a:xfrm>
            <a:prstGeom prst="roundRect">
              <a:avLst>
                <a:gd name="adj" fmla="val 7694"/>
              </a:avLst>
            </a:prstGeom>
            <a:solidFill>
              <a:schemeClr val="bg1"/>
            </a:solidFill>
            <a:ln w="28575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b="1">
                  <a:solidFill>
                    <a:srgbClr val="000000"/>
                  </a:solidFill>
                </a:rPr>
                <a:t>Fossil fuels</a:t>
              </a:r>
            </a:p>
          </p:txBody>
        </p:sp>
        <p:sp>
          <p:nvSpPr>
            <p:cNvPr id="35" name="Rounded Rectangle 55"/>
            <p:cNvSpPr>
              <a:spLocks noChangeArrowheads="1"/>
            </p:cNvSpPr>
            <p:nvPr/>
          </p:nvSpPr>
          <p:spPr bwMode="auto">
            <a:xfrm>
              <a:off x="5562217" y="2636234"/>
              <a:ext cx="411480" cy="411480"/>
            </a:xfrm>
            <a:prstGeom prst="roundRect">
              <a:avLst>
                <a:gd name="adj" fmla="val 7694"/>
              </a:avLst>
            </a:prstGeom>
            <a:solidFill>
              <a:schemeClr val="bg1"/>
            </a:solidFill>
            <a:ln w="28575" algn="ctr">
              <a:solidFill>
                <a:srgbClr val="00CC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36" name="Rounded Rectangle 54"/>
            <p:cNvSpPr>
              <a:spLocks noChangeArrowheads="1"/>
            </p:cNvSpPr>
            <p:nvPr/>
          </p:nvSpPr>
          <p:spPr bwMode="auto">
            <a:xfrm>
              <a:off x="5334000" y="1828800"/>
              <a:ext cx="182880" cy="182880"/>
            </a:xfrm>
            <a:prstGeom prst="roundRect">
              <a:avLst>
                <a:gd name="adj" fmla="val 7694"/>
              </a:avLst>
            </a:prstGeom>
            <a:solidFill>
              <a:schemeClr val="bg1"/>
            </a:solidFill>
            <a:ln w="28575" algn="ctr">
              <a:solidFill>
                <a:srgbClr val="0066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37" name="Rounded Rectangle 56"/>
            <p:cNvSpPr>
              <a:spLocks noChangeArrowheads="1"/>
            </p:cNvSpPr>
            <p:nvPr/>
          </p:nvSpPr>
          <p:spPr bwMode="auto">
            <a:xfrm>
              <a:off x="6134714" y="2780731"/>
              <a:ext cx="448056" cy="448056"/>
            </a:xfrm>
            <a:prstGeom prst="roundRect">
              <a:avLst>
                <a:gd name="adj" fmla="val 7694"/>
              </a:avLst>
            </a:prstGeom>
            <a:solidFill>
              <a:schemeClr val="bg1"/>
            </a:solidFill>
            <a:ln w="28575" algn="ctr">
              <a:solidFill>
                <a:schemeClr val="accent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38" name="Rounded Rectangle 57"/>
            <p:cNvSpPr>
              <a:spLocks noChangeArrowheads="1"/>
            </p:cNvSpPr>
            <p:nvPr/>
          </p:nvSpPr>
          <p:spPr bwMode="auto">
            <a:xfrm>
              <a:off x="6621438" y="2579427"/>
              <a:ext cx="182880" cy="182880"/>
            </a:xfrm>
            <a:prstGeom prst="roundRect">
              <a:avLst>
                <a:gd name="adj" fmla="val 7694"/>
              </a:avLst>
            </a:prstGeom>
            <a:solidFill>
              <a:schemeClr val="bg1"/>
            </a:solidFill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39" name="Rounded Rectangle 58"/>
            <p:cNvSpPr>
              <a:spLocks noChangeArrowheads="1"/>
            </p:cNvSpPr>
            <p:nvPr/>
          </p:nvSpPr>
          <p:spPr bwMode="auto">
            <a:xfrm>
              <a:off x="6877334" y="2462284"/>
              <a:ext cx="128016" cy="128016"/>
            </a:xfrm>
            <a:prstGeom prst="roundRect">
              <a:avLst>
                <a:gd name="adj" fmla="val 7694"/>
              </a:avLst>
            </a:prstGeom>
            <a:solidFill>
              <a:schemeClr val="bg1"/>
            </a:solidFill>
            <a:ln w="28575" algn="ctr">
              <a:solidFill>
                <a:srgbClr val="0070C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40" name="Rounded Rectangle 59"/>
            <p:cNvSpPr>
              <a:spLocks noChangeArrowheads="1"/>
            </p:cNvSpPr>
            <p:nvPr/>
          </p:nvSpPr>
          <p:spPr bwMode="auto">
            <a:xfrm>
              <a:off x="4191000" y="2895600"/>
              <a:ext cx="576072" cy="576072"/>
            </a:xfrm>
            <a:prstGeom prst="roundRect">
              <a:avLst>
                <a:gd name="adj" fmla="val 7694"/>
              </a:avLst>
            </a:prstGeom>
            <a:solidFill>
              <a:schemeClr val="bg1"/>
            </a:solidFill>
            <a:ln w="28575" algn="ctr">
              <a:solidFill>
                <a:srgbClr val="CC00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</p:grpSp>
      <p:grpSp>
        <p:nvGrpSpPr>
          <p:cNvPr id="41" name="Group 49"/>
          <p:cNvGrpSpPr>
            <a:grpSpLocks/>
          </p:cNvGrpSpPr>
          <p:nvPr/>
        </p:nvGrpSpPr>
        <p:grpSpPr bwMode="auto">
          <a:xfrm>
            <a:off x="2103438" y="4465638"/>
            <a:ext cx="2239962" cy="2239962"/>
            <a:chOff x="2103120" y="4160520"/>
            <a:chExt cx="2240280" cy="2240280"/>
          </a:xfrm>
        </p:grpSpPr>
        <p:sp>
          <p:nvSpPr>
            <p:cNvPr id="42" name="Rounded Rectangle 41"/>
            <p:cNvSpPr/>
            <p:nvPr/>
          </p:nvSpPr>
          <p:spPr bwMode="auto">
            <a:xfrm>
              <a:off x="2103120" y="4160520"/>
              <a:ext cx="2240280" cy="2240280"/>
            </a:xfrm>
            <a:prstGeom prst="roundRect">
              <a:avLst>
                <a:gd name="adj" fmla="val 7693"/>
              </a:avLst>
            </a:prstGeom>
            <a:solidFill>
              <a:srgbClr val="000000"/>
            </a:solidFill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b="1" dirty="0"/>
            </a:p>
          </p:txBody>
        </p:sp>
        <p:sp>
          <p:nvSpPr>
            <p:cNvPr id="43" name="Rounded Rectangle 41"/>
            <p:cNvSpPr>
              <a:spLocks noChangeArrowheads="1"/>
            </p:cNvSpPr>
            <p:nvPr/>
          </p:nvSpPr>
          <p:spPr bwMode="auto">
            <a:xfrm>
              <a:off x="2737965" y="4633241"/>
              <a:ext cx="182880" cy="182880"/>
            </a:xfrm>
            <a:prstGeom prst="roundRect">
              <a:avLst>
                <a:gd name="adj" fmla="val 7694"/>
              </a:avLst>
            </a:prstGeom>
            <a:solidFill>
              <a:srgbClr val="006600"/>
            </a:solidFill>
            <a:ln w="28575" algn="ctr">
              <a:solidFill>
                <a:srgbClr val="0066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44" name="Rounded Rectangle 42"/>
            <p:cNvSpPr>
              <a:spLocks noChangeArrowheads="1"/>
            </p:cNvSpPr>
            <p:nvPr/>
          </p:nvSpPr>
          <p:spPr bwMode="auto">
            <a:xfrm>
              <a:off x="2737123" y="4191000"/>
              <a:ext cx="411480" cy="411480"/>
            </a:xfrm>
            <a:prstGeom prst="roundRect">
              <a:avLst>
                <a:gd name="adj" fmla="val 7694"/>
              </a:avLst>
            </a:prstGeom>
            <a:solidFill>
              <a:srgbClr val="00CC00"/>
            </a:solidFill>
            <a:ln w="28575" algn="ctr">
              <a:solidFill>
                <a:srgbClr val="00CC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45" name="Rounded Rectangle 43"/>
            <p:cNvSpPr>
              <a:spLocks noChangeArrowheads="1"/>
            </p:cNvSpPr>
            <p:nvPr/>
          </p:nvSpPr>
          <p:spPr bwMode="auto">
            <a:xfrm>
              <a:off x="3177494" y="4191000"/>
              <a:ext cx="448056" cy="448056"/>
            </a:xfrm>
            <a:prstGeom prst="roundRect">
              <a:avLst>
                <a:gd name="adj" fmla="val 7694"/>
              </a:avLst>
            </a:prstGeom>
            <a:solidFill>
              <a:schemeClr val="accent1"/>
            </a:solidFill>
            <a:ln w="28575" algn="ctr">
              <a:solidFill>
                <a:schemeClr val="accent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46" name="Rounded Rectangle 44"/>
            <p:cNvSpPr>
              <a:spLocks noChangeArrowheads="1"/>
            </p:cNvSpPr>
            <p:nvPr/>
          </p:nvSpPr>
          <p:spPr bwMode="auto">
            <a:xfrm>
              <a:off x="2958710" y="4632773"/>
              <a:ext cx="182880" cy="182880"/>
            </a:xfrm>
            <a:prstGeom prst="roundRect">
              <a:avLst>
                <a:gd name="adj" fmla="val 7694"/>
              </a:avLst>
            </a:prstGeom>
            <a:solidFill>
              <a:srgbClr val="FF0000"/>
            </a:solidFill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47" name="Rounded Rectangle 45"/>
            <p:cNvSpPr>
              <a:spLocks noChangeArrowheads="1"/>
            </p:cNvSpPr>
            <p:nvPr/>
          </p:nvSpPr>
          <p:spPr bwMode="auto">
            <a:xfrm>
              <a:off x="3168218" y="4654820"/>
              <a:ext cx="128016" cy="128016"/>
            </a:xfrm>
            <a:prstGeom prst="roundRect">
              <a:avLst>
                <a:gd name="adj" fmla="val 7694"/>
              </a:avLst>
            </a:prstGeom>
            <a:solidFill>
              <a:srgbClr val="0070C0"/>
            </a:solidFill>
            <a:ln w="28575" algn="ctr">
              <a:solidFill>
                <a:srgbClr val="0070C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48" name="Rounded Rectangle 46"/>
            <p:cNvSpPr>
              <a:spLocks noChangeArrowheads="1"/>
            </p:cNvSpPr>
            <p:nvPr/>
          </p:nvSpPr>
          <p:spPr bwMode="auto">
            <a:xfrm>
              <a:off x="2133600" y="4191000"/>
              <a:ext cx="576072" cy="576072"/>
            </a:xfrm>
            <a:prstGeom prst="roundRect">
              <a:avLst>
                <a:gd name="adj" fmla="val 7694"/>
              </a:avLst>
            </a:prstGeom>
            <a:solidFill>
              <a:srgbClr val="CC00CC"/>
            </a:solidFill>
            <a:ln w="28575" algn="ctr">
              <a:solidFill>
                <a:srgbClr val="CC00C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  <p:sp>
          <p:nvSpPr>
            <p:cNvPr id="49" name="Rounded Rectangle 47"/>
            <p:cNvSpPr>
              <a:spLocks noChangeArrowheads="1"/>
            </p:cNvSpPr>
            <p:nvPr/>
          </p:nvSpPr>
          <p:spPr bwMode="auto">
            <a:xfrm>
              <a:off x="3654328" y="4191000"/>
              <a:ext cx="502920" cy="502920"/>
            </a:xfrm>
            <a:prstGeom prst="roundRect">
              <a:avLst>
                <a:gd name="adj" fmla="val 7694"/>
              </a:avLst>
            </a:prstGeom>
            <a:solidFill>
              <a:srgbClr val="FFFF00"/>
            </a:solidFill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en-US" b="1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9 -0.38102 L -5.55556E-7 2.59259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00" y="191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-0.38704 L 3.05556E-6 -3.7037E-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194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29" grpId="0"/>
      <p:bldP spid="30" grpId="0"/>
      <p:bldP spid="31" grpId="0" animBg="1"/>
      <p:bldP spid="31" grpId="1" animBg="1"/>
      <p:bldP spid="3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15"/>
          <p:cNvSpPr>
            <a:spLocks noChangeAspect="1" noChangeArrowheads="1"/>
          </p:cNvSpPr>
          <p:nvPr/>
        </p:nvSpPr>
        <p:spPr bwMode="auto">
          <a:xfrm>
            <a:off x="-6324600" y="-812800"/>
            <a:ext cx="8432800" cy="8432800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100000">
                <a:srgbClr val="00CC00"/>
              </a:gs>
            </a:gsLst>
            <a:path path="circle">
              <a:fillToRect l="50000" t="50000" r="50000" b="5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/>
            <a:endParaRPr lang="en-US" altLang="en-US" sz="2400" b="1" dirty="0">
              <a:latin typeface="+mn-lt"/>
            </a:endParaRPr>
          </a:p>
        </p:txBody>
      </p:sp>
      <p:sp>
        <p:nvSpPr>
          <p:cNvPr id="10" name="Oval 16"/>
          <p:cNvSpPr>
            <a:spLocks noChangeAspect="1" noChangeArrowheads="1"/>
          </p:cNvSpPr>
          <p:nvPr/>
        </p:nvSpPr>
        <p:spPr bwMode="auto">
          <a:xfrm>
            <a:off x="2301081" y="1125141"/>
            <a:ext cx="4556919" cy="4556919"/>
          </a:xfrm>
          <a:prstGeom prst="ellipse">
            <a:avLst/>
          </a:prstGeom>
          <a:gradFill>
            <a:gsLst>
              <a:gs pos="0">
                <a:srgbClr val="00B05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</a:gra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sz="900" dirty="0"/>
          </a:p>
        </p:txBody>
      </p:sp>
      <p:sp>
        <p:nvSpPr>
          <p:cNvPr id="11" name="Oval 17"/>
          <p:cNvSpPr>
            <a:spLocks noChangeAspect="1" noChangeArrowheads="1"/>
          </p:cNvSpPr>
          <p:nvPr/>
        </p:nvSpPr>
        <p:spPr bwMode="auto">
          <a:xfrm>
            <a:off x="7127875" y="3081338"/>
            <a:ext cx="644525" cy="644525"/>
          </a:xfrm>
          <a:prstGeom prst="ellipse">
            <a:avLst/>
          </a:prstGeom>
          <a:gradFill flip="none" rotWithShape="1">
            <a:gsLst>
              <a:gs pos="0">
                <a:srgbClr val="8D8A00"/>
              </a:gs>
              <a:gs pos="100000">
                <a:srgbClr val="92D050"/>
              </a:gs>
            </a:gsLst>
            <a:path path="circle">
              <a:fillToRect l="50000" t="50000" r="50000" b="50000"/>
            </a:path>
            <a:tileRect/>
          </a:gra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800" b="1" dirty="0" smtClean="0">
                <a:solidFill>
                  <a:schemeClr val="bg1"/>
                </a:solidFill>
                <a:latin typeface="+mn-lt"/>
              </a:rPr>
              <a:t>560 TW</a:t>
            </a:r>
            <a:endParaRPr lang="en-US" altLang="en-US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Oval 18"/>
          <p:cNvSpPr>
            <a:spLocks noChangeAspect="1" noChangeArrowheads="1"/>
          </p:cNvSpPr>
          <p:nvPr/>
        </p:nvSpPr>
        <p:spPr bwMode="auto">
          <a:xfrm>
            <a:off x="8077200" y="3232150"/>
            <a:ext cx="342900" cy="342900"/>
          </a:xfrm>
          <a:prstGeom prst="ellipse">
            <a:avLst/>
          </a:prstGeom>
          <a:gradFill>
            <a:gsLst>
              <a:gs pos="0">
                <a:srgbClr val="A0A404"/>
              </a:gs>
              <a:gs pos="100000">
                <a:srgbClr val="00CC00"/>
              </a:gs>
            </a:gsLst>
            <a:path path="circl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1800" b="1" dirty="0" smtClean="0">
                <a:solidFill>
                  <a:schemeClr val="bg1"/>
                </a:solidFill>
                <a:latin typeface="+mn-lt"/>
              </a:rPr>
              <a:t>67 TW</a:t>
            </a:r>
            <a:endParaRPr lang="en-US" altLang="en-US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76200" y="2941935"/>
            <a:ext cx="19089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en-US" sz="1800" b="1" dirty="0"/>
              <a:t>Total striking</a:t>
            </a:r>
          </a:p>
          <a:p>
            <a:pPr algn="r"/>
            <a:r>
              <a:rPr lang="en-US" altLang="en-US" sz="1800" b="1" dirty="0"/>
              <a:t>land/ocean</a:t>
            </a:r>
          </a:p>
          <a:p>
            <a:pPr algn="r"/>
            <a:r>
              <a:rPr lang="en-US" altLang="en-US" sz="1800" b="1" dirty="0"/>
              <a:t>96,000 TW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14600" y="3080435"/>
            <a:ext cx="411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800" b="1" dirty="0" smtClean="0"/>
              <a:t>Land area = 29.2% of Earth</a:t>
            </a:r>
          </a:p>
          <a:p>
            <a:pPr algn="ctr"/>
            <a:r>
              <a:rPr lang="en-US" altLang="en-US" sz="1800" b="1" dirty="0" smtClean="0"/>
              <a:t>28,000 TW</a:t>
            </a:r>
            <a:endParaRPr lang="en-US" altLang="en-US" sz="1800" b="1" dirty="0"/>
          </a:p>
        </p:txBody>
      </p:sp>
      <p:sp>
        <p:nvSpPr>
          <p:cNvPr id="16" name="Rectangle 15"/>
          <p:cNvSpPr/>
          <p:nvPr/>
        </p:nvSpPr>
        <p:spPr>
          <a:xfrm>
            <a:off x="6781800" y="2514600"/>
            <a:ext cx="12238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600" b="1" dirty="0" smtClean="0">
                <a:solidFill>
                  <a:schemeClr val="bg1"/>
                </a:solidFill>
              </a:rPr>
              <a:t>Collect over 2% of land</a:t>
            </a:r>
            <a:endParaRPr lang="en-US" altLang="en-US" sz="1600" b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960285" y="2123182"/>
            <a:ext cx="11837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600" b="1" dirty="0" smtClean="0">
                <a:solidFill>
                  <a:schemeClr val="bg1"/>
                </a:solidFill>
              </a:rPr>
              <a:t>Average conversion efficiency of 12%</a:t>
            </a:r>
            <a:endParaRPr lang="en-US" altLang="en-US" sz="1600" b="1" dirty="0">
              <a:solidFill>
                <a:schemeClr val="bg1"/>
              </a:solidFill>
            </a:endParaRPr>
          </a:p>
        </p:txBody>
      </p:sp>
      <p:pic>
        <p:nvPicPr>
          <p:cNvPr id="13" name="Picture 12" descr="Solar footprint in U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70512" y="4495800"/>
            <a:ext cx="3392488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766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>
            <a:spLocks noChangeArrowheads="1"/>
          </p:cNvSpPr>
          <p:nvPr/>
        </p:nvSpPr>
        <p:spPr bwMode="auto">
          <a:xfrm>
            <a:off x="2027237" y="1143000"/>
            <a:ext cx="4794250" cy="4794250"/>
          </a:xfrm>
          <a:prstGeom prst="roundRect">
            <a:avLst>
              <a:gd name="adj" fmla="val 4778"/>
            </a:avLst>
          </a:prstGeom>
          <a:solidFill>
            <a:srgbClr val="FFFF00"/>
          </a:solidFill>
          <a:ln w="28575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400" b="1"/>
              <a:t>Solar</a:t>
            </a:r>
          </a:p>
          <a:p>
            <a:pPr algn="ctr"/>
            <a:r>
              <a:rPr lang="en-US" sz="2400" b="1"/>
              <a:t>67 TW</a:t>
            </a: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649662" y="2765425"/>
            <a:ext cx="3208338" cy="3208338"/>
            <a:chOff x="5149850" y="2343150"/>
            <a:chExt cx="2240280" cy="2240280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5149850" y="2343150"/>
              <a:ext cx="2240280" cy="2240280"/>
            </a:xfrm>
            <a:prstGeom prst="roundRect">
              <a:avLst>
                <a:gd name="adj" fmla="val 7693"/>
              </a:avLst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b="1" dirty="0"/>
            </a:p>
          </p:txBody>
        </p: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5181600" y="2362200"/>
              <a:ext cx="2187468" cy="1522222"/>
              <a:chOff x="3735070" y="4179570"/>
              <a:chExt cx="2187468" cy="1522222"/>
            </a:xfrm>
          </p:grpSpPr>
          <p:sp>
            <p:nvSpPr>
              <p:cNvPr id="7" name="Rounded Rectangle 7"/>
              <p:cNvSpPr>
                <a:spLocks noChangeArrowheads="1"/>
              </p:cNvSpPr>
              <p:nvPr/>
            </p:nvSpPr>
            <p:spPr bwMode="auto">
              <a:xfrm>
                <a:off x="3735070" y="4179570"/>
                <a:ext cx="914400" cy="914400"/>
              </a:xfrm>
              <a:prstGeom prst="roundRect">
                <a:avLst>
                  <a:gd name="adj" fmla="val 10528"/>
                </a:avLst>
              </a:prstGeom>
              <a:solidFill>
                <a:srgbClr val="006600"/>
              </a:solidFill>
              <a:ln w="28575" algn="ctr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Rounded Rectangle 8"/>
              <p:cNvSpPr>
                <a:spLocks noChangeArrowheads="1"/>
              </p:cNvSpPr>
              <p:nvPr/>
            </p:nvSpPr>
            <p:spPr bwMode="auto">
              <a:xfrm>
                <a:off x="4674870" y="4179570"/>
                <a:ext cx="1247668" cy="1247668"/>
              </a:xfrm>
              <a:prstGeom prst="roundRect">
                <a:avLst>
                  <a:gd name="adj" fmla="val 10528"/>
                </a:avLst>
              </a:prstGeom>
              <a:solidFill>
                <a:srgbClr val="00CC00"/>
              </a:solidFill>
              <a:ln w="28575" algn="ctr">
                <a:solidFill>
                  <a:srgbClr val="00CC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Rounded Rectangle 9"/>
              <p:cNvSpPr>
                <a:spLocks noChangeArrowheads="1"/>
              </p:cNvSpPr>
              <p:nvPr/>
            </p:nvSpPr>
            <p:spPr bwMode="auto">
              <a:xfrm>
                <a:off x="3735070" y="5125720"/>
                <a:ext cx="576072" cy="576072"/>
              </a:xfrm>
              <a:prstGeom prst="roundRect">
                <a:avLst>
                  <a:gd name="adj" fmla="val 10528"/>
                </a:avLst>
              </a:prstGeom>
              <a:solidFill>
                <a:schemeClr val="accent1"/>
              </a:solidFill>
              <a:ln w="28575" algn="ctr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0" name="Rounded Rectangle 10"/>
              <p:cNvSpPr>
                <a:spLocks noChangeArrowheads="1"/>
              </p:cNvSpPr>
              <p:nvPr/>
            </p:nvSpPr>
            <p:spPr bwMode="auto">
              <a:xfrm>
                <a:off x="4344670" y="5405120"/>
                <a:ext cx="256032" cy="256032"/>
              </a:xfrm>
              <a:prstGeom prst="roundRect">
                <a:avLst>
                  <a:gd name="adj" fmla="val 10528"/>
                </a:avLst>
              </a:prstGeom>
              <a:solidFill>
                <a:srgbClr val="FF0000"/>
              </a:solidFill>
              <a:ln w="2857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1" name="Rounded Rectangle 11"/>
              <p:cNvSpPr>
                <a:spLocks noChangeArrowheads="1"/>
              </p:cNvSpPr>
              <p:nvPr/>
            </p:nvSpPr>
            <p:spPr bwMode="auto">
              <a:xfrm>
                <a:off x="4344670" y="5125720"/>
                <a:ext cx="256032" cy="256032"/>
              </a:xfrm>
              <a:prstGeom prst="roundRect">
                <a:avLst>
                  <a:gd name="adj" fmla="val 10528"/>
                </a:avLst>
              </a:prstGeom>
              <a:solidFill>
                <a:srgbClr val="0070C0"/>
              </a:solidFill>
              <a:ln w="28575" algn="ctr">
                <a:solidFill>
                  <a:srgbClr val="0070C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 b="1"/>
              </a:p>
            </p:txBody>
          </p:sp>
        </p:grpSp>
      </p:grpSp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4313237" y="5029200"/>
            <a:ext cx="1828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Global energy demand in 2050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30 TW</a:t>
            </a:r>
          </a:p>
        </p:txBody>
      </p:sp>
      <p:sp>
        <p:nvSpPr>
          <p:cNvPr id="13" name="Rectangle 12"/>
          <p:cNvSpPr/>
          <p:nvPr/>
        </p:nvSpPr>
        <p:spPr>
          <a:xfrm rot="19283663">
            <a:off x="3437464" y="3789719"/>
            <a:ext cx="3287472" cy="476653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102907"/>
              </a:avLst>
            </a:prstTxWarp>
            <a:normAutofit fontScale="55000" lnSpcReduction="20000"/>
          </a:bodyPr>
          <a:lstStyle/>
          <a:p>
            <a:pPr algn="ctr">
              <a:defRPr/>
            </a:pP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Other </a:t>
            </a:r>
            <a:r>
              <a:rPr lang="en-US" sz="54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renewables</a:t>
            </a:r>
            <a:endParaRPr 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4312716" y="5035337"/>
            <a:ext cx="1828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Global energy demand in 2050</a:t>
            </a:r>
          </a:p>
          <a:p>
            <a:pPr algn="ctr"/>
            <a:r>
              <a:rPr lang="en-US" b="1"/>
              <a:t>30 TW</a:t>
            </a:r>
          </a:p>
        </p:txBody>
      </p:sp>
    </p:spTree>
    <p:extLst>
      <p:ext uri="{BB962C8B-B14F-4D97-AF65-F5344CB8AC3E}">
        <p14:creationId xmlns:p14="http://schemas.microsoft.com/office/powerpoint/2010/main" val="223990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381000" y="228600"/>
            <a:ext cx="4800600" cy="1219200"/>
            <a:chOff x="-1371600" y="-152400"/>
            <a:chExt cx="4800600" cy="1219200"/>
          </a:xfrm>
        </p:grpSpPr>
        <p:sp>
          <p:nvSpPr>
            <p:cNvPr id="9" name="Rounded Rectangle 8"/>
            <p:cNvSpPr/>
            <p:nvPr/>
          </p:nvSpPr>
          <p:spPr>
            <a:xfrm>
              <a:off x="-1371600" y="-152400"/>
              <a:ext cx="4800600" cy="1219200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TextBox 10"/>
            <p:cNvSpPr txBox="1"/>
            <p:nvPr/>
          </p:nvSpPr>
          <p:spPr>
            <a:xfrm>
              <a:off x="-40641" y="164813"/>
              <a:ext cx="31648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 smtClean="0">
                  <a:solidFill>
                    <a:schemeClr val="bg1"/>
                  </a:solidFill>
                </a:rPr>
                <a:t>Complementarity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pic>
          <p:nvPicPr>
            <p:cNvPr id="60" name="Picture 59" descr="complementarity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219200" y="-22860"/>
              <a:ext cx="960120" cy="960120"/>
            </a:xfrm>
            <a:prstGeom prst="roundRect">
              <a:avLst>
                <a:gd name="adj" fmla="val 13003"/>
              </a:avLst>
            </a:prstGeom>
            <a:solidFill>
              <a:srgbClr val="FFFFFF"/>
            </a:solidFill>
            <a:ln w="38100" cap="sq">
              <a:solidFill>
                <a:srgbClr val="EAEAEA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</p:grpSp>
      <p:grpSp>
        <p:nvGrpSpPr>
          <p:cNvPr id="68" name="Group 67"/>
          <p:cNvGrpSpPr/>
          <p:nvPr/>
        </p:nvGrpSpPr>
        <p:grpSpPr>
          <a:xfrm>
            <a:off x="1371600" y="1295400"/>
            <a:ext cx="4038600" cy="1219200"/>
            <a:chOff x="4495800" y="228600"/>
            <a:chExt cx="4038600" cy="1219200"/>
          </a:xfrm>
        </p:grpSpPr>
        <p:sp>
          <p:nvSpPr>
            <p:cNvPr id="18" name="Rounded Rectangle 17"/>
            <p:cNvSpPr/>
            <p:nvPr/>
          </p:nvSpPr>
          <p:spPr>
            <a:xfrm>
              <a:off x="4495800" y="228600"/>
              <a:ext cx="4038600" cy="1219200"/>
            </a:xfrm>
            <a:prstGeom prst="roundRect">
              <a:avLst>
                <a:gd name="adj" fmla="val 10000"/>
              </a:avLst>
            </a:prstGeom>
            <a:solidFill>
              <a:schemeClr val="accent6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TextBox 19"/>
            <p:cNvSpPr txBox="1"/>
            <p:nvPr/>
          </p:nvSpPr>
          <p:spPr>
            <a:xfrm>
              <a:off x="5943600" y="545813"/>
              <a:ext cx="21252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Forecasting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pic>
          <p:nvPicPr>
            <p:cNvPr id="24" name="Picture 23" descr="weathe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8200" y="358140"/>
              <a:ext cx="960120" cy="960120"/>
            </a:xfrm>
            <a:prstGeom prst="roundRect">
              <a:avLst>
                <a:gd name="adj" fmla="val 13003"/>
              </a:avLst>
            </a:prstGeom>
            <a:solidFill>
              <a:srgbClr val="FFFFFF"/>
            </a:solidFill>
            <a:ln w="38100" cap="sq">
              <a:solidFill>
                <a:srgbClr val="EAEAEA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</p:grpSp>
      <p:grpSp>
        <p:nvGrpSpPr>
          <p:cNvPr id="69" name="Group 68"/>
          <p:cNvGrpSpPr/>
          <p:nvPr/>
        </p:nvGrpSpPr>
        <p:grpSpPr>
          <a:xfrm>
            <a:off x="2362200" y="2362200"/>
            <a:ext cx="4648200" cy="1219200"/>
            <a:chOff x="-685800" y="1219200"/>
            <a:chExt cx="4648200" cy="1219200"/>
          </a:xfrm>
        </p:grpSpPr>
        <p:sp>
          <p:nvSpPr>
            <p:cNvPr id="5" name="Rounded Rectangle 4"/>
            <p:cNvSpPr/>
            <p:nvPr/>
          </p:nvSpPr>
          <p:spPr>
            <a:xfrm>
              <a:off x="-685800" y="1219200"/>
              <a:ext cx="4648200" cy="1219200"/>
            </a:xfrm>
            <a:prstGeom prst="roundRect">
              <a:avLst>
                <a:gd name="adj" fmla="val 10000"/>
              </a:avLst>
            </a:prstGeom>
            <a:solidFill>
              <a:srgbClr val="DFE406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xtBox 6"/>
            <p:cNvSpPr txBox="1"/>
            <p:nvPr/>
          </p:nvSpPr>
          <p:spPr>
            <a:xfrm>
              <a:off x="762000" y="1536413"/>
              <a:ext cx="28867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Interconnection</a:t>
              </a:r>
              <a:endPara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56" name="Picture 55" descr="interconnect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533400" y="1360297"/>
              <a:ext cx="960120" cy="937006"/>
            </a:xfrm>
            <a:prstGeom prst="roundRect">
              <a:avLst>
                <a:gd name="adj" fmla="val 17246"/>
              </a:avLst>
            </a:prstGeom>
            <a:solidFill>
              <a:srgbClr val="FFFFFF"/>
            </a:solidFill>
            <a:ln w="28575" cap="sq">
              <a:solidFill>
                <a:srgbClr val="EAEAEA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</p:grpSp>
      <p:grpSp>
        <p:nvGrpSpPr>
          <p:cNvPr id="67" name="Group 66"/>
          <p:cNvGrpSpPr/>
          <p:nvPr/>
        </p:nvGrpSpPr>
        <p:grpSpPr>
          <a:xfrm>
            <a:off x="3352800" y="3352800"/>
            <a:ext cx="3886200" cy="1219200"/>
            <a:chOff x="-228600" y="2590800"/>
            <a:chExt cx="3886200" cy="1219200"/>
          </a:xfrm>
        </p:grpSpPr>
        <p:sp>
          <p:nvSpPr>
            <p:cNvPr id="12" name="Rounded Rectangle 11"/>
            <p:cNvSpPr/>
            <p:nvPr/>
          </p:nvSpPr>
          <p:spPr>
            <a:xfrm>
              <a:off x="-228600" y="2590800"/>
              <a:ext cx="3886200" cy="1219200"/>
            </a:xfrm>
            <a:prstGeom prst="roundRect">
              <a:avLst>
                <a:gd name="adj" fmla="val 10000"/>
              </a:avLst>
            </a:prstGeom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TextBox 13"/>
            <p:cNvSpPr txBox="1"/>
            <p:nvPr/>
          </p:nvSpPr>
          <p:spPr>
            <a:xfrm>
              <a:off x="1219200" y="2908013"/>
              <a:ext cx="19720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Shift loads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pic>
          <p:nvPicPr>
            <p:cNvPr id="63" name="Picture 62" descr="Clothes-Dryer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76200" y="2720340"/>
              <a:ext cx="960120" cy="960120"/>
            </a:xfrm>
            <a:prstGeom prst="roundRect">
              <a:avLst>
                <a:gd name="adj" fmla="val 14967"/>
              </a:avLst>
            </a:prstGeom>
            <a:solidFill>
              <a:srgbClr val="FFFFFF"/>
            </a:solidFill>
            <a:ln w="38100" cap="sq">
              <a:solidFill>
                <a:srgbClr val="EAEAEA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</p:grpSp>
      <p:grpSp>
        <p:nvGrpSpPr>
          <p:cNvPr id="66" name="Group 65"/>
          <p:cNvGrpSpPr/>
          <p:nvPr/>
        </p:nvGrpSpPr>
        <p:grpSpPr>
          <a:xfrm>
            <a:off x="4343400" y="4419600"/>
            <a:ext cx="3810000" cy="1219200"/>
            <a:chOff x="-990600" y="4191000"/>
            <a:chExt cx="3810000" cy="1219200"/>
          </a:xfrm>
        </p:grpSpPr>
        <p:sp>
          <p:nvSpPr>
            <p:cNvPr id="21" name="Rounded Rectangle 20"/>
            <p:cNvSpPr/>
            <p:nvPr/>
          </p:nvSpPr>
          <p:spPr>
            <a:xfrm>
              <a:off x="-990600" y="4191000"/>
              <a:ext cx="3810000" cy="1219200"/>
            </a:xfrm>
            <a:prstGeom prst="roundRect">
              <a:avLst>
                <a:gd name="adj" fmla="val 10000"/>
              </a:avLst>
            </a:prstGeom>
            <a:solidFill>
              <a:schemeClr val="accent3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TextBox 22"/>
            <p:cNvSpPr txBox="1"/>
            <p:nvPr/>
          </p:nvSpPr>
          <p:spPr>
            <a:xfrm>
              <a:off x="457200" y="4508213"/>
              <a:ext cx="19423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 smtClean="0">
                  <a:solidFill>
                    <a:schemeClr val="bg1"/>
                  </a:solidFill>
                </a:rPr>
                <a:t>Oversizing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pic>
          <p:nvPicPr>
            <p:cNvPr id="1029" name="Picture 5" descr="C:\Users\darling\AppData\Local\Microsoft\Windows\Temporary Internet Files\Content.IE5\F3FUNVTR\MP900185106[1].jpg"/>
            <p:cNvPicPr>
              <a:picLocks noChangeAspect="1" noChangeArrowheads="1"/>
            </p:cNvPicPr>
            <p:nvPr/>
          </p:nvPicPr>
          <p:blipFill>
            <a:blip r:embed="rId6" cstate="print"/>
            <a:srcRect r="33334"/>
            <a:stretch>
              <a:fillRect/>
            </a:stretch>
          </p:blipFill>
          <p:spPr bwMode="auto">
            <a:xfrm>
              <a:off x="-838200" y="4330141"/>
              <a:ext cx="960120" cy="940918"/>
            </a:xfrm>
            <a:prstGeom prst="roundRect">
              <a:avLst>
                <a:gd name="adj" fmla="val 15188"/>
              </a:avLst>
            </a:prstGeom>
            <a:solidFill>
              <a:srgbClr val="FFFFFF"/>
            </a:solidFill>
            <a:ln w="38100" cap="sq">
              <a:solidFill>
                <a:srgbClr val="EAEAEA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</p:grpSp>
      <p:grpSp>
        <p:nvGrpSpPr>
          <p:cNvPr id="65" name="Group 64"/>
          <p:cNvGrpSpPr/>
          <p:nvPr/>
        </p:nvGrpSpPr>
        <p:grpSpPr>
          <a:xfrm>
            <a:off x="5334000" y="5410200"/>
            <a:ext cx="3429000" cy="1219200"/>
            <a:chOff x="4876800" y="3429000"/>
            <a:chExt cx="3429000" cy="1219200"/>
          </a:xfrm>
        </p:grpSpPr>
        <p:sp>
          <p:nvSpPr>
            <p:cNvPr id="15" name="Rounded Rectangle 14"/>
            <p:cNvSpPr/>
            <p:nvPr/>
          </p:nvSpPr>
          <p:spPr>
            <a:xfrm>
              <a:off x="4876800" y="3429000"/>
              <a:ext cx="3429000" cy="1219200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TextBox 16"/>
            <p:cNvSpPr txBox="1"/>
            <p:nvPr/>
          </p:nvSpPr>
          <p:spPr>
            <a:xfrm>
              <a:off x="6324600" y="3746213"/>
              <a:ext cx="14736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Storage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pic>
          <p:nvPicPr>
            <p:cNvPr id="64" name="Picture 63" descr="chevy_volt_plugCU02.jpg"/>
            <p:cNvPicPr>
              <a:picLocks noChangeAspect="1"/>
            </p:cNvPicPr>
            <p:nvPr/>
          </p:nvPicPr>
          <p:blipFill>
            <a:blip r:embed="rId7" cstate="print"/>
            <a:srcRect l="8750" r="17500"/>
            <a:stretch>
              <a:fillRect/>
            </a:stretch>
          </p:blipFill>
          <p:spPr>
            <a:xfrm>
              <a:off x="5059680" y="3559896"/>
              <a:ext cx="960120" cy="957408"/>
            </a:xfrm>
            <a:prstGeom prst="roundRect">
              <a:avLst>
                <a:gd name="adj" fmla="val 13028"/>
              </a:avLst>
            </a:prstGeom>
            <a:solidFill>
              <a:srgbClr val="FFFFFF"/>
            </a:solidFill>
            <a:ln w="38100" cap="sq">
              <a:solidFill>
                <a:srgbClr val="EAEAEA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</p:grpSp>
      <p:sp>
        <p:nvSpPr>
          <p:cNvPr id="26" name="TextBox 25"/>
          <p:cNvSpPr txBox="1"/>
          <p:nvPr/>
        </p:nvSpPr>
        <p:spPr>
          <a:xfrm>
            <a:off x="76200" y="5259050"/>
            <a:ext cx="417268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Handling variable</a:t>
            </a:r>
          </a:p>
          <a:p>
            <a:r>
              <a:rPr lang="en-US" sz="4400" dirty="0" smtClean="0"/>
              <a:t>energy sources</a:t>
            </a:r>
            <a:endParaRPr lang="en-US" sz="4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Tragedy of the commons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7170" name="Picture 2" descr="https://juneautek.files.wordpress.com/2013/03/wpid-photo-mar-7-2013-1245-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7" y="1614017"/>
            <a:ext cx="4111625" cy="23007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65400" y="3902403"/>
            <a:ext cx="2076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overfishing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7172" name="Picture 4" descr="https://images.gasbuddy.com/images/blogimages/20140609020644badtraffi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068591"/>
            <a:ext cx="4114800" cy="2742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86400" y="4820992"/>
            <a:ext cx="2845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use of freeways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7174" name="Picture 6" descr="https://hya21.files.wordpress.com/2014/10/unisex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0" t="4762" r="5264" b="2381"/>
          <a:stretch/>
        </p:blipFill>
        <p:spPr bwMode="auto">
          <a:xfrm>
            <a:off x="2003235" y="2689960"/>
            <a:ext cx="3559121" cy="3751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58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267200"/>
            <a:ext cx="8610600" cy="241935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chemeClr val="bg1"/>
                </a:solidFill>
              </a:rPr>
              <a:t>Energy costs </a:t>
            </a:r>
            <a:r>
              <a:rPr lang="en-US" sz="4000" i="1" dirty="0" smtClean="0">
                <a:solidFill>
                  <a:schemeClr val="bg1"/>
                </a:solidFill>
              </a:rPr>
              <a:t>more </a:t>
            </a:r>
            <a:r>
              <a:rPr lang="en-US" sz="4000" dirty="0" smtClean="0">
                <a:solidFill>
                  <a:schemeClr val="bg1"/>
                </a:solidFill>
              </a:rPr>
              <a:t>than you think it does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4" name="Picture 3" descr="5790678103p.jpg"/>
          <p:cNvPicPr>
            <a:picLocks noChangeAspect="1"/>
          </p:cNvPicPr>
          <p:nvPr/>
        </p:nvPicPr>
        <p:blipFill>
          <a:blip r:embed="rId2" cstate="print"/>
          <a:srcRect l="16667" r="16945"/>
          <a:stretch>
            <a:fillRect/>
          </a:stretch>
        </p:blipFill>
        <p:spPr>
          <a:xfrm>
            <a:off x="5746297" y="381000"/>
            <a:ext cx="2580006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533400"/>
            <a:ext cx="3003095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95275" y="533400"/>
            <a:ext cx="3935693" cy="646331"/>
          </a:xfrm>
          <a:prstGeom prst="rect">
            <a:avLst/>
          </a:prstGeom>
          <a:solidFill>
            <a:srgbClr val="000000">
              <a:alpha val="3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$5,300,000,000,000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caa.my/wp-content/uploads/2013/09/teamwor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We must act collectively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05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6600" y="304800"/>
            <a:ext cx="5150897" cy="63555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50" dirty="0" smtClean="0">
                <a:solidFill>
                  <a:schemeClr val="bg1"/>
                </a:solidFill>
              </a:rPr>
              <a:t>1995</a:t>
            </a:r>
            <a:r>
              <a:rPr lang="en-US" sz="1850" dirty="0">
                <a:solidFill>
                  <a:schemeClr val="bg1"/>
                </a:solidFill>
              </a:rPr>
              <a:t>: COP 1, The Berlin Mandate</a:t>
            </a:r>
          </a:p>
          <a:p>
            <a:r>
              <a:rPr lang="en-US" sz="1850" dirty="0" smtClean="0">
                <a:solidFill>
                  <a:schemeClr val="bg1"/>
                </a:solidFill>
              </a:rPr>
              <a:t>1996</a:t>
            </a:r>
            <a:r>
              <a:rPr lang="en-US" sz="1850" dirty="0">
                <a:solidFill>
                  <a:schemeClr val="bg1"/>
                </a:solidFill>
              </a:rPr>
              <a:t>: COP 2, Geneva, Switzerland</a:t>
            </a:r>
          </a:p>
          <a:p>
            <a:r>
              <a:rPr lang="en-US" sz="1850" dirty="0" smtClean="0">
                <a:solidFill>
                  <a:schemeClr val="bg1"/>
                </a:solidFill>
              </a:rPr>
              <a:t>1997</a:t>
            </a:r>
            <a:r>
              <a:rPr lang="en-US" sz="1850" dirty="0">
                <a:solidFill>
                  <a:schemeClr val="bg1"/>
                </a:solidFill>
              </a:rPr>
              <a:t>: COP 3, The Kyoto Protocol on Climate Change</a:t>
            </a:r>
          </a:p>
          <a:p>
            <a:r>
              <a:rPr lang="en-US" sz="1850" dirty="0" smtClean="0">
                <a:solidFill>
                  <a:schemeClr val="bg1"/>
                </a:solidFill>
              </a:rPr>
              <a:t>1998</a:t>
            </a:r>
            <a:r>
              <a:rPr lang="en-US" sz="1850" dirty="0">
                <a:solidFill>
                  <a:schemeClr val="bg1"/>
                </a:solidFill>
              </a:rPr>
              <a:t>: COP 4, Buenos Aires, Argentina</a:t>
            </a:r>
          </a:p>
          <a:p>
            <a:r>
              <a:rPr lang="en-US" sz="1850" dirty="0" smtClean="0">
                <a:solidFill>
                  <a:schemeClr val="bg1"/>
                </a:solidFill>
              </a:rPr>
              <a:t>1999</a:t>
            </a:r>
            <a:r>
              <a:rPr lang="en-US" sz="1850" dirty="0">
                <a:solidFill>
                  <a:schemeClr val="bg1"/>
                </a:solidFill>
              </a:rPr>
              <a:t>: COP 5, Bonn, Germany</a:t>
            </a:r>
          </a:p>
          <a:p>
            <a:r>
              <a:rPr lang="en-US" sz="1850" dirty="0" smtClean="0">
                <a:solidFill>
                  <a:schemeClr val="bg1"/>
                </a:solidFill>
              </a:rPr>
              <a:t>2000</a:t>
            </a:r>
            <a:r>
              <a:rPr lang="en-US" sz="1850" dirty="0">
                <a:solidFill>
                  <a:schemeClr val="bg1"/>
                </a:solidFill>
              </a:rPr>
              <a:t>: COP 6, The Hague, Netherlands</a:t>
            </a:r>
          </a:p>
          <a:p>
            <a:r>
              <a:rPr lang="en-US" sz="1850" dirty="0" smtClean="0">
                <a:solidFill>
                  <a:schemeClr val="bg1"/>
                </a:solidFill>
              </a:rPr>
              <a:t>2001</a:t>
            </a:r>
            <a:r>
              <a:rPr lang="en-US" sz="1850" dirty="0">
                <a:solidFill>
                  <a:schemeClr val="bg1"/>
                </a:solidFill>
              </a:rPr>
              <a:t>: COP 6, Bonn, Germany</a:t>
            </a:r>
          </a:p>
          <a:p>
            <a:r>
              <a:rPr lang="en-US" sz="1850" dirty="0" smtClean="0">
                <a:solidFill>
                  <a:schemeClr val="bg1"/>
                </a:solidFill>
              </a:rPr>
              <a:t>2001</a:t>
            </a:r>
            <a:r>
              <a:rPr lang="en-US" sz="1850" dirty="0">
                <a:solidFill>
                  <a:schemeClr val="bg1"/>
                </a:solidFill>
              </a:rPr>
              <a:t>: COP 7, Marrakech, Morocco</a:t>
            </a:r>
          </a:p>
          <a:p>
            <a:r>
              <a:rPr lang="en-US" sz="1850" dirty="0" smtClean="0">
                <a:solidFill>
                  <a:schemeClr val="bg1"/>
                </a:solidFill>
              </a:rPr>
              <a:t>2002</a:t>
            </a:r>
            <a:r>
              <a:rPr lang="en-US" sz="1850" dirty="0">
                <a:solidFill>
                  <a:schemeClr val="bg1"/>
                </a:solidFill>
              </a:rPr>
              <a:t>: COP 8, New Delhi, India</a:t>
            </a:r>
          </a:p>
          <a:p>
            <a:r>
              <a:rPr lang="en-US" sz="1850" dirty="0" smtClean="0">
                <a:solidFill>
                  <a:schemeClr val="bg1"/>
                </a:solidFill>
              </a:rPr>
              <a:t>2003</a:t>
            </a:r>
            <a:r>
              <a:rPr lang="en-US" sz="1850" dirty="0">
                <a:solidFill>
                  <a:schemeClr val="bg1"/>
                </a:solidFill>
              </a:rPr>
              <a:t>: COP 9, Milan, Italy</a:t>
            </a:r>
          </a:p>
          <a:p>
            <a:r>
              <a:rPr lang="en-US" sz="1850" dirty="0" smtClean="0">
                <a:solidFill>
                  <a:schemeClr val="bg1"/>
                </a:solidFill>
              </a:rPr>
              <a:t>2004</a:t>
            </a:r>
            <a:r>
              <a:rPr lang="en-US" sz="1850" dirty="0">
                <a:solidFill>
                  <a:schemeClr val="bg1"/>
                </a:solidFill>
              </a:rPr>
              <a:t>: COP 10, Buenos Aires, Argentina</a:t>
            </a:r>
          </a:p>
          <a:p>
            <a:r>
              <a:rPr lang="en-US" sz="1850" dirty="0" smtClean="0">
                <a:solidFill>
                  <a:schemeClr val="bg1"/>
                </a:solidFill>
              </a:rPr>
              <a:t>2005</a:t>
            </a:r>
            <a:r>
              <a:rPr lang="en-US" sz="1850" dirty="0">
                <a:solidFill>
                  <a:schemeClr val="bg1"/>
                </a:solidFill>
              </a:rPr>
              <a:t>: COP 11/CMP 1, Montreal, Canada</a:t>
            </a:r>
          </a:p>
          <a:p>
            <a:r>
              <a:rPr lang="en-US" sz="1850" dirty="0" smtClean="0">
                <a:solidFill>
                  <a:schemeClr val="bg1"/>
                </a:solidFill>
              </a:rPr>
              <a:t>2006</a:t>
            </a:r>
            <a:r>
              <a:rPr lang="en-US" sz="1850" dirty="0">
                <a:solidFill>
                  <a:schemeClr val="bg1"/>
                </a:solidFill>
              </a:rPr>
              <a:t>: COP 12/CMP 2, Nairobi, Kenya</a:t>
            </a:r>
          </a:p>
          <a:p>
            <a:r>
              <a:rPr lang="en-US" sz="1850" dirty="0" smtClean="0">
                <a:solidFill>
                  <a:schemeClr val="bg1"/>
                </a:solidFill>
              </a:rPr>
              <a:t>2007</a:t>
            </a:r>
            <a:r>
              <a:rPr lang="en-US" sz="1850" dirty="0">
                <a:solidFill>
                  <a:schemeClr val="bg1"/>
                </a:solidFill>
              </a:rPr>
              <a:t>: COP 13/CMP 3, Bali, Indonesia</a:t>
            </a:r>
          </a:p>
          <a:p>
            <a:r>
              <a:rPr lang="en-US" sz="1850" dirty="0" smtClean="0">
                <a:solidFill>
                  <a:schemeClr val="bg1"/>
                </a:solidFill>
              </a:rPr>
              <a:t>2008</a:t>
            </a:r>
            <a:r>
              <a:rPr lang="en-US" sz="1850" dirty="0">
                <a:solidFill>
                  <a:schemeClr val="bg1"/>
                </a:solidFill>
              </a:rPr>
              <a:t>: COP 14/CMP 4, </a:t>
            </a:r>
            <a:r>
              <a:rPr lang="en-US" sz="1850" dirty="0" err="1">
                <a:solidFill>
                  <a:schemeClr val="bg1"/>
                </a:solidFill>
              </a:rPr>
              <a:t>Poznań</a:t>
            </a:r>
            <a:r>
              <a:rPr lang="en-US" sz="1850" dirty="0">
                <a:solidFill>
                  <a:schemeClr val="bg1"/>
                </a:solidFill>
              </a:rPr>
              <a:t>, Poland</a:t>
            </a:r>
          </a:p>
          <a:p>
            <a:r>
              <a:rPr lang="en-US" sz="1850" dirty="0" smtClean="0">
                <a:solidFill>
                  <a:schemeClr val="bg1"/>
                </a:solidFill>
              </a:rPr>
              <a:t>2009</a:t>
            </a:r>
            <a:r>
              <a:rPr lang="en-US" sz="1850" dirty="0">
                <a:solidFill>
                  <a:schemeClr val="bg1"/>
                </a:solidFill>
              </a:rPr>
              <a:t>: COP 15/CMP 5, Copenhagen, Denmark</a:t>
            </a:r>
          </a:p>
          <a:p>
            <a:r>
              <a:rPr lang="en-US" sz="1850" dirty="0" smtClean="0">
                <a:solidFill>
                  <a:schemeClr val="bg1"/>
                </a:solidFill>
              </a:rPr>
              <a:t>2010</a:t>
            </a:r>
            <a:r>
              <a:rPr lang="en-US" sz="1850" dirty="0">
                <a:solidFill>
                  <a:schemeClr val="bg1"/>
                </a:solidFill>
              </a:rPr>
              <a:t>: COP 16/CMP 6, </a:t>
            </a:r>
            <a:r>
              <a:rPr lang="en-US" sz="1850" dirty="0" err="1">
                <a:solidFill>
                  <a:schemeClr val="bg1"/>
                </a:solidFill>
              </a:rPr>
              <a:t>Cancún</a:t>
            </a:r>
            <a:r>
              <a:rPr lang="en-US" sz="1850" dirty="0">
                <a:solidFill>
                  <a:schemeClr val="bg1"/>
                </a:solidFill>
              </a:rPr>
              <a:t>, Mexico</a:t>
            </a:r>
          </a:p>
          <a:p>
            <a:r>
              <a:rPr lang="en-US" sz="1850" dirty="0" smtClean="0">
                <a:solidFill>
                  <a:schemeClr val="bg1"/>
                </a:solidFill>
              </a:rPr>
              <a:t>2011</a:t>
            </a:r>
            <a:r>
              <a:rPr lang="en-US" sz="1850" dirty="0">
                <a:solidFill>
                  <a:schemeClr val="bg1"/>
                </a:solidFill>
              </a:rPr>
              <a:t>: COP 17/CMP 7, Durban, South Africa</a:t>
            </a:r>
          </a:p>
          <a:p>
            <a:r>
              <a:rPr lang="en-US" sz="1850" dirty="0" smtClean="0">
                <a:solidFill>
                  <a:schemeClr val="bg1"/>
                </a:solidFill>
              </a:rPr>
              <a:t>2012</a:t>
            </a:r>
            <a:r>
              <a:rPr lang="en-US" sz="1850" dirty="0">
                <a:solidFill>
                  <a:schemeClr val="bg1"/>
                </a:solidFill>
              </a:rPr>
              <a:t>: COP 18/CMP 8, Doha, Qatar</a:t>
            </a:r>
          </a:p>
          <a:p>
            <a:r>
              <a:rPr lang="en-US" sz="1850" dirty="0" smtClean="0">
                <a:solidFill>
                  <a:schemeClr val="bg1"/>
                </a:solidFill>
              </a:rPr>
              <a:t>2013</a:t>
            </a:r>
            <a:r>
              <a:rPr lang="en-US" sz="1850" dirty="0">
                <a:solidFill>
                  <a:schemeClr val="bg1"/>
                </a:solidFill>
              </a:rPr>
              <a:t>: COP 19/CMP 9, Warsaw, Poland</a:t>
            </a:r>
          </a:p>
          <a:p>
            <a:r>
              <a:rPr lang="en-US" sz="1850" dirty="0" smtClean="0">
                <a:solidFill>
                  <a:schemeClr val="bg1"/>
                </a:solidFill>
              </a:rPr>
              <a:t>2014</a:t>
            </a:r>
            <a:r>
              <a:rPr lang="en-US" sz="1850" dirty="0">
                <a:solidFill>
                  <a:schemeClr val="bg1"/>
                </a:solidFill>
              </a:rPr>
              <a:t>: COP 20/CMP 10, Lima, Peru</a:t>
            </a:r>
          </a:p>
          <a:p>
            <a:r>
              <a:rPr lang="en-US" sz="1850" dirty="0" smtClean="0">
                <a:solidFill>
                  <a:schemeClr val="bg1"/>
                </a:solidFill>
              </a:rPr>
              <a:t>2015</a:t>
            </a:r>
            <a:r>
              <a:rPr lang="en-US" sz="1850" dirty="0">
                <a:solidFill>
                  <a:schemeClr val="bg1"/>
                </a:solidFill>
              </a:rPr>
              <a:t>: COP 21/CMP 11, Paris, France</a:t>
            </a:r>
          </a:p>
        </p:txBody>
      </p:sp>
      <p:pic>
        <p:nvPicPr>
          <p:cNvPr id="9221" name="Picture 5" descr="http://www.unhcr.org/syriarrp6/img/un-logo-h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26670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76600" y="304800"/>
            <a:ext cx="3505200" cy="60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76600" y="1219200"/>
            <a:ext cx="4572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7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Block Arc 29"/>
          <p:cNvSpPr/>
          <p:nvPr/>
        </p:nvSpPr>
        <p:spPr>
          <a:xfrm>
            <a:off x="2672614" y="1348637"/>
            <a:ext cx="4160727" cy="4160727"/>
          </a:xfrm>
          <a:prstGeom prst="blockArc">
            <a:avLst>
              <a:gd name="adj1" fmla="val 10800000"/>
              <a:gd name="adj2" fmla="val 16200000"/>
              <a:gd name="adj3" fmla="val 4642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4681519"/>
              <a:satOff val="-5839"/>
              <a:lumOff val="1373"/>
              <a:alphaOff val="0"/>
            </a:schemeClr>
          </a:fillRef>
          <a:effectRef idx="3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Block Arc 30"/>
          <p:cNvSpPr/>
          <p:nvPr/>
        </p:nvSpPr>
        <p:spPr>
          <a:xfrm>
            <a:off x="2672614" y="1348637"/>
            <a:ext cx="4160727" cy="4160727"/>
          </a:xfrm>
          <a:prstGeom prst="blockArc">
            <a:avLst>
              <a:gd name="adj1" fmla="val 5400000"/>
              <a:gd name="adj2" fmla="val 10800000"/>
              <a:gd name="adj3" fmla="val 4642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3121013"/>
              <a:satOff val="-3893"/>
              <a:lumOff val="915"/>
              <a:alphaOff val="0"/>
            </a:schemeClr>
          </a:fillRef>
          <a:effectRef idx="3">
            <a:schemeClr val="accent2">
              <a:hueOff val="3121013"/>
              <a:satOff val="-3893"/>
              <a:lumOff val="915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Block Arc 31"/>
          <p:cNvSpPr/>
          <p:nvPr/>
        </p:nvSpPr>
        <p:spPr>
          <a:xfrm>
            <a:off x="2672614" y="1348637"/>
            <a:ext cx="4160727" cy="4160727"/>
          </a:xfrm>
          <a:prstGeom prst="blockArc">
            <a:avLst>
              <a:gd name="adj1" fmla="val 0"/>
              <a:gd name="adj2" fmla="val 5400000"/>
              <a:gd name="adj3" fmla="val 4642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1560506"/>
              <a:satOff val="-1946"/>
              <a:lumOff val="458"/>
              <a:alphaOff val="0"/>
            </a:schemeClr>
          </a:fillRef>
          <a:effectRef idx="3">
            <a:schemeClr val="accent2">
              <a:hueOff val="1560506"/>
              <a:satOff val="-1946"/>
              <a:lumOff val="458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Block Arc 32"/>
          <p:cNvSpPr/>
          <p:nvPr/>
        </p:nvSpPr>
        <p:spPr>
          <a:xfrm>
            <a:off x="2672614" y="1348637"/>
            <a:ext cx="4160727" cy="4160727"/>
          </a:xfrm>
          <a:prstGeom prst="blockArc">
            <a:avLst>
              <a:gd name="adj1" fmla="val 16200000"/>
              <a:gd name="adj2" fmla="val 0"/>
              <a:gd name="adj3" fmla="val 4642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5" name="Group 34"/>
          <p:cNvGrpSpPr/>
          <p:nvPr/>
        </p:nvGrpSpPr>
        <p:grpSpPr>
          <a:xfrm>
            <a:off x="4082415" y="726355"/>
            <a:ext cx="1341124" cy="1341124"/>
            <a:chOff x="3387087" y="2454"/>
            <a:chExt cx="1341124" cy="1341124"/>
          </a:xfrm>
        </p:grpSpPr>
        <p:sp>
          <p:nvSpPr>
            <p:cNvPr id="45" name="Oval 44"/>
            <p:cNvSpPr/>
            <p:nvPr/>
          </p:nvSpPr>
          <p:spPr>
            <a:xfrm>
              <a:off x="3387087" y="2454"/>
              <a:ext cx="1341124" cy="1341124"/>
            </a:xfrm>
            <a:prstGeom prst="ellipse">
              <a:avLst/>
            </a:prstGeom>
            <a:blipFill rotWithShape="0">
              <a:blip r:embed="rId2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Oval 10"/>
            <p:cNvSpPr/>
            <p:nvPr/>
          </p:nvSpPr>
          <p:spPr>
            <a:xfrm>
              <a:off x="3583490" y="198857"/>
              <a:ext cx="948318" cy="9483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000" kern="1200" dirty="0" smtClean="0"/>
                <a:t> </a:t>
              </a:r>
              <a:endParaRPr lang="en-US" sz="6000" kern="1200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114498" y="2758438"/>
            <a:ext cx="1341124" cy="1341124"/>
            <a:chOff x="5419170" y="2034537"/>
            <a:chExt cx="1341124" cy="1341124"/>
          </a:xfrm>
        </p:grpSpPr>
        <p:sp>
          <p:nvSpPr>
            <p:cNvPr id="43" name="Oval 42"/>
            <p:cNvSpPr/>
            <p:nvPr/>
          </p:nvSpPr>
          <p:spPr>
            <a:xfrm>
              <a:off x="5419170" y="2034537"/>
              <a:ext cx="1341124" cy="1341124"/>
            </a:xfrm>
            <a:prstGeom prst="ellipse">
              <a:avLst/>
            </a:prstGeom>
            <a:blipFill rotWithShape="0">
              <a:blip r:embed="rId3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1560506"/>
                <a:satOff val="-1946"/>
                <a:lumOff val="45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Oval 12"/>
            <p:cNvSpPr/>
            <p:nvPr/>
          </p:nvSpPr>
          <p:spPr>
            <a:xfrm>
              <a:off x="5615573" y="2230940"/>
              <a:ext cx="948318" cy="9483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000" kern="1200" dirty="0" smtClean="0"/>
                <a:t> </a:t>
              </a:r>
              <a:endParaRPr lang="en-US" sz="6000" kern="1200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082415" y="4790521"/>
            <a:ext cx="1341124" cy="1341124"/>
            <a:chOff x="3387087" y="4066620"/>
            <a:chExt cx="1341124" cy="1341124"/>
          </a:xfrm>
        </p:grpSpPr>
        <p:sp>
          <p:nvSpPr>
            <p:cNvPr id="41" name="Oval 40"/>
            <p:cNvSpPr/>
            <p:nvPr/>
          </p:nvSpPr>
          <p:spPr>
            <a:xfrm>
              <a:off x="3387087" y="4066620"/>
              <a:ext cx="1341124" cy="1341124"/>
            </a:xfrm>
            <a:prstGeom prst="ellipse">
              <a:avLst/>
            </a:prstGeom>
            <a:blipFill rotWithShape="0">
              <a:blip r:embed="rId4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3121013"/>
                <a:satOff val="-3893"/>
                <a:lumOff val="91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Oval 14"/>
            <p:cNvSpPr/>
            <p:nvPr/>
          </p:nvSpPr>
          <p:spPr>
            <a:xfrm>
              <a:off x="3583490" y="4263023"/>
              <a:ext cx="948318" cy="9483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000" kern="1200" dirty="0" smtClean="0"/>
                <a:t> </a:t>
              </a:r>
              <a:endParaRPr lang="en-US" sz="6000" kern="120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050332" y="2758438"/>
            <a:ext cx="1341124" cy="1341124"/>
            <a:chOff x="1355004" y="2034537"/>
            <a:chExt cx="1341124" cy="1341124"/>
          </a:xfrm>
        </p:grpSpPr>
        <p:sp>
          <p:nvSpPr>
            <p:cNvPr id="39" name="Oval 38"/>
            <p:cNvSpPr/>
            <p:nvPr/>
          </p:nvSpPr>
          <p:spPr>
            <a:xfrm>
              <a:off x="1355004" y="2034537"/>
              <a:ext cx="1341124" cy="1341124"/>
            </a:xfrm>
            <a:prstGeom prst="ellipse">
              <a:avLst/>
            </a:prstGeom>
            <a:blipFill rotWithShape="0">
              <a:blip r:embed="rId5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Oval 16"/>
            <p:cNvSpPr/>
            <p:nvPr/>
          </p:nvSpPr>
          <p:spPr>
            <a:xfrm>
              <a:off x="1551407" y="2230940"/>
              <a:ext cx="948318" cy="9483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2266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000" kern="1200" dirty="0" smtClean="0"/>
                <a:t> </a:t>
              </a:r>
              <a:endParaRPr lang="en-US" sz="6000" kern="12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191377" y="1828800"/>
            <a:ext cx="16478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c</a:t>
            </a:r>
            <a:r>
              <a:rPr lang="en-US" sz="4800" b="1" dirty="0" smtClean="0">
                <a:solidFill>
                  <a:schemeClr val="bg1"/>
                </a:solidFill>
              </a:rPr>
              <a:t>ap &amp;</a:t>
            </a:r>
          </a:p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trade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977" y="3741003"/>
            <a:ext cx="26295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efficiency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312003"/>
            <a:ext cx="28816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c</a:t>
            </a:r>
            <a:r>
              <a:rPr lang="en-US" sz="4800" b="1" dirty="0" smtClean="0">
                <a:solidFill>
                  <a:schemeClr val="bg1"/>
                </a:solidFill>
              </a:rPr>
              <a:t>arbon tax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33977" y="5638800"/>
            <a:ext cx="1353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R&amp;D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01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How can mayors help?</a:t>
            </a:r>
            <a:endParaRPr lang="en-US" sz="4800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332346" y="2334452"/>
            <a:ext cx="2286000" cy="1089107"/>
            <a:chOff x="6196225" y="367614"/>
            <a:chExt cx="2025739" cy="1089107"/>
          </a:xfrm>
        </p:grpSpPr>
        <p:sp>
          <p:nvSpPr>
            <p:cNvPr id="11" name="Rectangle 10"/>
            <p:cNvSpPr/>
            <p:nvPr/>
          </p:nvSpPr>
          <p:spPr>
            <a:xfrm>
              <a:off x="6196225" y="367614"/>
              <a:ext cx="2025739" cy="108910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6196225" y="367614"/>
              <a:ext cx="2025739" cy="10891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chemeClr val="bg1"/>
                  </a:solidFill>
                </a:rPr>
                <a:t>Support net metering</a:t>
              </a:r>
              <a:endParaRPr lang="en-US" sz="30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55393" y="2334452"/>
            <a:ext cx="2040519" cy="1089107"/>
            <a:chOff x="1360027" y="1908337"/>
            <a:chExt cx="2040519" cy="1089107"/>
          </a:xfrm>
        </p:grpSpPr>
        <p:sp>
          <p:nvSpPr>
            <p:cNvPr id="14" name="Rectangle 13"/>
            <p:cNvSpPr/>
            <p:nvPr/>
          </p:nvSpPr>
          <p:spPr>
            <a:xfrm>
              <a:off x="1440153" y="1908337"/>
              <a:ext cx="1960393" cy="108910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1360027" y="1908337"/>
              <a:ext cx="1960393" cy="10891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chemeClr val="bg1"/>
                  </a:solidFill>
                </a:rPr>
                <a:t>Support incentives</a:t>
              </a:r>
              <a:endParaRPr lang="en-US" sz="30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229862" y="1714839"/>
            <a:ext cx="2025650" cy="2328333"/>
            <a:chOff x="3696462" y="641688"/>
            <a:chExt cx="2025650" cy="2328333"/>
          </a:xfrm>
          <a:scene3d>
            <a:camera prst="orthographicFront"/>
            <a:lightRig rig="threePt" dir="t">
              <a:rot lat="0" lon="0" rev="1200000"/>
            </a:lightRig>
          </a:scene3d>
        </p:grpSpPr>
        <p:sp>
          <p:nvSpPr>
            <p:cNvPr id="30" name="Hexagon 29"/>
            <p:cNvSpPr/>
            <p:nvPr/>
          </p:nvSpPr>
          <p:spPr>
            <a:xfrm rot="5400000">
              <a:off x="3545120" y="793030"/>
              <a:ext cx="2328333" cy="2025650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0">
              <a:blip r:embed="rId2"/>
              <a:stretch>
                <a:fillRect/>
              </a:stretch>
            </a:blipFill>
            <a:ln>
              <a:noFill/>
            </a:ln>
            <a:sp3d>
              <a:bevelT w="63500" h="254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Hexagon 4"/>
            <p:cNvSpPr/>
            <p:nvPr/>
          </p:nvSpPr>
          <p:spPr>
            <a:xfrm>
              <a:off x="4012125" y="1004521"/>
              <a:ext cx="1394322" cy="1602669"/>
            </a:xfrm>
            <a:prstGeom prst="rect">
              <a:avLst/>
            </a:prstGeom>
            <a:ln>
              <a:noFill/>
            </a:ln>
            <a:sp3d>
              <a:bevelT w="63500" h="254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500" kern="1200" dirty="0" smtClean="0"/>
                <a:t> </a:t>
              </a:r>
              <a:endParaRPr lang="en-US" sz="6500" kern="12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042160" y="1714839"/>
            <a:ext cx="2025650" cy="2328333"/>
            <a:chOff x="1508760" y="641688"/>
            <a:chExt cx="2025650" cy="2328333"/>
          </a:xfrm>
          <a:scene3d>
            <a:camera prst="orthographicFront"/>
            <a:lightRig rig="threePt" dir="t">
              <a:rot lat="0" lon="0" rev="1200000"/>
            </a:lightRig>
          </a:scene3d>
        </p:grpSpPr>
        <p:sp>
          <p:nvSpPr>
            <p:cNvPr id="28" name="Hexagon 27"/>
            <p:cNvSpPr/>
            <p:nvPr/>
          </p:nvSpPr>
          <p:spPr>
            <a:xfrm rot="5400000">
              <a:off x="1357418" y="793030"/>
              <a:ext cx="2328333" cy="2025650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0">
              <a:blip r:embed="rId3"/>
              <a:stretch>
                <a:fillRect/>
              </a:stretch>
            </a:blipFill>
            <a:ln>
              <a:noFill/>
            </a:ln>
            <a:sp3d>
              <a:bevelT w="63500" h="254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Hexagon 7"/>
            <p:cNvSpPr/>
            <p:nvPr/>
          </p:nvSpPr>
          <p:spPr>
            <a:xfrm>
              <a:off x="1824423" y="1004521"/>
              <a:ext cx="1394322" cy="1602669"/>
            </a:xfrm>
            <a:prstGeom prst="rect">
              <a:avLst/>
            </a:prstGeom>
            <a:ln>
              <a:noFill/>
            </a:ln>
            <a:sp3d>
              <a:bevelT w="63500" h="254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600" kern="120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131820" y="3691128"/>
            <a:ext cx="2025650" cy="2328333"/>
            <a:chOff x="2598420" y="2617977"/>
            <a:chExt cx="2025650" cy="2328333"/>
          </a:xfrm>
          <a:scene3d>
            <a:camera prst="orthographicFront"/>
            <a:lightRig rig="threePt" dir="t">
              <a:rot lat="0" lon="0" rev="1200000"/>
            </a:lightRig>
          </a:scene3d>
        </p:grpSpPr>
        <p:sp>
          <p:nvSpPr>
            <p:cNvPr id="26" name="Hexagon 25"/>
            <p:cNvSpPr/>
            <p:nvPr/>
          </p:nvSpPr>
          <p:spPr>
            <a:xfrm rot="5400000">
              <a:off x="2447078" y="2769319"/>
              <a:ext cx="2328333" cy="2025650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0">
              <a:blip r:embed="rId4"/>
              <a:stretch>
                <a:fillRect/>
              </a:stretch>
            </a:blipFill>
            <a:ln>
              <a:noFill/>
            </a:ln>
            <a:sp3d>
              <a:bevelT w="63500" h="254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Hexagon 9"/>
            <p:cNvSpPr/>
            <p:nvPr/>
          </p:nvSpPr>
          <p:spPr>
            <a:xfrm>
              <a:off x="2914083" y="2980810"/>
              <a:ext cx="1394322" cy="1602669"/>
            </a:xfrm>
            <a:prstGeom prst="rect">
              <a:avLst/>
            </a:prstGeom>
            <a:ln>
              <a:noFill/>
            </a:ln>
            <a:sp3d>
              <a:bevelT w="63500" h="254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500" kern="1200" dirty="0" smtClean="0"/>
                <a:t> </a:t>
              </a:r>
              <a:endParaRPr lang="en-US" sz="6500" kern="12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319522" y="3691128"/>
            <a:ext cx="2025650" cy="2328333"/>
            <a:chOff x="4786122" y="2617977"/>
            <a:chExt cx="2025650" cy="2328333"/>
          </a:xfrm>
          <a:scene3d>
            <a:camera prst="orthographicFront"/>
            <a:lightRig rig="threePt" dir="t">
              <a:rot lat="0" lon="0" rev="1200000"/>
            </a:lightRig>
          </a:scene3d>
        </p:grpSpPr>
        <p:sp>
          <p:nvSpPr>
            <p:cNvPr id="22" name="Hexagon 21"/>
            <p:cNvSpPr/>
            <p:nvPr/>
          </p:nvSpPr>
          <p:spPr>
            <a:xfrm rot="5400000">
              <a:off x="4634780" y="2769319"/>
              <a:ext cx="2328333" cy="2025650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0">
              <a:blip r:embed="rId5"/>
              <a:stretch>
                <a:fillRect/>
              </a:stretch>
            </a:blipFill>
            <a:ln>
              <a:noFill/>
            </a:ln>
            <a:sp3d>
              <a:bevelT w="63500" h="254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Hexagon 13"/>
            <p:cNvSpPr/>
            <p:nvPr/>
          </p:nvSpPr>
          <p:spPr>
            <a:xfrm>
              <a:off x="5101785" y="2980810"/>
              <a:ext cx="1394322" cy="1602669"/>
            </a:xfrm>
            <a:prstGeom prst="rect">
              <a:avLst/>
            </a:prstGeom>
            <a:ln>
              <a:noFill/>
            </a:ln>
            <a:sp3d>
              <a:bevelT w="63500" h="254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600" kern="120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83308" y="4310741"/>
            <a:ext cx="2235589" cy="1089107"/>
            <a:chOff x="1440153" y="1908337"/>
            <a:chExt cx="1960393" cy="1089107"/>
          </a:xfrm>
        </p:grpSpPr>
        <p:sp>
          <p:nvSpPr>
            <p:cNvPr id="33" name="Rectangle 32"/>
            <p:cNvSpPr/>
            <p:nvPr/>
          </p:nvSpPr>
          <p:spPr>
            <a:xfrm>
              <a:off x="1440153" y="1908337"/>
              <a:ext cx="1960393" cy="108910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Rectangle 33"/>
            <p:cNvSpPr/>
            <p:nvPr/>
          </p:nvSpPr>
          <p:spPr>
            <a:xfrm>
              <a:off x="1440153" y="1908337"/>
              <a:ext cx="1960393" cy="10891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chemeClr val="bg1"/>
                  </a:solidFill>
                </a:rPr>
                <a:t>Reduce bureaucracy</a:t>
              </a:r>
              <a:endParaRPr lang="en-US" sz="30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423061" y="4310741"/>
            <a:ext cx="2025739" cy="1089107"/>
            <a:chOff x="6196225" y="367614"/>
            <a:chExt cx="2025739" cy="1089107"/>
          </a:xfrm>
        </p:grpSpPr>
        <p:sp>
          <p:nvSpPr>
            <p:cNvPr id="36" name="Rectangle 35"/>
            <p:cNvSpPr/>
            <p:nvPr/>
          </p:nvSpPr>
          <p:spPr>
            <a:xfrm>
              <a:off x="6196225" y="367614"/>
              <a:ext cx="2025739" cy="108910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6196225" y="367614"/>
              <a:ext cx="2025739" cy="10891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l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solidFill>
                    <a:schemeClr val="bg1"/>
                  </a:solidFill>
                </a:rPr>
                <a:t>Educate voters</a:t>
              </a:r>
              <a:endParaRPr lang="en-US" sz="3000" kern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567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6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bhaktivedantamanor.co.uk/home/wp-content/uploads/2013/04/children-and-young-peoples-conference-p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60182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422" y="91633"/>
            <a:ext cx="1164978" cy="1813367"/>
          </a:xfrm>
          <a:prstGeom prst="roundRect">
            <a:avLst>
              <a:gd name="adj" fmla="val 6326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700000">
              <a:rot lat="20916442" lon="630813" rev="20971306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095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p_bruno_100910_ss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0" y="152400"/>
            <a:ext cx="3942203" cy="3051310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3" name="Picture 7" descr="The-BP-Oil-Spil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39681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</p:spPr>
      </p:pic>
      <p:pic>
        <p:nvPicPr>
          <p:cNvPr id="5" name="Picture 8" descr="Japan nuclear plant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9771" y="3058180"/>
            <a:ext cx="3319829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perspectiveRight"/>
            <a:lightRig rig="threePt" dir="t"/>
          </a:scene3d>
        </p:spPr>
      </p:pic>
      <p:sp>
        <p:nvSpPr>
          <p:cNvPr id="7" name="TextBox 6"/>
          <p:cNvSpPr txBox="1"/>
          <p:nvPr/>
        </p:nvSpPr>
        <p:spPr>
          <a:xfrm>
            <a:off x="2819400" y="152400"/>
            <a:ext cx="1597681" cy="52322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Deepwater Horizon</a:t>
            </a:r>
          </a:p>
          <a:p>
            <a:pPr algn="ctr"/>
            <a:r>
              <a:rPr lang="en-US" sz="1400" dirty="0" smtClean="0"/>
              <a:t>Gulf oil spill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66371" y="6182380"/>
            <a:ext cx="1503232" cy="52322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Fukushima Daiichi</a:t>
            </a:r>
          </a:p>
          <a:p>
            <a:pPr algn="ctr"/>
            <a:r>
              <a:rPr lang="en-US" sz="1400" dirty="0" smtClean="0"/>
              <a:t>nuclear disaster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653652" y="162580"/>
            <a:ext cx="1723421" cy="52322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San Bruno</a:t>
            </a:r>
          </a:p>
          <a:p>
            <a:pPr algn="ctr"/>
            <a:r>
              <a:rPr lang="en-US" sz="1400" dirty="0" smtClean="0"/>
              <a:t>natural gas explosion</a:t>
            </a:r>
            <a:endParaRPr lang="en-US" sz="1400" dirty="0"/>
          </a:p>
        </p:txBody>
      </p:sp>
      <p:pic>
        <p:nvPicPr>
          <p:cNvPr id="1026" name="Picture 2" descr="People react Wednesday, May 14, as rescue workers carry the body of a miner who died after a mine collapse in Soma, Turkey. A fire caused by a transformer explosion left more than 200 people dead and trapped hundreds more in the mine, officials said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2"/>
          <a:stretch/>
        </p:blipFill>
        <p:spPr bwMode="auto">
          <a:xfrm>
            <a:off x="4326381" y="3615430"/>
            <a:ext cx="4568822" cy="2637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27388" y="6106180"/>
            <a:ext cx="1943032" cy="52322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Soma, Turkey</a:t>
            </a:r>
          </a:p>
          <a:p>
            <a:pPr algn="ctr"/>
            <a:r>
              <a:rPr lang="en-US" sz="1400" dirty="0" smtClean="0"/>
              <a:t>coal mine explosion/fire</a:t>
            </a:r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90500" y="1066800"/>
            <a:ext cx="1819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Acid rain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19855" y="3163669"/>
            <a:ext cx="1119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Food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4953000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Heavy metals</a:t>
            </a:r>
            <a:endParaRPr lang="en-US" sz="3600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329834" y="205860"/>
            <a:ext cx="2078983" cy="2389635"/>
            <a:chOff x="4327322" y="113"/>
            <a:chExt cx="2078983" cy="2389635"/>
          </a:xfrm>
        </p:grpSpPr>
        <p:sp>
          <p:nvSpPr>
            <p:cNvPr id="62" name="Hexagon 61"/>
            <p:cNvSpPr/>
            <p:nvPr/>
          </p:nvSpPr>
          <p:spPr>
            <a:xfrm rot="5400000">
              <a:off x="4171996" y="155439"/>
              <a:ext cx="2389635" cy="2078983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0">
              <a:blip r:embed="rId3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Hexagon 4"/>
            <p:cNvSpPr/>
            <p:nvPr/>
          </p:nvSpPr>
          <p:spPr>
            <a:xfrm>
              <a:off x="4651297" y="372498"/>
              <a:ext cx="1431033" cy="16448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61" name="Rectangle 60"/>
          <p:cNvSpPr/>
          <p:nvPr/>
        </p:nvSpPr>
        <p:spPr>
          <a:xfrm>
            <a:off x="6629567" y="683786"/>
            <a:ext cx="2438233" cy="143378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7160" tIns="137160" rIns="137160" bIns="137160" numCol="1" spcCol="1270" anchor="ctr" anchorCtr="0">
            <a:noAutofit/>
          </a:bodyPr>
          <a:lstStyle/>
          <a:p>
            <a:pPr lvl="0" algn="l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 smtClean="0">
                <a:solidFill>
                  <a:schemeClr val="bg1"/>
                </a:solidFill>
              </a:rPr>
              <a:t>Health insurance</a:t>
            </a:r>
            <a:endParaRPr lang="en-US" sz="3600" kern="1200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084532" y="205860"/>
            <a:ext cx="2078983" cy="2389635"/>
            <a:chOff x="2082020" y="113"/>
            <a:chExt cx="2078983" cy="2389635"/>
          </a:xfrm>
        </p:grpSpPr>
        <p:sp>
          <p:nvSpPr>
            <p:cNvPr id="58" name="Hexagon 57"/>
            <p:cNvSpPr/>
            <p:nvPr/>
          </p:nvSpPr>
          <p:spPr>
            <a:xfrm rot="5400000">
              <a:off x="1926694" y="155439"/>
              <a:ext cx="2389635" cy="2078983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0">
              <a:blip r:embed="rId4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Hexagon 8"/>
            <p:cNvSpPr/>
            <p:nvPr/>
          </p:nvSpPr>
          <p:spPr>
            <a:xfrm>
              <a:off x="2405995" y="372498"/>
              <a:ext cx="1431033" cy="16448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600" kern="120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202881" y="2234182"/>
            <a:ext cx="2078983" cy="2389635"/>
            <a:chOff x="3200369" y="2028435"/>
            <a:chExt cx="2078983" cy="2389635"/>
          </a:xfrm>
        </p:grpSpPr>
        <p:sp>
          <p:nvSpPr>
            <p:cNvPr id="56" name="Hexagon 55"/>
            <p:cNvSpPr/>
            <p:nvPr/>
          </p:nvSpPr>
          <p:spPr>
            <a:xfrm rot="5400000">
              <a:off x="3045043" y="2183761"/>
              <a:ext cx="2389635" cy="2078983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0">
              <a:blip r:embed="rId5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Hexagon 10"/>
            <p:cNvSpPr/>
            <p:nvPr/>
          </p:nvSpPr>
          <p:spPr>
            <a:xfrm>
              <a:off x="3524344" y="2400820"/>
              <a:ext cx="1431033" cy="16448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500" kern="1200" dirty="0" smtClean="0">
                  <a:solidFill>
                    <a:schemeClr val="bg1"/>
                  </a:solidFill>
                </a:rPr>
                <a:t> </a:t>
              </a:r>
              <a:endParaRPr lang="en-US" sz="65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368322" y="2712109"/>
            <a:ext cx="2580806" cy="143378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7160" tIns="137160" rIns="137160" bIns="137160" numCol="1" spcCol="1270" anchor="ctr" anchorCtr="0">
            <a:noAutofit/>
          </a:bodyPr>
          <a:lstStyle/>
          <a:p>
            <a:pPr lvl="0" algn="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 smtClean="0">
                <a:solidFill>
                  <a:schemeClr val="bg1"/>
                </a:solidFill>
              </a:rPr>
              <a:t>Particulates &amp; ozone</a:t>
            </a:r>
            <a:endParaRPr lang="en-US" sz="3600" kern="1200" dirty="0">
              <a:solidFill>
                <a:schemeClr val="bg1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5448183" y="2234182"/>
            <a:ext cx="2078983" cy="2389635"/>
            <a:chOff x="5445671" y="2028435"/>
            <a:chExt cx="2078983" cy="2389635"/>
          </a:xfrm>
        </p:grpSpPr>
        <p:sp>
          <p:nvSpPr>
            <p:cNvPr id="52" name="Hexagon 51"/>
            <p:cNvSpPr/>
            <p:nvPr/>
          </p:nvSpPr>
          <p:spPr>
            <a:xfrm rot="5400000">
              <a:off x="5290345" y="2183761"/>
              <a:ext cx="2389635" cy="2078983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0">
              <a:blip r:embed="rId6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Hexagon 14"/>
            <p:cNvSpPr/>
            <p:nvPr/>
          </p:nvSpPr>
          <p:spPr>
            <a:xfrm>
              <a:off x="5769646" y="2400820"/>
              <a:ext cx="1431033" cy="16448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600" kern="1200">
                <a:solidFill>
                  <a:schemeClr val="bg1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329834" y="4262505"/>
            <a:ext cx="2078983" cy="2389635"/>
            <a:chOff x="4327322" y="4056758"/>
            <a:chExt cx="2078983" cy="2389635"/>
          </a:xfrm>
        </p:grpSpPr>
        <p:sp>
          <p:nvSpPr>
            <p:cNvPr id="50" name="Hexagon 49"/>
            <p:cNvSpPr/>
            <p:nvPr/>
          </p:nvSpPr>
          <p:spPr>
            <a:xfrm rot="5400000">
              <a:off x="4171996" y="4212084"/>
              <a:ext cx="2389635" cy="2078983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0">
              <a:blip r:embed="rId7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Hexagon 16"/>
            <p:cNvSpPr/>
            <p:nvPr/>
          </p:nvSpPr>
          <p:spPr>
            <a:xfrm>
              <a:off x="4651297" y="4429143"/>
              <a:ext cx="1431033" cy="16448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500" kern="1200" dirty="0" smtClean="0">
                  <a:solidFill>
                    <a:schemeClr val="bg1"/>
                  </a:solidFill>
                </a:rPr>
                <a:t> </a:t>
              </a:r>
              <a:endParaRPr lang="en-US" sz="65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6629567" y="4740432"/>
            <a:ext cx="1676233" cy="143378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7160" tIns="137160" rIns="137160" bIns="137160" numCol="1" spcCol="1270" anchor="ctr" anchorCtr="0">
            <a:noAutofit/>
          </a:bodyPr>
          <a:lstStyle/>
          <a:p>
            <a:pPr lvl="0" algn="l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 smtClean="0">
                <a:solidFill>
                  <a:schemeClr val="bg1"/>
                </a:solidFill>
              </a:rPr>
              <a:t>Water</a:t>
            </a:r>
            <a:endParaRPr lang="en-US" sz="3600" kern="1200" dirty="0">
              <a:solidFill>
                <a:schemeClr val="bg1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2084532" y="4262505"/>
            <a:ext cx="2078983" cy="2389635"/>
            <a:chOff x="2082020" y="4056758"/>
            <a:chExt cx="2078983" cy="2389635"/>
          </a:xfrm>
        </p:grpSpPr>
        <p:sp>
          <p:nvSpPr>
            <p:cNvPr id="46" name="Hexagon 45"/>
            <p:cNvSpPr/>
            <p:nvPr/>
          </p:nvSpPr>
          <p:spPr>
            <a:xfrm rot="5400000">
              <a:off x="1926694" y="4212084"/>
              <a:ext cx="2389635" cy="2078983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0">
              <a:blip r:embed="rId8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Hexagon 20"/>
            <p:cNvSpPr/>
            <p:nvPr/>
          </p:nvSpPr>
          <p:spPr>
            <a:xfrm>
              <a:off x="2405995" y="4429143"/>
              <a:ext cx="1431033" cy="16448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600" kern="12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072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61" grpId="0"/>
      <p:bldP spid="55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798637" y="4540923"/>
            <a:ext cx="6765926" cy="2164677"/>
            <a:chOff x="1798637" y="4540923"/>
            <a:chExt cx="6765926" cy="2164677"/>
          </a:xfrm>
        </p:grpSpPr>
        <p:sp>
          <p:nvSpPr>
            <p:cNvPr id="22" name="Rounded Rectangle 21"/>
            <p:cNvSpPr/>
            <p:nvPr/>
          </p:nvSpPr>
          <p:spPr>
            <a:xfrm>
              <a:off x="1798637" y="4540923"/>
              <a:ext cx="6172200" cy="1752600"/>
            </a:xfrm>
            <a:prstGeom prst="roundRect">
              <a:avLst>
                <a:gd name="adj" fmla="val 10000"/>
              </a:avLst>
            </a:prstGeom>
            <a:solidFill>
              <a:schemeClr val="tx1">
                <a:lumMod val="65000"/>
                <a:lumOff val="35000"/>
              </a:schemeClr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TextBox 22"/>
            <p:cNvSpPr txBox="1"/>
            <p:nvPr/>
          </p:nvSpPr>
          <p:spPr>
            <a:xfrm>
              <a:off x="2027237" y="5032503"/>
              <a:ext cx="450007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</a:rPr>
                <a:t>Climate </a:t>
              </a:r>
              <a:r>
                <a:rPr lang="en-US" sz="4400" b="1" i="1" dirty="0" smtClean="0">
                  <a:solidFill>
                    <a:schemeClr val="bg1"/>
                  </a:solidFill>
                </a:rPr>
                <a:t>disruption</a:t>
              </a:r>
              <a:endParaRPr lang="en-US" sz="44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25" name="Picture 24" descr="Untitled-1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29400" y="4770437"/>
              <a:ext cx="1935163" cy="1935163"/>
            </a:xfrm>
            <a:prstGeom prst="rect">
              <a:avLst/>
            </a:prstGeom>
          </p:spPr>
        </p:pic>
      </p:grpSp>
      <p:sp>
        <p:nvSpPr>
          <p:cNvPr id="8" name="Rounded Rectangle 7"/>
          <p:cNvSpPr/>
          <p:nvPr/>
        </p:nvSpPr>
        <p:spPr>
          <a:xfrm>
            <a:off x="304800" y="152400"/>
            <a:ext cx="5410200" cy="1752600"/>
          </a:xfrm>
          <a:prstGeom prst="roundRect">
            <a:avLst>
              <a:gd name="adj" fmla="val 10000"/>
            </a:avLst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457200" y="643980"/>
            <a:ext cx="38927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Global warming</a:t>
            </a:r>
            <a:endParaRPr lang="en-US" sz="4400" b="1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90600" y="2286000"/>
            <a:ext cx="6384537" cy="1981200"/>
            <a:chOff x="990600" y="2286000"/>
            <a:chExt cx="6384537" cy="1981200"/>
          </a:xfrm>
        </p:grpSpPr>
        <p:sp>
          <p:nvSpPr>
            <p:cNvPr id="20" name="Rounded Rectangle 19"/>
            <p:cNvSpPr/>
            <p:nvPr/>
          </p:nvSpPr>
          <p:spPr>
            <a:xfrm>
              <a:off x="990600" y="2286000"/>
              <a:ext cx="6172200" cy="1752600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TextBox 20"/>
            <p:cNvSpPr txBox="1"/>
            <p:nvPr/>
          </p:nvSpPr>
          <p:spPr>
            <a:xfrm>
              <a:off x="1219200" y="2777580"/>
              <a:ext cx="375718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>
                  <a:solidFill>
                    <a:schemeClr val="bg1"/>
                  </a:solidFill>
                </a:rPr>
                <a:t>Climate change</a:t>
              </a:r>
              <a:endParaRPr lang="en-US" sz="4400" b="1" dirty="0">
                <a:solidFill>
                  <a:schemeClr val="bg1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62600" y="2458096"/>
              <a:ext cx="1812537" cy="180910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68"/>
          <a:stretch/>
        </p:blipFill>
        <p:spPr>
          <a:xfrm>
            <a:off x="4572000" y="346867"/>
            <a:ext cx="1539426" cy="1764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2649</TotalTime>
  <Words>1418</Words>
  <Application>Microsoft Office PowerPoint</Application>
  <PresentationFormat>On-screen Show (4:3)</PresentationFormat>
  <Paragraphs>372</Paragraphs>
  <Slides>65</Slides>
  <Notes>11</Notes>
  <HiddenSlides>39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7" baseType="lpstr">
      <vt:lpstr>Office Theme</vt:lpstr>
      <vt:lpstr>Image</vt:lpstr>
      <vt:lpstr>Climate Disruption What We Can Do</vt:lpstr>
      <vt:lpstr>Top 10 problems facing humanity</vt:lpstr>
      <vt:lpstr>PowerPoint Presentation</vt:lpstr>
      <vt:lpstr>PowerPoint Presentation</vt:lpstr>
      <vt:lpstr>PowerPoint Presentation</vt:lpstr>
      <vt:lpstr>Energy costs more than you think it does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Without greenhouse gases, our planet would be 0°F on average</vt:lpstr>
      <vt:lpstr>PowerPoint Presentation</vt:lpstr>
      <vt:lpstr>PowerPoint Presentation</vt:lpstr>
      <vt:lpstr>Vostok ice core</vt:lpstr>
      <vt:lpstr>PowerPoint Presentation</vt:lpstr>
      <vt:lpstr>Vostok ice core</vt:lpstr>
      <vt:lpstr>PowerPoint Presentation</vt:lpstr>
      <vt:lpstr>PowerPoint Presentation</vt:lpstr>
      <vt:lpstr>CO2 concentration (Mauna Loa Observatory)</vt:lpstr>
      <vt:lpstr>Global surface air temperature change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Consensus</vt:lpstr>
      <vt:lpstr>There is no consensus?</vt:lpstr>
      <vt:lpstr>PowerPoint Presentation</vt:lpstr>
      <vt:lpstr>PowerPoint Presentation</vt:lpstr>
      <vt:lpstr>PowerPoint Presentation</vt:lpstr>
      <vt:lpstr>Cosmic rays?</vt:lpstr>
      <vt:lpstr>“The Stone Age didn’t end because we ran out of stones.”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Feasible limits…</vt:lpstr>
      <vt:lpstr>What about when my son is middle aged?</vt:lpstr>
      <vt:lpstr>PowerPoint Presentation</vt:lpstr>
      <vt:lpstr>PowerPoint Presentation</vt:lpstr>
      <vt:lpstr>PowerPoint Presentation</vt:lpstr>
      <vt:lpstr>Tragedy of the commons</vt:lpstr>
      <vt:lpstr>We must act collectively</vt:lpstr>
      <vt:lpstr>PowerPoint Presentation</vt:lpstr>
      <vt:lpstr>PowerPoint Presentation</vt:lpstr>
      <vt:lpstr>How can mayors help?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Disruption</dc:title>
  <dc:creator>Seth B. Darling</dc:creator>
  <cp:lastModifiedBy>Edith Makra</cp:lastModifiedBy>
  <cp:revision>273</cp:revision>
  <dcterms:created xsi:type="dcterms:W3CDTF">2012-05-29T21:15:12Z</dcterms:created>
  <dcterms:modified xsi:type="dcterms:W3CDTF">2016-12-21T00:00:17Z</dcterms:modified>
</cp:coreProperties>
</file>