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18" r:id="rId1"/>
  </p:sldMasterIdLst>
  <p:notesMasterIdLst>
    <p:notesMasterId r:id="rId13"/>
  </p:notesMasterIdLst>
  <p:handoutMasterIdLst>
    <p:handoutMasterId r:id="rId14"/>
  </p:handoutMasterIdLst>
  <p:sldIdLst>
    <p:sldId id="339" r:id="rId2"/>
    <p:sldId id="421" r:id="rId3"/>
    <p:sldId id="422" r:id="rId4"/>
    <p:sldId id="424" r:id="rId5"/>
    <p:sldId id="423" r:id="rId6"/>
    <p:sldId id="400" r:id="rId7"/>
    <p:sldId id="403" r:id="rId8"/>
    <p:sldId id="401" r:id="rId9"/>
    <p:sldId id="425" r:id="rId10"/>
    <p:sldId id="426" r:id="rId11"/>
    <p:sldId id="395" r:id="rId12"/>
  </p:sldIdLst>
  <p:sldSz cx="9144000" cy="6858000" type="overhead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4D4D"/>
    <a:srgbClr val="00CC99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2473" autoAdjust="0"/>
  </p:normalViewPr>
  <p:slideViewPr>
    <p:cSldViewPr>
      <p:cViewPr varScale="1">
        <p:scale>
          <a:sx n="61" d="100"/>
          <a:sy n="61" d="100"/>
        </p:scale>
        <p:origin x="-10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9" y="461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103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59641"/>
            <a:ext cx="4029282" cy="3507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0" tIns="46574" rIns="93150" bIns="46574" numCol="1" anchor="b" anchorCtr="0" compatLnSpc="1">
            <a:prstTxWarp prst="textNoShape">
              <a:avLst/>
            </a:prstTxWarp>
          </a:bodyPr>
          <a:lstStyle>
            <a:lvl1pPr defTabSz="931578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11" tIns="45708" rIns="91411" bIns="45708" rtlCol="0"/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July </a:t>
            </a:r>
            <a:r>
              <a:rPr lang="en-US" smtClean="0"/>
              <a:t>24, 2012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6655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29282" cy="3507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0" tIns="46574" rIns="93150" bIns="46574" numCol="1" anchor="t" anchorCtr="0" compatLnSpc="1">
            <a:prstTxWarp prst="textNoShape">
              <a:avLst/>
            </a:prstTxWarp>
          </a:bodyPr>
          <a:lstStyle>
            <a:lvl1pPr defTabSz="93157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119" y="0"/>
            <a:ext cx="4029282" cy="3507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0" tIns="46574" rIns="93150" bIns="46574" numCol="1" anchor="t" anchorCtr="0" compatLnSpc="1">
            <a:prstTxWarp prst="textNoShape">
              <a:avLst/>
            </a:prstTxWarp>
          </a:bodyPr>
          <a:lstStyle>
            <a:lvl1pPr algn="r" defTabSz="93157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944" y="3330421"/>
            <a:ext cx="6816518" cy="3154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0" tIns="46574" rIns="93150" bIns="46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659641"/>
            <a:ext cx="4029282" cy="3507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0" tIns="46574" rIns="93150" bIns="46574" numCol="1" anchor="b" anchorCtr="0" compatLnSpc="1">
            <a:prstTxWarp prst="textNoShape">
              <a:avLst/>
            </a:prstTxWarp>
          </a:bodyPr>
          <a:lstStyle>
            <a:lvl1pPr defTabSz="93157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119" y="6659641"/>
            <a:ext cx="4029282" cy="3507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0" tIns="46574" rIns="93150" bIns="46574" numCol="1" anchor="b" anchorCtr="0" compatLnSpc="1">
            <a:prstTxWarp prst="textNoShape">
              <a:avLst/>
            </a:prstTxWarp>
          </a:bodyPr>
          <a:lstStyle>
            <a:lvl1pPr algn="r" defTabSz="930181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8F75E53-EC8C-409A-A218-2973903EF1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55191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24138" y="349250"/>
            <a:ext cx="3883025" cy="2911475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7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4DFC6-A096-4F7A-AFA0-872A3678056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6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0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84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44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50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92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008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211" indent="-284105" defTabSz="93008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593" indent="-226966" defTabSz="93008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698" indent="-226966" defTabSz="93008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218" indent="-226966" defTabSz="93008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324" indent="-226966" defTabSz="9300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6431" indent="-226966" defTabSz="9300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3537" indent="-226966" defTabSz="9300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0643" indent="-226966" defTabSz="9300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78D336-E5BD-43DB-BA7C-2E7A98A4B21E}" type="slidenum">
              <a:rPr kumimoji="0"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kumimoji="0" lang="en-US" altLang="en-US">
              <a:solidFill>
                <a:srgbClr val="000000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226966" indent="-226966"/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Environment Committee Briefing 9/16/14, Edith Makra MMC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2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A92AC-1A26-4492-84D9-18E79758DD8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27033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9ED8A-344F-42A2-AB47-CA1650BDC8F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681841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CDE9F-B38B-43E9-BB37-C8B4C9604E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34530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33788-4D55-413E-922B-36F3E7B84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665959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FC2D6-74AE-4C51-9DDD-E5AB6EBD64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22712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D0216-CAE6-4FF7-9117-272281DE5F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13040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28FB5-E3C0-4E2F-B1F2-F7B56AA123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101001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0E83F-BD37-439E-B10E-63E0BC12995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66824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60DF3-FA5E-436C-ABAA-07CF3D5605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88880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A7D26-738B-42C2-8102-91434521E1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74133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1D171-BDFD-459B-A53B-DEF431B9CE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72938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CE514-CA91-4C25-9BB7-5B7869D3FE1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9724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8/9/2014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6200FB-E614-4C80-8B08-1D344EA248C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93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19" r:id="rId1"/>
    <p:sldLayoutId id="2147486320" r:id="rId2"/>
    <p:sldLayoutId id="2147486321" r:id="rId3"/>
    <p:sldLayoutId id="2147486322" r:id="rId4"/>
    <p:sldLayoutId id="2147486323" r:id="rId5"/>
    <p:sldLayoutId id="2147486324" r:id="rId6"/>
    <p:sldLayoutId id="2147486325" r:id="rId7"/>
    <p:sldLayoutId id="2147486326" r:id="rId8"/>
    <p:sldLayoutId id="2147486327" r:id="rId9"/>
    <p:sldLayoutId id="2147486328" r:id="rId10"/>
    <p:sldLayoutId id="2147486329" r:id="rId11"/>
    <p:sldLayoutId id="2147486295" r:id="rId12"/>
  </p:sldLayoutIdLst>
  <p:transition spd="slow">
    <p:checker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A91B8E-CB2E-4193-AC10-06EDABA8FA22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44000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1000" y="995363"/>
            <a:ext cx="84582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Clean 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Power Plan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Clean Air Act Section 111(d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909" y="5894749"/>
            <a:ext cx="963251" cy="9632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3885" y="5970588"/>
            <a:ext cx="958851" cy="8389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7372" y="5918262"/>
            <a:ext cx="1060862" cy="876178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Illinois Power – 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17 coal-fired power plants </a:t>
            </a:r>
          </a:p>
          <a:p>
            <a:pPr lvl="1">
              <a:defRPr/>
            </a:pPr>
            <a:r>
              <a:rPr lang="en-US" sz="2500" dirty="0" smtClean="0"/>
              <a:t>17,000 MW</a:t>
            </a:r>
          </a:p>
          <a:p>
            <a:pPr lvl="1">
              <a:defRPr/>
            </a:pPr>
            <a:r>
              <a:rPr lang="en-US" sz="2800" dirty="0" smtClean="0"/>
              <a:t>Variety: </a:t>
            </a:r>
          </a:p>
          <a:p>
            <a:pPr lvl="2">
              <a:defRPr/>
            </a:pPr>
            <a:r>
              <a:rPr lang="en-US" sz="2500" dirty="0" smtClean="0"/>
              <a:t>4 to &gt; 60 years old</a:t>
            </a:r>
          </a:p>
          <a:p>
            <a:pPr lvl="2">
              <a:defRPr/>
            </a:pPr>
            <a:r>
              <a:rPr lang="en-US" sz="2500" dirty="0" smtClean="0"/>
              <a:t> 74 MW to  &gt; 800 MW</a:t>
            </a:r>
          </a:p>
          <a:p>
            <a:pPr lvl="2">
              <a:defRPr/>
            </a:pPr>
            <a:r>
              <a:rPr lang="en-US" sz="2500" dirty="0" smtClean="0"/>
              <a:t>Variety of coal types</a:t>
            </a:r>
          </a:p>
          <a:p>
            <a:pPr lvl="3">
              <a:defRPr/>
            </a:pPr>
            <a:r>
              <a:rPr lang="en-US" sz="2350" dirty="0" smtClean="0"/>
              <a:t>most are well-controlled.</a:t>
            </a:r>
          </a:p>
          <a:p>
            <a:pPr>
              <a:defRPr/>
            </a:pPr>
            <a:r>
              <a:rPr lang="en-US" sz="2800" dirty="0" smtClean="0"/>
              <a:t>30 Natural-gas fired plants </a:t>
            </a:r>
          </a:p>
          <a:p>
            <a:pPr lvl="1">
              <a:defRPr/>
            </a:pPr>
            <a:r>
              <a:rPr lang="en-US" sz="2500" dirty="0" smtClean="0"/>
              <a:t>3 of which are Natural Gas Combined Cycle (NGCC), ~ 2,230 MW</a:t>
            </a:r>
          </a:p>
          <a:p>
            <a:pPr>
              <a:defRPr/>
            </a:pPr>
            <a:r>
              <a:rPr lang="en-US" sz="2800" dirty="0" smtClean="0"/>
              <a:t>6 Nuclear Plants, ~ 12,000 MW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B5F89D-504D-464A-8B13-E1F29FA16336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2063401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318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111(d) – State Plan Development</a:t>
            </a:r>
            <a:endParaRPr lang="en-US" b="1" dirty="0"/>
          </a:p>
        </p:txBody>
      </p:sp>
      <p:sp>
        <p:nvSpPr>
          <p:cNvPr id="14" name="Text Placeholder 13"/>
          <p:cNvSpPr>
            <a:spLocks noGrp="1"/>
          </p:cNvSpPr>
          <p:nvPr>
            <p:ph idx="1"/>
          </p:nvPr>
        </p:nvSpPr>
        <p:spPr>
          <a:xfrm>
            <a:off x="3552825" y="5075238"/>
            <a:ext cx="1695450" cy="109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1200" b="1" dirty="0" smtClean="0">
                <a:effectLst/>
              </a:rPr>
              <a:t>Clean Energy Providers: RE + EE</a:t>
            </a:r>
            <a:endParaRPr lang="en-US" sz="1200" b="1" dirty="0">
              <a:effectLst/>
            </a:endParaRPr>
          </a:p>
        </p:txBody>
      </p:sp>
      <p:sp>
        <p:nvSpPr>
          <p:cNvPr id="8705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69BE44-A4AC-4CD6-9070-89935B71FE78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/>
          </a:p>
        </p:txBody>
      </p:sp>
      <p:sp>
        <p:nvSpPr>
          <p:cNvPr id="15" name="Text Placeholder 13"/>
          <p:cNvSpPr txBox="1">
            <a:spLocks/>
          </p:cNvSpPr>
          <p:nvPr/>
        </p:nvSpPr>
        <p:spPr>
          <a:xfrm>
            <a:off x="3733800" y="755650"/>
            <a:ext cx="1689100" cy="105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Facilitator, Collaborative Groups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6" name="Text Placeholder 13"/>
          <p:cNvSpPr txBox="1">
            <a:spLocks/>
          </p:cNvSpPr>
          <p:nvPr/>
        </p:nvSpPr>
        <p:spPr>
          <a:xfrm>
            <a:off x="6626225" y="1828800"/>
            <a:ext cx="1900238" cy="1133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Environmental Groups/NGO’s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7" name="Text Placeholder 13"/>
          <p:cNvSpPr txBox="1">
            <a:spLocks/>
          </p:cNvSpPr>
          <p:nvPr/>
        </p:nvSpPr>
        <p:spPr>
          <a:xfrm>
            <a:off x="5227638" y="5380038"/>
            <a:ext cx="2209800" cy="1157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u="sng" dirty="0" smtClean="0">
                <a:solidFill>
                  <a:prstClr val="white"/>
                </a:solidFill>
              </a:rPr>
              <a:t>Utilities/Distributors: -</a:t>
            </a:r>
            <a:r>
              <a:rPr lang="en-US" sz="1200" b="1" dirty="0" err="1" smtClean="0">
                <a:solidFill>
                  <a:prstClr val="white"/>
                </a:solidFill>
              </a:rPr>
              <a:t>ComEd</a:t>
            </a:r>
            <a:r>
              <a:rPr lang="en-US" sz="1200" b="1" dirty="0" smtClean="0">
                <a:solidFill>
                  <a:prstClr val="white"/>
                </a:solidFill>
              </a:rPr>
              <a:t>/Exelon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u="sng" dirty="0" smtClean="0">
                <a:solidFill>
                  <a:prstClr val="white"/>
                </a:solidFill>
              </a:rPr>
              <a:t>-Ameren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EE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8" name="Text Placeholder 13"/>
          <p:cNvSpPr txBox="1">
            <a:spLocks/>
          </p:cNvSpPr>
          <p:nvPr/>
        </p:nvSpPr>
        <p:spPr>
          <a:xfrm>
            <a:off x="6554788" y="3060700"/>
            <a:ext cx="1485900" cy="917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u="sng" smtClean="0">
                <a:solidFill>
                  <a:prstClr val="white"/>
                </a:solidFill>
              </a:rPr>
              <a:t>RTOs &amp; ISOs:</a:t>
            </a:r>
            <a:endParaRPr lang="en-US" sz="1200" b="1" u="sng" dirty="0" smtClean="0">
              <a:solidFill>
                <a:prstClr val="white"/>
              </a:solidFill>
            </a:endParaRP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-PJM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>
                <a:solidFill>
                  <a:prstClr val="white"/>
                </a:solidFill>
              </a:rPr>
              <a:t>-</a:t>
            </a:r>
            <a:r>
              <a:rPr lang="en-US" sz="1200" b="1" dirty="0" smtClean="0">
                <a:solidFill>
                  <a:prstClr val="white"/>
                </a:solidFill>
              </a:rPr>
              <a:t>MISO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9" name="Text Placeholder 13"/>
          <p:cNvSpPr txBox="1">
            <a:spLocks/>
          </p:cNvSpPr>
          <p:nvPr/>
        </p:nvSpPr>
        <p:spPr>
          <a:xfrm>
            <a:off x="604838" y="1749425"/>
            <a:ext cx="18669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u="sng" dirty="0" smtClean="0">
                <a:solidFill>
                  <a:prstClr val="white"/>
                </a:solidFill>
              </a:rPr>
              <a:t>DCEO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-EEPS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-Demand-Side EE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-RE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20" name="Text Placeholder 13"/>
          <p:cNvSpPr txBox="1">
            <a:spLocks/>
          </p:cNvSpPr>
          <p:nvPr/>
        </p:nvSpPr>
        <p:spPr>
          <a:xfrm>
            <a:off x="1025525" y="4152900"/>
            <a:ext cx="1358900" cy="700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u="sng" dirty="0" smtClean="0">
                <a:solidFill>
                  <a:prstClr val="white"/>
                </a:solidFill>
              </a:rPr>
              <a:t>IPA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RPS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21" name="Text Placeholder 13"/>
          <p:cNvSpPr txBox="1">
            <a:spLocks/>
          </p:cNvSpPr>
          <p:nvPr/>
        </p:nvSpPr>
        <p:spPr>
          <a:xfrm>
            <a:off x="5422900" y="1066800"/>
            <a:ext cx="1700213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Governor’s Office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22" name="Text Placeholder 13"/>
          <p:cNvSpPr txBox="1">
            <a:spLocks/>
          </p:cNvSpPr>
          <p:nvPr/>
        </p:nvSpPr>
        <p:spPr>
          <a:xfrm>
            <a:off x="1093788" y="4852988"/>
            <a:ext cx="2397125" cy="153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u="sng" dirty="0" smtClean="0">
                <a:solidFill>
                  <a:prstClr val="white"/>
                </a:solidFill>
              </a:rPr>
              <a:t>ICC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-Re-dispatch to NGCC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-RPS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-RE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-Enforcement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23" name="Text Placeholder 13"/>
          <p:cNvSpPr txBox="1">
            <a:spLocks/>
          </p:cNvSpPr>
          <p:nvPr/>
        </p:nvSpPr>
        <p:spPr>
          <a:xfrm>
            <a:off x="304800" y="2895600"/>
            <a:ext cx="2457450" cy="1208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u="sng" dirty="0" smtClean="0">
                <a:solidFill>
                  <a:prstClr val="white"/>
                </a:solidFill>
              </a:rPr>
              <a:t>IEPA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-Inside the fence-line requirements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-Plan Assembler &amp; Submitter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24" name="Text Placeholder 13"/>
          <p:cNvSpPr txBox="1">
            <a:spLocks/>
          </p:cNvSpPr>
          <p:nvPr/>
        </p:nvSpPr>
        <p:spPr>
          <a:xfrm>
            <a:off x="1247775" y="781050"/>
            <a:ext cx="2336800" cy="974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Power Plants/Affected Sources</a:t>
            </a:r>
            <a:endParaRPr lang="en-US" sz="1200" b="1" dirty="0">
              <a:solidFill>
                <a:prstClr val="white"/>
              </a:solidFill>
            </a:endParaRPr>
          </a:p>
        </p:txBody>
      </p:sp>
      <p:grpSp>
        <p:nvGrpSpPr>
          <p:cNvPr id="87054" name="Group 1"/>
          <p:cNvGrpSpPr>
            <a:grpSpLocks/>
          </p:cNvGrpSpPr>
          <p:nvPr/>
        </p:nvGrpSpPr>
        <p:grpSpPr bwMode="auto">
          <a:xfrm>
            <a:off x="3052763" y="2236788"/>
            <a:ext cx="2989262" cy="2565400"/>
            <a:chOff x="3124200" y="2436835"/>
            <a:chExt cx="2990593" cy="2565309"/>
          </a:xfrm>
        </p:grpSpPr>
        <p:pic>
          <p:nvPicPr>
            <p:cNvPr id="87057" name="Picture 7" descr="MCj0174351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436835"/>
              <a:ext cx="2990593" cy="2565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Documents"/>
            <p:cNvSpPr>
              <a:spLocks noEditPoints="1" noChangeArrowheads="1"/>
            </p:cNvSpPr>
            <p:nvPr/>
          </p:nvSpPr>
          <p:spPr bwMode="auto">
            <a:xfrm>
              <a:off x="5009245" y="3547103"/>
              <a:ext cx="970768" cy="806885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  <a:scene3d>
              <a:camera prst="isometricBottomDown"/>
              <a:lightRig rig="threePt" dir="t"/>
            </a:scene3d>
          </p:spPr>
          <p:txBody>
            <a:bodyPr/>
            <a:lstStyle/>
            <a:p>
              <a:pPr eaLnBrk="1" hangingPunct="1">
                <a:defRPr/>
              </a:pPr>
              <a:r>
                <a:rPr lang="en-US" sz="1400" b="1" dirty="0"/>
                <a:t>State</a:t>
              </a:r>
            </a:p>
            <a:p>
              <a:pPr eaLnBrk="1" hangingPunct="1">
                <a:defRPr/>
              </a:pPr>
              <a:r>
                <a:rPr lang="en-US" sz="1600" b="1" dirty="0"/>
                <a:t>Plan</a:t>
              </a:r>
              <a:endParaRPr lang="en-US" sz="1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5" name="Text Placeholder 13"/>
          <p:cNvSpPr txBox="1">
            <a:spLocks/>
          </p:cNvSpPr>
          <p:nvPr/>
        </p:nvSpPr>
        <p:spPr>
          <a:xfrm>
            <a:off x="6067425" y="4103688"/>
            <a:ext cx="2209800" cy="1157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u="sng" dirty="0" smtClean="0">
                <a:solidFill>
                  <a:prstClr val="white"/>
                </a:solidFill>
              </a:rPr>
              <a:t>Legislative </a:t>
            </a:r>
            <a:r>
              <a:rPr lang="en-US" sz="1200" b="1" u="sng" dirty="0" err="1" smtClean="0">
                <a:solidFill>
                  <a:prstClr val="white"/>
                </a:solidFill>
              </a:rPr>
              <a:t>Liasion</a:t>
            </a:r>
            <a:endParaRPr lang="en-US" sz="1200" b="1" u="sng" dirty="0" smtClean="0">
              <a:solidFill>
                <a:prstClr val="white"/>
              </a:solidFill>
            </a:endParaRP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-EEPS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-RPS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200" b="1" dirty="0" smtClean="0">
                <a:solidFill>
                  <a:prstClr val="white"/>
                </a:solidFill>
              </a:rPr>
              <a:t>-Clean Energy</a:t>
            </a:r>
            <a:endParaRPr lang="en-US" sz="12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323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Clean Power Plan Purpose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800" dirty="0" smtClean="0"/>
              <a:t>Boost the economy</a:t>
            </a:r>
          </a:p>
          <a:p>
            <a:pPr lvl="1"/>
            <a:r>
              <a:rPr lang="en-US" sz="3200" dirty="0" smtClean="0"/>
              <a:t>Spark investment in clean power</a:t>
            </a:r>
          </a:p>
          <a:p>
            <a:pPr lvl="1"/>
            <a:r>
              <a:rPr lang="en-US" sz="3200" dirty="0"/>
              <a:t>Maintain an affordable, reliable energy system.</a:t>
            </a:r>
          </a:p>
          <a:p>
            <a:pPr lvl="1"/>
            <a:r>
              <a:rPr lang="en-US" sz="3200" dirty="0"/>
              <a:t>Lead to health </a:t>
            </a:r>
            <a:r>
              <a:rPr lang="en-US" sz="3200" dirty="0" smtClean="0"/>
              <a:t>&amp; </a:t>
            </a:r>
            <a:r>
              <a:rPr lang="en-US" sz="3200" dirty="0"/>
              <a:t>climate benefits worth an </a:t>
            </a:r>
            <a:r>
              <a:rPr lang="en-US" sz="3200" dirty="0" smtClean="0"/>
              <a:t>approx. $55 -$</a:t>
            </a:r>
            <a:r>
              <a:rPr lang="en-US" sz="3200" dirty="0"/>
              <a:t>93 billion in 2030. </a:t>
            </a:r>
          </a:p>
          <a:p>
            <a:r>
              <a:rPr lang="en-US" sz="5800" dirty="0" smtClean="0"/>
              <a:t>Protect public health and environment</a:t>
            </a:r>
          </a:p>
          <a:p>
            <a:pPr lvl="1"/>
            <a:r>
              <a:rPr lang="en-US" sz="3200" dirty="0"/>
              <a:t>Cut harmful particle pollution, sulfur dioxide and nitrogen oxides as a co-benefit. </a:t>
            </a:r>
          </a:p>
          <a:p>
            <a:pPr lvl="1"/>
            <a:r>
              <a:rPr lang="en-US" sz="3200" dirty="0"/>
              <a:t>Provide important health protections to the most </a:t>
            </a:r>
            <a:r>
              <a:rPr lang="en-US" sz="3200" dirty="0" smtClean="0"/>
              <a:t>vulnerable. </a:t>
            </a:r>
            <a:endParaRPr lang="en-US" sz="3200" dirty="0"/>
          </a:p>
          <a:p>
            <a:pPr lvl="1"/>
            <a:r>
              <a:rPr lang="en-US" sz="3200" dirty="0"/>
              <a:t>Every $1invested through the Clean Power Plan – will yield up to $7 in health benefits</a:t>
            </a:r>
            <a:r>
              <a:rPr lang="en-US" sz="2700" dirty="0"/>
              <a:t>.</a:t>
            </a:r>
            <a:r>
              <a:rPr lang="en-US" dirty="0"/>
              <a:t> </a:t>
            </a:r>
          </a:p>
          <a:p>
            <a:r>
              <a:rPr lang="en-US" sz="5800" dirty="0" smtClean="0"/>
              <a:t>Fight climate change</a:t>
            </a:r>
          </a:p>
          <a:p>
            <a:pPr marL="857250" lvl="2" indent="-457200"/>
            <a:r>
              <a:rPr lang="en-US" sz="3200" dirty="0" smtClean="0"/>
              <a:t>By </a:t>
            </a:r>
            <a:r>
              <a:rPr lang="en-US" sz="3200" dirty="0"/>
              <a:t>2030, reduce nationwide carbon dioxide (CO</a:t>
            </a:r>
            <a:r>
              <a:rPr lang="en-US" sz="3200" baseline="-25000" dirty="0"/>
              <a:t>2</a:t>
            </a:r>
            <a:r>
              <a:rPr lang="en-US" sz="3200" dirty="0"/>
              <a:t>) emissions, from the power sector by approximately 30% from 2005 levels.</a:t>
            </a:r>
          </a:p>
          <a:p>
            <a:endParaRPr lang="en-US" sz="3600" dirty="0" smtClean="0">
              <a:solidFill>
                <a:srgbClr val="717171"/>
              </a:solidFill>
            </a:endParaRPr>
          </a:p>
          <a:p>
            <a:pPr marL="0" indent="0">
              <a:buNone/>
            </a:pPr>
            <a:endParaRPr lang="en-US" sz="3900" dirty="0">
              <a:solidFill>
                <a:srgbClr val="71717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67F8773-F1DD-4387-AABC-7F4DE91A3E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2" descr="http://www.epa.gov/productreview/seal-logo/files/epa_seal_mediu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82880"/>
            <a:ext cx="960120" cy="96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317627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EPA Proposing Rules to Implement Clean Power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Called for in President’s Climate Action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EPA had and continues strong outreach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US EPA expecting millions of comments!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Accepting public comment on plan through 10/16/14</a:t>
            </a:r>
          </a:p>
          <a:p>
            <a:pPr marL="342900" lvl="1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Question for Environment Committee-</a:t>
            </a:r>
          </a:p>
          <a:p>
            <a:pPr marL="342900" lvl="1" indent="0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	Should we comment on the plan?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Final plan due 6/1/15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Illinois submits plan to USEPA 6/1/16</a:t>
            </a:r>
          </a:p>
          <a:p>
            <a:pPr lvl="1"/>
            <a:r>
              <a:rPr lang="en-US" sz="2400" dirty="0" smtClean="0"/>
              <a:t>Extensions allowed for legislative and regional approaches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90E6-62A3-4D32-9776-4216EDDDB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9590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Clean Power Plan Rules Only: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AutoNum type="arabicPeriod"/>
              <a:defRPr/>
            </a:pPr>
            <a:r>
              <a:rPr lang="en-US" sz="3200" dirty="0" smtClean="0">
                <a:latin typeface="+mj-lt"/>
              </a:rPr>
              <a:t>Sets </a:t>
            </a:r>
            <a:r>
              <a:rPr lang="en-US" sz="3200" dirty="0">
                <a:latin typeface="+mj-lt"/>
              </a:rPr>
              <a:t>individual state CO2 emission reduction </a:t>
            </a:r>
            <a:r>
              <a:rPr lang="en-US" sz="3200" dirty="0" smtClean="0">
                <a:latin typeface="+mj-lt"/>
              </a:rPr>
              <a:t>goals</a:t>
            </a:r>
          </a:p>
          <a:p>
            <a:pPr marL="1143000" lvl="2" indent="-342900">
              <a:defRPr/>
            </a:pPr>
            <a:r>
              <a:rPr lang="en-US" sz="2800" dirty="0" smtClean="0">
                <a:latin typeface="+mj-lt"/>
              </a:rPr>
              <a:t>Expected to be </a:t>
            </a:r>
            <a:r>
              <a:rPr lang="en-US" sz="2800" dirty="0">
                <a:latin typeface="+mj-lt"/>
              </a:rPr>
              <a:t>33% reduction in CO2 emission rate by 2030</a:t>
            </a:r>
          </a:p>
          <a:p>
            <a:pPr marL="1143000" lvl="3" indent="0">
              <a:buNone/>
              <a:defRPr/>
            </a:pPr>
            <a:r>
              <a:rPr lang="en-US" sz="1850" dirty="0" smtClean="0">
                <a:latin typeface="+mj-lt"/>
              </a:rPr>
              <a:t>	Rate = </a:t>
            </a:r>
            <a:r>
              <a:rPr lang="en-US" sz="1850" dirty="0" err="1" smtClean="0">
                <a:latin typeface="+mj-lt"/>
              </a:rPr>
              <a:t>lbs</a:t>
            </a:r>
            <a:r>
              <a:rPr lang="en-US" sz="1850" dirty="0" smtClean="0">
                <a:latin typeface="+mj-lt"/>
              </a:rPr>
              <a:t> CO2/</a:t>
            </a:r>
            <a:r>
              <a:rPr lang="en-US" sz="1850" dirty="0" err="1" smtClean="0">
                <a:latin typeface="+mj-lt"/>
              </a:rPr>
              <a:t>MWh</a:t>
            </a:r>
            <a:r>
              <a:rPr lang="en-US" sz="1850" dirty="0" smtClean="0">
                <a:latin typeface="+mj-lt"/>
              </a:rPr>
              <a:t> </a:t>
            </a:r>
            <a:r>
              <a:rPr lang="en-US" sz="1850" dirty="0">
                <a:latin typeface="+mj-lt"/>
              </a:rPr>
              <a:t>from existing, affected fossil-fueled fired </a:t>
            </a:r>
            <a:r>
              <a:rPr lang="en-US" sz="1850" dirty="0" smtClean="0">
                <a:latin typeface="+mj-lt"/>
              </a:rPr>
              <a:t>	sources</a:t>
            </a:r>
            <a:endParaRPr lang="en-US" sz="2150" dirty="0">
              <a:latin typeface="+mj-lt"/>
            </a:endParaRPr>
          </a:p>
          <a:p>
            <a:pPr marL="457200" lvl="1" indent="0">
              <a:buNone/>
              <a:defRPr/>
            </a:pPr>
            <a:r>
              <a:rPr lang="en-US" sz="26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. Provides framework for the development of state </a:t>
            </a:r>
            <a:r>
              <a:rPr lang="en-US" sz="3200" dirty="0" smtClean="0">
                <a:latin typeface="+mj-lt"/>
              </a:rPr>
              <a:t>plans</a:t>
            </a:r>
          </a:p>
          <a:p>
            <a:pPr marL="1257300" lvl="2" indent="-457200">
              <a:defRPr/>
            </a:pPr>
            <a:r>
              <a:rPr lang="en-US" sz="2300" dirty="0" smtClean="0">
                <a:latin typeface="+mj-lt"/>
              </a:rPr>
              <a:t>Framework provides flexibility for state plans</a:t>
            </a:r>
            <a:endParaRPr lang="en-US" sz="2300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FC2D6-74AE-4C51-9DDD-E5AB6EBD649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29743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4 Building Blocks</a:t>
            </a:r>
            <a:endParaRPr lang="en-US" b="1" dirty="0"/>
          </a:p>
        </p:txBody>
      </p:sp>
      <p:sp>
        <p:nvSpPr>
          <p:cNvPr id="48145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E6B18D-04F8-4A80-A5D9-042109FAA38C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/>
          </a:p>
        </p:txBody>
      </p:sp>
      <p:pic>
        <p:nvPicPr>
          <p:cNvPr id="48131" name="Picture 18" descr="ep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685800" cy="620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2" name="Slide Number Placeholder 3"/>
          <p:cNvSpPr txBox="1">
            <a:spLocks/>
          </p:cNvSpPr>
          <p:nvPr/>
        </p:nvSpPr>
        <p:spPr bwMode="auto">
          <a:xfrm>
            <a:off x="8763000" y="6229350"/>
            <a:ext cx="381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9CCB600-3C21-4B72-A23C-8F75C7DDC816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3" name="Cube 2"/>
          <p:cNvSpPr>
            <a:spLocks noChangeArrowheads="1"/>
          </p:cNvSpPr>
          <p:nvPr/>
        </p:nvSpPr>
        <p:spPr bwMode="auto">
          <a:xfrm>
            <a:off x="153988" y="228600"/>
            <a:ext cx="2511425" cy="26638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latin typeface="Garamond" panose="02020404030301010803" pitchFamily="18" charset="0"/>
              </a:rPr>
              <a:t>Improvements </a:t>
            </a:r>
            <a:r>
              <a:rPr lang="en-US" altLang="en-US" sz="1800" b="1" dirty="0">
                <a:latin typeface="Garamond" panose="02020404030301010803" pitchFamily="18" charset="0"/>
              </a:rPr>
              <a:t>at Coal-Fired </a:t>
            </a:r>
            <a:r>
              <a:rPr lang="en-US" altLang="en-US" sz="1800" b="1" dirty="0" smtClean="0">
                <a:latin typeface="Garamond" panose="02020404030301010803" pitchFamily="18" charset="0"/>
              </a:rPr>
              <a:t>Power plants</a:t>
            </a:r>
            <a:endParaRPr lang="en-US" altLang="en-US" sz="1800" b="1" dirty="0">
              <a:latin typeface="Garamond" panose="02020404030301010803" pitchFamily="18" charset="0"/>
            </a:endParaRPr>
          </a:p>
        </p:txBody>
      </p:sp>
      <p:sp>
        <p:nvSpPr>
          <p:cNvPr id="33798" name="Cube 7"/>
          <p:cNvSpPr>
            <a:spLocks noChangeArrowheads="1"/>
          </p:cNvSpPr>
          <p:nvPr/>
        </p:nvSpPr>
        <p:spPr bwMode="auto">
          <a:xfrm>
            <a:off x="2209800" y="1189038"/>
            <a:ext cx="2438400" cy="251301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en-US" altLang="en-US" b="1" dirty="0" smtClean="0">
                <a:solidFill>
                  <a:schemeClr val="tx2">
                    <a:lumMod val="25000"/>
                  </a:schemeClr>
                </a:solidFill>
              </a:rPr>
              <a:t>Re-dispatch to High Efficiency Natural Gas Combined Cycle</a:t>
            </a:r>
          </a:p>
        </p:txBody>
      </p:sp>
      <p:sp>
        <p:nvSpPr>
          <p:cNvPr id="48135" name="Cube 8"/>
          <p:cNvSpPr>
            <a:spLocks noChangeArrowheads="1"/>
          </p:cNvSpPr>
          <p:nvPr/>
        </p:nvSpPr>
        <p:spPr bwMode="auto">
          <a:xfrm>
            <a:off x="4114800" y="2286000"/>
            <a:ext cx="2514600" cy="245427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latin typeface="Garamond" panose="02020404030301010803" pitchFamily="18" charset="0"/>
              </a:rPr>
              <a:t>New </a:t>
            </a:r>
            <a:r>
              <a:rPr lang="en-US" altLang="en-US" sz="1800" b="1" dirty="0">
                <a:latin typeface="Garamond" panose="02020404030301010803" pitchFamily="18" charset="0"/>
              </a:rPr>
              <a:t>Renewable Energy </a:t>
            </a:r>
            <a:r>
              <a:rPr lang="en-US" altLang="en-US" sz="1800" b="1" dirty="0" smtClean="0">
                <a:latin typeface="Garamond" panose="02020404030301010803" pitchFamily="18" charset="0"/>
              </a:rPr>
              <a:t>&amp; </a:t>
            </a:r>
            <a:r>
              <a:rPr lang="en-US" altLang="en-US" sz="1800" b="1" dirty="0">
                <a:latin typeface="Garamond" panose="02020404030301010803" pitchFamily="18" charset="0"/>
              </a:rPr>
              <a:t>Nuclear</a:t>
            </a:r>
          </a:p>
        </p:txBody>
      </p:sp>
      <p:sp>
        <p:nvSpPr>
          <p:cNvPr id="48136" name="Cube 9"/>
          <p:cNvSpPr>
            <a:spLocks noChangeArrowheads="1"/>
          </p:cNvSpPr>
          <p:nvPr/>
        </p:nvSpPr>
        <p:spPr bwMode="auto">
          <a:xfrm>
            <a:off x="6107113" y="3581400"/>
            <a:ext cx="2427287" cy="2647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latin typeface="Garamond" panose="02020404030301010803" pitchFamily="18" charset="0"/>
              </a:rPr>
              <a:t>Energy </a:t>
            </a:r>
            <a:r>
              <a:rPr lang="en-US" altLang="en-US" sz="1800" b="1" dirty="0">
                <a:latin typeface="Garamond" panose="02020404030301010803" pitchFamily="18" charset="0"/>
              </a:rPr>
              <a:t>Efficiency (EE)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Garamond" panose="02020404030301010803" pitchFamily="18" charset="0"/>
              </a:rPr>
              <a:t>Demand-side EE</a:t>
            </a:r>
          </a:p>
        </p:txBody>
      </p:sp>
      <p:cxnSp>
        <p:nvCxnSpPr>
          <p:cNvPr id="48137" name="Straight Connector 5"/>
          <p:cNvCxnSpPr>
            <a:cxnSpLocks noChangeShapeType="1"/>
          </p:cNvCxnSpPr>
          <p:nvPr/>
        </p:nvCxnSpPr>
        <p:spPr bwMode="auto">
          <a:xfrm>
            <a:off x="2133600" y="992188"/>
            <a:ext cx="0" cy="48006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8" name="Straight Arrow Connector 13"/>
          <p:cNvCxnSpPr>
            <a:cxnSpLocks noChangeShapeType="1"/>
          </p:cNvCxnSpPr>
          <p:nvPr/>
        </p:nvCxnSpPr>
        <p:spPr bwMode="auto">
          <a:xfrm flipH="1">
            <a:off x="1066800" y="4267200"/>
            <a:ext cx="1066800" cy="0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9" name="Straight Arrow Connector 15"/>
          <p:cNvCxnSpPr>
            <a:cxnSpLocks noChangeShapeType="1"/>
          </p:cNvCxnSpPr>
          <p:nvPr/>
        </p:nvCxnSpPr>
        <p:spPr bwMode="auto">
          <a:xfrm>
            <a:off x="2133600" y="5029200"/>
            <a:ext cx="1295400" cy="0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0" name="TextBox 16"/>
          <p:cNvSpPr txBox="1">
            <a:spLocks noChangeArrowheads="1"/>
          </p:cNvSpPr>
          <p:nvPr/>
        </p:nvSpPr>
        <p:spPr bwMode="auto">
          <a:xfrm>
            <a:off x="457200" y="4386263"/>
            <a:ext cx="1409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  <a:latin typeface="Garamond" panose="02020404030301010803" pitchFamily="18" charset="0"/>
              </a:rPr>
              <a:t>Inside the Fence-Line</a:t>
            </a:r>
          </a:p>
        </p:txBody>
      </p:sp>
      <p:sp>
        <p:nvSpPr>
          <p:cNvPr id="48141" name="TextBox 21"/>
          <p:cNvSpPr txBox="1">
            <a:spLocks noChangeArrowheads="1"/>
          </p:cNvSpPr>
          <p:nvPr/>
        </p:nvSpPr>
        <p:spPr bwMode="auto">
          <a:xfrm>
            <a:off x="2697163" y="5159375"/>
            <a:ext cx="2789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  <a:latin typeface="Garamond" panose="02020404030301010803" pitchFamily="18" charset="0"/>
              </a:rPr>
              <a:t>Outside the Fence-Line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018" y="5005085"/>
            <a:ext cx="113932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6%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52800" y="5469558"/>
            <a:ext cx="113932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27%</a:t>
            </a:r>
          </a:p>
        </p:txBody>
      </p:sp>
      <p:sp>
        <p:nvSpPr>
          <p:cNvPr id="28" name="Rectangle 27"/>
          <p:cNvSpPr/>
          <p:nvPr/>
        </p:nvSpPr>
        <p:spPr>
          <a:xfrm rot="2340000">
            <a:off x="5065413" y="2164051"/>
            <a:ext cx="534121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isometricRightUp"/>
              <a:lightRig rig="threePt" dir="t"/>
            </a:scene3d>
          </a:bodyPr>
          <a:lstStyle/>
          <a:p>
            <a:pPr algn="ctr" eaLnBrk="1" hangingPunct="1">
              <a:defRPr/>
            </a:pP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3</a:t>
            </a:r>
          </a:p>
        </p:txBody>
      </p:sp>
      <p:sp>
        <p:nvSpPr>
          <p:cNvPr id="23" name="Rectangle 22"/>
          <p:cNvSpPr/>
          <p:nvPr/>
        </p:nvSpPr>
        <p:spPr>
          <a:xfrm rot="2340000">
            <a:off x="7023061" y="3479795"/>
            <a:ext cx="534121" cy="830997"/>
          </a:xfrm>
          <a:prstGeom prst="rect">
            <a:avLst/>
          </a:prstGeom>
          <a:noFill/>
          <a:scene3d>
            <a:camera prst="isometricRightUp">
              <a:rot lat="2100000" lon="18899998" rev="600000"/>
            </a:camera>
            <a:lightRig rig="threePt" dir="t"/>
          </a:scene3d>
          <a:sp3d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 rot="2340000">
            <a:off x="1174390" y="85720"/>
            <a:ext cx="534121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isometricRightUp"/>
              <a:lightRig rig="threePt" dir="t"/>
            </a:scene3d>
          </a:bodyPr>
          <a:lstStyle/>
          <a:p>
            <a:pPr algn="ctr" eaLnBrk="1" hangingPunct="1">
              <a:defRPr/>
            </a:pP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 rot="2340000">
            <a:off x="3175552" y="1154306"/>
            <a:ext cx="476412" cy="707886"/>
          </a:xfrm>
          <a:prstGeom prst="rect">
            <a:avLst/>
          </a:prstGeom>
          <a:noFill/>
          <a:scene3d>
            <a:camera prst="isometricOffAxis1Right">
              <a:rot lat="1080000" lon="20039998" rev="1500000"/>
            </a:camera>
            <a:lightRig rig="threePt" dir="t"/>
          </a:scene3d>
        </p:spPr>
        <p:txBody>
          <a:bodyPr wrap="none">
            <a:spAutoFit/>
            <a:scene3d>
              <a:camera prst="isometricRightUp"/>
              <a:lightRig rig="threePt" dir="t"/>
            </a:scene3d>
          </a:bodyPr>
          <a:lstStyle/>
          <a:p>
            <a:pPr algn="ctr" eaLnBrk="1" hangingPunct="1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2876651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" descr="https://encrypted-tbn1.gstatic.com/images?q=tbn:ANd9GcQuoK2kwCcIFyNANP-TR4S3SBqVl5MhfpNDQo9aoUd7B4GQT0j2UZ_J-_B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Building Block 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4572000" cy="414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9186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Building Block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Goal</a:t>
                      </a:r>
                    </a:p>
                    <a:p>
                      <a:pPr algn="ctr"/>
                      <a:r>
                        <a:rPr lang="en-US" sz="1400" b="1" dirty="0" smtClean="0"/>
                        <a:t>(</a:t>
                      </a:r>
                      <a:r>
                        <a:rPr lang="en-US" sz="1400" b="1" dirty="0" err="1" smtClean="0"/>
                        <a:t>lbs</a:t>
                      </a:r>
                      <a:r>
                        <a:rPr lang="en-US" sz="1400" b="1" dirty="0" smtClean="0"/>
                        <a:t> CO2/</a:t>
                      </a:r>
                      <a:r>
                        <a:rPr lang="en-US" sz="1400" b="1" dirty="0" err="1" smtClean="0"/>
                        <a:t>MWh</a:t>
                      </a:r>
                      <a:r>
                        <a:rPr lang="en-US" sz="1400" b="1" dirty="0" smtClean="0"/>
                        <a:t>)</a:t>
                      </a:r>
                      <a:endParaRPr lang="en-US" sz="14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</a:t>
                      </a:r>
                      <a:r>
                        <a:rPr lang="en-US" sz="1400" b="1" baseline="0" dirty="0" smtClean="0"/>
                        <a:t> Reduced</a:t>
                      </a:r>
                      <a:endParaRPr lang="en-US" sz="14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Cumulative %</a:t>
                      </a:r>
                      <a:endParaRPr lang="en-US" sz="1400" b="1" dirty="0"/>
                    </a:p>
                  </a:txBody>
                  <a:tcPr marT="45722" marB="45722"/>
                </a:tc>
              </a:tr>
              <a:tr h="1066855"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endParaRPr lang="en-US" sz="1600" b="1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u="sng" dirty="0" smtClean="0"/>
                        <a:t>Baseline</a:t>
                      </a:r>
                    </a:p>
                    <a:p>
                      <a:pPr algn="ctr"/>
                      <a:r>
                        <a:rPr lang="en-US" sz="1600" b="1" dirty="0" smtClean="0"/>
                        <a:t>1,895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22" marB="45722"/>
                </a:tc>
              </a:tr>
              <a:tr h="3352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1,784</a:t>
                      </a:r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6%</a:t>
                      </a:r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6%</a:t>
                      </a:r>
                      <a:endParaRPr lang="en-US" sz="1600" b="1" dirty="0"/>
                    </a:p>
                  </a:txBody>
                  <a:tcPr marT="45722" marB="45722"/>
                </a:tc>
              </a:tr>
              <a:tr h="3352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1,614</a:t>
                      </a:r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9%</a:t>
                      </a:r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15%</a:t>
                      </a:r>
                      <a:endParaRPr lang="en-US" sz="1600" b="1" dirty="0"/>
                    </a:p>
                  </a:txBody>
                  <a:tcPr marT="45722" marB="45722"/>
                </a:tc>
              </a:tr>
              <a:tr h="3352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1,476</a:t>
                      </a:r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7%</a:t>
                      </a:r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22%</a:t>
                      </a:r>
                      <a:endParaRPr lang="en-US" sz="1600" b="1" dirty="0"/>
                    </a:p>
                  </a:txBody>
                  <a:tcPr marT="45722" marB="45722"/>
                </a:tc>
              </a:tr>
              <a:tr h="3352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22" marB="45722"/>
                </a:tc>
              </a:tr>
              <a:tr h="823002"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Total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543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09BB8D-FBAA-4BE1-8166-C80E8E925BD8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/>
          </a:p>
        </p:txBody>
      </p:sp>
      <p:sp>
        <p:nvSpPr>
          <p:cNvPr id="54319" name="Cube 5"/>
          <p:cNvSpPr>
            <a:spLocks noChangeArrowheads="1"/>
          </p:cNvSpPr>
          <p:nvPr/>
        </p:nvSpPr>
        <p:spPr bwMode="auto">
          <a:xfrm>
            <a:off x="5332413" y="914400"/>
            <a:ext cx="2516187" cy="2478088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u="sng">
                <a:latin typeface="Garamond" panose="02020404030301010803" pitchFamily="18" charset="0"/>
              </a:rPr>
              <a:t>BB #3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Garamond" panose="02020404030301010803" pitchFamily="18" charset="0"/>
              </a:rPr>
              <a:t>New Renewable Energy (RE) &amp; Nuclear</a:t>
            </a:r>
          </a:p>
        </p:txBody>
      </p:sp>
      <p:sp>
        <p:nvSpPr>
          <p:cNvPr id="54320" name="Down Arrow 6"/>
          <p:cNvSpPr>
            <a:spLocks noChangeArrowheads="1"/>
          </p:cNvSpPr>
          <p:nvPr/>
        </p:nvSpPr>
        <p:spPr bwMode="auto">
          <a:xfrm>
            <a:off x="6016625" y="3392488"/>
            <a:ext cx="533400" cy="1922462"/>
          </a:xfrm>
          <a:prstGeom prst="downArrow">
            <a:avLst>
              <a:gd name="adj1" fmla="val 50000"/>
              <a:gd name="adj2" fmla="val 49991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0" y="5315476"/>
            <a:ext cx="10999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7%</a:t>
            </a:r>
          </a:p>
        </p:txBody>
      </p:sp>
      <p:sp>
        <p:nvSpPr>
          <p:cNvPr id="54322" name="TextBox 2"/>
          <p:cNvSpPr txBox="1">
            <a:spLocks noChangeArrowheads="1"/>
          </p:cNvSpPr>
          <p:nvPr/>
        </p:nvSpPr>
        <p:spPr bwMode="auto">
          <a:xfrm>
            <a:off x="990600" y="5314950"/>
            <a:ext cx="4497388" cy="13239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Garamond" panose="02020404030301010803" pitchFamily="18" charset="0"/>
              </a:rPr>
              <a:t>Build new RE and Nuclear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Garamond" panose="02020404030301010803" pitchFamily="18" charset="0"/>
              </a:rPr>
              <a:t>- 115% increase in RE by 2030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Garamond" panose="02020404030301010803" pitchFamily="18" charset="0"/>
              </a:rPr>
              <a:t>- 4% of IL generation in 2012 to 9% in 2030</a:t>
            </a:r>
          </a:p>
        </p:txBody>
      </p:sp>
      <p:sp>
        <p:nvSpPr>
          <p:cNvPr id="54323" name="Rounded Rectangle 8"/>
          <p:cNvSpPr>
            <a:spLocks noChangeArrowheads="1"/>
          </p:cNvSpPr>
          <p:nvPr/>
        </p:nvSpPr>
        <p:spPr bwMode="auto">
          <a:xfrm>
            <a:off x="76200" y="92075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latin typeface="Garamond" panose="02020404030301010803" pitchFamily="18" charset="0"/>
              </a:rPr>
              <a:t>Step 4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53" descr="http://www.homedepot.com/catalog/productImages/300/25/256d78a3-569b-4643-814d-db2e3de6fd10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038" y="3865563"/>
            <a:ext cx="2992437" cy="29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Building Block 4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838200"/>
          <a:ext cx="5029200" cy="4030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  <a:gridCol w="1257300"/>
                <a:gridCol w="1257300"/>
              </a:tblGrid>
              <a:tr h="79926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Building Block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Goal</a:t>
                      </a:r>
                    </a:p>
                    <a:p>
                      <a:pPr algn="ctr"/>
                      <a:r>
                        <a:rPr lang="en-US" sz="1400" b="1" dirty="0" smtClean="0"/>
                        <a:t>(</a:t>
                      </a:r>
                      <a:r>
                        <a:rPr lang="en-US" sz="1400" b="1" dirty="0" err="1" smtClean="0"/>
                        <a:t>lbs</a:t>
                      </a:r>
                      <a:r>
                        <a:rPr lang="en-US" sz="1400" b="1" dirty="0" smtClean="0"/>
                        <a:t> CO2/</a:t>
                      </a:r>
                      <a:r>
                        <a:rPr lang="en-US" sz="1400" b="1" dirty="0" err="1" smtClean="0"/>
                        <a:t>MWh</a:t>
                      </a:r>
                      <a:r>
                        <a:rPr lang="en-US" sz="1400" b="1" dirty="0" smtClean="0"/>
                        <a:t>)</a:t>
                      </a:r>
                      <a:endParaRPr lang="en-US" sz="14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</a:t>
                      </a:r>
                      <a:r>
                        <a:rPr lang="en-US" sz="1400" b="1" baseline="0" dirty="0" smtClean="0"/>
                        <a:t> Reduced</a:t>
                      </a:r>
                      <a:endParaRPr lang="en-US" sz="14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Cumulative %</a:t>
                      </a:r>
                      <a:endParaRPr lang="en-US" sz="1400" b="1" dirty="0"/>
                    </a:p>
                  </a:txBody>
                  <a:tcPr marT="45727" marB="45727"/>
                </a:tc>
              </a:tr>
              <a:tr h="1066969">
                <a:tc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u="sng" dirty="0" smtClean="0"/>
                        <a:t>Baseline</a:t>
                      </a:r>
                    </a:p>
                    <a:p>
                      <a:pPr algn="ctr"/>
                      <a:r>
                        <a:rPr lang="en-US" sz="1600" b="1" dirty="0" smtClean="0"/>
                        <a:t>1,895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27" marB="45727"/>
                </a:tc>
              </a:tr>
              <a:tr h="3353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1,784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6%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6%</a:t>
                      </a:r>
                      <a:endParaRPr lang="en-US" sz="1600" b="1" dirty="0"/>
                    </a:p>
                  </a:txBody>
                  <a:tcPr marT="45727" marB="45727"/>
                </a:tc>
              </a:tr>
              <a:tr h="3353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1,614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9%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15%</a:t>
                      </a:r>
                      <a:endParaRPr lang="en-US" sz="1600" b="1" dirty="0"/>
                    </a:p>
                  </a:txBody>
                  <a:tcPr marT="45727" marB="45727"/>
                </a:tc>
              </a:tr>
              <a:tr h="3353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1,476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7%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22%</a:t>
                      </a:r>
                      <a:endParaRPr lang="en-US" sz="1600" b="1" dirty="0"/>
                    </a:p>
                  </a:txBody>
                  <a:tcPr marT="45727" marB="45727"/>
                </a:tc>
              </a:tr>
              <a:tr h="3353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1271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11%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33%</a:t>
                      </a:r>
                      <a:endParaRPr lang="en-US" sz="1600" b="1" dirty="0"/>
                    </a:p>
                  </a:txBody>
                  <a:tcPr marT="45727" marB="45727"/>
                </a:tc>
              </a:tr>
              <a:tr h="823092"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Total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33%</a:t>
                      </a:r>
                      <a:endParaRPr lang="en-US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56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4BEC9B-9512-4E3D-BCCF-4E872C134BC9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/>
          </a:p>
        </p:txBody>
      </p:sp>
      <p:sp>
        <p:nvSpPr>
          <p:cNvPr id="56367" name="Cube 5"/>
          <p:cNvSpPr>
            <a:spLocks noChangeArrowheads="1"/>
          </p:cNvSpPr>
          <p:nvPr/>
        </p:nvSpPr>
        <p:spPr bwMode="auto">
          <a:xfrm>
            <a:off x="5791200" y="838200"/>
            <a:ext cx="2438400" cy="25558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u="sng">
                <a:latin typeface="Garamond" panose="02020404030301010803" pitchFamily="18" charset="0"/>
              </a:rPr>
              <a:t>BB #4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Garamond" panose="02020404030301010803" pitchFamily="18" charset="0"/>
              </a:rPr>
              <a:t>Energy Efficiency (EE)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Garamond" panose="02020404030301010803" pitchFamily="18" charset="0"/>
              </a:rPr>
              <a:t>Demand-side EE</a:t>
            </a:r>
          </a:p>
        </p:txBody>
      </p:sp>
      <p:sp>
        <p:nvSpPr>
          <p:cNvPr id="56368" name="Down Arrow 6"/>
          <p:cNvSpPr>
            <a:spLocks noChangeArrowheads="1"/>
          </p:cNvSpPr>
          <p:nvPr/>
        </p:nvSpPr>
        <p:spPr bwMode="auto">
          <a:xfrm>
            <a:off x="6550025" y="3392488"/>
            <a:ext cx="533400" cy="1922462"/>
          </a:xfrm>
          <a:prstGeom prst="downArrow">
            <a:avLst>
              <a:gd name="adj1" fmla="val 50000"/>
              <a:gd name="adj2" fmla="val 49991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1763" y="5315476"/>
            <a:ext cx="13501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ranklin Gothic Demi Cond" panose="020B0706030402020204" pitchFamily="34" charset="0"/>
              </a:rPr>
              <a:t>11%</a:t>
            </a:r>
          </a:p>
        </p:txBody>
      </p:sp>
      <p:sp>
        <p:nvSpPr>
          <p:cNvPr id="56370" name="TextBox 8"/>
          <p:cNvSpPr txBox="1">
            <a:spLocks noChangeArrowheads="1"/>
          </p:cNvSpPr>
          <p:nvPr/>
        </p:nvSpPr>
        <p:spPr bwMode="auto">
          <a:xfrm>
            <a:off x="969963" y="5105400"/>
            <a:ext cx="4973637" cy="16319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Garamond" panose="02020404030301010803" pitchFamily="18" charset="0"/>
              </a:rPr>
              <a:t>Increase demand-side EE results in avoided generation from affected coal and other fossil-fuel EGUs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Garamond" panose="02020404030301010803" pitchFamily="18" charset="0"/>
              </a:rPr>
              <a:t>11.6% increase in EE (avoided generation) + 0.9% line loss improvement</a:t>
            </a:r>
          </a:p>
        </p:txBody>
      </p:sp>
      <p:sp>
        <p:nvSpPr>
          <p:cNvPr id="56371" name="Rounded Rectangle 9"/>
          <p:cNvSpPr>
            <a:spLocks noChangeArrowheads="1"/>
          </p:cNvSpPr>
          <p:nvPr/>
        </p:nvSpPr>
        <p:spPr bwMode="auto">
          <a:xfrm>
            <a:off x="76200" y="92075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latin typeface="Garamond" panose="02020404030301010803" pitchFamily="18" charset="0"/>
              </a:rPr>
              <a:t>Step 5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3"/>
            <a:ext cx="8229600" cy="5095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Goal</a:t>
            </a:r>
            <a:endParaRPr 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685800"/>
          <a:ext cx="8915400" cy="4610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209800"/>
                <a:gridCol w="1615440"/>
                <a:gridCol w="1783080"/>
                <a:gridCol w="1783080"/>
              </a:tblGrid>
              <a:tr h="7500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Building </a:t>
                      </a:r>
                    </a:p>
                    <a:p>
                      <a:pPr algn="ctr"/>
                      <a:r>
                        <a:rPr lang="en-US" sz="1800" b="1" dirty="0" smtClean="0"/>
                        <a:t>Block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Goal</a:t>
                      </a:r>
                    </a:p>
                    <a:p>
                      <a:pPr algn="ctr"/>
                      <a:r>
                        <a:rPr lang="en-US" sz="1800" b="1" dirty="0" smtClean="0"/>
                        <a:t>(</a:t>
                      </a:r>
                      <a:r>
                        <a:rPr lang="en-US" sz="1800" b="1" dirty="0" err="1" smtClean="0"/>
                        <a:t>lbs</a:t>
                      </a:r>
                      <a:r>
                        <a:rPr lang="en-US" sz="1800" b="1" dirty="0" smtClean="0"/>
                        <a:t> CO2/</a:t>
                      </a:r>
                      <a:r>
                        <a:rPr lang="en-US" sz="1800" b="1" dirty="0" err="1" smtClean="0"/>
                        <a:t>MWh</a:t>
                      </a:r>
                      <a:r>
                        <a:rPr lang="en-US" sz="1800" b="1" dirty="0" smtClean="0"/>
                        <a:t>)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%</a:t>
                      </a:r>
                      <a:r>
                        <a:rPr lang="en-US" sz="1800" b="1" baseline="0" dirty="0" smtClean="0"/>
                        <a:t> Reduced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Cumulative %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</a:rPr>
                        <a:t>Cumulative %</a:t>
                      </a:r>
                    </a:p>
                    <a:p>
                      <a:pPr algn="ctr"/>
                      <a:endParaRPr lang="en-US" sz="1800" b="1" dirty="0"/>
                    </a:p>
                  </a:txBody>
                  <a:tcPr marT="45715" marB="45715"/>
                </a:tc>
              </a:tr>
              <a:tr h="8429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4D4D4D"/>
                          </a:solidFill>
                        </a:rPr>
                        <a:t>Unadjusted </a:t>
                      </a:r>
                      <a:r>
                        <a:rPr lang="en-US" sz="1600" b="1" u="sng" dirty="0" smtClean="0">
                          <a:solidFill>
                            <a:srgbClr val="4D4D4D"/>
                          </a:solidFill>
                        </a:rPr>
                        <a:t>Baseline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4D4D4D"/>
                          </a:solidFill>
                        </a:rPr>
                        <a:t>2,189</a:t>
                      </a:r>
                      <a:endParaRPr lang="en-US" sz="1600" b="1" dirty="0">
                        <a:solidFill>
                          <a:srgbClr val="4D4D4D"/>
                        </a:solidFill>
                      </a:endParaRPr>
                    </a:p>
                  </a:txBody>
                  <a:tcPr marT="45715" marB="45715"/>
                </a:tc>
              </a:tr>
              <a:tr h="640069"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/>
                        <a:t>Baseline</a:t>
                      </a:r>
                    </a:p>
                    <a:p>
                      <a:pPr algn="ctr"/>
                      <a:r>
                        <a:rPr lang="en-US" sz="1800" b="1" dirty="0" smtClean="0"/>
                        <a:t>1,895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endParaRPr lang="en-US" sz="1800" b="1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4D4D4D"/>
                          </a:solidFill>
                        </a:rPr>
                        <a:t>13%</a:t>
                      </a:r>
                    </a:p>
                    <a:p>
                      <a:pPr algn="ctr"/>
                      <a:endParaRPr lang="en-US" sz="1800" b="1" dirty="0">
                        <a:solidFill>
                          <a:srgbClr val="4D4D4D"/>
                        </a:solidFill>
                      </a:endParaRPr>
                    </a:p>
                  </a:txBody>
                  <a:tcPr marT="45715" marB="45715"/>
                </a:tc>
              </a:tr>
              <a:tr h="3657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1,784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6%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6%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4D4D4D"/>
                          </a:solidFill>
                        </a:rPr>
                        <a:t>5.5% (18.5%)</a:t>
                      </a:r>
                      <a:endParaRPr lang="en-US" sz="1800" b="1" dirty="0">
                        <a:solidFill>
                          <a:srgbClr val="4D4D4D"/>
                        </a:solidFill>
                      </a:endParaRPr>
                    </a:p>
                  </a:txBody>
                  <a:tcPr marT="45715" marB="45715"/>
                </a:tc>
              </a:tr>
              <a:tr h="3657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1,614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9%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15%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4D4D4D"/>
                          </a:solidFill>
                        </a:rPr>
                        <a:t>5.5% (24%)</a:t>
                      </a:r>
                      <a:endParaRPr lang="en-US" sz="1800" b="1" dirty="0">
                        <a:solidFill>
                          <a:srgbClr val="4D4D4D"/>
                        </a:solidFill>
                      </a:endParaRPr>
                    </a:p>
                  </a:txBody>
                  <a:tcPr marT="45715" marB="45715"/>
                </a:tc>
              </a:tr>
              <a:tr h="3657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1,476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7%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22%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4D4D4D"/>
                          </a:solidFill>
                        </a:rPr>
                        <a:t>8% (32%)</a:t>
                      </a:r>
                      <a:endParaRPr lang="en-US" sz="1800" b="1" dirty="0">
                        <a:solidFill>
                          <a:srgbClr val="4D4D4D"/>
                        </a:solidFill>
                      </a:endParaRPr>
                    </a:p>
                  </a:txBody>
                  <a:tcPr marT="45715" marB="45715"/>
                </a:tc>
              </a:tr>
              <a:tr h="3657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1,271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11%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33%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4D4D4D"/>
                          </a:solidFill>
                        </a:rPr>
                        <a:t>10% (42%)</a:t>
                      </a:r>
                      <a:endParaRPr lang="en-US" sz="1800" b="1" dirty="0">
                        <a:solidFill>
                          <a:srgbClr val="4D4D4D"/>
                        </a:solidFill>
                      </a:endParaRPr>
                    </a:p>
                  </a:txBody>
                  <a:tcPr marT="45715" marB="45715"/>
                </a:tc>
              </a:tr>
              <a:tr h="91404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Total</a:t>
                      </a:r>
                      <a:endParaRPr lang="en-US" sz="2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1,271</a:t>
                      </a:r>
                      <a:endParaRPr lang="en-US" sz="2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33%</a:t>
                      </a:r>
                      <a:endParaRPr lang="en-US" sz="2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33%</a:t>
                      </a:r>
                      <a:endParaRPr lang="en-US" sz="2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4D4D4D"/>
                          </a:solidFill>
                        </a:rPr>
                        <a:t>42%</a:t>
                      </a:r>
                      <a:endParaRPr lang="en-US" sz="2800" b="1" dirty="0">
                        <a:solidFill>
                          <a:srgbClr val="4D4D4D"/>
                        </a:solidFill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  <p:sp>
        <p:nvSpPr>
          <p:cNvPr id="584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C51E3A-ABB4-49A1-A8D7-B366442AF2AA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/>
          </a:p>
        </p:txBody>
      </p:sp>
      <p:sp>
        <p:nvSpPr>
          <p:cNvPr id="58428" name="Cube 9"/>
          <p:cNvSpPr>
            <a:spLocks noChangeArrowheads="1"/>
          </p:cNvSpPr>
          <p:nvPr/>
        </p:nvSpPr>
        <p:spPr bwMode="auto">
          <a:xfrm>
            <a:off x="1219200" y="5465763"/>
            <a:ext cx="1143000" cy="1011237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38959" name="Cube 10"/>
          <p:cNvSpPr>
            <a:spLocks noChangeArrowheads="1"/>
          </p:cNvSpPr>
          <p:nvPr/>
        </p:nvSpPr>
        <p:spPr bwMode="auto">
          <a:xfrm>
            <a:off x="3124200" y="5465763"/>
            <a:ext cx="1143000" cy="1011237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en-US" altLang="en-US" sz="3600" dirty="0" smtClean="0">
                <a:solidFill>
                  <a:schemeClr val="tx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12" name="Cube 11"/>
          <p:cNvSpPr/>
          <p:nvPr/>
        </p:nvSpPr>
        <p:spPr bwMode="auto">
          <a:xfrm>
            <a:off x="5029200" y="5465763"/>
            <a:ext cx="1143000" cy="1011237"/>
          </a:xfrm>
          <a:prstGeom prst="cube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431" name="Cube 12"/>
          <p:cNvSpPr>
            <a:spLocks noChangeArrowheads="1"/>
          </p:cNvSpPr>
          <p:nvPr/>
        </p:nvSpPr>
        <p:spPr bwMode="auto">
          <a:xfrm>
            <a:off x="7010400" y="5465763"/>
            <a:ext cx="1143000" cy="101123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14" name="Plus 13"/>
          <p:cNvSpPr/>
          <p:nvPr/>
        </p:nvSpPr>
        <p:spPr bwMode="auto">
          <a:xfrm>
            <a:off x="2628900" y="5805488"/>
            <a:ext cx="228600" cy="331787"/>
          </a:xfrm>
          <a:prstGeom prst="math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lus 14"/>
          <p:cNvSpPr/>
          <p:nvPr/>
        </p:nvSpPr>
        <p:spPr bwMode="auto">
          <a:xfrm>
            <a:off x="4495800" y="5791200"/>
            <a:ext cx="228600" cy="331788"/>
          </a:xfrm>
          <a:prstGeom prst="math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Plus 15"/>
          <p:cNvSpPr/>
          <p:nvPr/>
        </p:nvSpPr>
        <p:spPr bwMode="auto">
          <a:xfrm>
            <a:off x="6477000" y="5805488"/>
            <a:ext cx="228600" cy="331787"/>
          </a:xfrm>
          <a:prstGeom prst="math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7" descr="https://encrypted-tbn0.gstatic.com/images?q=tbn:ANd9GcSRYx2Ac9G-e5L_7FbLStr34pJNzMjXkBaYCpFghQACamdGv9v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25400"/>
            <a:ext cx="9144001" cy="719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875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Illinois – Background</a:t>
            </a:r>
            <a:r>
              <a:rPr lang="en-US" sz="1400" dirty="0" smtClean="0"/>
              <a:t> (cont.)</a:t>
            </a:r>
            <a:endParaRPr lang="en-US" sz="1400" dirty="0"/>
          </a:p>
        </p:txBody>
      </p:sp>
      <p:pic>
        <p:nvPicPr>
          <p:cNvPr id="378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762000"/>
            <a:ext cx="83566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93DCBA-169D-4638-8F76-51ADF89D5E7C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67400" y="4330700"/>
          <a:ext cx="2667000" cy="2355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4234"/>
                <a:gridCol w="1202766"/>
              </a:tblGrid>
              <a:tr h="616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Generation Source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Percent of Total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Nuclear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49%</a:t>
                      </a:r>
                      <a:endParaRPr lang="en-US" sz="1600" b="1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Coal-Fired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41%</a:t>
                      </a:r>
                      <a:endParaRPr lang="en-US" sz="1600" b="1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Natural Gas-Fired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6%</a:t>
                      </a:r>
                      <a:endParaRPr lang="en-US" sz="1600" b="1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Renewable Energy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4%</a:t>
                      </a:r>
                      <a:endParaRPr lang="en-US" sz="1600" b="1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7914" name="TextBox 5"/>
          <p:cNvSpPr txBox="1">
            <a:spLocks noChangeArrowheads="1"/>
          </p:cNvSpPr>
          <p:nvPr/>
        </p:nvSpPr>
        <p:spPr bwMode="auto">
          <a:xfrm>
            <a:off x="4419600" y="838200"/>
            <a:ext cx="42656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Garamond" panose="02020404030301010803" pitchFamily="18" charset="0"/>
              </a:rPr>
              <a:t>2012 Net Electricity Generation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199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40376</TotalTime>
  <Words>726</Words>
  <Application>Microsoft Office PowerPoint</Application>
  <PresentationFormat>Overhead</PresentationFormat>
  <Paragraphs>234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Clean Power Plan Purpose</vt:lpstr>
      <vt:lpstr>US EPA Proposing Rules to Implement Clean Power Plan</vt:lpstr>
      <vt:lpstr>Draft Clean Power Plan Rules Only: </vt:lpstr>
      <vt:lpstr>4 Building Blocks</vt:lpstr>
      <vt:lpstr>Building Block 3</vt:lpstr>
      <vt:lpstr>Building Block 4</vt:lpstr>
      <vt:lpstr>Goal</vt:lpstr>
      <vt:lpstr>Illinois – Background (cont.)</vt:lpstr>
      <vt:lpstr>Illinois Power – Background </vt:lpstr>
      <vt:lpstr>111(d) – State Plan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Bloomberg, David E.</dc:creator>
  <cp:lastModifiedBy>Edith Makra</cp:lastModifiedBy>
  <cp:revision>1118</cp:revision>
  <cp:lastPrinted>2014-09-16T02:18:28Z</cp:lastPrinted>
  <dcterms:created xsi:type="dcterms:W3CDTF">1601-01-01T00:00:00Z</dcterms:created>
  <dcterms:modified xsi:type="dcterms:W3CDTF">2016-12-30T17:30:07Z</dcterms:modified>
</cp:coreProperties>
</file>