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0" r:id="rId2"/>
  </p:sldMasterIdLst>
  <p:notesMasterIdLst>
    <p:notesMasterId r:id="rId25"/>
  </p:notesMasterIdLst>
  <p:handoutMasterIdLst>
    <p:handoutMasterId r:id="rId26"/>
  </p:handoutMasterIdLst>
  <p:sldIdLst>
    <p:sldId id="487" r:id="rId3"/>
    <p:sldId id="531" r:id="rId4"/>
    <p:sldId id="539" r:id="rId5"/>
    <p:sldId id="540" r:id="rId6"/>
    <p:sldId id="542" r:id="rId7"/>
    <p:sldId id="543" r:id="rId8"/>
    <p:sldId id="504" r:id="rId9"/>
    <p:sldId id="530" r:id="rId10"/>
    <p:sldId id="505" r:id="rId11"/>
    <p:sldId id="506" r:id="rId12"/>
    <p:sldId id="507" r:id="rId13"/>
    <p:sldId id="532" r:id="rId14"/>
    <p:sldId id="544" r:id="rId15"/>
    <p:sldId id="545" r:id="rId16"/>
    <p:sldId id="497" r:id="rId17"/>
    <p:sldId id="534" r:id="rId18"/>
    <p:sldId id="535" r:id="rId19"/>
    <p:sldId id="536" r:id="rId20"/>
    <p:sldId id="537" r:id="rId21"/>
    <p:sldId id="546" r:id="rId22"/>
    <p:sldId id="510" r:id="rId23"/>
    <p:sldId id="521" r:id="rId24"/>
  </p:sldIdLst>
  <p:sldSz cx="9144000" cy="6858000" type="letter"/>
  <p:notesSz cx="9601200" cy="7315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6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6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6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6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6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6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6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6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6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0000CC"/>
    <a:srgbClr val="FF3300"/>
    <a:srgbClr val="FF0000"/>
    <a:srgbClr val="00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5909" autoAdjust="0"/>
  </p:normalViewPr>
  <p:slideViewPr>
    <p:cSldViewPr snapToGrid="0">
      <p:cViewPr varScale="1">
        <p:scale>
          <a:sx n="81" d="100"/>
          <a:sy n="81" d="100"/>
        </p:scale>
        <p:origin x="1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640" y="-720"/>
      </p:cViewPr>
      <p:guideLst>
        <p:guide orient="horz" pos="2304"/>
        <p:guide pos="30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40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5" rIns="94853" bIns="47425" numCol="1" anchor="t" anchorCtr="0" compatLnSpc="1">
            <a:prstTxWarp prst="textNoShape">
              <a:avLst/>
            </a:prstTxWarp>
          </a:bodyPr>
          <a:lstStyle>
            <a:lvl1pPr algn="l" defTabSz="94808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40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5" rIns="94853" bIns="47425" numCol="1" anchor="t" anchorCtr="0" compatLnSpc="1">
            <a:prstTxWarp prst="textNoShape">
              <a:avLst/>
            </a:prstTxWarp>
          </a:bodyPr>
          <a:lstStyle>
            <a:lvl1pPr algn="r" defTabSz="94808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07213"/>
            <a:ext cx="41640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5" rIns="94853" bIns="47425" numCol="1" anchor="b" anchorCtr="0" compatLnSpc="1">
            <a:prstTxWarp prst="textNoShape">
              <a:avLst/>
            </a:prstTxWarp>
          </a:bodyPr>
          <a:lstStyle>
            <a:lvl1pPr algn="l" defTabSz="94808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07213"/>
            <a:ext cx="416401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5" rIns="94853" bIns="47425" numCol="1" anchor="b" anchorCtr="0" compatLnSpc="1">
            <a:prstTxWarp prst="textNoShape">
              <a:avLst/>
            </a:prstTxWarp>
          </a:bodyPr>
          <a:lstStyle>
            <a:lvl1pPr algn="r" defTabSz="94808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CBC33BB-A99D-4325-A0D0-BB6F64287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9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4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5" rIns="94853" bIns="47425" numCol="1" anchor="t" anchorCtr="0" compatLnSpc="1">
            <a:prstTxWarp prst="textNoShape">
              <a:avLst/>
            </a:prstTxWarp>
          </a:bodyPr>
          <a:lstStyle>
            <a:lvl1pPr algn="l" defTabSz="94808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7188" y="0"/>
            <a:ext cx="4164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5" rIns="94853" bIns="47425" numCol="1" anchor="t" anchorCtr="0" compatLnSpc="1">
            <a:prstTxWarp prst="textNoShape">
              <a:avLst/>
            </a:prstTxWarp>
          </a:bodyPr>
          <a:lstStyle>
            <a:lvl1pPr algn="r" defTabSz="94808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7025" y="792163"/>
            <a:ext cx="3656013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95425" y="3841750"/>
            <a:ext cx="639603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5" rIns="94853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64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5" rIns="94853" bIns="47425" numCol="1" anchor="b" anchorCtr="0" compatLnSpc="1">
            <a:prstTxWarp prst="textNoShape">
              <a:avLst/>
            </a:prstTxWarp>
          </a:bodyPr>
          <a:lstStyle>
            <a:lvl1pPr algn="l" defTabSz="94808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188" y="6946900"/>
            <a:ext cx="4164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5" rIns="94853" bIns="47425" numCol="1" anchor="b" anchorCtr="0" compatLnSpc="1">
            <a:prstTxWarp prst="textNoShape">
              <a:avLst/>
            </a:prstTxWarp>
          </a:bodyPr>
          <a:lstStyle>
            <a:lvl1pPr algn="r" defTabSz="94808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0282442-57BC-404F-8E75-982A430C2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82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1pPr>
            <a:lvl2pPr marL="776457" indent="-298637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2pPr>
            <a:lvl3pPr marL="119454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3pPr>
            <a:lvl4pPr marL="167236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4pPr>
            <a:lvl5pPr marL="215018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5pPr>
            <a:lvl6pPr marL="262800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310582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358364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406146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B82BD4-12BF-4256-B115-D15D97020C4E}" type="slidenum">
              <a:rPr lang="en-US" sz="130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720"/>
            <a:ext cx="7680960" cy="2499360"/>
          </a:xfrm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dirty="0" smtClean="0">
                <a:ea typeface="ＭＳ Ｐゴシック" charset="-128"/>
              </a:rPr>
              <a:t>Clean Cities strengthens markets for alternative fuels and advanced vehicles in a variety of ways: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Networking opportunities with fleets and industry partners that have experience in alternative fuels and advanced vehicles.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Technical training, workshops, and webinars.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Publications and other information resources on alternative fuels, advanced vehicles, idle reduction, and other technologies and strategies</a:t>
            </a:r>
            <a:r>
              <a:rPr lang="en-US" baseline="0" dirty="0" smtClean="0"/>
              <a:t> </a:t>
            </a:r>
            <a:r>
              <a:rPr lang="en-US" dirty="0" smtClean="0"/>
              <a:t>that reduce petroleum use. 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Individual consultation and technical assistance.</a:t>
            </a:r>
          </a:p>
          <a:p>
            <a:pPr marL="685800" lvl="1" indent="-228600"/>
            <a:r>
              <a:rPr lang="en-US" dirty="0" smtClean="0"/>
              <a:t> </a:t>
            </a:r>
          </a:p>
          <a:p>
            <a:pPr marL="685800" lvl="1" indent="-228600">
              <a:buFontTx/>
              <a:buChar char="•"/>
            </a:pPr>
            <a:r>
              <a:rPr lang="en-US" dirty="0" smtClean="0"/>
              <a:t>Funding opportunities from the U.S. Department of Energy.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Information about funding sources from state and local government agencies, nonprofits, and foundations.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Assistance with funding applications.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Public recognition for progress in reducing petroleum use.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Assistance with media outreach. 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The Clean Cities program and individual coalitions educate stakeholders and the general public, enabling them to make informed decisions.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84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4720"/>
            <a:ext cx="7680960" cy="2499360"/>
          </a:xfrm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dirty="0" smtClean="0">
                <a:ea typeface="ＭＳ Ｐゴシック" charset="-128"/>
              </a:rPr>
              <a:t>Clean Cities strengthens markets for alternative fuels and advanced vehicles in a variety of ways: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Networking opportunities with fleets and industry partners that have experience in alternative fuels and advanced vehicles.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Technical training, workshops, and webinars.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Publications and other information resources on alternative fuels, advanced vehicles, idle reduction, and other technologies and strategies</a:t>
            </a:r>
            <a:r>
              <a:rPr lang="en-US" baseline="0" dirty="0" smtClean="0"/>
              <a:t> </a:t>
            </a:r>
            <a:r>
              <a:rPr lang="en-US" dirty="0" smtClean="0"/>
              <a:t>that reduce petroleum use. 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Individual consultation and technical assistance.</a:t>
            </a:r>
          </a:p>
          <a:p>
            <a:pPr marL="685800" lvl="1" indent="-228600"/>
            <a:r>
              <a:rPr lang="en-US" dirty="0" smtClean="0"/>
              <a:t> </a:t>
            </a:r>
          </a:p>
          <a:p>
            <a:pPr marL="685800" lvl="1" indent="-228600">
              <a:buFontTx/>
              <a:buChar char="•"/>
            </a:pPr>
            <a:r>
              <a:rPr lang="en-US" dirty="0" smtClean="0"/>
              <a:t>Funding opportunities from the U.S. Department of Energy.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Information about funding sources from state and local government agencies, nonprofits, and foundations.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Assistance with funding applications.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Public recognition for progress in reducing petroleum use.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Assistance with media outreach. 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>
              <a:buFontTx/>
              <a:buChar char="•"/>
            </a:pPr>
            <a:r>
              <a:rPr lang="en-US" dirty="0" smtClean="0"/>
              <a:t>The Clean Cities program and individual coalitions educate stakeholders and the general public, enabling them to make informed decisions.</a:t>
            </a:r>
          </a:p>
          <a:p>
            <a:pPr marL="685800" lvl="1" indent="-228600">
              <a:buFontTx/>
              <a:buChar char="•"/>
            </a:pPr>
            <a:endParaRPr lang="en-US" dirty="0" smtClean="0"/>
          </a:p>
          <a:p>
            <a:pPr marL="685800" lvl="1" indent="-228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2320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1pPr>
            <a:lvl2pPr marL="776457" indent="-298637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2pPr>
            <a:lvl3pPr marL="119454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3pPr>
            <a:lvl4pPr marL="167236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4pPr>
            <a:lvl5pPr marL="215018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5pPr>
            <a:lvl6pPr marL="262800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310582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358364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406146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AAD2D8A-1F27-46A9-AD8C-3DC02E2E43F5}" type="slidenum">
              <a:rPr lang="en-US" sz="130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76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1pPr>
            <a:lvl2pPr marL="776457" indent="-298637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2pPr>
            <a:lvl3pPr marL="119454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3pPr>
            <a:lvl4pPr marL="167236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4pPr>
            <a:lvl5pPr marL="215018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5pPr>
            <a:lvl6pPr marL="262800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310582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358364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406146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A9C0BB-1CCD-4A65-AC5D-36F77A628CFF}" type="slidenum">
              <a:rPr lang="en-US" sz="130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1pPr>
            <a:lvl2pPr marL="776457" indent="-298637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2pPr>
            <a:lvl3pPr marL="119454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3pPr>
            <a:lvl4pPr marL="167236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4pPr>
            <a:lvl5pPr marL="215018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5pPr>
            <a:lvl6pPr marL="262800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310582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358364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406146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5DBCB71-AA3B-4B25-B875-C0A8E56B9242}" type="slidenum">
              <a:rPr lang="en-US" sz="130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4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Congress passed the Energy Policy Act of 1992 (EPAct) to reduce our nation's dependence on petroleum; this was the impetus for creating the Clean Cities program.</a:t>
            </a:r>
          </a:p>
          <a:p>
            <a:pPr marL="228600" indent="-228600">
              <a:spcBef>
                <a:spcPct val="0"/>
              </a:spcBef>
              <a:buFontTx/>
              <a:buChar char="•"/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EPAct includes both mandatory and voluntary measures.</a:t>
            </a:r>
          </a:p>
          <a:p>
            <a:pPr marL="781050" lvl="1" indent="-381000">
              <a:spcBef>
                <a:spcPct val="0"/>
              </a:spcBef>
              <a:buFontTx/>
              <a:buChar char="•"/>
            </a:pPr>
            <a:r>
              <a:rPr lang="en-US" dirty="0" smtClean="0">
                <a:cs typeface="Arial" charset="0"/>
              </a:rPr>
              <a:t>Mandatory measures include EPAct fleet regulations.</a:t>
            </a:r>
          </a:p>
          <a:p>
            <a:pPr marL="781050" lvl="1" indent="-381000">
              <a:spcBef>
                <a:spcPct val="0"/>
              </a:spcBef>
              <a:buFontTx/>
              <a:buChar char="•"/>
            </a:pPr>
            <a:r>
              <a:rPr lang="en-US" dirty="0" smtClean="0">
                <a:cs typeface="Arial" charset="0"/>
              </a:rPr>
              <a:t>Voluntary measures are supported by Clean Cities.</a:t>
            </a:r>
          </a:p>
          <a:p>
            <a:pPr marL="228600" indent="-228600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Clean Cities is a community-based, voluntary program that fosters partnerships among stakeholders in the public and private sectors to reduce petroleum use.</a:t>
            </a:r>
          </a:p>
          <a:p>
            <a:pPr marL="228600" indent="-228600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Clean Cities has a nationwide goal to reduce U.S. petroleum use by 2.5 billion gallons per year by 2020.</a:t>
            </a:r>
          </a:p>
          <a:p>
            <a:pPr marL="228600" indent="-228600">
              <a:lnSpc>
                <a:spcPct val="115000"/>
              </a:lnSpc>
              <a:spcBef>
                <a:spcPct val="0"/>
              </a:spcBef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lnSpc>
                <a:spcPct val="115000"/>
              </a:lnSpc>
              <a:spcBef>
                <a:spcPct val="0"/>
              </a:spcBef>
            </a:pPr>
            <a:endParaRPr lang="en-US" dirty="0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5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3110"/>
          </a:xfrm>
          <a:noFill/>
          <a:ln/>
        </p:spPr>
        <p:txBody>
          <a:bodyPr/>
          <a:lstStyle/>
          <a:p>
            <a:pPr marL="228600" indent="-228600">
              <a:lnSpc>
                <a:spcPct val="105000"/>
              </a:lnSpc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Clean Cities activities are implemented by a national network of nearly 100 Clean Cities coalitions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Arial" charset="0"/>
              </a:rPr>
              <a:t>.</a:t>
            </a:r>
          </a:p>
          <a:p>
            <a:pPr marL="228600" indent="-228600">
              <a:lnSpc>
                <a:spcPct val="105000"/>
              </a:lnSpc>
              <a:buFontTx/>
              <a:buChar char="•"/>
            </a:pPr>
            <a:endParaRPr lang="en-US" dirty="0" smtClean="0">
              <a:solidFill>
                <a:srgbClr val="FF0000"/>
              </a:solidFill>
              <a:ea typeface="ＭＳ Ｐゴシック" charset="-128"/>
              <a:cs typeface="Arial" charset="0"/>
            </a:endParaRPr>
          </a:p>
          <a:p>
            <a:pPr marL="228600" indent="-228600">
              <a:lnSpc>
                <a:spcPct val="120000"/>
              </a:lnSpc>
              <a:buFontTx/>
              <a:buChar char="•"/>
            </a:pPr>
            <a:r>
              <a:rPr lang="en-US" dirty="0" smtClean="0">
                <a:ea typeface="ＭＳ Ｐゴシック" charset="-128"/>
              </a:rPr>
              <a:t>Led by Clean Cities coordinators, coalitions are comprised of businesses, fuel providers, vehicle fleets, state and local government agencies, and community organizations. </a:t>
            </a:r>
          </a:p>
          <a:p>
            <a:pPr marL="228600" indent="-228600">
              <a:lnSpc>
                <a:spcPct val="120000"/>
              </a:lnSpc>
              <a:buFontTx/>
              <a:buChar char="•"/>
            </a:pPr>
            <a:endParaRPr lang="en-US" dirty="0" smtClean="0">
              <a:ea typeface="ＭＳ Ｐゴシック" charset="-128"/>
            </a:endParaRPr>
          </a:p>
          <a:p>
            <a:pPr marL="228600" indent="-228600">
              <a:lnSpc>
                <a:spcPct val="120000"/>
              </a:lnSpc>
              <a:buFontTx/>
              <a:buChar char="•"/>
            </a:pPr>
            <a:r>
              <a:rPr lang="en-US" dirty="0" smtClean="0">
                <a:ea typeface="ＭＳ Ｐゴシック" charset="-128"/>
              </a:rPr>
              <a:t>These stakeholders come together to share information and resources, educate the public, help craft public policy, and collaborate on projects that reduce petroleum use.</a:t>
            </a:r>
          </a:p>
          <a:p>
            <a:pPr marL="228600" indent="-228600">
              <a:lnSpc>
                <a:spcPct val="120000"/>
              </a:lnSpc>
              <a:buFontTx/>
              <a:buChar char="•"/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lnSpc>
                <a:spcPct val="120000"/>
              </a:lnSpc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The boundaries of Clean Cities coalitions cover about 74% of the country's total population. The green areas on the map are areas covered by a Clean Cities coalition.</a:t>
            </a:r>
          </a:p>
          <a:p>
            <a:pPr marL="228600" indent="-228600">
              <a:buFontTx/>
              <a:buChar char="•"/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Clean Cities coalitions have been instrumental in the deployment of more than 660,00 alternative fuel vehicles.</a:t>
            </a:r>
          </a:p>
          <a:p>
            <a:pPr marL="228600" indent="-228600"/>
            <a:r>
              <a:rPr lang="en-US" dirty="0" smtClean="0">
                <a:ea typeface="ＭＳ Ｐゴシック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885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7260"/>
            <a:ext cx="7040880" cy="2278380"/>
          </a:xfrm>
          <a:noFill/>
          <a:ln/>
        </p:spPr>
        <p:txBody>
          <a:bodyPr/>
          <a:lstStyle/>
          <a:p>
            <a:pPr marL="228600" indent="-228600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Clean Cities strategies to reduce petroleum use fall into three categories – replacement, reduction, and elimination.</a:t>
            </a:r>
          </a:p>
          <a:p>
            <a:pPr marL="228600" indent="-228600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Clean Cities provides a framework for coalitions to work within. The framework gives coordinators and stakeholders the flexibility to choose strategies that best meet their needs, take advantage of their</a:t>
            </a:r>
            <a:r>
              <a:rPr lang="en-US" baseline="0" dirty="0" smtClean="0">
                <a:ea typeface="ＭＳ Ｐゴシック" charset="-128"/>
                <a:cs typeface="Arial" charset="0"/>
              </a:rPr>
              <a:t> </a:t>
            </a:r>
            <a:r>
              <a:rPr lang="en-US" dirty="0" smtClean="0">
                <a:ea typeface="ＭＳ Ｐゴシック" charset="-128"/>
                <a:cs typeface="Arial" charset="0"/>
              </a:rPr>
              <a:t>available resources, and match their priorities.</a:t>
            </a:r>
          </a:p>
          <a:p>
            <a:pPr marL="228600" indent="-228600">
              <a:lnSpc>
                <a:spcPct val="115000"/>
              </a:lnSpc>
              <a:spcBef>
                <a:spcPct val="0"/>
              </a:spcBef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Because Clean Cities coalitions employ multiple strategies to reduce petroleum use, they can adapt to changes in technologies and markets.</a:t>
            </a:r>
          </a:p>
          <a:p>
            <a:pPr marL="228600" indent="-228600">
              <a:spcBef>
                <a:spcPct val="0"/>
              </a:spcBef>
              <a:buFontTx/>
              <a:buChar char="•"/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charset="-128"/>
                <a:cs typeface="Arial" charset="0"/>
              </a:rPr>
              <a:t>Since its inception in 1993, Clean Cities and its stakeholders have saved nearly 4.5 billion gallons of petroleum.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87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39750"/>
            <a:ext cx="3679825" cy="275907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7260"/>
            <a:ext cx="7040880" cy="3298190"/>
          </a:xfrm>
          <a:noFill/>
          <a:ln/>
        </p:spPr>
        <p:txBody>
          <a:bodyPr/>
          <a:lstStyle/>
          <a:p>
            <a:pPr marL="228600" indent="-228600">
              <a:spcBef>
                <a:spcPct val="35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This slide shows the various technology areas supported by Clean Cities.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endParaRPr lang="en-US" dirty="0" smtClean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  <a:p>
            <a:pPr marL="228600" indent="-228600">
              <a:spcBef>
                <a:spcPct val="35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Clean Cities coordinators provide stakeholders with unbiased, objective information about these technologies.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endParaRPr lang="en-US" dirty="0" smtClean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  <a:p>
            <a:pPr marL="228600" indent="-228600">
              <a:spcBef>
                <a:spcPct val="35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Clean Cities is a fuel-neutral program--supporting all EPAct alternative fuels, including: biodiesel, electricity, ethanol, hydrogen, natural gas, and propane.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endParaRPr lang="en-US" dirty="0" smtClean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  <a:p>
            <a:pPr marL="228600" indent="-228600">
              <a:spcBef>
                <a:spcPct val="35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Clean Cities also supports fuel economy improvements and idle reduction, as well as trip elimination measures, like rideshare and telecommuting programs.</a:t>
            </a:r>
          </a:p>
          <a:p>
            <a:pPr marL="0" indent="0">
              <a:spcBef>
                <a:spcPct val="35000"/>
              </a:spcBef>
              <a:buFontTx/>
              <a:buNone/>
            </a:pPr>
            <a:endParaRPr lang="en-US" dirty="0" smtClean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  <a:p>
            <a:pPr marL="228600" indent="-228600">
              <a:spcBef>
                <a:spcPct val="35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[</a:t>
            </a:r>
            <a:r>
              <a:rPr lang="en-US" i="1" dirty="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Provide local examples of projects.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Arial" charset="0"/>
              </a:rPr>
              <a:t>]</a:t>
            </a:r>
          </a:p>
          <a:p>
            <a:pPr marL="228600" indent="-228600">
              <a:spcBef>
                <a:spcPct val="35000"/>
              </a:spcBef>
              <a:buFontTx/>
              <a:buChar char="-"/>
            </a:pPr>
            <a:endParaRPr lang="en-US" dirty="0" smtClean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  <a:p>
            <a:pPr marL="228600" indent="-228600">
              <a:spcBef>
                <a:spcPct val="35000"/>
              </a:spcBef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spcBef>
                <a:spcPct val="35000"/>
              </a:spcBef>
            </a:pPr>
            <a:endParaRPr lang="en-US" dirty="0" smtClean="0">
              <a:ea typeface="ＭＳ Ｐゴシック" charset="-128"/>
              <a:cs typeface="Arial" charset="0"/>
            </a:endParaRPr>
          </a:p>
          <a:p>
            <a:pPr marL="228600" indent="-228600">
              <a:spcBef>
                <a:spcPct val="35000"/>
              </a:spcBef>
            </a:pPr>
            <a:endParaRPr lang="en-US" dirty="0" smtClean="0"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6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1pPr>
            <a:lvl2pPr marL="776457" indent="-298637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2pPr>
            <a:lvl3pPr marL="119454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3pPr>
            <a:lvl4pPr marL="167236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4pPr>
            <a:lvl5pPr marL="215018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5pPr>
            <a:lvl6pPr marL="262800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310582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358364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406146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769FA5-8AF1-4943-A091-B9104F4C39A5}" type="slidenum">
              <a:rPr lang="en-US" sz="130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8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1pPr>
            <a:lvl2pPr marL="776457" indent="-298637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2pPr>
            <a:lvl3pPr marL="119454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3pPr>
            <a:lvl4pPr marL="167236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4pPr>
            <a:lvl5pPr marL="215018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5pPr>
            <a:lvl6pPr marL="262800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310582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358364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406146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C600DA0-9EC4-4C4D-A1FA-AA6F35F71AF5}" type="slidenum">
              <a:rPr lang="en-US" sz="130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1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1pPr>
            <a:lvl2pPr marL="776457" indent="-298637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2pPr>
            <a:lvl3pPr marL="119454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3pPr>
            <a:lvl4pPr marL="167236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4pPr>
            <a:lvl5pPr marL="215018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5pPr>
            <a:lvl6pPr marL="262800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310582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358364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406146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80C44F7-3490-46AB-B2BC-7DBDE95BED25}" type="slidenum">
              <a:rPr lang="en-US" sz="130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1pPr>
            <a:lvl2pPr marL="776457" indent="-298637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2pPr>
            <a:lvl3pPr marL="119454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3pPr>
            <a:lvl4pPr marL="167236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4pPr>
            <a:lvl5pPr marL="2150189" indent="-238910" defTabSz="947344" eaLnBrk="0" hangingPunct="0">
              <a:defRPr sz="4800">
                <a:solidFill>
                  <a:schemeClr val="tx2"/>
                </a:solidFill>
                <a:latin typeface="Arial" charset="0"/>
              </a:defRPr>
            </a:lvl5pPr>
            <a:lvl6pPr marL="262800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310582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358364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4061468" indent="-238910" defTabSz="947344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BC187AF-9A52-4968-B12A-25BCB8A4D38C}" type="slidenum">
              <a:rPr lang="en-US" sz="130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9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575F-0AD8-4F02-9DEC-63C470767C51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B133-1F07-4E6B-AE5F-FB275F7C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61D6-A0F7-450B-B8F2-0F2FA8CFC967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4FB9C-88AF-46D1-8F1B-B0712FE55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B4222-2A43-43CC-869B-760A428E2C8C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265A-8DC4-4663-8EF2-40D3CA012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700D-F409-4482-BBC1-BA42E07EFC5D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6BF1-4432-459B-8BA3-70AD6534D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104B-B6C3-4074-8806-6530210C74A7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EB99-6E25-4E7D-95E4-F64B3FF2A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B238-C38F-4308-8EEB-8CDB7689EBDA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69A6-CEC5-47CC-B02E-EE6E2DDC2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7A23-0FEA-445E-8110-50A8B0275297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F3C3-1972-4F08-A8CE-94AAF016F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3F4E-FE3B-453D-8245-4B85B350D27F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0F16-FC31-4ED3-B0E8-47D8B40D2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5423-AF13-4A0B-A99D-D4F21E075073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0405-4D8F-4304-A492-0E4C0093C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1E22-FC4A-47F1-AC76-8302064892B9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1228-77F1-49C2-83A6-A86440906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5628-F085-4461-98B9-C59EF4B98633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F891-55CE-4411-8E09-D10F84773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F687-0EAF-4D52-B6D7-F699B37F8D21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22CCF-458C-446F-9B41-A95DD78BD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DF89-1BD4-482B-A74E-CBC8766B9F19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40AD-02DE-449D-AF26-2FBDCA7F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8642-C0B4-4561-9FBB-A7C89FED6662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D408-6394-490E-BA9F-ECC668D5B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5176-B4D0-459B-A652-991C5C206E66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1269-0EFD-43B3-9282-2C24E60E0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2D48-3B64-47E3-9D04-C7C5258FA116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542C-D36A-481D-BCEF-97471309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703D4-3C6E-4C68-8338-200F7C3BBBA1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C048-A087-4438-91A7-693600A5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450A1-8FFF-4081-BCAC-6AD37722C577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1C3A-40A7-4A6C-B4AF-5B9D8395D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B674-D8B5-4052-B994-A2216938F4D2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7E30-8D2F-4675-815D-6EEA0D5C8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62DA-7BB1-45D4-ABAE-90206E53FE93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22425-440F-4334-BAFD-0141B957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9BBBE-9748-4FAC-88A4-5F2330CE4233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326A-070A-4F69-B686-264CCD2BB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25EF2-ACCC-4271-BB74-15747A98E51D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62B80-CDF4-4BA4-8A6A-4B7BDF53F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948E2-A44B-4693-9FA4-54C457B618E1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A7B8-66F4-424E-A702-8A5E46A1D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4CEE69-5F8C-4805-8AD6-B6FD085012DF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262B1C1-6D1C-4F06-B7F8-B71F66C03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i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i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i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727B8-0169-4C7D-A5AD-1B5B3FC7665E}" type="datetime1">
              <a:rPr lang="en-US"/>
              <a:pPr>
                <a:defRPr/>
              </a:pPr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684E2-9980-408C-A1E1-CEA8E707F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greenfleets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drivecleanchicago.org/" TargetMode="External"/><Relationship Id="rId4" Type="http://schemas.openxmlformats.org/officeDocument/2006/relationships/hyperlink" Target="http://www.chicagocleancitie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hyperlink" Target="http://www.chicagocleancities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962400" y="2360613"/>
            <a:ext cx="4495800" cy="15811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Metropolitan Mayors Caucus Environment Committee Meeting</a:t>
            </a:r>
            <a:endParaRPr lang="en-US" sz="2200" i="1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0" y="3786188"/>
            <a:ext cx="4495800" cy="1169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January 27, 2015</a:t>
            </a:r>
            <a:endParaRPr lang="en-US" sz="1800" dirty="0"/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2084388" y="4733925"/>
            <a:ext cx="64595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rgbClr val="898989"/>
                </a:solidFill>
                <a:latin typeface="Calibri" pitchFamily="34" charset="0"/>
              </a:rPr>
              <a:t>     </a:t>
            </a:r>
            <a:r>
              <a:rPr lang="en-US" sz="1800" dirty="0" smtClean="0">
                <a:solidFill>
                  <a:srgbClr val="898989"/>
                </a:solidFill>
                <a:latin typeface="Calibri" pitchFamily="34" charset="0"/>
              </a:rPr>
              <a:t>Samantha Bingham, Chicago DOT &amp; CACC Coordinator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rgbClr val="898989"/>
                </a:solidFill>
                <a:latin typeface="Calibri" pitchFamily="34" charset="0"/>
              </a:rPr>
              <a:t>John Walton, Black Dog Corp. &amp; CACC Vice President</a:t>
            </a:r>
            <a:endParaRPr lang="en-US" sz="18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5" y="2120900"/>
            <a:ext cx="30194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41F5C-B4DC-4B06-8516-4658964F039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00000"/>
                </a:solidFill>
                <a:ea typeface="ＭＳ Ｐゴシック" pitchFamily="34" charset="-128"/>
              </a:rPr>
              <a:t>Meet Our Stakeholders</a:t>
            </a:r>
            <a:endParaRPr lang="en-US" sz="280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1038" y="1198563"/>
            <a:ext cx="5745162" cy="53149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800" b="1" dirty="0" smtClean="0"/>
              <a:t>Local Governments 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smtClean="0"/>
              <a:t>Cities: Arlington Heights, Aurora, Chicago, Crystal Lake, Downers Grove, Elgin, Franklin Park, Oak Park, Tinley Park and Wheaton</a:t>
            </a:r>
          </a:p>
          <a:p>
            <a:pPr marL="177800" indent="-177800">
              <a:defRPr/>
            </a:pPr>
            <a:r>
              <a:rPr lang="en-US" sz="1600" dirty="0" smtClean="0"/>
              <a:t>Forest Preserve Districts: Cook, </a:t>
            </a:r>
            <a:r>
              <a:rPr lang="en-US" sz="1600" dirty="0" err="1" smtClean="0"/>
              <a:t>DuPage</a:t>
            </a:r>
            <a:r>
              <a:rPr lang="en-US" sz="1600" dirty="0" smtClean="0"/>
              <a:t>, Lake and Will Counties</a:t>
            </a:r>
          </a:p>
          <a:p>
            <a:pPr marL="177800" indent="-177800">
              <a:defRPr/>
            </a:pPr>
            <a:r>
              <a:rPr lang="en-US" sz="1600" dirty="0" smtClean="0"/>
              <a:t>Counties: Cook, </a:t>
            </a:r>
            <a:r>
              <a:rPr lang="en-US" sz="1600" dirty="0" err="1" smtClean="0"/>
              <a:t>DuPage</a:t>
            </a:r>
            <a:r>
              <a:rPr lang="en-US" sz="1600" dirty="0" smtClean="0"/>
              <a:t>, Lake</a:t>
            </a:r>
            <a:endParaRPr lang="en-US" sz="1600" dirty="0"/>
          </a:p>
          <a:p>
            <a:pPr marL="177800" indent="-177800">
              <a:defRPr/>
            </a:pPr>
            <a:r>
              <a:rPr lang="en-US" sz="1600" dirty="0" smtClean="0"/>
              <a:t>Others: Chicago Transit Authority, Regional Transit Authority, Skokie Park District, Metropolitan Mayors Caucus, State of Illinois  </a:t>
            </a:r>
          </a:p>
          <a:p>
            <a:pPr marL="0" indent="0">
              <a:buFont typeface="Arial" charset="0"/>
              <a:buNone/>
              <a:defRPr/>
            </a:pPr>
            <a:endParaRPr lang="en-US" sz="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b="1" dirty="0" smtClean="0"/>
              <a:t>Fuel Providers, OEMs &amp; Utilities 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err="1" smtClean="0"/>
              <a:t>AmeriGas</a:t>
            </a:r>
            <a:r>
              <a:rPr lang="en-US" sz="1600" dirty="0" smtClean="0"/>
              <a:t>, Bell Fuels, Black Dog, Carbon Day, Clean Energy, Clean N’ Green, Eaton, </a:t>
            </a:r>
            <a:r>
              <a:rPr lang="en-US" sz="1600" dirty="0" err="1" smtClean="0"/>
              <a:t>Ozinga</a:t>
            </a:r>
            <a:r>
              <a:rPr lang="en-US" sz="1600" dirty="0" smtClean="0"/>
              <a:t> Energy, and Trillium</a:t>
            </a:r>
          </a:p>
          <a:p>
            <a:pPr marL="177800" indent="-177800">
              <a:defRPr/>
            </a:pPr>
            <a:r>
              <a:rPr lang="en-US" sz="1600" dirty="0" smtClean="0"/>
              <a:t>Amp Electric Vehicles, BMW, Ford, GM, Nissan, Tesla, </a:t>
            </a:r>
            <a:r>
              <a:rPr lang="en-US" sz="1600" dirty="0" err="1" smtClean="0"/>
              <a:t>Odyne</a:t>
            </a:r>
            <a:r>
              <a:rPr lang="en-US" sz="1600" dirty="0" smtClean="0"/>
              <a:t>, and Via Motors </a:t>
            </a:r>
          </a:p>
          <a:p>
            <a:pPr marL="177800" indent="-177800">
              <a:defRPr/>
            </a:pPr>
            <a:r>
              <a:rPr lang="en-US" sz="1600" dirty="0" smtClean="0"/>
              <a:t>Commonwealth Edison, Peoples Gas and </a:t>
            </a:r>
            <a:r>
              <a:rPr lang="en-US" sz="1600" dirty="0" err="1" smtClean="0"/>
              <a:t>Nicor</a:t>
            </a:r>
            <a:r>
              <a:rPr lang="en-US" sz="1600" dirty="0" smtClean="0"/>
              <a:t> Gas </a:t>
            </a:r>
          </a:p>
          <a:p>
            <a:pPr marL="0" indent="0">
              <a:buFont typeface="Arial" charset="0"/>
              <a:buNone/>
              <a:defRPr/>
            </a:pPr>
            <a:endParaRPr lang="en-US" sz="4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b="1" dirty="0" smtClean="0"/>
              <a:t>Colleges and Universities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smtClean="0"/>
              <a:t>Governors State University</a:t>
            </a:r>
          </a:p>
          <a:p>
            <a:pPr marL="177800" indent="-177800">
              <a:defRPr/>
            </a:pPr>
            <a:r>
              <a:rPr lang="en-US" sz="1600" dirty="0" smtClean="0"/>
              <a:t>University of Illinois, Chicago</a:t>
            </a:r>
          </a:p>
          <a:p>
            <a:pPr marL="177800" indent="-177800">
              <a:defRPr/>
            </a:pPr>
            <a:r>
              <a:rPr lang="en-US" sz="1600" dirty="0" smtClean="0"/>
              <a:t>Morton College </a:t>
            </a:r>
          </a:p>
          <a:p>
            <a:pPr marL="177800" indent="-177800">
              <a:defRPr/>
            </a:pPr>
            <a:r>
              <a:rPr lang="en-US" sz="1600" dirty="0" smtClean="0"/>
              <a:t>Northern Illinois University </a:t>
            </a:r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3763" y="5500688"/>
            <a:ext cx="14287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8813" y="4457700"/>
            <a:ext cx="20780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 err="1">
                <a:latin typeface="+mn-lt"/>
                <a:cs typeface="+mn-cs"/>
              </a:rPr>
              <a:t>ComEd</a:t>
            </a:r>
            <a:r>
              <a:rPr lang="en-US" sz="900" b="1" dirty="0">
                <a:latin typeface="+mn-lt"/>
                <a:cs typeface="+mn-cs"/>
              </a:rPr>
              <a:t> hybrid aerial truck</a:t>
            </a:r>
          </a:p>
        </p:txBody>
      </p:sp>
      <p:pic>
        <p:nvPicPr>
          <p:cNvPr id="717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288" y="1397000"/>
            <a:ext cx="137636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3" y="3060700"/>
            <a:ext cx="210661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8" y="4803775"/>
            <a:ext cx="203676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0088" y="6197600"/>
            <a:ext cx="20367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+mn-lt"/>
                <a:cs typeface="+mn-cs"/>
              </a:rPr>
              <a:t>NIU Campus Police hybrids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813" y="2743200"/>
            <a:ext cx="20780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>
                <a:latin typeface="+mn-lt"/>
                <a:cs typeface="+mn-cs"/>
              </a:rPr>
              <a:t>City of Chicago CNG vehicle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92127-4D33-4F62-B4B7-DC22E332F9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00000"/>
                </a:solidFill>
                <a:ea typeface="ＭＳ Ｐゴシック" pitchFamily="34" charset="-128"/>
              </a:rPr>
              <a:t>Meet Our Stakeholders</a:t>
            </a:r>
            <a:endParaRPr lang="en-US" sz="280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198563"/>
            <a:ext cx="2260600" cy="53149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800" b="1" dirty="0" smtClean="0"/>
              <a:t>Private Fleets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smtClean="0"/>
              <a:t>American Airlines</a:t>
            </a:r>
          </a:p>
          <a:p>
            <a:pPr marL="177800" indent="-177800">
              <a:defRPr/>
            </a:pPr>
            <a:r>
              <a:rPr lang="en-US" sz="1600" dirty="0" smtClean="0"/>
              <a:t>Cook-Illinois Corp</a:t>
            </a:r>
          </a:p>
          <a:p>
            <a:pPr marL="177800" indent="-177800">
              <a:defRPr/>
            </a:pPr>
            <a:r>
              <a:rPr lang="en-US" sz="1600" dirty="0" smtClean="0"/>
              <a:t>Doreen’s Pizza </a:t>
            </a:r>
          </a:p>
          <a:p>
            <a:pPr marL="177800" indent="-177800">
              <a:defRPr/>
            </a:pPr>
            <a:r>
              <a:rPr lang="en-US" sz="1600" dirty="0" err="1" smtClean="0"/>
              <a:t>Foodliner</a:t>
            </a:r>
            <a:endParaRPr lang="en-US" sz="1600" dirty="0" smtClean="0"/>
          </a:p>
          <a:p>
            <a:pPr marL="177800" indent="-177800">
              <a:defRPr/>
            </a:pPr>
            <a:r>
              <a:rPr lang="en-US" sz="1600" dirty="0" smtClean="0"/>
              <a:t>Groot Industries </a:t>
            </a:r>
          </a:p>
          <a:p>
            <a:pPr marL="177800" indent="-177800">
              <a:defRPr/>
            </a:pPr>
            <a:r>
              <a:rPr lang="en-US" sz="1600" dirty="0" smtClean="0"/>
              <a:t>GO Airport Express</a:t>
            </a:r>
          </a:p>
          <a:p>
            <a:pPr marL="177800" indent="-177800">
              <a:defRPr/>
            </a:pPr>
            <a:r>
              <a:rPr lang="en-US" sz="1600" dirty="0" smtClean="0"/>
              <a:t>Homewood Disposal</a:t>
            </a:r>
          </a:p>
          <a:p>
            <a:pPr marL="177800" indent="-177800">
              <a:defRPr/>
            </a:pPr>
            <a:r>
              <a:rPr lang="en-US" sz="1600" dirty="0" smtClean="0"/>
              <a:t>Huron Street Delivery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b="1" dirty="0" smtClean="0"/>
              <a:t>Others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smtClean="0"/>
              <a:t>American Lung Association</a:t>
            </a:r>
          </a:p>
          <a:p>
            <a:pPr marL="177800" indent="-177800">
              <a:defRPr/>
            </a:pPr>
            <a:r>
              <a:rPr lang="en-US" sz="1600" dirty="0" smtClean="0"/>
              <a:t>Sutton Ford – Lincoln</a:t>
            </a:r>
          </a:p>
          <a:p>
            <a:pPr marL="0" indent="0">
              <a:buFont typeface="Arial" charset="0"/>
              <a:buNone/>
              <a:defRPr/>
            </a:pPr>
            <a:endParaRPr lang="en-US" sz="1200" b="1" dirty="0" smtClean="0"/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3763" y="5500688"/>
            <a:ext cx="14287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5300" y="3689350"/>
            <a:ext cx="20367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8638" y="5357813"/>
            <a:ext cx="20034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0275" y="5213350"/>
            <a:ext cx="19939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800" y="5368925"/>
            <a:ext cx="1941513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6200" y="5368925"/>
            <a:ext cx="19240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616200" y="1195388"/>
            <a:ext cx="222084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800" b="1" dirty="0" smtClean="0"/>
              <a:t> </a:t>
            </a:r>
          </a:p>
          <a:p>
            <a:pPr marL="177800" indent="-177800">
              <a:defRPr/>
            </a:pPr>
            <a:r>
              <a:rPr lang="en-US" sz="1600" dirty="0" smtClean="0"/>
              <a:t>Enterprise </a:t>
            </a:r>
            <a:r>
              <a:rPr lang="en-US" sz="1600" dirty="0"/>
              <a:t>Car Sharing</a:t>
            </a:r>
          </a:p>
          <a:p>
            <a:pPr marL="177800" indent="-177800">
              <a:defRPr/>
            </a:pPr>
            <a:r>
              <a:rPr lang="en-US" sz="1600" dirty="0"/>
              <a:t>Lansing Cleaners </a:t>
            </a:r>
          </a:p>
          <a:p>
            <a:pPr marL="177800" indent="-177800">
              <a:defRPr/>
            </a:pPr>
            <a:r>
              <a:rPr lang="en-US" sz="1600" dirty="0" err="1"/>
              <a:t>Ozinga</a:t>
            </a:r>
            <a:endParaRPr lang="en-US" sz="1600" dirty="0"/>
          </a:p>
          <a:p>
            <a:pPr marL="177800" indent="-177800">
              <a:defRPr/>
            </a:pPr>
            <a:r>
              <a:rPr lang="en-US" sz="1600" dirty="0" smtClean="0"/>
              <a:t>SCR Medical Transportation</a:t>
            </a:r>
          </a:p>
          <a:p>
            <a:pPr marL="177800" indent="-177800">
              <a:defRPr/>
            </a:pPr>
            <a:r>
              <a:rPr lang="en-US" sz="1600" dirty="0" smtClean="0"/>
              <a:t>Veolia Environmental Services</a:t>
            </a:r>
          </a:p>
          <a:p>
            <a:pPr marL="177800" indent="-177800">
              <a:defRPr/>
            </a:pPr>
            <a:r>
              <a:rPr lang="en-US" sz="1600" dirty="0" smtClean="0"/>
              <a:t>Waste Management</a:t>
            </a:r>
          </a:p>
          <a:p>
            <a:pPr marL="177800" indent="-177800">
              <a:defRPr/>
            </a:pPr>
            <a:endParaRPr lang="en-US" sz="1600" dirty="0" smtClean="0"/>
          </a:p>
          <a:p>
            <a:pPr marL="177800" indent="-177800">
              <a:defRPr/>
            </a:pPr>
            <a:endParaRPr lang="en-US" sz="1600" dirty="0" smtClean="0"/>
          </a:p>
          <a:p>
            <a:pPr marL="177800" indent="-177800">
              <a:spcBef>
                <a:spcPts val="0"/>
              </a:spcBef>
              <a:defRPr/>
            </a:pPr>
            <a:r>
              <a:rPr lang="en-US" sz="1600" dirty="0" smtClean="0"/>
              <a:t>Gas Tech. Institute 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US" sz="1600" dirty="0" smtClean="0"/>
              <a:t>Honda of Orland &amp; Lisle</a:t>
            </a:r>
            <a:endParaRPr lang="en-US" sz="1600" dirty="0"/>
          </a:p>
          <a:p>
            <a:pPr marL="177800" indent="-177800">
              <a:spcBef>
                <a:spcPts val="0"/>
              </a:spcBef>
              <a:defRPr/>
            </a:pPr>
            <a:r>
              <a:rPr lang="en-US" sz="1600" dirty="0" smtClean="0"/>
              <a:t>Roush </a:t>
            </a:r>
            <a:r>
              <a:rPr lang="en-US" sz="1600" dirty="0" err="1" smtClean="0"/>
              <a:t>Cleantech</a:t>
            </a:r>
            <a:endParaRPr lang="en-US" sz="1600" dirty="0" smtClean="0"/>
          </a:p>
          <a:p>
            <a:pPr marL="0" indent="0">
              <a:buFont typeface="Arial" charset="0"/>
              <a:buNone/>
              <a:defRPr/>
            </a:pPr>
            <a:endParaRPr lang="en-US" sz="1200" b="1" dirty="0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740275" y="1208088"/>
            <a:ext cx="2105025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800" b="1" dirty="0" smtClean="0"/>
              <a:t> </a:t>
            </a:r>
          </a:p>
          <a:p>
            <a:pPr marL="177800" indent="-177800">
              <a:defRPr/>
            </a:pPr>
            <a:r>
              <a:rPr lang="en-US" sz="1600" dirty="0" err="1" smtClean="0"/>
              <a:t>Wendella</a:t>
            </a:r>
            <a:r>
              <a:rPr lang="en-US" sz="1600" dirty="0" smtClean="0"/>
              <a:t> Sightseeing Co.</a:t>
            </a:r>
          </a:p>
          <a:p>
            <a:pPr marL="177800" indent="-177800">
              <a:defRPr/>
            </a:pPr>
            <a:r>
              <a:rPr lang="en-US" sz="1600" dirty="0" smtClean="0"/>
              <a:t>Windy City Limousine and Bus Service</a:t>
            </a:r>
          </a:p>
          <a:p>
            <a:pPr marL="177800" indent="-177800">
              <a:defRPr/>
            </a:pPr>
            <a:r>
              <a:rPr lang="en-US" sz="1600" dirty="0" smtClean="0"/>
              <a:t>The Walsh Group</a:t>
            </a:r>
          </a:p>
          <a:p>
            <a:pPr marL="177800" indent="-177800">
              <a:defRPr/>
            </a:pPr>
            <a:r>
              <a:rPr lang="en-US" sz="1600" dirty="0" smtClean="0"/>
              <a:t>Yellow Taxi</a:t>
            </a:r>
          </a:p>
          <a:p>
            <a:pPr marL="177800" indent="-177800">
              <a:defRPr/>
            </a:pPr>
            <a:r>
              <a:rPr lang="en-US" sz="1600" dirty="0" err="1" smtClean="0"/>
              <a:t>Zipcar</a:t>
            </a:r>
            <a:r>
              <a:rPr lang="en-US" sz="1600" dirty="0" smtClean="0"/>
              <a:t> </a:t>
            </a:r>
          </a:p>
          <a:p>
            <a:pPr marL="177800" indent="-177800">
              <a:defRPr/>
            </a:pPr>
            <a:endParaRPr lang="en-US" sz="1600" dirty="0" smtClean="0"/>
          </a:p>
          <a:p>
            <a:pPr marL="177800" indent="-177800">
              <a:defRPr/>
            </a:pPr>
            <a:endParaRPr lang="en-US" sz="1600" dirty="0"/>
          </a:p>
          <a:p>
            <a:pPr marL="177800" indent="-177800">
              <a:defRPr/>
            </a:pPr>
            <a:r>
              <a:rPr lang="en-US" sz="1600" dirty="0"/>
              <a:t>U.S. General Service Administration </a:t>
            </a:r>
          </a:p>
          <a:p>
            <a:pPr marL="177800" indent="-177800">
              <a:defRPr/>
            </a:pPr>
            <a:r>
              <a:rPr lang="en-US" sz="1600" dirty="0" smtClean="0"/>
              <a:t>Jesse </a:t>
            </a:r>
            <a:r>
              <a:rPr lang="en-US" sz="1600" dirty="0"/>
              <a:t>Brown VA Medical Center </a:t>
            </a:r>
          </a:p>
          <a:p>
            <a:pPr marL="177800" indent="-177800">
              <a:defRPr/>
            </a:pPr>
            <a:endParaRPr lang="en-US" sz="1600" dirty="0" smtClean="0"/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</p:txBody>
      </p:sp>
      <p:pic>
        <p:nvPicPr>
          <p:cNvPr id="8205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9588" y="2133600"/>
            <a:ext cx="20224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8638" y="933450"/>
            <a:ext cx="2003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0444-E864-452B-BE07-39F5B8B03C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C00000"/>
                </a:solidFill>
                <a:ea typeface="ＭＳ Ｐゴシック" pitchFamily="34" charset="-128"/>
              </a:rPr>
              <a:t>Coalition’s Performance Last 5 Years</a:t>
            </a:r>
            <a:endParaRPr lang="en-US" altLang="en-US" sz="28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038" y="1401763"/>
            <a:ext cx="8153400" cy="46878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en-US" sz="2000" b="1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altLang="en-US" sz="2000" b="1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en-US" altLang="en-US" sz="2000" b="1" smtClean="0">
                <a:ea typeface="ＭＳ Ｐゴシック" pitchFamily="34" charset="-128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altLang="en-US" sz="2000" b="1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altLang="en-US" sz="2000" b="1" smtClean="0"/>
          </a:p>
          <a:p>
            <a:pPr marL="0" indent="0">
              <a:buFont typeface="Arial" charset="0"/>
              <a:buNone/>
            </a:pPr>
            <a:endParaRPr lang="en-US" altLang="en-US" sz="1800" smtClean="0"/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</a:pPr>
            <a:endParaRPr lang="en-US" altLang="en-US" sz="1800" smtClean="0">
              <a:ea typeface="ＭＳ Ｐゴシック" pitchFamily="34" charset="-128"/>
            </a:endParaRP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45" y="5363749"/>
            <a:ext cx="1708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GE key historica 2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5332412"/>
            <a:ext cx="2241730" cy="1233488"/>
          </a:xfrm>
          <a:prstGeom prst="rect">
            <a:avLst/>
          </a:prstGeom>
        </p:spPr>
      </p:pic>
      <p:pic>
        <p:nvPicPr>
          <p:cNvPr id="6" name="Picture 5" descr="GGE emissions historica 2013.jpg"/>
          <p:cNvPicPr>
            <a:picLocks noChangeAspect="1"/>
          </p:cNvPicPr>
          <p:nvPr/>
        </p:nvPicPr>
        <p:blipFill>
          <a:blip r:embed="rId4"/>
          <a:srcRect r="12521"/>
          <a:stretch>
            <a:fillRect/>
          </a:stretch>
        </p:blipFill>
        <p:spPr>
          <a:xfrm>
            <a:off x="4125912" y="1421424"/>
            <a:ext cx="4802188" cy="3806213"/>
          </a:xfrm>
          <a:prstGeom prst="rect">
            <a:avLst/>
          </a:prstGeom>
        </p:spPr>
      </p:pic>
      <p:pic>
        <p:nvPicPr>
          <p:cNvPr id="7" name="Picture 6" descr="GGE historica 2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0" y="1440720"/>
            <a:ext cx="4102662" cy="3829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8100" y="2882900"/>
            <a:ext cx="1270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9616" y="1470992"/>
            <a:ext cx="4159376" cy="5022574"/>
          </a:xfrm>
          <a:solidFill>
            <a:schemeClr val="bg1"/>
          </a:solidFill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Networking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600" dirty="0" smtClean="0">
                <a:ea typeface="ＭＳ Ｐゴシック" charset="-128"/>
              </a:rPr>
              <a:t>Connecting fleets with fuel providers and industry partners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Training and information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600" dirty="0" smtClean="0">
                <a:ea typeface="ＭＳ Ｐゴシック" charset="-128"/>
              </a:rPr>
              <a:t>Seminars and other events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600" dirty="0" smtClean="0">
                <a:ea typeface="ＭＳ Ｐゴシック" charset="-128"/>
              </a:rPr>
              <a:t>Green Drives 2015, May 28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600" dirty="0" smtClean="0">
                <a:ea typeface="ＭＳ Ｐゴシック" charset="-128"/>
              </a:rPr>
              <a:t>Website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600" dirty="0" smtClean="0">
                <a:ea typeface="ＭＳ Ｐゴシック" charset="-128"/>
              </a:rPr>
              <a:t>Weekly emails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Technical assistance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>
              <a:ea typeface="ＭＳ Ｐゴシック" charset="-128"/>
            </a:endParaRPr>
          </a:p>
          <a:p>
            <a:pPr eaLnBrk="1" hangingPunct="1">
              <a:spcAft>
                <a:spcPts val="1200"/>
              </a:spcAft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charset="-128"/>
              </a:rPr>
              <a:t>How Does Clean Cities Strengthen Markets?  </a:t>
            </a:r>
          </a:p>
        </p:txBody>
      </p:sp>
      <p:pic>
        <p:nvPicPr>
          <p:cNvPr id="10" name="Picture 9" descr="caccwebs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318" y="3644349"/>
            <a:ext cx="4878847" cy="2897230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7987" y="1457740"/>
            <a:ext cx="3014241" cy="22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46364" y="1583632"/>
            <a:ext cx="4159376" cy="46979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Education and outreach to decision makers, fleets, and the public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Recognition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Third party validation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600" dirty="0" smtClean="0">
                <a:ea typeface="ＭＳ Ｐゴシック" charset="-128"/>
              </a:rPr>
              <a:t>2014 Annual Report, March 6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 smtClean="0">
                <a:ea typeface="ＭＳ Ｐゴシック" charset="-128"/>
              </a:rPr>
              <a:t>Funding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600" dirty="0" smtClean="0">
                <a:ea typeface="ＭＳ Ｐゴシック" charset="-128"/>
              </a:rPr>
              <a:t>Updates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600" dirty="0" smtClean="0">
                <a:ea typeface="ＭＳ Ｐゴシック" charset="-128"/>
              </a:rPr>
              <a:t>Joint applications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1600" dirty="0" smtClean="0">
                <a:ea typeface="ＭＳ Ｐゴシック" charset="-128"/>
              </a:rPr>
              <a:t>Develop local programs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sz="2000" dirty="0" smtClean="0">
              <a:ea typeface="ＭＳ Ｐゴシック" charset="-128"/>
            </a:endParaRPr>
          </a:p>
          <a:p>
            <a:pPr eaLnBrk="1" hangingPunct="1">
              <a:spcAft>
                <a:spcPts val="1200"/>
              </a:spcAft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837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charset="-128"/>
              </a:rPr>
              <a:t>How Does Clean Cities Strengthen Markets?  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rcRect l="7135" t="5383" r="12607" b="9329"/>
          <a:stretch>
            <a:fillRect/>
          </a:stretch>
        </p:blipFill>
        <p:spPr bwMode="auto">
          <a:xfrm>
            <a:off x="6599583" y="1889439"/>
            <a:ext cx="1788685" cy="25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 l="2914" t="12708" r="2721"/>
          <a:stretch>
            <a:fillRect/>
          </a:stretch>
        </p:blipFill>
        <p:spPr bwMode="auto">
          <a:xfrm>
            <a:off x="4569650" y="4161183"/>
            <a:ext cx="3604272" cy="22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L%20Green%20Flee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1660" y="2743200"/>
            <a:ext cx="1732127" cy="143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pitchFamily="34" charset="-128"/>
              </a:rPr>
              <a:t>Recent Success: Clean Fuels Across Chicago </a:t>
            </a:r>
            <a:endParaRPr lang="en-US" sz="28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038" y="1260475"/>
            <a:ext cx="8153400" cy="46878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800" b="1" dirty="0" smtClean="0"/>
              <a:t>Chicago Area Alt Fuels Deployment Project</a:t>
            </a:r>
          </a:p>
          <a:p>
            <a:pPr marL="577850" lvl="1" indent="-177800">
              <a:buFont typeface="Arial" pitchFamily="34" charset="0"/>
              <a:buChar char="•"/>
              <a:defRPr/>
            </a:pPr>
            <a:r>
              <a:rPr lang="en-US" sz="1600" dirty="0" smtClean="0"/>
              <a:t>$15M USDOE Clean Cities ARRA award, 2010</a:t>
            </a:r>
          </a:p>
          <a:p>
            <a:pPr marL="577850" lvl="1" indent="-177800">
              <a:buFont typeface="Arial" pitchFamily="34" charset="0"/>
              <a:buChar char="•"/>
              <a:defRPr/>
            </a:pPr>
            <a:r>
              <a:rPr lang="en-US" sz="1600" dirty="0" smtClean="0"/>
              <a:t>$25M leveraged in local cost match</a:t>
            </a:r>
          </a:p>
          <a:p>
            <a:pPr marL="577850" lvl="1" indent="-177800">
              <a:buFont typeface="Arial" pitchFamily="34" charset="0"/>
              <a:buChar char="•"/>
              <a:defRPr/>
            </a:pPr>
            <a:r>
              <a:rPr lang="en-US" sz="1600" dirty="0" smtClean="0"/>
              <a:t>Implementing</a:t>
            </a:r>
            <a:r>
              <a:rPr lang="en-US" sz="1600" dirty="0"/>
              <a:t>, preparing marketing campaign and collecting data</a:t>
            </a:r>
          </a:p>
          <a:p>
            <a:pPr marL="577850" lvl="1" indent="-177800">
              <a:buFont typeface="Arial" pitchFamily="34" charset="0"/>
              <a:buChar char="•"/>
              <a:defRPr/>
            </a:pPr>
            <a:r>
              <a:rPr lang="en-US" sz="1600" dirty="0" smtClean="0"/>
              <a:t>Game-changer for Chicago’s alternative fuels market </a:t>
            </a:r>
          </a:p>
          <a:p>
            <a:pPr marL="577850" lvl="1" indent="-177800">
              <a:buFont typeface="Arial" pitchFamily="34" charset="0"/>
              <a:buChar char="•"/>
              <a:defRPr/>
            </a:pPr>
            <a:r>
              <a:rPr lang="en-US" sz="1600" dirty="0" smtClean="0"/>
              <a:t>404 alternative fuel and hybrid vehicles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en-US" sz="1400" dirty="0"/>
              <a:t>185 CNG and hybrid taxis and livery 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en-US" sz="1400" dirty="0"/>
              <a:t>22 CNG airport shuttles and </a:t>
            </a:r>
            <a:r>
              <a:rPr lang="en-US" sz="1400" dirty="0" err="1"/>
              <a:t>paratransit</a:t>
            </a:r>
            <a:r>
              <a:rPr lang="en-US" sz="1400" dirty="0"/>
              <a:t> 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en-US" sz="1400" dirty="0"/>
              <a:t>35 CNG refuse </a:t>
            </a:r>
            <a:r>
              <a:rPr lang="en-US" sz="1400" dirty="0" smtClean="0"/>
              <a:t>trucks</a:t>
            </a:r>
            <a:endParaRPr lang="en-US" sz="1400" dirty="0"/>
          </a:p>
          <a:p>
            <a:pPr lvl="2">
              <a:buFont typeface="Calibri" pitchFamily="34" charset="0"/>
              <a:buChar char="–"/>
              <a:defRPr/>
            </a:pPr>
            <a:r>
              <a:rPr lang="en-US" sz="1400" dirty="0"/>
              <a:t>8 CNG heavy-duty delivery semi-trucks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en-US" sz="1400" dirty="0"/>
              <a:t>57 CNG and hybrid utility </a:t>
            </a:r>
            <a:endParaRPr lang="en-US" sz="1400" dirty="0" smtClean="0"/>
          </a:p>
          <a:p>
            <a:pPr lvl="2">
              <a:buFont typeface="Calibri" pitchFamily="34" charset="0"/>
              <a:buChar char="–"/>
              <a:defRPr/>
            </a:pPr>
            <a:r>
              <a:rPr lang="en-US" sz="1400" dirty="0" smtClean="0"/>
              <a:t>83 </a:t>
            </a:r>
            <a:r>
              <a:rPr lang="en-US" sz="1400" dirty="0"/>
              <a:t>CNG local governments 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en-US" sz="1400" dirty="0"/>
              <a:t>14 CNG cement mixers</a:t>
            </a:r>
            <a:endParaRPr lang="en-US" sz="1400" dirty="0" smtClean="0"/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3763" y="5500688"/>
            <a:ext cx="14287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571875"/>
            <a:ext cx="22479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8" y="4945063"/>
            <a:ext cx="21558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8338" y="4945063"/>
            <a:ext cx="21097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6813" y="4945063"/>
            <a:ext cx="20415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1611313"/>
            <a:ext cx="22479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6963" y="4945063"/>
            <a:ext cx="2659062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19F18-1C56-4C82-870E-313974EEE1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5399088"/>
            <a:ext cx="1708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406400" y="5629275"/>
            <a:ext cx="175736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608" y="67364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C00000"/>
                </a:solidFill>
                <a:ea typeface="ＭＳ Ｐゴシック" charset="-128"/>
              </a:rPr>
              <a:t>Current Incentives in Illinois</a:t>
            </a:r>
            <a:endParaRPr lang="en-US" altLang="en-US" sz="2800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038" y="1173921"/>
            <a:ext cx="8716962" cy="542566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sz="2000" b="1" dirty="0" smtClean="0"/>
              <a:t>Chicago Area Green Fleet Grant Program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sz="2000" b="1" i="1" dirty="0" smtClean="0"/>
              <a:t>Administered by: IL EPA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sz="2000" b="1" dirty="0" smtClean="0">
                <a:hlinkClick r:id="rId3"/>
              </a:rPr>
              <a:t>www.IllinoisGreenFleets.org</a:t>
            </a:r>
            <a:endParaRPr lang="en-US" altLang="en-US" sz="2000" b="1" dirty="0" smtClean="0"/>
          </a:p>
          <a:p>
            <a:pPr marL="400050" lvl="1" indent="0">
              <a:spcBef>
                <a:spcPts val="0"/>
              </a:spcBef>
              <a:buFontTx/>
              <a:buChar char="-"/>
              <a:defRPr/>
            </a:pPr>
            <a:r>
              <a:rPr lang="en-US" altLang="en-US" sz="1600" b="1" dirty="0" smtClean="0"/>
              <a:t>50% of incremental or conversion cost CNG &amp; Propane</a:t>
            </a:r>
          </a:p>
          <a:p>
            <a:pPr marL="400050" lvl="1" indent="0">
              <a:spcBef>
                <a:spcPts val="0"/>
              </a:spcBef>
              <a:buFontTx/>
              <a:buChar char="-"/>
              <a:defRPr/>
            </a:pPr>
            <a:r>
              <a:rPr lang="en-US" altLang="en-US" sz="1600" b="1" dirty="0" smtClean="0"/>
              <a:t>Class 1-3 up to $10,000 </a:t>
            </a:r>
          </a:p>
          <a:p>
            <a:pPr marL="400050" lvl="1" indent="0">
              <a:spcBef>
                <a:spcPts val="0"/>
              </a:spcBef>
              <a:buFontTx/>
              <a:buChar char="-"/>
              <a:defRPr/>
            </a:pPr>
            <a:r>
              <a:rPr lang="en-US" altLang="en-US" sz="1600" b="1" dirty="0" smtClean="0"/>
              <a:t>Class 4&lt; up to $20,000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altLang="en-US" sz="20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sz="2000" b="1" dirty="0" smtClean="0"/>
              <a:t>EV Station Rebate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sz="2000" b="1" i="1" dirty="0" smtClean="0"/>
              <a:t>Administered by: ILDCEO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sz="2000" b="1" dirty="0" smtClean="0">
                <a:hlinkClick r:id="rId4"/>
              </a:rPr>
              <a:t>www.ChicagoCleanCities.org</a:t>
            </a:r>
            <a:r>
              <a:rPr lang="en-US" altLang="en-US" sz="2000" b="1" dirty="0" smtClean="0"/>
              <a:t> 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en-US" sz="1600" b="1" dirty="0" smtClean="0">
                <a:latin typeface="+mj-lt"/>
              </a:rPr>
              <a:t>- </a:t>
            </a:r>
            <a:r>
              <a:rPr lang="en-US" sz="1600" b="1" dirty="0" smtClean="0"/>
              <a:t>Level 1 and 2 stations- $3000 non-networked/$3750 for networked</a:t>
            </a:r>
            <a:endParaRPr lang="en-US" sz="1600" b="1" dirty="0" smtClean="0">
              <a:latin typeface="+mj-lt"/>
            </a:endParaRP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en-US" sz="1600" b="1" dirty="0" smtClean="0">
                <a:latin typeface="+mj-lt"/>
              </a:rPr>
              <a:t>- DC Fast Chargers included this round –$12,500 non-network, $15,000 networked </a:t>
            </a:r>
          </a:p>
          <a:p>
            <a:pPr marL="400050" lvl="1" indent="0">
              <a:buNone/>
              <a:defRPr/>
            </a:pPr>
            <a:r>
              <a:rPr lang="en-US" sz="1600" b="1" dirty="0" smtClean="0">
                <a:latin typeface="+mj-lt"/>
              </a:rPr>
              <a:t>- Closes April 16, 2015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20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000" b="1" dirty="0" smtClean="0"/>
              <a:t>Drive Clean Chicago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000" b="1" i="1" dirty="0" smtClean="0"/>
              <a:t>Administered by: CDOT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000" b="1" dirty="0" smtClean="0">
                <a:hlinkClick r:id="rId5"/>
              </a:rPr>
              <a:t>www.DriveCleanChicago.org</a:t>
            </a:r>
            <a:endParaRPr lang="en-US" altLang="en-US" sz="2000" b="1" dirty="0" smtClean="0"/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en-US" altLang="en-US" sz="1600" b="1" dirty="0" smtClean="0"/>
              <a:t>- 80% incremental costs of electric &amp; </a:t>
            </a:r>
            <a:r>
              <a:rPr lang="en-US" altLang="en-US" sz="1600" b="1" i="1" u="sng" dirty="0" smtClean="0">
                <a:solidFill>
                  <a:srgbClr val="00B050"/>
                </a:solidFill>
              </a:rPr>
              <a:t>HYBRID Class 2 </a:t>
            </a:r>
            <a:r>
              <a:rPr lang="en-US" altLang="en-US" sz="1600" b="1" dirty="0" smtClean="0"/>
              <a:t>– 8 trucks, vans,  &amp; buses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2000" dirty="0" smtClean="0"/>
          </a:p>
          <a:p>
            <a:pPr marL="400050" lvl="1" indent="0">
              <a:buFont typeface="Arial" charset="0"/>
              <a:buNone/>
              <a:defRPr/>
            </a:pPr>
            <a:endParaRPr lang="en-US" altLang="en-US" sz="1600" dirty="0" smtClean="0"/>
          </a:p>
          <a:p>
            <a:pPr marL="400050" lvl="1" indent="0">
              <a:buFont typeface="Arial" charset="0"/>
              <a:buNone/>
              <a:defRPr/>
            </a:pPr>
            <a:endParaRPr lang="en-US" altLang="en-US" sz="1600" dirty="0" smtClean="0"/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5588000"/>
            <a:ext cx="187960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C00000"/>
                </a:solidFill>
              </a:rPr>
              <a:t>Website www.DriveCleanChicago.org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 l="7552" t="11673" r="7167"/>
          <a:stretch>
            <a:fillRect/>
          </a:stretch>
        </p:blipFill>
        <p:spPr bwMode="auto">
          <a:xfrm>
            <a:off x="685800" y="1328738"/>
            <a:ext cx="77978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2223" t="11269" r="13608" b="69026"/>
          <a:stretch>
            <a:fillRect/>
          </a:stretch>
        </p:blipFill>
        <p:spPr bwMode="auto">
          <a:xfrm>
            <a:off x="1193800" y="5432425"/>
            <a:ext cx="6781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900" y="5627756"/>
            <a:ext cx="187960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1791" y="274638"/>
            <a:ext cx="8666922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C00000"/>
                </a:solidFill>
              </a:rPr>
              <a:t>Drive Clean Truck Voucher Program Summary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06525"/>
            <a:ext cx="8399463" cy="4525963"/>
          </a:xfrm>
        </p:spPr>
        <p:txBody>
          <a:bodyPr/>
          <a:lstStyle/>
          <a:p>
            <a:r>
              <a:rPr lang="en-US" altLang="en-US" dirty="0" smtClean="0"/>
              <a:t>$11.3 million in voucher funding</a:t>
            </a:r>
          </a:p>
          <a:p>
            <a:r>
              <a:rPr lang="en-US" altLang="en-US" dirty="0" smtClean="0"/>
              <a:t>Voucher incentive is applied at purchase</a:t>
            </a:r>
          </a:p>
          <a:p>
            <a:r>
              <a:rPr lang="en-US" altLang="en-US" dirty="0" smtClean="0"/>
              <a:t>Reduces purchase price to customer</a:t>
            </a:r>
          </a:p>
          <a:p>
            <a:r>
              <a:rPr lang="en-US" altLang="en-US" dirty="0" smtClean="0"/>
              <a:t>Vouchers are based on incremental or conversion cost</a:t>
            </a:r>
          </a:p>
          <a:p>
            <a:r>
              <a:rPr lang="en-US" altLang="en-US" dirty="0" smtClean="0"/>
              <a:t>Vendor (dealer) paid voucher amount at completion of sale and registration of vehicle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7C725-FD3E-4EEA-B792-F1239382B0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3763" y="5500688"/>
            <a:ext cx="14287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1791" y="274638"/>
            <a:ext cx="8666922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C00000"/>
                </a:solidFill>
              </a:rPr>
              <a:t>Drive Clean Truck Eligible Fleets</a:t>
            </a:r>
          </a:p>
        </p:txBody>
      </p:sp>
      <p:sp>
        <p:nvSpPr>
          <p:cNvPr id="10243" name="Content Placeholder 8"/>
          <p:cNvSpPr>
            <a:spLocks noGrp="1"/>
          </p:cNvSpPr>
          <p:nvPr>
            <p:ph idx="1"/>
          </p:nvPr>
        </p:nvSpPr>
        <p:spPr>
          <a:xfrm>
            <a:off x="457200" y="1637950"/>
            <a:ext cx="5408613" cy="4802607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 smtClean="0"/>
              <a:t>Domicile and operate &gt;75% in six-county Chicago area</a:t>
            </a:r>
          </a:p>
          <a:p>
            <a:r>
              <a:rPr lang="en-US" altLang="en-US" dirty="0" smtClean="0"/>
              <a:t>Agree to program terms &amp; conditions</a:t>
            </a:r>
          </a:p>
          <a:p>
            <a:r>
              <a:rPr lang="en-US" altLang="en-US" dirty="0" smtClean="0"/>
              <a:t>Agree to three-year reporting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056" y="1628706"/>
            <a:ext cx="298608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B7CC0-E304-4AF3-9962-613E14C9BF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3763" y="5500688"/>
            <a:ext cx="14287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C00000"/>
                </a:solidFill>
                <a:ea typeface="ＭＳ Ｐゴシック" pitchFamily="34" charset="-128"/>
              </a:rPr>
              <a:t>Discussion Outline</a:t>
            </a:r>
            <a:endParaRPr lang="en-US" altLang="en-US" sz="28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038" y="1236663"/>
            <a:ext cx="8153400" cy="5256902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en-US" sz="2000" b="1" dirty="0" smtClean="0">
                <a:ea typeface="ＭＳ Ｐゴシック" pitchFamily="34" charset="-128"/>
              </a:rPr>
              <a:t>Clean Cities 101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en-US" sz="2000" b="1" dirty="0" smtClean="0">
                <a:ea typeface="ＭＳ Ｐゴシック" pitchFamily="34" charset="-128"/>
              </a:rPr>
              <a:t>Chicago Are Clean Cities Coalition Overview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en-US" sz="2000" b="1" dirty="0" smtClean="0">
                <a:ea typeface="ＭＳ Ｐゴシック" pitchFamily="34" charset="-128"/>
              </a:rPr>
              <a:t>Recent Coalition Accomplishment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en-US" sz="2000" b="1" dirty="0" smtClean="0">
                <a:ea typeface="ＭＳ Ｐゴシック" pitchFamily="34" charset="-128"/>
              </a:rPr>
              <a:t>Current Funding Opportunities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sz="2000" b="1" dirty="0" smtClean="0">
                <a:ea typeface="ＭＳ Ｐゴシック" pitchFamily="34" charset="-128"/>
              </a:rPr>
              <a:t>Local Government Outreach and Fleet Assessments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altLang="en-US" sz="2000" b="1" dirty="0" smtClean="0">
              <a:ea typeface="ＭＳ Ｐゴシック" pitchFamily="34" charset="-12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sz="2000" b="1" dirty="0" smtClean="0">
                <a:ea typeface="ＭＳ Ｐゴシック" pitchFamily="34" charset="-128"/>
              </a:rPr>
              <a:t>Questions for attendees: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How can CACC assist local communities reach their green fleet goals?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How can local communities promote green fleet funding incentives?</a:t>
            </a:r>
            <a:endParaRPr lang="en-US" altLang="en-US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2000" b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2000" b="1" dirty="0" smtClean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2000" b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en-US" sz="2000" b="1" dirty="0" smtClean="0">
                <a:ea typeface="ＭＳ Ｐゴシック" pitchFamily="34" charset="-128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2000" b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2000" b="1" dirty="0" smtClean="0"/>
          </a:p>
          <a:p>
            <a:pPr marL="0" indent="0">
              <a:buFont typeface="Arial" charset="0"/>
              <a:buNone/>
              <a:defRPr/>
            </a:pPr>
            <a:endParaRPr lang="en-US" alt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8122" y="5372031"/>
            <a:ext cx="1708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1791" y="274638"/>
            <a:ext cx="8666922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C00000"/>
                </a:solidFill>
              </a:rPr>
              <a:t>Drive Clean Truck Eligible Vehicles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B7CC0-E304-4AF3-9962-613E14C9BF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00" y="1135901"/>
            <a:ext cx="6424799" cy="53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pitchFamily="34" charset="-128"/>
              </a:rPr>
              <a:t>Future Collaboration</a:t>
            </a:r>
            <a:endParaRPr lang="en-US" sz="28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3763" y="5500688"/>
            <a:ext cx="14287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6005" y="1597578"/>
            <a:ext cx="6158464" cy="409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39860-931B-44E4-B76E-24B4DF33B7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pitchFamily="34" charset="-128"/>
              </a:rPr>
              <a:t>Contact Information </a:t>
            </a:r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3763" y="5500688"/>
            <a:ext cx="14287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0975" y="3502025"/>
            <a:ext cx="3857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405D7-A82E-4E0F-B278-71E24ED3611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63526" y="1316380"/>
            <a:ext cx="420245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Samantha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Bingham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312-744-8096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Samantha.bingham@cityofchicago.org</a:t>
            </a:r>
            <a:endParaRPr lang="en-US" sz="1100" dirty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849301" y="1323006"/>
            <a:ext cx="332118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John Walton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630-240-8858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john@blackdogcorp.com</a:t>
            </a:r>
            <a:endParaRPr lang="en-US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792" y="2928729"/>
            <a:ext cx="8680174" cy="11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www.ChicagoCleanCities.org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8649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charset="-128"/>
              </a:rPr>
              <a:t>Clean Cities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5637" y="3928967"/>
            <a:ext cx="6996545" cy="2538093"/>
          </a:xfrm>
          <a:solidFill>
            <a:schemeClr val="bg1"/>
          </a:solidFill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ja-JP" sz="2000" dirty="0" smtClean="0">
                <a:ea typeface="ＭＳ Ｐゴシック" charset="-128"/>
              </a:rPr>
              <a:t>Energy Policy Act of 1992 (EPAct)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ea typeface="ＭＳ Ｐゴシック" charset="-128"/>
              </a:rPr>
              <a:t>Provides a framework for businesses and government agencies to work together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ea typeface="ＭＳ Ｐゴシック" charset="-128"/>
              </a:rPr>
              <a:t>Goal: Reduce U.S. petroleum use by 2.5 billion gallons per year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15639" y="1500808"/>
            <a:ext cx="522978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US" sz="2800" b="1" dirty="0">
                <a:cs typeface="Tahoma" charset="0"/>
              </a:rPr>
              <a:t>Clean Cities</a:t>
            </a:r>
            <a:r>
              <a:rPr lang="en-US" altLang="ja-JP" sz="2800" b="1" dirty="0">
                <a:cs typeface="Tahoma" charset="0"/>
              </a:rPr>
              <a:t> Mission 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cs typeface="Tahoma" charset="0"/>
              </a:rPr>
              <a:t>To advance the energy, economic, and </a:t>
            </a:r>
            <a:endParaRPr lang="en-US" sz="2000" dirty="0" smtClean="0">
              <a:cs typeface="Tahoma" charset="0"/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cs typeface="Tahoma" charset="0"/>
              </a:rPr>
              <a:t>environmental </a:t>
            </a:r>
            <a:r>
              <a:rPr lang="en-US" sz="2000" dirty="0">
                <a:cs typeface="Tahoma" charset="0"/>
              </a:rPr>
              <a:t>security of the U.S. </a:t>
            </a:r>
            <a:r>
              <a:rPr lang="en-US" sz="2000" dirty="0" smtClean="0">
                <a:cs typeface="Tahoma" charset="0"/>
              </a:rPr>
              <a:t>by 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cs typeface="Tahoma" charset="0"/>
              </a:rPr>
              <a:t>supporting </a:t>
            </a:r>
            <a:r>
              <a:rPr lang="en-US" sz="2000" dirty="0">
                <a:cs typeface="Tahoma" charset="0"/>
              </a:rPr>
              <a:t>local decisions to reduce </a:t>
            </a:r>
            <a:endParaRPr lang="en-US" sz="2000" dirty="0" smtClean="0">
              <a:cs typeface="Tahoma" charset="0"/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cs typeface="Tahoma" charset="0"/>
              </a:rPr>
              <a:t>petroleum </a:t>
            </a:r>
            <a:r>
              <a:rPr lang="en-US" sz="2000" dirty="0">
                <a:cs typeface="Tahoma" charset="0"/>
              </a:rPr>
              <a:t>use in transportation.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15636" y="3694947"/>
            <a:ext cx="8174182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clogo_for_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1112" y="1534557"/>
            <a:ext cx="2822713" cy="18598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72" y="1360467"/>
            <a:ext cx="6645461" cy="4481532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charset="-128"/>
              </a:rPr>
              <a:t>Clean Cities Coalitions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8546" y="1447800"/>
            <a:ext cx="2701636" cy="3048000"/>
          </a:xfrm>
          <a:noFill/>
        </p:spPr>
        <p:txBody>
          <a:bodyPr>
            <a:normAutofit/>
          </a:bodyPr>
          <a:lstStyle/>
          <a:p>
            <a:pPr marL="119063" indent="-3175" eaLnBrk="1" hangingPunct="1">
              <a:spcBef>
                <a:spcPct val="50000"/>
              </a:spcBef>
              <a:spcAft>
                <a:spcPts val="1200"/>
              </a:spcAft>
              <a:buNone/>
            </a:pPr>
            <a:r>
              <a:rPr lang="en-US" sz="2000" dirty="0" smtClean="0">
                <a:ea typeface="ＭＳ Ｐゴシック" charset="-128"/>
              </a:rPr>
              <a:t>Nearly 100 coalitions throughout the United States</a:t>
            </a:r>
          </a:p>
          <a:p>
            <a:pPr marL="119063" indent="0" eaLnBrk="1" hangingPunct="1">
              <a:spcBef>
                <a:spcPct val="50000"/>
              </a:spcBef>
              <a:spcAft>
                <a:spcPts val="1200"/>
              </a:spcAft>
              <a:buNone/>
            </a:pPr>
            <a:r>
              <a:rPr lang="en-US" sz="2000" dirty="0" smtClean="0">
                <a:ea typeface="ＭＳ Ｐゴシック" charset="-128"/>
              </a:rPr>
              <a:t>660,000 AFVs using alternative </a:t>
            </a:r>
            <a:br>
              <a:rPr lang="en-US" sz="2000" dirty="0" smtClean="0">
                <a:ea typeface="ＭＳ Ｐゴシック" charset="-128"/>
              </a:rPr>
            </a:br>
            <a:r>
              <a:rPr lang="en-US" sz="2000" dirty="0" smtClean="0">
                <a:ea typeface="ＭＳ Ｐゴシック" charset="-128"/>
              </a:rPr>
              <a:t>fuels </a:t>
            </a:r>
          </a:p>
          <a:p>
            <a:pPr marL="288925" indent="-173038" eaLnBrk="1" hangingPunct="1">
              <a:lnSpc>
                <a:spcPct val="80000"/>
              </a:lnSpc>
              <a:spcBef>
                <a:spcPct val="50000"/>
              </a:spcBef>
              <a:buClr>
                <a:srgbClr val="FFFFFF"/>
              </a:buClr>
              <a:buSzPct val="85000"/>
            </a:pPr>
            <a:endParaRPr lang="en-US" sz="1200" dirty="0" smtClean="0">
              <a:latin typeface="Tahoma" charset="0"/>
              <a:ea typeface="ＭＳ Ｐゴシック" charset="-128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7818" y="6113929"/>
            <a:ext cx="4087091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lvl="1">
              <a:spcBef>
                <a:spcPct val="50000"/>
              </a:spcBef>
              <a:spcAft>
                <a:spcPts val="1200"/>
              </a:spcAft>
            </a:pPr>
            <a:r>
              <a:rPr lang="en-US" sz="1000" dirty="0" smtClean="0"/>
              <a:t>* Total includes more than 16,000 </a:t>
            </a:r>
            <a:r>
              <a:rPr lang="en-US" sz="1000" dirty="0"/>
              <a:t>electric charging </a:t>
            </a:r>
            <a:r>
              <a:rPr lang="en-US" sz="1000" dirty="0" smtClean="0"/>
              <a:t>sites.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charset="-128"/>
              </a:rPr>
              <a:t>Clean Cities Strategies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1548" y="1212572"/>
            <a:ext cx="5042452" cy="5188228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ea typeface="ＭＳ Ｐゴシック" charset="-128"/>
            </a:endParaRPr>
          </a:p>
          <a:p>
            <a:pPr marL="119063" lvl="1" indent="-4763" eaLnBrk="1" hangingPunct="1">
              <a:lnSpc>
                <a:spcPts val="2400"/>
              </a:lnSpc>
              <a:buNone/>
            </a:pPr>
            <a:r>
              <a:rPr lang="en-US" sz="2000" b="1" dirty="0" smtClean="0">
                <a:ea typeface="ＭＳ Ｐゴシック" charset="-128"/>
              </a:rPr>
              <a:t>Replace</a:t>
            </a:r>
            <a:r>
              <a:rPr lang="en-US" sz="2000" dirty="0" smtClean="0">
                <a:ea typeface="ＭＳ Ｐゴシック" charset="-128"/>
              </a:rPr>
              <a:t> petroleum with alternative and renewable fuels</a:t>
            </a:r>
          </a:p>
          <a:p>
            <a:pPr marL="119063" lvl="1" indent="-4763" eaLnBrk="1" hangingPunct="1">
              <a:lnSpc>
                <a:spcPts val="2400"/>
              </a:lnSpc>
              <a:buFont typeface="Arial" pitchFamily="34" charset="0"/>
              <a:buChar char="•"/>
            </a:pPr>
            <a:endParaRPr lang="en-US" sz="2000" i="1" dirty="0" smtClean="0">
              <a:ea typeface="ＭＳ Ｐゴシック" charset="-128"/>
            </a:endParaRPr>
          </a:p>
          <a:p>
            <a:pPr marL="119063" lvl="1" indent="-4763" eaLnBrk="1" hangingPunct="1">
              <a:lnSpc>
                <a:spcPts val="2400"/>
              </a:lnSpc>
              <a:buNone/>
            </a:pPr>
            <a:r>
              <a:rPr lang="en-US" sz="2000" b="1" dirty="0" smtClean="0">
                <a:ea typeface="ＭＳ Ｐゴシック" charset="-128"/>
              </a:rPr>
              <a:t>Reduce</a:t>
            </a:r>
            <a:r>
              <a:rPr lang="en-US" sz="2000" dirty="0" smtClean="0">
                <a:ea typeface="ＭＳ Ｐゴシック" charset="-128"/>
              </a:rPr>
              <a:t> petroleum use through fuel efficiency measures, smarter driving practices</a:t>
            </a:r>
          </a:p>
          <a:p>
            <a:pPr marL="119063" lvl="1" indent="-4763" eaLnBrk="1" hangingPunct="1">
              <a:lnSpc>
                <a:spcPts val="2400"/>
              </a:lnSpc>
              <a:buFont typeface="Arial" pitchFamily="34" charset="0"/>
              <a:buChar char="•"/>
            </a:pPr>
            <a:endParaRPr lang="en-US" sz="2000" i="1" dirty="0" smtClean="0">
              <a:ea typeface="ＭＳ Ｐゴシック" charset="-128"/>
            </a:endParaRPr>
          </a:p>
          <a:p>
            <a:pPr marL="119063" lvl="1" indent="-4763" eaLnBrk="1" hangingPunct="1">
              <a:lnSpc>
                <a:spcPts val="2400"/>
              </a:lnSpc>
              <a:buNone/>
            </a:pPr>
            <a:r>
              <a:rPr lang="en-US" sz="2000" b="1" dirty="0" smtClean="0">
                <a:ea typeface="ＭＳ Ｐゴシック" charset="-128"/>
              </a:rPr>
              <a:t>Eliminate</a:t>
            </a:r>
            <a:r>
              <a:rPr lang="en-US" sz="2000" dirty="0" smtClean="0">
                <a:ea typeface="ＭＳ Ｐゴシック" charset="-128"/>
              </a:rPr>
              <a:t> petroleum use through idle-reduction and other fuel-saving technologies and practices</a:t>
            </a:r>
          </a:p>
          <a:p>
            <a:pPr marL="396875" lvl="1" indent="-282575" eaLnBrk="1" hangingPunct="1">
              <a:lnSpc>
                <a:spcPts val="2400"/>
              </a:lnSpc>
              <a:buFont typeface="Wingdings" charset="2"/>
              <a:buChar char="§"/>
            </a:pPr>
            <a:endParaRPr lang="en-US" sz="2000" dirty="0" smtClean="0">
              <a:ea typeface="ＭＳ Ｐゴシック" charset="-128"/>
            </a:endParaRPr>
          </a:p>
          <a:p>
            <a:pPr marL="396875" lvl="1" indent="-282575" eaLnBrk="1" hangingPunct="1">
              <a:lnSpc>
                <a:spcPts val="2400"/>
              </a:lnSpc>
              <a:buNone/>
            </a:pPr>
            <a:r>
              <a:rPr lang="en-US" sz="2000" b="1" dirty="0" smtClean="0">
                <a:ea typeface="ＭＳ Ｐゴシック" charset="-128"/>
              </a:rPr>
              <a:t>Clean Cities has saved nearly 4.5 billion gallons of petroleum since 1993.</a:t>
            </a:r>
            <a:r>
              <a:rPr lang="en-US" dirty="0" smtClean="0">
                <a:ea typeface="ＭＳ Ｐゴシック" charset="-128"/>
              </a:rPr>
              <a:t>	</a:t>
            </a:r>
            <a:endParaRPr lang="en-US" i="1" dirty="0" smtClean="0">
              <a:ea typeface="ＭＳ Ｐゴシック" charset="-128"/>
            </a:endParaRPr>
          </a:p>
          <a:p>
            <a:pPr marL="396875" lvl="1" indent="-282575" eaLnBrk="1" hangingPunct="1">
              <a:lnSpc>
                <a:spcPts val="2400"/>
              </a:lnSpc>
              <a:buNone/>
            </a:pPr>
            <a:endParaRPr lang="en-US" dirty="0" smtClean="0">
              <a:ea typeface="ＭＳ Ｐゴシック" charset="-128"/>
            </a:endParaRPr>
          </a:p>
          <a:p>
            <a:pPr marL="396875" lvl="1" indent="-282575" eaLnBrk="1" hangingPunct="1">
              <a:lnSpc>
                <a:spcPct val="105000"/>
              </a:lnSpc>
              <a:buFontTx/>
              <a:buNone/>
            </a:pPr>
            <a:endParaRPr lang="en-US" sz="1600" i="1" dirty="0" smtClean="0">
              <a:latin typeface="Tahoma" charset="0"/>
              <a:ea typeface="ＭＳ Ｐゴシック" charset="-128"/>
            </a:endParaRPr>
          </a:p>
          <a:p>
            <a:pPr marL="396875" lvl="1" indent="-282575" eaLnBrk="1" hangingPunct="1">
              <a:lnSpc>
                <a:spcPct val="105000"/>
              </a:lnSpc>
              <a:buFontTx/>
              <a:buNone/>
            </a:pPr>
            <a:endParaRPr lang="en-US" sz="1600" dirty="0" smtClean="0">
              <a:latin typeface="Tahoma" charset="0"/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600" dirty="0" smtClean="0">
              <a:latin typeface="Tahoma" charset="0"/>
              <a:ea typeface="ＭＳ Ｐゴシック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41819" y="1752600"/>
            <a:ext cx="2576080" cy="3343276"/>
            <a:chOff x="3984" y="1540"/>
            <a:chExt cx="1785" cy="2106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grpSpPr>
        <p:sp>
          <p:nvSpPr>
            <p:cNvPr id="34821" name="AutoShape 5"/>
            <p:cNvSpPr>
              <a:spLocks noChangeArrowheads="1"/>
            </p:cNvSpPr>
            <p:nvPr/>
          </p:nvSpPr>
          <p:spPr bwMode="auto">
            <a:xfrm>
              <a:off x="3984" y="1540"/>
              <a:ext cx="1776" cy="1776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54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-109" charset="0"/>
                <a:ea typeface="+mn-ea"/>
              </a:endParaRPr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 rot="17876065">
              <a:off x="3687" y="2073"/>
              <a:ext cx="112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atin typeface="Arial" pitchFamily="-109" charset="0"/>
                  <a:ea typeface="+mn-ea"/>
                </a:rPr>
                <a:t>Reduce</a:t>
              </a:r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 rot="3797022">
              <a:off x="5036" y="2253"/>
              <a:ext cx="110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atin typeface="Arial" pitchFamily="-109" charset="0"/>
                  <a:ea typeface="+mn-ea"/>
                </a:rPr>
                <a:t>Replace</a:t>
              </a: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4320" y="3316"/>
              <a:ext cx="130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atin typeface="Arial" pitchFamily="-109" charset="0"/>
                  <a:ea typeface="+mn-ea"/>
                </a:rPr>
                <a:t>Eliminate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idx="1"/>
          </p:nvPr>
        </p:nvSpPr>
        <p:spPr>
          <a:xfrm>
            <a:off x="346368" y="1143000"/>
            <a:ext cx="3948545" cy="5334000"/>
          </a:xfrm>
          <a:solidFill>
            <a:schemeClr val="bg1"/>
          </a:solidFill>
        </p:spPr>
        <p:txBody>
          <a:bodyPr/>
          <a:lstStyle/>
          <a:p>
            <a:pPr marL="566738" indent="-566738" eaLnBrk="1" hangingPunct="1">
              <a:spcBef>
                <a:spcPct val="0"/>
              </a:spcBef>
              <a:buFontTx/>
              <a:buNone/>
              <a:tabLst>
                <a:tab pos="973138" algn="l"/>
              </a:tabLst>
              <a:defRPr/>
            </a:pPr>
            <a:r>
              <a:rPr lang="en-US" sz="1600" b="1" dirty="0" smtClean="0">
                <a:ea typeface="ＭＳ Ｐゴシック" charset="-128"/>
              </a:rPr>
              <a:t>Alternative and Renewable Fuels </a:t>
            </a:r>
          </a:p>
          <a:p>
            <a:pPr marL="344488" indent="-344488" eaLnBrk="1" hangingPunct="1">
              <a:lnSpc>
                <a:spcPts val="2300"/>
              </a:lnSpc>
              <a:spcBef>
                <a:spcPct val="0"/>
              </a:spcBef>
              <a:tabLst>
                <a:tab pos="973138" algn="l"/>
              </a:tabLst>
              <a:defRPr/>
            </a:pPr>
            <a:r>
              <a:rPr lang="en-US" sz="1600" dirty="0" smtClean="0">
                <a:ea typeface="ＭＳ Ｐゴシック" charset="-128"/>
              </a:rPr>
              <a:t>Biodiesel</a:t>
            </a:r>
          </a:p>
          <a:p>
            <a:pPr marL="344488" indent="-344488" eaLnBrk="1" hangingPunct="1">
              <a:lnSpc>
                <a:spcPts val="2300"/>
              </a:lnSpc>
              <a:spcBef>
                <a:spcPct val="0"/>
              </a:spcBef>
              <a:tabLst>
                <a:tab pos="973138" algn="l"/>
              </a:tabLst>
              <a:defRPr/>
            </a:pPr>
            <a:r>
              <a:rPr lang="en-US" sz="1600" dirty="0" smtClean="0">
                <a:ea typeface="ＭＳ Ｐゴシック" charset="-128"/>
              </a:rPr>
              <a:t>Electricity</a:t>
            </a:r>
          </a:p>
          <a:p>
            <a:pPr marL="344488" indent="-344488" eaLnBrk="1" hangingPunct="1">
              <a:lnSpc>
                <a:spcPts val="2300"/>
              </a:lnSpc>
              <a:spcBef>
                <a:spcPct val="0"/>
              </a:spcBef>
              <a:tabLst>
                <a:tab pos="973138" algn="l"/>
              </a:tabLst>
              <a:defRPr/>
            </a:pPr>
            <a:r>
              <a:rPr lang="en-US" sz="1600" dirty="0" smtClean="0">
                <a:ea typeface="ＭＳ Ｐゴシック" charset="-128"/>
              </a:rPr>
              <a:t>Ethanol (E85)</a:t>
            </a:r>
          </a:p>
          <a:p>
            <a:pPr marL="344488" indent="-344488" eaLnBrk="1" hangingPunct="1">
              <a:lnSpc>
                <a:spcPts val="2300"/>
              </a:lnSpc>
              <a:spcBef>
                <a:spcPct val="0"/>
              </a:spcBef>
              <a:tabLst>
                <a:tab pos="973138" algn="l"/>
              </a:tabLst>
              <a:defRPr/>
            </a:pPr>
            <a:r>
              <a:rPr lang="en-US" sz="1600" dirty="0" smtClean="0">
                <a:ea typeface="ＭＳ Ｐゴシック" charset="-128"/>
              </a:rPr>
              <a:t>Hydrogen</a:t>
            </a:r>
          </a:p>
          <a:p>
            <a:pPr marL="344488" indent="-344488" eaLnBrk="1" hangingPunct="1">
              <a:lnSpc>
                <a:spcPts val="2300"/>
              </a:lnSpc>
              <a:spcBef>
                <a:spcPct val="0"/>
              </a:spcBef>
              <a:tabLst>
                <a:tab pos="973138" algn="l"/>
              </a:tabLst>
              <a:defRPr/>
            </a:pPr>
            <a:r>
              <a:rPr lang="en-US" sz="1600" dirty="0" smtClean="0">
                <a:ea typeface="ＭＳ Ｐゴシック" charset="-128"/>
              </a:rPr>
              <a:t>Natural gas</a:t>
            </a:r>
          </a:p>
          <a:p>
            <a:pPr marL="344488" indent="-344488">
              <a:lnSpc>
                <a:spcPts val="2300"/>
              </a:lnSpc>
              <a:spcBef>
                <a:spcPct val="0"/>
              </a:spcBef>
              <a:tabLst>
                <a:tab pos="973138" algn="l"/>
              </a:tabLst>
              <a:defRPr/>
            </a:pPr>
            <a:r>
              <a:rPr lang="en-US" sz="1600" dirty="0" smtClean="0">
                <a:ea typeface="ＭＳ Ｐゴシック" charset="-128"/>
              </a:rPr>
              <a:t>Propane</a:t>
            </a:r>
          </a:p>
          <a:p>
            <a:pPr marL="566738" indent="-566738" eaLnBrk="1" hangingPunct="1">
              <a:spcBef>
                <a:spcPct val="0"/>
              </a:spcBef>
              <a:buFont typeface="Arial" charset="0"/>
              <a:buNone/>
              <a:tabLst>
                <a:tab pos="973138" algn="l"/>
              </a:tabLst>
              <a:defRPr/>
            </a:pPr>
            <a:endParaRPr lang="en-US" sz="1600" dirty="0" smtClean="0">
              <a:ea typeface="ＭＳ Ｐゴシック" charset="-128"/>
            </a:endParaRPr>
          </a:p>
          <a:p>
            <a:pPr mar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b="1" dirty="0" smtClean="0">
                <a:ea typeface="ＭＳ Ｐゴシック" charset="-128"/>
              </a:rPr>
              <a:t>Fuel Economy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en-US" sz="1600" dirty="0" smtClean="0">
                <a:ea typeface="ＭＳ Ｐゴシック" charset="-128"/>
              </a:rPr>
              <a:t>Fuel efficient vehicles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en-US" sz="1600" dirty="0" smtClean="0">
                <a:ea typeface="ＭＳ Ｐゴシック" charset="-128"/>
              </a:rPr>
              <a:t>Driving habits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en-US" sz="1600" dirty="0" smtClean="0">
                <a:ea typeface="ＭＳ Ｐゴシック" charset="-128"/>
              </a:rPr>
              <a:t>Vehicle maintenance</a:t>
            </a:r>
          </a:p>
          <a:p>
            <a:pPr marL="0" eaLnBrk="1" hangingPunct="1">
              <a:spcBef>
                <a:spcPct val="0"/>
              </a:spcBef>
              <a:defRPr/>
            </a:pPr>
            <a:endParaRPr lang="en-US" sz="1600" dirty="0" smtClean="0">
              <a:ea typeface="ＭＳ Ｐゴシック" charset="-128"/>
            </a:endParaRPr>
          </a:p>
          <a:p>
            <a:pPr mar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b="1" dirty="0" smtClean="0">
                <a:ea typeface="ＭＳ Ｐゴシック" charset="-128"/>
              </a:rPr>
              <a:t>Idle Reduction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en-US" sz="1600" dirty="0" smtClean="0">
                <a:ea typeface="ＭＳ Ｐゴシック" charset="-128"/>
              </a:rPr>
              <a:t>Technologies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en-US" sz="1600" dirty="0" smtClean="0">
                <a:ea typeface="ＭＳ Ｐゴシック" charset="-128"/>
              </a:rPr>
              <a:t>Behavioral changes</a:t>
            </a:r>
          </a:p>
          <a:p>
            <a:pPr marL="0" eaLnBrk="1" hangingPunct="1">
              <a:spcBef>
                <a:spcPct val="0"/>
              </a:spcBef>
              <a:defRPr/>
            </a:pPr>
            <a:endParaRPr lang="en-US" sz="1600" dirty="0" smtClean="0">
              <a:ea typeface="ＭＳ Ｐゴシック" charset="-128"/>
            </a:endParaRPr>
          </a:p>
          <a:p>
            <a:pPr marL="0" eaLnBrk="1" hangingPunct="1">
              <a:spcBef>
                <a:spcPct val="0"/>
              </a:spcBef>
              <a:buNone/>
              <a:defRPr/>
            </a:pPr>
            <a:r>
              <a:rPr lang="en-US" sz="1600" b="1" dirty="0" smtClean="0">
                <a:ea typeface="ＭＳ Ｐゴシック" charset="-128"/>
              </a:rPr>
              <a:t>Trip Elimination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en-US" sz="1600" dirty="0" smtClean="0">
                <a:ea typeface="ＭＳ Ｐゴシック" charset="-128"/>
              </a:rPr>
              <a:t>Telecommuting</a:t>
            </a:r>
          </a:p>
          <a:p>
            <a:pPr marL="0" eaLnBrk="1" hangingPunct="1">
              <a:spcBef>
                <a:spcPct val="0"/>
              </a:spcBef>
              <a:defRPr/>
            </a:pPr>
            <a:r>
              <a:rPr lang="en-US" sz="1600" dirty="0" smtClean="0">
                <a:ea typeface="ＭＳ Ｐゴシック" charset="-128"/>
              </a:rPr>
              <a:t>Ridesharing</a:t>
            </a:r>
          </a:p>
          <a:p>
            <a:pPr marL="0" eaLnBrk="1" hangingPunct="1">
              <a:spcBef>
                <a:spcPct val="0"/>
              </a:spcBef>
              <a:defRPr/>
            </a:pPr>
            <a:endParaRPr lang="en-US" sz="1800" dirty="0" smtClean="0">
              <a:ea typeface="ＭＳ Ｐゴシック" charset="-128"/>
            </a:endParaRPr>
          </a:p>
        </p:txBody>
      </p:sp>
      <p:pic>
        <p:nvPicPr>
          <p:cNvPr id="17415" name="Picture 7" descr="http://www.nrel.gov/data/pix/Jpegs/18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276" y="1828800"/>
            <a:ext cx="3442769" cy="2514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22" y="198780"/>
            <a:ext cx="8767695" cy="9017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charset="-128"/>
              </a:rPr>
              <a:t>Clean Cities Portfolio of Technologies</a:t>
            </a:r>
          </a:p>
        </p:txBody>
      </p:sp>
      <p:pic>
        <p:nvPicPr>
          <p:cNvPr id="17414" name="Picture 6" descr="http://www.nrel.gov/data/pix/Jpegs/18133.jpg"/>
          <p:cNvPicPr>
            <a:picLocks noChangeAspect="1" noChangeArrowheads="1"/>
          </p:cNvPicPr>
          <p:nvPr/>
        </p:nvPicPr>
        <p:blipFill>
          <a:blip r:embed="rId4" cstate="print"/>
          <a:srcRect t="10725"/>
          <a:stretch>
            <a:fillRect/>
          </a:stretch>
        </p:blipFill>
        <p:spPr bwMode="auto">
          <a:xfrm>
            <a:off x="6373091" y="1295421"/>
            <a:ext cx="2303318" cy="34013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416" name="Picture 8" descr="http://www.nrel.gov/data/pix/Jpegs/18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818" y="3810000"/>
            <a:ext cx="3338444" cy="24384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0069" y="1653002"/>
            <a:ext cx="1915699" cy="27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pitchFamily="34" charset="-128"/>
              </a:rPr>
              <a:t>Chicago Area Clean Cities Coalition Background</a:t>
            </a:r>
            <a:endParaRPr lang="en-US" sz="28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0290" y="1199391"/>
            <a:ext cx="6145212" cy="47640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800" b="1" dirty="0" smtClean="0"/>
              <a:t>History 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smtClean="0"/>
              <a:t>Formed in 1992, designated 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Clean Cities coalition, May 1994 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US" sz="1600" dirty="0" smtClean="0"/>
              <a:t>Coordinator designated by the City of Chicago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2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b="1" dirty="0" smtClean="0"/>
              <a:t>Area 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smtClean="0"/>
              <a:t>6-county Chicago area: Cook, </a:t>
            </a:r>
            <a:r>
              <a:rPr lang="en-US" sz="1600" dirty="0" err="1" smtClean="0"/>
              <a:t>DuPage</a:t>
            </a:r>
            <a:r>
              <a:rPr lang="en-US" sz="1600" dirty="0" smtClean="0"/>
              <a:t>, Kane, Lake, McHenry, and Will</a:t>
            </a:r>
            <a:endParaRPr lang="en-US" sz="1600" dirty="0"/>
          </a:p>
          <a:p>
            <a:pPr marL="177800" indent="-177800">
              <a:spcBef>
                <a:spcPts val="0"/>
              </a:spcBef>
              <a:defRPr/>
            </a:pPr>
            <a:r>
              <a:rPr lang="en-US" sz="1600" dirty="0" smtClean="0"/>
              <a:t>Support state-wide legislation and education events</a:t>
            </a:r>
          </a:p>
          <a:p>
            <a:pPr marL="177800" indent="-177800">
              <a:spcBef>
                <a:spcPts val="0"/>
              </a:spcBef>
              <a:defRPr/>
            </a:pPr>
            <a:r>
              <a:rPr lang="en-US" sz="1600" dirty="0" smtClean="0"/>
              <a:t>Lake Michigan Clean Cities Consortium </a:t>
            </a:r>
            <a:endParaRPr lang="en-US" sz="16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b="1" dirty="0" smtClean="0"/>
              <a:t>Coalition Structure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smtClean="0"/>
              <a:t>Coordinator housed within City of Chicago Department of Transportation</a:t>
            </a:r>
          </a:p>
          <a:p>
            <a:pPr marL="177800" indent="-177800">
              <a:defRPr/>
            </a:pPr>
            <a:r>
              <a:rPr lang="en-US" sz="1600" dirty="0" smtClean="0"/>
              <a:t>Executive Board directs activities and mission of the coalition </a:t>
            </a:r>
          </a:p>
          <a:p>
            <a:pPr marL="177800" indent="-177800">
              <a:defRPr/>
            </a:pPr>
            <a:r>
              <a:rPr lang="en-US" sz="1600" dirty="0" smtClean="0"/>
              <a:t>Over 650 stakeholders, 40 dues paying members </a:t>
            </a:r>
          </a:p>
          <a:p>
            <a:pPr marL="177800" indent="-177800">
              <a:defRPr/>
            </a:pPr>
            <a:r>
              <a:rPr lang="en-US" sz="1600" dirty="0" smtClean="0"/>
              <a:t>4+ coalition meetings per year coupled with educational event</a:t>
            </a:r>
          </a:p>
          <a:p>
            <a:pPr marL="177800" indent="-177800">
              <a:defRPr/>
            </a:pPr>
            <a:r>
              <a:rPr lang="en-US" sz="1600" dirty="0" smtClean="0"/>
              <a:t>Sponsorships and dues fund coalition activities </a:t>
            </a:r>
          </a:p>
          <a:p>
            <a:pPr marL="577850" lvl="1" indent="-177800">
              <a:defRPr/>
            </a:pPr>
            <a:r>
              <a:rPr lang="en-US" sz="1600" dirty="0" smtClean="0"/>
              <a:t>Grants support deployment and planning activities </a:t>
            </a:r>
            <a:endParaRPr lang="en-US" sz="1600" dirty="0"/>
          </a:p>
          <a:p>
            <a:pPr marL="177800" indent="-177800">
              <a:defRPr/>
            </a:pPr>
            <a:endParaRPr lang="en-US" sz="1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512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3763" y="5500688"/>
            <a:ext cx="14287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45532" y="4409593"/>
            <a:ext cx="14491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>
                <a:latin typeface="+mn-lt"/>
                <a:cs typeface="+mn-cs"/>
              </a:rPr>
              <a:t>Chicago 6-county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04239-01DA-4B26-B6D5-A68C3644E0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346" y="1017588"/>
            <a:ext cx="33686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675" y="3165475"/>
            <a:ext cx="45212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12725" y="2501900"/>
            <a:ext cx="4043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1F497D"/>
                </a:solidFill>
              </a:rPr>
              <a:t>1994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511675" y="2522538"/>
            <a:ext cx="4632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1F497D"/>
                </a:solidFill>
              </a:rPr>
              <a:t>2014</a:t>
            </a:r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017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  <a:ea typeface="ＭＳ Ｐゴシック" pitchFamily="34" charset="-128"/>
              </a:rPr>
              <a:t>Program Longevity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lvl="1" algn="ctr">
              <a:spcBef>
                <a:spcPct val="50000"/>
              </a:spcBef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hlinkClick r:id="rId4"/>
              </a:rPr>
              <a:t>www.ChicagoCleanCities.org</a:t>
            </a:r>
            <a:r>
              <a:rPr lang="en-US" sz="20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36563" y="3168650"/>
            <a:ext cx="3819525" cy="2852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31800" y="5607050"/>
            <a:ext cx="2081213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ea typeface="ＭＳ Ｐゴシック" pitchFamily="34" charset="-128"/>
              </a:rPr>
              <a:t>Coordinator Information</a:t>
            </a:r>
            <a:endParaRPr lang="en-US" sz="28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037" y="1947863"/>
            <a:ext cx="5880997" cy="49101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800" b="1" dirty="0" smtClean="0"/>
              <a:t>Coalition Experience 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smtClean="0"/>
              <a:t>Started with Chicago Dept. of Environment December 2006</a:t>
            </a:r>
          </a:p>
          <a:p>
            <a:pPr marL="177800" indent="-177800">
              <a:defRPr/>
            </a:pPr>
            <a:r>
              <a:rPr lang="en-US" sz="1600" dirty="0" smtClean="0"/>
              <a:t>Transitioned to Dept. of Transportation in 2012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2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b="1" dirty="0" smtClean="0"/>
              <a:t>Background 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smtClean="0"/>
              <a:t>B.S. in Public Affairs from Indiana University: Bloomington, IN</a:t>
            </a:r>
            <a:endParaRPr lang="en-US" sz="1600" dirty="0"/>
          </a:p>
          <a:p>
            <a:pPr marL="177800" indent="-177800">
              <a:defRPr/>
            </a:pPr>
            <a:r>
              <a:rPr lang="en-US" sz="1600" dirty="0" smtClean="0"/>
              <a:t>5 years of environmental management experience with USEPA and private environmental firms</a:t>
            </a:r>
            <a:endParaRPr lang="en-US" sz="16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b="1" dirty="0" smtClean="0"/>
              <a:t>Relevant Experience</a:t>
            </a:r>
            <a:endParaRPr lang="en-US" sz="1800" b="1" dirty="0"/>
          </a:p>
          <a:p>
            <a:pPr marL="177800" indent="-177800">
              <a:defRPr/>
            </a:pPr>
            <a:r>
              <a:rPr lang="en-US" sz="1600" dirty="0" smtClean="0"/>
              <a:t>Coordinates and manages over $50M in grants supporting CACC’s mission</a:t>
            </a:r>
          </a:p>
          <a:p>
            <a:pPr marL="177800" indent="-177800">
              <a:defRPr/>
            </a:pPr>
            <a:r>
              <a:rPr lang="en-US" sz="1600" dirty="0" smtClean="0"/>
              <a:t>Collaborated in the development of:</a:t>
            </a:r>
          </a:p>
          <a:p>
            <a:pPr marL="577850" lvl="1" indent="-177800">
              <a:defRPr/>
            </a:pPr>
            <a:r>
              <a:rPr lang="en-US" sz="1200" dirty="0" smtClean="0"/>
              <a:t>City of Chicago Air Agenda</a:t>
            </a:r>
          </a:p>
          <a:p>
            <a:pPr marL="577850" lvl="1" indent="-177800">
              <a:defRPr/>
            </a:pPr>
            <a:r>
              <a:rPr lang="en-US" sz="1200" dirty="0" smtClean="0"/>
              <a:t>Chicago Climate Action Plan</a:t>
            </a:r>
          </a:p>
          <a:p>
            <a:pPr marL="577850" lvl="1" indent="-177800">
              <a:defRPr/>
            </a:pPr>
            <a:r>
              <a:rPr lang="en-US" sz="1200" dirty="0" smtClean="0"/>
              <a:t>Chicago’s Multi-Unit Dwelling EV Charging Station Guidelines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600" dirty="0" smtClean="0"/>
          </a:p>
          <a:p>
            <a:pPr marL="177800" indent="-177800">
              <a:defRPr/>
            </a:pPr>
            <a:endParaRPr lang="en-US" sz="1800" dirty="0"/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3763" y="5500688"/>
            <a:ext cx="14287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67475" y="4559300"/>
            <a:ext cx="20955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latin typeface="+mn-lt"/>
                <a:cs typeface="+mn-cs"/>
              </a:rPr>
              <a:t>DC Fast Charger opening at Illinois </a:t>
            </a:r>
            <a:r>
              <a:rPr lang="en-US" sz="1100" b="1" dirty="0" err="1">
                <a:latin typeface="+mn-lt"/>
                <a:cs typeface="+mn-cs"/>
              </a:rPr>
              <a:t>Tollway</a:t>
            </a:r>
            <a:r>
              <a:rPr lang="en-US" sz="1100" b="1" dirty="0">
                <a:latin typeface="+mn-lt"/>
                <a:cs typeface="+mn-cs"/>
              </a:rPr>
              <a:t> Oasis Plaza March 2012</a:t>
            </a:r>
          </a:p>
        </p:txBody>
      </p:sp>
      <p:pic>
        <p:nvPicPr>
          <p:cNvPr id="615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7475" y="2020888"/>
            <a:ext cx="20955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1800" y="1400107"/>
            <a:ext cx="39544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+mn-cs"/>
              </a:rPr>
              <a:t>Samantha Bingham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2275" y="5426144"/>
            <a:ext cx="35052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–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Chicago EV Roadmap</a:t>
            </a:r>
          </a:p>
          <a:p>
            <a:pPr marL="171450" indent="-171450">
              <a:buFont typeface="Arial" pitchFamily="34" charset="0"/>
              <a:buChar char="–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Chicago Diesel Idling Reduction Ordinance</a:t>
            </a:r>
          </a:p>
          <a:p>
            <a:pPr marL="577850" lvl="1" indent="-177800">
              <a:defRPr/>
            </a:pPr>
            <a:endParaRPr lang="en-US" sz="1200" dirty="0">
              <a:cs typeface="+mn-cs"/>
            </a:endParaRPr>
          </a:p>
          <a:p>
            <a:pPr>
              <a:defRPr/>
            </a:pPr>
            <a:endParaRPr lang="en-US" sz="1000" dirty="0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5B7FB-509D-4C6A-A748-BB2637DFD0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070&quot;&gt;&lt;/object&gt;&lt;object type=&quot;2&quot; unique_id=&quot;11071&quot;&gt;&lt;object type=&quot;3&quot; unique_id=&quot;11072&quot;&gt;&lt;property id=&quot;20148&quot; value=&quot;5&quot;/&gt;&lt;property id=&quot;20300&quot; value=&quot;Slide 1 - &amp;quot;2012 U.S. DOE HYDROGEN and FUEL CELLS PROGRAM and VEHICLE TECHNOLOGIES PROGRAM ANNUAL MERIT REVIEW AND PEER EVALUAT&quot;/&gt;&lt;property id=&quot;20307&quot; value=&quot;351&quot;/&gt;&lt;/object&gt;&lt;object type=&quot;3&quot; unique_id=&quot;11075&quot;&gt;&lt;property id=&quot;20148&quot; value=&quot;5&quot;/&gt;&lt;property id=&quot;20300&quot; value=&quot;Slide 4 - &amp;quot;Questions?&amp;quot;&quot;/&gt;&lt;property id=&quot;20307&quot; value=&quot;365&quot;/&gt;&lt;/object&gt;&lt;object type=&quot;3&quot; unique_id=&quot;11084&quot;&gt;&lt;property id=&quot;20148&quot; value=&quot;5&quot;/&gt;&lt;property id=&quot;20300&quot; value=&quot;Slide 14 - &amp;quot;Evaluation Criteria&amp;quot;&quot;/&gt;&lt;property id=&quot;20307&quot; value=&quot;353&quot;/&gt;&lt;/object&gt;&lt;object type=&quot;3&quot; unique_id=&quot;11085&quot;&gt;&lt;property id=&quot;20148&quot; value=&quot;5&quot;/&gt;&lt;property id=&quot;20300&quot; value=&quot;Slide 15 - &amp;quot;Slide Titles&amp;quot;&quot;/&gt;&lt;property id=&quot;20307&quot; value=&quot;354&quot;/&gt;&lt;/object&gt;&lt;object type=&quot;3&quot; unique_id=&quot;11087&quot;&gt;&lt;property id=&quot;20148&quot; value=&quot;5&quot;/&gt;&lt;property id=&quot;20300&quot; value=&quot;Slide 17 - &amp;quot;Mandatory Title Slide&amp;quot;&quot;/&gt;&lt;property id=&quot;20307&quot; value=&quot;356&quot;/&gt;&lt;/object&gt;&lt;object type=&quot;3&quot; unique_id=&quot;11088&quot;&gt;&lt;property id=&quot;20148&quot; value=&quot;5&quot;/&gt;&lt;property id=&quot;20300&quot; value=&quot;Slide 18 - &amp;quot;2012 DOE Vehicle Technologies Program Review Presentation Template &amp;#x0D;&amp;#x0A;(replace with your title)&amp;quot;&quot;/&gt;&lt;property id=&quot;20307&quot; value=&quot;256&quot;/&gt;&lt;/object&gt;&lt;object type=&quot;3&quot; unique_id=&quot;11089&quot;&gt;&lt;property id=&quot;20148&quot; value=&quot;5&quot;/&gt;&lt;property id=&quot;20300&quot; value=&quot;Slide 19 - &amp;quot;Mandatory Overview Slide&amp;quot;&quot;/&gt;&lt;property id=&quot;20307&quot; value=&quot;357&quot;/&gt;&lt;/object&gt;&lt;object type=&quot;3&quot; unique_id=&quot;11090&quot;&gt;&lt;property id=&quot;20148&quot; value=&quot;5&quot;/&gt;&lt;property id=&quot;20300&quot; value=&quot;Slide 20&quot;/&gt;&lt;property id=&quot;20307&quot; value=&quot;292&quot;/&gt;&lt;/object&gt;&lt;object type=&quot;3&quot; unique_id=&quot;11091&quot;&gt;&lt;property id=&quot;20148&quot; value=&quot;5&quot;/&gt;&lt;property id=&quot;20300&quot; value=&quot;Slide 21&quot;/&gt;&lt;property id=&quot;20307&quot; value=&quot;400&quot;/&gt;&lt;/object&gt;&lt;object type=&quot;3&quot; unique_id=&quot;11092&quot;&gt;&lt;property id=&quot;20148&quot; value=&quot;5&quot;/&gt;&lt;property id=&quot;20300&quot; value=&quot;Slide 22&quot;/&gt;&lt;property id=&quot;20307&quot; value=&quot;401&quot;/&gt;&lt;/object&gt;&lt;object type=&quot;3&quot; unique_id=&quot;11093&quot;&gt;&lt;property id=&quot;20148&quot; value=&quot;5&quot;/&gt;&lt;property id=&quot;20300&quot; value=&quot;Slide 23&quot;/&gt;&lt;property id=&quot;20307&quot; value=&quot;264&quot;/&gt;&lt;/object&gt;&lt;object type=&quot;3&quot; unique_id=&quot;11094&quot;&gt;&lt;property id=&quot;20148&quot; value=&quot;5&quot;/&gt;&lt;property id=&quot;20300&quot; value=&quot;Slide 24&quot;/&gt;&lt;property id=&quot;20307&quot; value=&quot;259&quot;/&gt;&lt;/object&gt;&lt;object type=&quot;3&quot; unique_id=&quot;11095&quot;&gt;&lt;property id=&quot;20148&quot; value=&quot;5&quot;/&gt;&lt;property id=&quot;20300&quot; value=&quot;Slide 25 - &amp;quot;Collaborations/Partnerships&amp;quot;&quot;/&gt;&lt;property id=&quot;20307&quot; value=&quot;358&quot;/&gt;&lt;/object&gt;&lt;object type=&quot;3&quot; unique_id=&quot;11096&quot;&gt;&lt;property id=&quot;20148&quot; value=&quot;5&quot;/&gt;&lt;property id=&quot;20300&quot; value=&quot;Slide 26&quot;/&gt;&lt;property id=&quot;20307&quot; value=&quot;261&quot;/&gt;&lt;/object&gt;&lt;object type=&quot;3&quot; unique_id=&quot;11097&quot;&gt;&lt;property id=&quot;20148&quot; value=&quot;5&quot;/&gt;&lt;property id=&quot;20300&quot; value=&quot;Slide 27&quot;/&gt;&lt;property id=&quot;20307&quot; value=&quot;306&quot;/&gt;&lt;/object&gt;&lt;object type=&quot;3&quot; unique_id=&quot;11100&quot;&gt;&lt;property id=&quot;20148&quot; value=&quot;5&quot;/&gt;&lt;property id=&quot;20300&quot; value=&quot;Slide 32 - &amp;quot;Critical Assumptions and Issues&amp;quot;&quot;/&gt;&lt;property id=&quot;20307&quot; value=&quot;345&quot;/&gt;&lt;/object&gt;&lt;object type=&quot;3&quot; unique_id=&quot;11101&quot;&gt;&lt;property id=&quot;20148&quot; value=&quot;5&quot;/&gt;&lt;property id=&quot;20300&quot; value=&quot;Slide 34 - &amp;quot;Questions?&amp;quot;&quot;/&gt;&lt;property id=&quot;20307&quot; value=&quot;396&quot;/&gt;&lt;/object&gt;&lt;object type=&quot;3&quot; unique_id=&quot;11102&quot;&gt;&lt;property id=&quot;20148&quot; value=&quot;5&quot;/&gt;&lt;property id=&quot;20300&quot; value=&quot;Slide 35 - &amp;quot;Example Slides&amp;quot;&quot;/&gt;&lt;property id=&quot;20307&quot; value=&quot;402&quot;/&gt;&lt;/object&gt;&lt;object type=&quot;3&quot; unique_id=&quot;11103&quot;&gt;&lt;property id=&quot;20148&quot; value=&quot;5&quot;/&gt;&lt;property id=&quot;20300&quot; value=&quot;Slide 36 - &amp;quot;Example Overview Slide&amp;quot;&quot;/&gt;&lt;property id=&quot;20307&quot; value=&quot;387&quot;/&gt;&lt;/object&gt;&lt;object type=&quot;3&quot; unique_id=&quot;11104&quot;&gt;&lt;property id=&quot;20148&quot; value=&quot;5&quot;/&gt;&lt;property id=&quot;20300&quot; value=&quot;Slide 37&quot;/&gt;&lt;property id=&quot;20307&quot; value=&quot;390&quot;/&gt;&lt;/object&gt;&lt;object type=&quot;3&quot; unique_id=&quot;11105&quot;&gt;&lt;property id=&quot;20148&quot; value=&quot;5&quot;/&gt;&lt;property id=&quot;20300&quot; value=&quot;Slide 38&quot;/&gt;&lt;property id=&quot;20307&quot; value=&quot;393&quot;/&gt;&lt;/object&gt;&lt;object type=&quot;3&quot; unique_id=&quot;11106&quot;&gt;&lt;property id=&quot;20148&quot; value=&quot;5&quot;/&gt;&lt;property id=&quot;20300&quot; value=&quot;Slide 39 - &amp;quot;Example - Approach Slide&amp;quot;&quot;/&gt;&lt;property id=&quot;20307&quot; value=&quot;372&quot;/&gt;&lt;/object&gt;&lt;object type=&quot;3&quot; unique_id=&quot;11107&quot;&gt;&lt;property id=&quot;20148&quot; value=&quot;5&quot;/&gt;&lt;property id=&quot;20300&quot; value=&quot;Slide 40 - &amp;quot;Example Approach Slide&amp;quot;&quot;/&gt;&lt;property id=&quot;20307&quot; value=&quot;373&quot;/&gt;&lt;/object&gt;&lt;object type=&quot;3&quot; unique_id=&quot;11108&quot;&gt;&lt;property id=&quot;20148&quot; value=&quot;5&quot;/&gt;&lt;property id=&quot;20300&quot; value=&quot;Slide 41&quot;/&gt;&lt;property id=&quot;20307&quot; value=&quot;403&quot;/&gt;&lt;/object&gt;&lt;object type=&quot;3&quot; unique_id=&quot;11109&quot;&gt;&lt;property id=&quot;20148&quot; value=&quot;5&quot;/&gt;&lt;property id=&quot;20300&quot; value=&quot;Slide 42&quot;/&gt;&lt;property id=&quot;20307&quot; value=&quot;394&quot;/&gt;&lt;/object&gt;&lt;object type=&quot;3&quot; unique_id=&quot;11110&quot;&gt;&lt;property id=&quot;20148&quot; value=&quot;5&quot;/&gt;&lt;property id=&quot;20300&quot; value=&quot;Slide 43 - &amp;quot;Example 1 - Technical Accomplishments Slide&amp;quot;&quot;/&gt;&lt;property id=&quot;20307&quot; value=&quot;375&quot;/&gt;&lt;/object&gt;&lt;object type=&quot;3&quot; unique_id=&quot;11111&quot;&gt;&lt;property id=&quot;20148&quot; value=&quot;5&quot;/&gt;&lt;property id=&quot;20300&quot; value=&quot;Slide 44 - &amp;quot;Example 2 - Technical Accomplishments Slide&amp;quot;&quot;/&gt;&lt;property id=&quot;20307&quot; value=&quot;376&quot;/&gt;&lt;/object&gt;&lt;object type=&quot;3&quot; unique_id=&quot;11112&quot;&gt;&lt;property id=&quot;20148&quot; value=&quot;5&quot;/&gt;&lt;property id=&quot;20300&quot; value=&quot;Slide 45 - &amp;quot;Example 3 - Technical Accomplishments Slide&amp;quot;&quot;/&gt;&lt;property id=&quot;20307&quot; value=&quot;377&quot;/&gt;&lt;/object&gt;&lt;object type=&quot;3&quot; unique_id=&quot;11113&quot;&gt;&lt;property id=&quot;20148&quot; value=&quot;5&quot;/&gt;&lt;property id=&quot;20300&quot; value=&quot;Slide 46 - &amp;quot;Example 4 - Technical Accomplishments Slide&amp;quot;&quot;/&gt;&lt;property id=&quot;20307&quot; value=&quot;378&quot;/&gt;&lt;/object&gt;&lt;object type=&quot;3&quot; unique_id=&quot;11114&quot;&gt;&lt;property id=&quot;20148&quot; value=&quot;5&quot;/&gt;&lt;property id=&quot;20300&quot; value=&quot;Slide 47 - &amp;quot;Example 5 - Deployment Accomplishments Slide&amp;quot;&quot;/&gt;&lt;property id=&quot;20307&quot; value=&quot;379&quot;/&gt;&lt;/object&gt;&lt;object type=&quot;3&quot; unique_id=&quot;11115&quot;&gt;&lt;property id=&quot;20148&quot; value=&quot;5&quot;/&gt;&lt;property id=&quot;20300&quot; value=&quot;Slide 48 - &amp;quot;Example - Collaboration Slide&amp;quot;&quot;/&gt;&lt;property id=&quot;20307&quot; value=&quot;395&quot;/&gt;&lt;/object&gt;&lt;object type=&quot;3&quot; unique_id=&quot;11116&quot;&gt;&lt;property id=&quot;20148&quot; value=&quot;5&quot;/&gt;&lt;property id=&quot;20300&quot; value=&quot;Slide 49 - &amp;quot;Example 1 - Future Work Slide&amp;quot;&quot;/&gt;&lt;property id=&quot;20307&quot; value=&quot;380&quot;/&gt;&lt;/object&gt;&lt;object type=&quot;3&quot; unique_id=&quot;11117&quot;&gt;&lt;property id=&quot;20148&quot; value=&quot;5&quot;/&gt;&lt;property id=&quot;20300&quot; value=&quot;Slide 50 - &amp;quot;Example 2 - Future Work Slide&amp;quot;&quot;/&gt;&lt;property id=&quot;20307&quot; value=&quot;388&quot;/&gt;&lt;/object&gt;&lt;object type=&quot;3&quot; unique_id=&quot;11118&quot;&gt;&lt;property id=&quot;20148&quot; value=&quot;5&quot;/&gt;&lt;property id=&quot;20300&quot; value=&quot;Slide 51 - &amp;quot;Example 3 - Future Work Slide&amp;quot;&quot;/&gt;&lt;property id=&quot;20307&quot; value=&quot;382&quot;/&gt;&lt;/object&gt;&lt;object type=&quot;3&quot; unique_id=&quot;11119&quot;&gt;&lt;property id=&quot;20148&quot; value=&quot;5&quot;/&gt;&lt;property id=&quot;20300&quot; value=&quot;Slide 52 - &amp;quot;Example 1 - Summary Slide&amp;quot;&quot;/&gt;&lt;property id=&quot;20307&quot; value=&quot;383&quot;/&gt;&lt;/object&gt;&lt;object type=&quot;3&quot; unique_id=&quot;11120&quot;&gt;&lt;property id=&quot;20148&quot; value=&quot;5&quot;/&gt;&lt;property id=&quot;20300&quot; value=&quot;Slide 53 - &amp;quot;Example 2 - Summary Table&amp;quot;&quot;/&gt;&lt;property id=&quot;20307&quot; value=&quot;384&quot;/&gt;&lt;/object&gt;&lt;object type=&quot;3&quot; unique_id=&quot;11121&quot;&gt;&lt;property id=&quot;20148&quot; value=&quot;5&quot;/&gt;&lt;property id=&quot;20300&quot; value=&quot;Slide 54 - &amp;quot;Example 3 - Summary Slide&amp;quot;&quot;/&gt;&lt;property id=&quot;20307&quot; value=&quot;385&quot;/&gt;&lt;/object&gt;&lt;object type=&quot;3&quot; unique_id=&quot;11122&quot;&gt;&lt;property id=&quot;20148&quot; value=&quot;5&quot;/&gt;&lt;property id=&quot;20300&quot; value=&quot;Slide 55 - &amp;quot;Example 4 - Summary Slide&amp;quot;&quot;/&gt;&lt;property id=&quot;20307&quot; value=&quot;386&quot;/&gt;&lt;/object&gt;&lt;object type=&quot;3&quot; unique_id=&quot;13999&quot;&gt;&lt;property id=&quot;20148&quot; value=&quot;5&quot;/&gt;&lt;property id=&quot;20300&quot; value=&quot;Slide 2 - &amp;quot;Presentation Due Dates and Delivery Information&amp;quot;&quot;/&gt;&lt;property id=&quot;20307&quot; value=&quot;404&quot;/&gt;&lt;/object&gt;&lt;object type=&quot;3&quot; unique_id=&quot;14000&quot;&gt;&lt;property id=&quot;20148&quot; value=&quot;5&quot;/&gt;&lt;property id=&quot;20300&quot; value=&quot;Slide 3 - &amp;quot;Delivery Information (con’t)&amp;quot;&quot;/&gt;&lt;property id=&quot;20307&quot; value=&quot;413&quot;/&gt;&lt;/object&gt;&lt;object type=&quot;3&quot; unique_id=&quot;14001&quot;&gt;&lt;property id=&quot;20148&quot; value=&quot;5&quot;/&gt;&lt;property id=&quot;20300&quot; value=&quot;Slide 5 - &amp;quot;General Instructions&amp;quot;&quot;/&gt;&lt;property id=&quot;20307&quot; value=&quot;405&quot;/&gt;&lt;/object&gt;&lt;object type=&quot;3&quot; unique_id=&quot;14002&quot;&gt;&lt;property id=&quot;20148&quot; value=&quot;5&quot;/&gt;&lt;property id=&quot;20300&quot; value=&quot;Slide 6 - &amp;quot;VERY IMPORTANT!&amp;quot;&quot;/&gt;&lt;property id=&quot;20307&quot; value=&quot;406&quot;/&gt;&lt;/object&gt;&lt;object type=&quot;3&quot; unique_id=&quot;14003&quot;&gt;&lt;property id=&quot;20148&quot; value=&quot;5&quot;/&gt;&lt;property id=&quot;20300&quot; value=&quot;Slide 7 - &amp;quot;VERY IMPORTANT!&amp;quot;&quot;/&gt;&lt;property id=&quot;20307&quot; value=&quot;407&quot;/&gt;&lt;/object&gt;&lt;object type=&quot;3&quot; unique_id=&quot;14004&quot;&gt;&lt;property id=&quot;20148&quot; value=&quot;5&quot;/&gt;&lt;property id=&quot;20300&quot; value=&quot;Slide 9 - &amp;quot;Preparation Instructions&amp;quot;&quot;/&gt;&lt;property id=&quot;20307&quot; value=&quot;408&quot;/&gt;&lt;/object&gt;&lt;object type=&quot;3&quot; unique_id=&quot;14005&quot;&gt;&lt;property id=&quot;20148&quot; value=&quot;5&quot;/&gt;&lt;property id=&quot;20300&quot; value=&quot;Slide 10 - &amp;quot;Preparation Instructions&amp;quot;&quot;/&gt;&lt;property id=&quot;20307&quot; value=&quot;409&quot;/&gt;&lt;/object&gt;&lt;object type=&quot;3&quot; unique_id=&quot;14006&quot;&gt;&lt;property id=&quot;20148&quot; value=&quot;5&quot;/&gt;&lt;property id=&quot;20300&quot; value=&quot;Slide 11 - &amp;quot;Presentation Files&amp;quot;&quot;/&gt;&lt;property id=&quot;20307&quot; value=&quot;410&quot;/&gt;&lt;/object&gt;&lt;object type=&quot;3&quot; unique_id=&quot;14007&quot;&gt;&lt;property id=&quot;20148&quot; value=&quot;5&quot;/&gt;&lt;property id=&quot;20300&quot; value=&quot;Slide 12 - &amp;quot;Videos&amp;quot;&quot;/&gt;&lt;property id=&quot;20307&quot; value=&quot;411&quot;/&gt;&lt;/object&gt;&lt;object type=&quot;3&quot; unique_id=&quot;14008&quot;&gt;&lt;property id=&quot;20148&quot; value=&quot;5&quot;/&gt;&lt;property id=&quot;20300&quot; value=&quot;Slide 13 - &amp;quot;Guidelines for Number of Slides&amp;quot;&quot;/&gt;&lt;property id=&quot;20307&quot; value=&quot;412&quot;/&gt;&lt;/object&gt;&lt;object type=&quot;3&quot; unique_id=&quot;14009&quot;&gt;&lt;property id=&quot;20148&quot; value=&quot;5&quot;/&gt;&lt;property id=&quot;20300&quot; value=&quot;Slide 16 - &amp;quot;Specific Instructions&amp;quot;&quot;/&gt;&lt;property id=&quot;20307&quot; value=&quot;414&quot;/&gt;&lt;/object&gt;&lt;object type=&quot;3&quot; unique_id=&quot;14010&quot;&gt;&lt;property id=&quot;20148&quot; value=&quot;5&quot;/&gt;&lt;property id=&quot;20300&quot; value=&quot;Slide 28&quot;/&gt;&lt;property id=&quot;20307&quot; value=&quot;415&quot;/&gt;&lt;/object&gt;&lt;object type=&quot;3&quot; unique_id=&quot;14011&quot;&gt;&lt;property id=&quot;20148&quot; value=&quot;5&quot;/&gt;&lt;property id=&quot;20300&quot; value=&quot;Slide 29&quot;/&gt;&lt;property id=&quot;20307&quot; value=&quot;416&quot;/&gt;&lt;/object&gt;&lt;object type=&quot;3&quot; unique_id=&quot;14012&quot;&gt;&lt;property id=&quot;20148&quot; value=&quot;5&quot;/&gt;&lt;property id=&quot;20300&quot; value=&quot;Slide 30 - &amp;quot;Instructions for Reviewer-Only Slides&amp;#x0D;&amp;#x0A;(Not a template slide – for information purposes only)&amp;quot;&quot;/&gt;&lt;property id=&quot;20307&quot; value=&quot;417&quot;/&gt;&lt;/object&gt;&lt;object type=&quot;3&quot; unique_id=&quot;14013&quot;&gt;&lt;property id=&quot;20148&quot; value=&quot;5&quot;/&gt;&lt;property id=&quot;20300&quot; value=&quot;Slide 31 - &amp;quot;Responses to Previous Year Reviewers’ Comments&amp;quot;&quot;/&gt;&lt;property id=&quot;20307&quot; value=&quot;418&quot;/&gt;&lt;/object&gt;&lt;object type=&quot;3&quot; unique_id=&quot;14706&quot;&gt;&lt;property id=&quot;20148&quot; value=&quot;5&quot;/&gt;&lt;property id=&quot;20300&quot; value=&quot;Slide 33 - &amp;quot;Publications and Presentations&amp;quot;&quot;/&gt;&lt;property id=&quot;20307&quot; value=&quot;421&quot;/&gt;&lt;/object&gt;&lt;object type=&quot;3&quot; unique_id=&quot;14707&quot;&gt;&lt;property id=&quot;20148&quot; value=&quot;5&quot;/&gt;&lt;property id=&quot;20300&quot; value=&quot;Slide 56 - &amp;quot;Example Response to Reviewers’ Comments Slide&amp;quot;&quot;/&gt;&lt;property id=&quot;20307&quot; value=&quot;419&quot;/&gt;&lt;/object&gt;&lt;object type=&quot;3&quot; unique_id=&quot;14708&quot;&gt;&lt;property id=&quot;20148&quot; value=&quot;5&quot;/&gt;&lt;property id=&quot;20300&quot; value=&quot;Slide 57 - &amp;quot;Example Response to Reviewers’ Comments Slide&amp;quot;&quot;/&gt;&lt;property id=&quot;20307&quot; value=&quot;420&quot;/&gt;&lt;/object&gt;&lt;object type=&quot;3&quot; unique_id=&quot;14709&quot;&gt;&lt;property id=&quot;20148&quot; value=&quot;5&quot;/&gt;&lt;property id=&quot;20300&quot; value=&quot;Slide 58 - &amp;quot;Example Publication List&amp;quot;&quot;/&gt;&lt;property id=&quot;20307&quot; value=&quot;422&quot;/&gt;&lt;/object&gt;&lt;object type=&quot;3&quot; unique_id=&quot;15459&quot;&gt;&lt;property id=&quot;20148&quot; value=&quot;5&quot;/&gt;&lt;property id=&quot;20300&quot; value=&quot;Slide 59 - &amp;quot;Example Critical Assumptions and Issues&amp;quot;&quot;/&gt;&lt;property id=&quot;20307&quot; value=&quot;423&quot;/&gt;&lt;/object&gt;&lt;object type=&quot;3&quot; unique_id=&quot;16068&quot;&gt;&lt;property id=&quot;20148&quot; value=&quot;5&quot;/&gt;&lt;property id=&quot;20300&quot; value=&quot;Slide 8 - &amp;quot;INDEMNIFICATION&amp;#x0D;&amp;#x0A;&amp;quot;&quot;/&gt;&lt;property id=&quot;20307&quot; value=&quot;4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5680" tIns="47840" rIns="95680" bIns="47840" numCol="1" anchor="ctr" anchorCtr="0" compatLnSpc="1">
        <a:prstTxWarp prst="textNoShape">
          <a:avLst/>
        </a:prstTxWarp>
      </a:bodyPr>
      <a:lstStyle>
        <a:defPPr marL="0" marR="0" indent="0" algn="ctr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5680" tIns="47840" rIns="95680" bIns="47840" numCol="1" anchor="ctr" anchorCtr="0" compatLnSpc="1">
        <a:prstTxWarp prst="textNoShape">
          <a:avLst/>
        </a:prstTxWarp>
      </a:bodyPr>
      <a:lstStyle>
        <a:defPPr marL="0" marR="0" indent="0" algn="ctr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OT_PPT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11279</TotalTime>
  <Words>1768</Words>
  <Application>Microsoft Office PowerPoint</Application>
  <PresentationFormat>Letter Paper (8.5x11 in)</PresentationFormat>
  <Paragraphs>348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Tahoma</vt:lpstr>
      <vt:lpstr>Times New Roman</vt:lpstr>
      <vt:lpstr>Wingdings</vt:lpstr>
      <vt:lpstr>Custom Design</vt:lpstr>
      <vt:lpstr>CDOT_PPT_2012</vt:lpstr>
      <vt:lpstr>Metropolitan Mayors Caucus Environment Committee Meeting</vt:lpstr>
      <vt:lpstr>Discussion Outline</vt:lpstr>
      <vt:lpstr>Clean Cities</vt:lpstr>
      <vt:lpstr>Clean Cities Coalitions</vt:lpstr>
      <vt:lpstr>Clean Cities Strategies</vt:lpstr>
      <vt:lpstr>Clean Cities Portfolio of Technologies</vt:lpstr>
      <vt:lpstr>Chicago Area Clean Cities Coalition Background</vt:lpstr>
      <vt:lpstr>Program Longevity</vt:lpstr>
      <vt:lpstr>Coordinator Information</vt:lpstr>
      <vt:lpstr>Meet Our Stakeholders</vt:lpstr>
      <vt:lpstr>Meet Our Stakeholders</vt:lpstr>
      <vt:lpstr>Coalition’s Performance Last 5 Years</vt:lpstr>
      <vt:lpstr>How Does Clean Cities Strengthen Markets?  </vt:lpstr>
      <vt:lpstr>How Does Clean Cities Strengthen Markets?  </vt:lpstr>
      <vt:lpstr>Recent Success: Clean Fuels Across Chicago </vt:lpstr>
      <vt:lpstr>Current Incentives in Illinois</vt:lpstr>
      <vt:lpstr>Website www.DriveCleanChicago.org</vt:lpstr>
      <vt:lpstr>Drive Clean Truck Voucher Program Summary</vt:lpstr>
      <vt:lpstr>Drive Clean Truck Eligible Fleets</vt:lpstr>
      <vt:lpstr>Drive Clean Truck Eligible Vehicles</vt:lpstr>
      <vt:lpstr>Future Collaboration</vt:lpstr>
      <vt:lpstr>Contact Information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U.S. DOE Hydrogen Program and Vehicle Technologies Program Annual Merit Review and Peer Evaluation Meeting</dc:title>
  <dc:subject>DOE Vehicle Technologies Program Presentation Template</dc:subject>
  <dc:creator>Ted Barnes</dc:creator>
  <cp:lastModifiedBy>Edith Makra</cp:lastModifiedBy>
  <cp:revision>483</cp:revision>
  <cp:lastPrinted>2013-01-24T16:15:43Z</cp:lastPrinted>
  <dcterms:created xsi:type="dcterms:W3CDTF">2003-01-29T20:03:11Z</dcterms:created>
  <dcterms:modified xsi:type="dcterms:W3CDTF">2015-01-27T15:58:52Z</dcterms:modified>
</cp:coreProperties>
</file>