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77" r:id="rId2"/>
    <p:sldId id="272" r:id="rId3"/>
    <p:sldId id="259" r:id="rId4"/>
    <p:sldId id="260" r:id="rId5"/>
    <p:sldId id="263" r:id="rId6"/>
    <p:sldId id="264" r:id="rId7"/>
    <p:sldId id="265" r:id="rId8"/>
    <p:sldId id="258" r:id="rId9"/>
    <p:sldId id="273" r:id="rId10"/>
    <p:sldId id="276" r:id="rId11"/>
    <p:sldId id="266" r:id="rId12"/>
    <p:sldId id="271" r:id="rId13"/>
    <p:sldId id="274" r:id="rId14"/>
    <p:sldId id="275" r:id="rId15"/>
    <p:sldId id="267" r:id="rId1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20" autoAdjust="0"/>
    <p:restoredTop sz="69102" autoAdjust="0"/>
  </p:normalViewPr>
  <p:slideViewPr>
    <p:cSldViewPr snapToGrid="0">
      <p:cViewPr varScale="1">
        <p:scale>
          <a:sx n="36" d="100"/>
          <a:sy n="36" d="100"/>
        </p:scale>
        <p:origin x="1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73983FC-024D-4514-AC55-45790104F2D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9B6AEAD-6465-400F-B09A-D23642D5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80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51F2796-ABFD-4A91-8C09-EDB04E7D5380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3ADE0-E7FD-4A82-9D52-1BAFAFA6B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(Source: DCEO study Building Successful Food Hubs) … huge unmet demand</a:t>
            </a:r>
            <a:r>
              <a:rPr lang="en-US" baseline="0" dirty="0" smtClean="0"/>
              <a:t> – over $10 B to be kept in-state if we produced more fruit and veg.</a:t>
            </a: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39" indent="-29163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22" indent="-2333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31" indent="-2333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41" indent="-2333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350" indent="-233304" defTabSz="9251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958" indent="-233304" defTabSz="9251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568" indent="-233304" defTabSz="9251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176" indent="-233304" defTabSz="9251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25118" fontAlgn="base">
              <a:spcBef>
                <a:spcPct val="0"/>
              </a:spcBef>
              <a:spcAft>
                <a:spcPct val="0"/>
              </a:spcAft>
              <a:defRPr/>
            </a:pPr>
            <a:fld id="{E3BB1CAB-3196-4CA4-8D2A-7506AA019634}" type="slidenum">
              <a:rPr lang="en-US" smtClean="0"/>
              <a:pPr defTabSz="925118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7864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Local Ordinances and Toolkits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 smtClean="0"/>
              <a:t>ADA Transition Plans for Your Community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 smtClean="0"/>
              <a:t>Arts and Culture Planning:  A Toolkit for Communities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 smtClean="0"/>
              <a:t>Climate Adaptation Guidebook for Municipalities in the Chicago Region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 smtClean="0"/>
              <a:t>Complete Streets Toolkit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 smtClean="0"/>
              <a:t>Form-Based Codes: A Step-by-Step Guide for Communities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 smtClean="0"/>
              <a:t>Homes for a Changing Region Toolkit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 smtClean="0"/>
              <a:t>Immigrant Integration Toolkit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 smtClean="0"/>
              <a:t>Model Water Conservation Ordinance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 smtClean="0"/>
              <a:t>Municipal Strategies to Support Local Food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 smtClean="0"/>
              <a:t>Parking Strategies to Support Livable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3ADE0-E7FD-4A82-9D52-1BAFAFA6B1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1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12"/>
              </a:spcAft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5A5C-A449-4625-925E-BED5E6C9CF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9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B873-60BB-9A4E-B05F-9BAA7D7F47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19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B873-60BB-9A4E-B05F-9BAA7D7F47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12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3ADE0-E7FD-4A82-9D52-1BAFAFA6B1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1pPr>
            <a:lvl2pPr marL="749975" indent="-288451" eaLnBrk="0" hangingPunct="0"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2pPr>
            <a:lvl3pPr marL="1153807" indent="-230761" eaLnBrk="0" hangingPunct="0"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3pPr>
            <a:lvl4pPr marL="1615331" indent="-230761" eaLnBrk="0" hangingPunct="0"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4pPr>
            <a:lvl5pPr marL="2076854" indent="-230761" eaLnBrk="0" hangingPunct="0"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5pPr>
            <a:lvl6pPr marL="2538377" indent="-230761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6pPr>
            <a:lvl7pPr marL="2999899" indent="-230761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7pPr>
            <a:lvl8pPr marL="3461422" indent="-230761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8pPr>
            <a:lvl9pPr marL="3922945" indent="-230761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9pPr>
          </a:lstStyle>
          <a:p>
            <a:pPr eaLnBrk="1" hangingPunct="1"/>
            <a:fld id="{14E8BADA-1704-4E2F-9F08-540F16045D49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  <a:ln/>
        </p:spPr>
      </p:sp>
      <p:sp>
        <p:nvSpPr>
          <p:cNvPr id="131076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494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1pPr>
            <a:lvl2pPr marL="749975" indent="-288451" eaLnBrk="0" hangingPunct="0"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2pPr>
            <a:lvl3pPr marL="1153807" indent="-230761" eaLnBrk="0" hangingPunct="0"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3pPr>
            <a:lvl4pPr marL="1615331" indent="-230761" eaLnBrk="0" hangingPunct="0"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4pPr>
            <a:lvl5pPr marL="2076854" indent="-230761" eaLnBrk="0" hangingPunct="0"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5pPr>
            <a:lvl6pPr marL="2538377" indent="-230761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6pPr>
            <a:lvl7pPr marL="2999899" indent="-230761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7pPr>
            <a:lvl8pPr marL="3461422" indent="-230761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8pPr>
            <a:lvl9pPr marL="3922945" indent="-230761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9pPr>
          </a:lstStyle>
          <a:p>
            <a:pPr eaLnBrk="1" hangingPunct="1"/>
            <a:fld id="{D0ED1FF2-8408-49E8-8DCA-CB432E932A5C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  <a:ln/>
        </p:spPr>
      </p:sp>
      <p:sp>
        <p:nvSpPr>
          <p:cNvPr id="12902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624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GRAPHIC DESCRIPTION:</a:t>
            </a:r>
            <a:r>
              <a:rPr lang="en-US" baseline="0" dirty="0" smtClean="0"/>
              <a:t> </a:t>
            </a:r>
            <a:r>
              <a:rPr lang="en-US" dirty="0" smtClean="0"/>
              <a:t>This </a:t>
            </a:r>
            <a:r>
              <a:rPr lang="en-US" dirty="0"/>
              <a:t>map shows the shift in population from 2000 to 2014, highlighting the areas that lost population in orange and areas the increased population in darker yellow</a:t>
            </a:r>
            <a:r>
              <a:rPr lang="en-US" dirty="0" smtClean="0"/>
              <a:t>. </a:t>
            </a:r>
            <a:r>
              <a:rPr lang="en-US" dirty="0"/>
              <a:t>. R</a:t>
            </a:r>
            <a:r>
              <a:rPr lang="en-US" b="1" dirty="0"/>
              <a:t>ecent growth has also concentrated within the region’s urban core, well as the satellite cities of Elgin, Joliet, and Aurora.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smtClean="0"/>
              <a:t>TAKEAWAY:</a:t>
            </a:r>
            <a:r>
              <a:rPr lang="en-US" baseline="0" dirty="0" smtClean="0"/>
              <a:t> </a:t>
            </a:r>
            <a:r>
              <a:rPr lang="en-US" dirty="0" smtClean="0"/>
              <a:t>The</a:t>
            </a:r>
            <a:r>
              <a:rPr lang="en-US" baseline="0" dirty="0" smtClean="0"/>
              <a:t> t</a:t>
            </a:r>
            <a:r>
              <a:rPr lang="en-US" dirty="0" smtClean="0"/>
              <a:t>rend </a:t>
            </a:r>
            <a:r>
              <a:rPr lang="en-US" dirty="0"/>
              <a:t>of shifting population towards the collar counties continues, shifting past cook and most part of </a:t>
            </a:r>
            <a:r>
              <a:rPr lang="en-US" dirty="0" smtClean="0"/>
              <a:t>DuPage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7A0D-590D-40A3-B0BA-F5B791A3E24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6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3ADE0-E7FD-4A82-9D52-1BAFAFA6B1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3ADE0-E7FD-4A82-9D52-1BAFAFA6B1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1pPr>
            <a:lvl2pPr marL="749808" indent="-288387" eaLnBrk="0" hangingPunct="0">
              <a:defRPr sz="4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2pPr>
            <a:lvl3pPr marL="1153552" indent="-230710" eaLnBrk="0" hangingPunct="0">
              <a:defRPr sz="4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3pPr>
            <a:lvl4pPr marL="1614973" indent="-230710" eaLnBrk="0" hangingPunct="0">
              <a:defRPr sz="4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4pPr>
            <a:lvl5pPr marL="2076394" indent="-230710" eaLnBrk="0" hangingPunct="0">
              <a:defRPr sz="4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5pPr>
            <a:lvl6pPr marL="2537815" indent="-23071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6pPr>
            <a:lvl7pPr marL="2999234" indent="-23071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7pPr>
            <a:lvl8pPr marL="3460656" indent="-23071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8pPr>
            <a:lvl9pPr marL="3922076" indent="-23071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92" charset="0"/>
                <a:ea typeface="ヒラギノ角ゴ ProN W3" pitchFamily="92" charset="-128"/>
                <a:sym typeface="Gill Sans" pitchFamily="92" charset="0"/>
              </a:defRPr>
            </a:lvl9pPr>
          </a:lstStyle>
          <a:p>
            <a:pPr eaLnBrk="1" hangingPunct="1"/>
            <a:fld id="{4DC8A678-8E2A-45F2-9326-1E9A4060E7BE}" type="slidenum">
              <a:rPr lang="en-US" sz="1100"/>
              <a:pPr eaLnBrk="1" hangingPunct="1"/>
              <a:t>8</a:t>
            </a:fld>
            <a:endParaRPr lang="en-US" sz="11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  <a:ln/>
        </p:spPr>
      </p:sp>
      <p:sp>
        <p:nvSpPr>
          <p:cNvPr id="15565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187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(Source: DCEO study Building Successful Food Hubs) … huge unmet demand</a:t>
            </a:r>
            <a:r>
              <a:rPr lang="en-US" baseline="0" dirty="0" smtClean="0"/>
              <a:t> – over $10 B to be kept in-state if we produced more fruit and veg.</a:t>
            </a: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39" indent="-29163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22" indent="-2333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31" indent="-2333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41" indent="-2333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350" indent="-233304" defTabSz="9251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2958" indent="-233304" defTabSz="9251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568" indent="-233304" defTabSz="9251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176" indent="-233304" defTabSz="9251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25118" fontAlgn="base">
              <a:spcBef>
                <a:spcPct val="0"/>
              </a:spcBef>
              <a:spcAft>
                <a:spcPct val="0"/>
              </a:spcAft>
              <a:defRPr/>
            </a:pPr>
            <a:fld id="{E3BB1CAB-3196-4CA4-8D2A-7506AA019634}" type="slidenum">
              <a:rPr lang="en-US" smtClean="0"/>
              <a:pPr defTabSz="925118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2916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12"/>
              </a:spcAft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5A5C-A449-4625-925E-BED5E6C9CF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11C-34A4-403A-BD87-DED133ECD2A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700F-83C0-408B-AB3F-7B4C49B0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4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11C-34A4-403A-BD87-DED133ECD2A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700F-83C0-408B-AB3F-7B4C49B0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11C-34A4-403A-BD87-DED133ECD2A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700F-83C0-408B-AB3F-7B4C49B0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65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body slide">
    <p:bg>
      <p:bgPr>
        <a:solidFill>
          <a:srgbClr val="A2D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 userDrawn="1"/>
        </p:nvGrpSpPr>
        <p:grpSpPr bwMode="auto">
          <a:xfrm>
            <a:off x="7908399" y="6543561"/>
            <a:ext cx="1071038" cy="191740"/>
            <a:chOff x="4512" y="3792"/>
            <a:chExt cx="1106" cy="198"/>
          </a:xfrm>
        </p:grpSpPr>
        <p:sp>
          <p:nvSpPr>
            <p:cNvPr id="3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4512" y="3792"/>
              <a:ext cx="110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4892" y="3794"/>
              <a:ext cx="142" cy="196"/>
            </a:xfrm>
            <a:custGeom>
              <a:avLst/>
              <a:gdLst>
                <a:gd name="T0" fmla="*/ 36 w 60"/>
                <a:gd name="T1" fmla="*/ 83 h 83"/>
                <a:gd name="T2" fmla="*/ 0 w 60"/>
                <a:gd name="T3" fmla="*/ 42 h 83"/>
                <a:gd name="T4" fmla="*/ 37 w 60"/>
                <a:gd name="T5" fmla="*/ 0 h 83"/>
                <a:gd name="T6" fmla="*/ 59 w 60"/>
                <a:gd name="T7" fmla="*/ 7 h 83"/>
                <a:gd name="T8" fmla="*/ 58 w 60"/>
                <a:gd name="T9" fmla="*/ 15 h 83"/>
                <a:gd name="T10" fmla="*/ 36 w 60"/>
                <a:gd name="T11" fmla="*/ 7 h 83"/>
                <a:gd name="T12" fmla="*/ 8 w 60"/>
                <a:gd name="T13" fmla="*/ 41 h 83"/>
                <a:gd name="T14" fmla="*/ 36 w 60"/>
                <a:gd name="T15" fmla="*/ 76 h 83"/>
                <a:gd name="T16" fmla="*/ 59 w 60"/>
                <a:gd name="T17" fmla="*/ 67 h 83"/>
                <a:gd name="T18" fmla="*/ 60 w 60"/>
                <a:gd name="T19" fmla="*/ 75 h 83"/>
                <a:gd name="T20" fmla="*/ 36 w 60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83">
                  <a:moveTo>
                    <a:pt x="36" y="83"/>
                  </a:moveTo>
                  <a:cubicBezTo>
                    <a:pt x="14" y="83"/>
                    <a:pt x="0" y="66"/>
                    <a:pt x="0" y="42"/>
                  </a:cubicBezTo>
                  <a:cubicBezTo>
                    <a:pt x="0" y="17"/>
                    <a:pt x="15" y="0"/>
                    <a:pt x="37" y="0"/>
                  </a:cubicBezTo>
                  <a:cubicBezTo>
                    <a:pt x="46" y="0"/>
                    <a:pt x="53" y="3"/>
                    <a:pt x="59" y="7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1" y="11"/>
                    <a:pt x="45" y="7"/>
                    <a:pt x="36" y="7"/>
                  </a:cubicBezTo>
                  <a:cubicBezTo>
                    <a:pt x="19" y="7"/>
                    <a:pt x="8" y="21"/>
                    <a:pt x="8" y="41"/>
                  </a:cubicBezTo>
                  <a:cubicBezTo>
                    <a:pt x="8" y="62"/>
                    <a:pt x="19" y="76"/>
                    <a:pt x="36" y="76"/>
                  </a:cubicBezTo>
                  <a:cubicBezTo>
                    <a:pt x="45" y="76"/>
                    <a:pt x="53" y="72"/>
                    <a:pt x="59" y="67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4" y="80"/>
                    <a:pt x="45" y="83"/>
                    <a:pt x="36" y="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5070" y="3799"/>
              <a:ext cx="208" cy="189"/>
            </a:xfrm>
            <a:custGeom>
              <a:avLst/>
              <a:gdLst>
                <a:gd name="T0" fmla="*/ 170 w 208"/>
                <a:gd name="T1" fmla="*/ 0 h 189"/>
                <a:gd name="T2" fmla="*/ 104 w 208"/>
                <a:gd name="T3" fmla="*/ 163 h 189"/>
                <a:gd name="T4" fmla="*/ 40 w 208"/>
                <a:gd name="T5" fmla="*/ 0 h 189"/>
                <a:gd name="T6" fmla="*/ 16 w 208"/>
                <a:gd name="T7" fmla="*/ 0 h 189"/>
                <a:gd name="T8" fmla="*/ 0 w 208"/>
                <a:gd name="T9" fmla="*/ 186 h 189"/>
                <a:gd name="T10" fmla="*/ 19 w 208"/>
                <a:gd name="T11" fmla="*/ 186 h 189"/>
                <a:gd name="T12" fmla="*/ 30 w 208"/>
                <a:gd name="T13" fmla="*/ 26 h 189"/>
                <a:gd name="T14" fmla="*/ 96 w 208"/>
                <a:gd name="T15" fmla="*/ 189 h 189"/>
                <a:gd name="T16" fmla="*/ 111 w 208"/>
                <a:gd name="T17" fmla="*/ 189 h 189"/>
                <a:gd name="T18" fmla="*/ 177 w 208"/>
                <a:gd name="T19" fmla="*/ 26 h 189"/>
                <a:gd name="T20" fmla="*/ 189 w 208"/>
                <a:gd name="T21" fmla="*/ 186 h 189"/>
                <a:gd name="T22" fmla="*/ 208 w 208"/>
                <a:gd name="T23" fmla="*/ 186 h 189"/>
                <a:gd name="T24" fmla="*/ 191 w 208"/>
                <a:gd name="T25" fmla="*/ 0 h 189"/>
                <a:gd name="T26" fmla="*/ 170 w 208"/>
                <a:gd name="T2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" h="189">
                  <a:moveTo>
                    <a:pt x="170" y="0"/>
                  </a:moveTo>
                  <a:lnTo>
                    <a:pt x="104" y="163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0" y="186"/>
                  </a:lnTo>
                  <a:lnTo>
                    <a:pt x="19" y="186"/>
                  </a:lnTo>
                  <a:lnTo>
                    <a:pt x="30" y="26"/>
                  </a:lnTo>
                  <a:lnTo>
                    <a:pt x="96" y="189"/>
                  </a:lnTo>
                  <a:lnTo>
                    <a:pt x="111" y="189"/>
                  </a:lnTo>
                  <a:lnTo>
                    <a:pt x="177" y="26"/>
                  </a:lnTo>
                  <a:lnTo>
                    <a:pt x="189" y="186"/>
                  </a:lnTo>
                  <a:lnTo>
                    <a:pt x="208" y="186"/>
                  </a:lnTo>
                  <a:lnTo>
                    <a:pt x="191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auto">
            <a:xfrm>
              <a:off x="5306" y="3797"/>
              <a:ext cx="168" cy="188"/>
            </a:xfrm>
            <a:custGeom>
              <a:avLst/>
              <a:gdLst>
                <a:gd name="T0" fmla="*/ 73 w 168"/>
                <a:gd name="T1" fmla="*/ 0 h 188"/>
                <a:gd name="T2" fmla="*/ 0 w 168"/>
                <a:gd name="T3" fmla="*/ 188 h 188"/>
                <a:gd name="T4" fmla="*/ 19 w 168"/>
                <a:gd name="T5" fmla="*/ 188 h 188"/>
                <a:gd name="T6" fmla="*/ 42 w 168"/>
                <a:gd name="T7" fmla="*/ 129 h 188"/>
                <a:gd name="T8" fmla="*/ 125 w 168"/>
                <a:gd name="T9" fmla="*/ 129 h 188"/>
                <a:gd name="T10" fmla="*/ 149 w 168"/>
                <a:gd name="T11" fmla="*/ 188 h 188"/>
                <a:gd name="T12" fmla="*/ 168 w 168"/>
                <a:gd name="T13" fmla="*/ 188 h 188"/>
                <a:gd name="T14" fmla="*/ 94 w 168"/>
                <a:gd name="T15" fmla="*/ 0 h 188"/>
                <a:gd name="T16" fmla="*/ 73 w 168"/>
                <a:gd name="T17" fmla="*/ 0 h 188"/>
                <a:gd name="T18" fmla="*/ 83 w 168"/>
                <a:gd name="T19" fmla="*/ 23 h 188"/>
                <a:gd name="T20" fmla="*/ 118 w 168"/>
                <a:gd name="T21" fmla="*/ 113 h 188"/>
                <a:gd name="T22" fmla="*/ 50 w 168"/>
                <a:gd name="T23" fmla="*/ 113 h 188"/>
                <a:gd name="T24" fmla="*/ 83 w 168"/>
                <a:gd name="T25" fmla="*/ 2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88">
                  <a:moveTo>
                    <a:pt x="73" y="0"/>
                  </a:moveTo>
                  <a:lnTo>
                    <a:pt x="0" y="188"/>
                  </a:lnTo>
                  <a:lnTo>
                    <a:pt x="19" y="188"/>
                  </a:lnTo>
                  <a:lnTo>
                    <a:pt x="42" y="129"/>
                  </a:lnTo>
                  <a:lnTo>
                    <a:pt x="125" y="129"/>
                  </a:lnTo>
                  <a:lnTo>
                    <a:pt x="149" y="188"/>
                  </a:lnTo>
                  <a:lnTo>
                    <a:pt x="168" y="188"/>
                  </a:lnTo>
                  <a:lnTo>
                    <a:pt x="94" y="0"/>
                  </a:lnTo>
                  <a:lnTo>
                    <a:pt x="73" y="0"/>
                  </a:lnTo>
                  <a:close/>
                  <a:moveTo>
                    <a:pt x="83" y="23"/>
                  </a:moveTo>
                  <a:lnTo>
                    <a:pt x="118" y="113"/>
                  </a:lnTo>
                  <a:lnTo>
                    <a:pt x="50" y="113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10"/>
            <p:cNvSpPr>
              <a:spLocks noEditPoints="1"/>
            </p:cNvSpPr>
            <p:nvPr userDrawn="1"/>
          </p:nvSpPr>
          <p:spPr bwMode="auto">
            <a:xfrm>
              <a:off x="5507" y="3799"/>
              <a:ext cx="109" cy="186"/>
            </a:xfrm>
            <a:custGeom>
              <a:avLst/>
              <a:gdLst>
                <a:gd name="T0" fmla="*/ 18 w 46"/>
                <a:gd name="T1" fmla="*/ 46 h 79"/>
                <a:gd name="T2" fmla="*/ 8 w 46"/>
                <a:gd name="T3" fmla="*/ 46 h 79"/>
                <a:gd name="T4" fmla="*/ 8 w 46"/>
                <a:gd name="T5" fmla="*/ 79 h 79"/>
                <a:gd name="T6" fmla="*/ 0 w 46"/>
                <a:gd name="T7" fmla="*/ 79 h 79"/>
                <a:gd name="T8" fmla="*/ 0 w 46"/>
                <a:gd name="T9" fmla="*/ 0 h 79"/>
                <a:gd name="T10" fmla="*/ 20 w 46"/>
                <a:gd name="T11" fmla="*/ 0 h 79"/>
                <a:gd name="T12" fmla="*/ 46 w 46"/>
                <a:gd name="T13" fmla="*/ 22 h 79"/>
                <a:gd name="T14" fmla="*/ 18 w 46"/>
                <a:gd name="T15" fmla="*/ 46 h 79"/>
                <a:gd name="T16" fmla="*/ 19 w 46"/>
                <a:gd name="T17" fmla="*/ 7 h 79"/>
                <a:gd name="T18" fmla="*/ 8 w 46"/>
                <a:gd name="T19" fmla="*/ 7 h 79"/>
                <a:gd name="T20" fmla="*/ 8 w 46"/>
                <a:gd name="T21" fmla="*/ 39 h 79"/>
                <a:gd name="T22" fmla="*/ 18 w 46"/>
                <a:gd name="T23" fmla="*/ 39 h 79"/>
                <a:gd name="T24" fmla="*/ 38 w 46"/>
                <a:gd name="T25" fmla="*/ 22 h 79"/>
                <a:gd name="T26" fmla="*/ 19 w 46"/>
                <a:gd name="T27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79">
                  <a:moveTo>
                    <a:pt x="1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6" y="0"/>
                    <a:pt x="46" y="8"/>
                    <a:pt x="46" y="22"/>
                  </a:cubicBezTo>
                  <a:cubicBezTo>
                    <a:pt x="46" y="38"/>
                    <a:pt x="34" y="46"/>
                    <a:pt x="18" y="46"/>
                  </a:cubicBezTo>
                  <a:moveTo>
                    <a:pt x="19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30" y="39"/>
                    <a:pt x="38" y="33"/>
                    <a:pt x="38" y="22"/>
                  </a:cubicBezTo>
                  <a:cubicBezTo>
                    <a:pt x="38" y="12"/>
                    <a:pt x="31" y="7"/>
                    <a:pt x="19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606" y="3797"/>
              <a:ext cx="95" cy="127"/>
            </a:xfrm>
            <a:custGeom>
              <a:avLst/>
              <a:gdLst>
                <a:gd name="T0" fmla="*/ 40 w 40"/>
                <a:gd name="T1" fmla="*/ 0 h 54"/>
                <a:gd name="T2" fmla="*/ 0 w 40"/>
                <a:gd name="T3" fmla="*/ 0 h 54"/>
                <a:gd name="T4" fmla="*/ 40 w 40"/>
                <a:gd name="T5" fmla="*/ 54 h 54"/>
                <a:gd name="T6" fmla="*/ 40 w 4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4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16" y="53"/>
                    <a:pt x="40" y="54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7E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4512" y="3797"/>
              <a:ext cx="189" cy="188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0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66 h 80"/>
                <a:gd name="T10" fmla="*/ 35 w 80"/>
                <a:gd name="T11" fmla="*/ 0 h 80"/>
                <a:gd name="T12" fmla="*/ 0 w 80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56" y="65"/>
                    <a:pt x="35" y="35"/>
                    <a:pt x="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4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52400" y="1447800"/>
            <a:ext cx="480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>
              <a:spcBef>
                <a:spcPts val="0"/>
              </a:spcBef>
              <a:spcAft>
                <a:spcPts val="900"/>
              </a:spcAft>
              <a:buClrTx/>
              <a:buSzPct val="125000"/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 smtClean="0"/>
              <a:t>Subtitle or body copy or bullet point goes here</a:t>
            </a:r>
          </a:p>
        </p:txBody>
      </p:sp>
      <p:sp>
        <p:nvSpPr>
          <p:cNvPr id="15" name="Rectangle 20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00" y="152400"/>
            <a:ext cx="541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598622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11C-34A4-403A-BD87-DED133ECD2A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700F-83C0-408B-AB3F-7B4C49B0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2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11C-34A4-403A-BD87-DED133ECD2A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700F-83C0-408B-AB3F-7B4C49B0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8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11C-34A4-403A-BD87-DED133ECD2A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700F-83C0-408B-AB3F-7B4C49B0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11C-34A4-403A-BD87-DED133ECD2A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700F-83C0-408B-AB3F-7B4C49B0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6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11C-34A4-403A-BD87-DED133ECD2A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700F-83C0-408B-AB3F-7B4C49B0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11C-34A4-403A-BD87-DED133ECD2A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700F-83C0-408B-AB3F-7B4C49B0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11C-34A4-403A-BD87-DED133ECD2A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700F-83C0-408B-AB3F-7B4C49B0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5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A11C-34A4-403A-BD87-DED133ECD2A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700F-83C0-408B-AB3F-7B4C49B0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EA11C-34A4-403A-BD87-DED133ECD2A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700F-83C0-408B-AB3F-7B4C49B02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3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-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90500" y="3951515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Planning and Sustainability in the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Chicago </a:t>
            </a:r>
            <a:r>
              <a:rPr lang="en-US" sz="4000" dirty="0" smtClean="0">
                <a:solidFill>
                  <a:schemeClr val="bg1"/>
                </a:solidFill>
              </a:rPr>
              <a:t>Metropolitan Region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Metropolitan Mayor’s Caucus Environment Committee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September 19, 2016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7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030" y="1028929"/>
            <a:ext cx="8309739" cy="2819255"/>
          </a:xfrm>
        </p:spPr>
        <p:txBody>
          <a:bodyPr numCol="1"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/>
              <a:t>Climate change resilience and adaptation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Water resources planning</a:t>
            </a:r>
          </a:p>
          <a:p>
            <a:pPr lvl="1">
              <a:lnSpc>
                <a:spcPct val="110000"/>
              </a:lnSpc>
              <a:buFont typeface="Calibri" panose="020F0502020204030204" pitchFamily="34" charset="0"/>
              <a:buChar char="̶"/>
            </a:pPr>
            <a:r>
              <a:rPr lang="en-US" b="0" dirty="0" smtClean="0"/>
              <a:t>water quality, water supply, stormwater and flooding</a:t>
            </a:r>
            <a:endParaRPr lang="en-US" b="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/>
              <a:t>Green infrastructure / open space </a:t>
            </a:r>
            <a:r>
              <a:rPr lang="en-US" sz="2400" b="0" dirty="0" smtClean="0"/>
              <a:t>/ conservation</a:t>
            </a:r>
            <a:endParaRPr lang="en-US" sz="2400" b="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Land </a:t>
            </a:r>
            <a:r>
              <a:rPr lang="en-US" sz="2400" b="0" dirty="0"/>
              <a:t>use and </a:t>
            </a:r>
            <a:r>
              <a:rPr lang="en-US" sz="2400" b="0" dirty="0" smtClean="0"/>
              <a:t>transportation planning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Economic development and shared services</a:t>
            </a:r>
            <a:endParaRPr lang="en-US" sz="2400" b="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030" y="498595"/>
            <a:ext cx="6554807" cy="530334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CMAP’s Environmental Activities 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54653" y="4378518"/>
            <a:ext cx="8309739" cy="226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rtlCol="0" anchor="t" anchorCtr="0" compatLnSpc="1">
            <a:prstTxWarp prst="textNoShape">
              <a:avLst/>
            </a:prstTxWarp>
            <a:noAutofit/>
          </a:bodyPr>
          <a:lstStyle>
            <a:lvl1pPr marL="257175" indent="-2571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Pct val="125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>
                <a:solidFill>
                  <a:schemeClr val="accent6"/>
                </a:solidFill>
              </a:rPr>
              <a:t>Climate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>
                <a:solidFill>
                  <a:schemeClr val="accent6"/>
                </a:solidFill>
              </a:rPr>
              <a:t>Economic development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Energy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>
                <a:solidFill>
                  <a:schemeClr val="accent6"/>
                </a:solidFill>
              </a:rPr>
              <a:t>Land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>
                <a:solidFill>
                  <a:schemeClr val="accent6"/>
                </a:solidFill>
              </a:rPr>
              <a:t>Leadership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>
                <a:solidFill>
                  <a:schemeClr val="accent6"/>
                </a:solidFill>
              </a:rPr>
              <a:t>Mobility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>
                <a:solidFill>
                  <a:schemeClr val="accent6"/>
                </a:solidFill>
              </a:rPr>
              <a:t>Municipal operations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>
                <a:solidFill>
                  <a:schemeClr val="accent6"/>
                </a:solidFill>
              </a:rPr>
              <a:t>Sustainable communities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Waste </a:t>
            </a:r>
            <a:r>
              <a:rPr lang="en-US" sz="2400" b="0" dirty="0"/>
              <a:t>&amp; </a:t>
            </a:r>
            <a:r>
              <a:rPr lang="en-US" sz="2400" b="0" dirty="0" smtClean="0"/>
              <a:t>recycling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>
                <a:solidFill>
                  <a:schemeClr val="accent6"/>
                </a:solidFill>
              </a:rPr>
              <a:t>Water</a:t>
            </a:r>
            <a:endParaRPr lang="en-US" sz="2400" b="0" dirty="0">
              <a:solidFill>
                <a:schemeClr val="accent6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354653" y="3848184"/>
            <a:ext cx="8309739" cy="53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70C0"/>
                </a:solidFill>
              </a:rPr>
              <a:t>Greenest Region Compact 2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3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12" y="876260"/>
            <a:ext cx="5373035" cy="868939"/>
          </a:xfrm>
        </p:spPr>
        <p:txBody>
          <a:bodyPr>
            <a:normAutofit fontScale="90000"/>
          </a:bodyPr>
          <a:lstStyle/>
          <a:p>
            <a:pPr algn="l"/>
            <a:r>
              <a:rPr lang="en-US" sz="3300" dirty="0">
                <a:solidFill>
                  <a:srgbClr val="0070C0"/>
                </a:solidFill>
              </a:rPr>
              <a:t>GO TO 2040 Implementation: Support better decision-making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012" y="2101191"/>
            <a:ext cx="55617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8366" indent="-257175"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/>
              <a:t>Research market and public policy trends </a:t>
            </a:r>
          </a:p>
          <a:p>
            <a:pPr marL="257175" indent="-257175"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/>
              <a:t>Data collection and dissemination</a:t>
            </a:r>
          </a:p>
          <a:p>
            <a:pPr marL="257175" indent="-257175"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/>
              <a:t>Collaboration and facilitation</a:t>
            </a:r>
          </a:p>
          <a:p>
            <a:pPr marL="257175" indent="-257175"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 smtClean="0"/>
              <a:t>Training, information sharing, guides</a:t>
            </a:r>
            <a:endParaRPr lang="en-US" dirty="0"/>
          </a:p>
          <a:p>
            <a:pPr marL="257175" indent="-257175">
              <a:spcAft>
                <a:spcPts val="900"/>
              </a:spcAft>
              <a:buFont typeface="Arial" pitchFamily="34" charset="0"/>
              <a:buChar char="•"/>
            </a:pPr>
            <a:r>
              <a:rPr lang="en-US" dirty="0"/>
              <a:t>Planning and policy resources </a:t>
            </a:r>
          </a:p>
          <a:p>
            <a:pPr marL="257175" indent="-257175"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95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Local Technical Assistance and Capacity Building</a:t>
            </a:r>
          </a:p>
          <a:p>
            <a:pPr marL="600075" lvl="1" indent="-257175">
              <a:spcAft>
                <a:spcPts val="900"/>
              </a:spcAft>
              <a:buFont typeface="Calibri" panose="020F0502020204030204" pitchFamily="34" charset="0"/>
              <a:buChar char="̶"/>
              <a:defRPr/>
            </a:pPr>
            <a:r>
              <a:rPr lang="en-US" dirty="0">
                <a:solidFill>
                  <a:srgbClr val="0070C0"/>
                </a:solidFill>
              </a:rPr>
              <a:t>Collaborate with regional partners to provide planning support to local communities</a:t>
            </a:r>
          </a:p>
          <a:p>
            <a:pPr marL="600075" lvl="1" indent="-257175">
              <a:spcAft>
                <a:spcPts val="900"/>
              </a:spcAft>
              <a:buFont typeface="Calibri" panose="020F0502020204030204" pitchFamily="34" charset="0"/>
              <a:buChar char="̶"/>
              <a:defRPr/>
            </a:pPr>
            <a:r>
              <a:rPr lang="en-US" dirty="0">
                <a:solidFill>
                  <a:srgbClr val="0070C0"/>
                </a:solidFill>
              </a:rPr>
              <a:t>Over 160 projects on a range of planning issues and a variety of plan </a:t>
            </a:r>
            <a:r>
              <a:rPr lang="en-US" dirty="0" smtClean="0">
                <a:solidFill>
                  <a:srgbClr val="0070C0"/>
                </a:solidFill>
              </a:rPr>
              <a:t>types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3388"/>
          <a:stretch/>
        </p:blipFill>
        <p:spPr bwMode="auto">
          <a:xfrm>
            <a:off x="5600700" y="950402"/>
            <a:ext cx="3478814" cy="494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164" y="1745199"/>
            <a:ext cx="1733344" cy="22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316152" y="519765"/>
            <a:ext cx="7278181" cy="53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70C0"/>
                </a:solidFill>
              </a:rPr>
              <a:t>Local Technical Assistance Projects &amp; Plans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62014" y="1123579"/>
            <a:ext cx="7257448" cy="511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57175" indent="-2571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Pct val="125000"/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Comprehensive Land Use Plans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Zoning Codes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Corridor Plans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Sustainability Plans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Stormwater Management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Water conservation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Watershed plans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/>
              <a:t>Bicycle and Pedestrian Plans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Trails plans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Multimodal transportation plans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b="0" dirty="0" smtClean="0"/>
              <a:t>Vulnerability assessments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363110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06031" y="288835"/>
            <a:ext cx="8118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7FD0"/>
                </a:solidFill>
                <a:latin typeface="+mj-lt"/>
                <a:ea typeface="+mj-ea"/>
                <a:cs typeface="+mj-cs"/>
                <a:sym typeface="Gill Sans" pitchFamily="92" charset="0"/>
              </a:rPr>
              <a:t>DuPage County Government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765" y="129477"/>
            <a:ext cx="317632" cy="317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318413"/>
            <a:ext cx="889299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Sustainability Best Practices Guide </a:t>
            </a:r>
            <a:br>
              <a:rPr lang="en-US" sz="2400" dirty="0"/>
            </a:br>
            <a:r>
              <a:rPr lang="en-US" sz="2400" dirty="0"/>
              <a:t>for Government Center Campus</a:t>
            </a:r>
          </a:p>
          <a:p>
            <a:endParaRPr lang="en-US" sz="2400" dirty="0"/>
          </a:p>
          <a:p>
            <a:r>
              <a:rPr lang="en-US" sz="2400" dirty="0"/>
              <a:t>Specific on-site strategies to improve</a:t>
            </a:r>
            <a:br>
              <a:rPr lang="en-US" sz="2400" dirty="0"/>
            </a:br>
            <a:r>
              <a:rPr lang="en-US" sz="2400" dirty="0"/>
              <a:t>sustainability of operations</a:t>
            </a:r>
          </a:p>
          <a:p>
            <a:pPr lvl="1"/>
            <a:r>
              <a:rPr lang="en-US" sz="2000" dirty="0"/>
              <a:t>Green building, transportation maintenance </a:t>
            </a:r>
            <a:br>
              <a:rPr lang="en-US" sz="2000" dirty="0"/>
            </a:br>
            <a:r>
              <a:rPr lang="en-US" sz="2000" dirty="0"/>
              <a:t>and fleet, waste disposal and composting, </a:t>
            </a:r>
            <a:br>
              <a:rPr lang="en-US" sz="2000" dirty="0"/>
            </a:br>
            <a:r>
              <a:rPr lang="en-US" sz="2000" dirty="0"/>
              <a:t>open space and ecosystems, water efficiency </a:t>
            </a:r>
            <a:br>
              <a:rPr lang="en-US" sz="2000" dirty="0"/>
            </a:br>
            <a:r>
              <a:rPr lang="en-US" sz="2000" dirty="0"/>
              <a:t>and use, energy and climate, education and </a:t>
            </a:r>
            <a:br>
              <a:rPr lang="en-US" sz="2000" dirty="0"/>
            </a:br>
            <a:r>
              <a:rPr lang="en-US" sz="2000" dirty="0"/>
              <a:t>awareness</a:t>
            </a:r>
          </a:p>
          <a:p>
            <a:endParaRPr lang="en-US" sz="2400" dirty="0"/>
          </a:p>
          <a:p>
            <a:r>
              <a:rPr lang="en-US" sz="2400" dirty="0"/>
              <a:t>Indicator guide and worksheet to track</a:t>
            </a:r>
            <a:br>
              <a:rPr lang="en-US" sz="2400" dirty="0"/>
            </a:br>
            <a:r>
              <a:rPr lang="en-US" sz="2400" dirty="0"/>
              <a:t>County progress on a variety of indicators</a:t>
            </a:r>
            <a:br>
              <a:rPr lang="en-US" sz="2400" dirty="0"/>
            </a:br>
            <a:r>
              <a:rPr lang="en-US" sz="2400" dirty="0"/>
              <a:t>designed to accompany the best practices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3019181" cy="394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3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06031" y="288835"/>
            <a:ext cx="8118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7FD0"/>
                </a:solidFill>
                <a:latin typeface="+mj-lt"/>
                <a:ea typeface="+mj-ea"/>
                <a:cs typeface="+mj-cs"/>
                <a:sym typeface="Gill Sans" pitchFamily="92" charset="0"/>
              </a:rPr>
              <a:t>Park Forest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765" y="129477"/>
            <a:ext cx="317632" cy="317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032" y="1318413"/>
            <a:ext cx="6840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Growing Green Sustainability Plan (2012)</a:t>
            </a:r>
          </a:p>
          <a:p>
            <a:pPr lvl="1"/>
            <a:r>
              <a:rPr lang="en-US" sz="2400" dirty="0"/>
              <a:t>Land use, transportation, open space, </a:t>
            </a:r>
            <a:br>
              <a:rPr lang="en-US" sz="2400" dirty="0"/>
            </a:br>
            <a:r>
              <a:rPr lang="en-US" sz="2400" dirty="0"/>
              <a:t>waste, water, energy, climate, economy, </a:t>
            </a:r>
            <a:br>
              <a:rPr lang="en-US" sz="2400" dirty="0"/>
            </a:br>
            <a:r>
              <a:rPr lang="en-US" sz="2400" dirty="0"/>
              <a:t>local food, municipal policies and </a:t>
            </a:r>
            <a:br>
              <a:rPr lang="en-US" sz="2400" dirty="0"/>
            </a:br>
            <a:r>
              <a:rPr lang="en-US" sz="2400" dirty="0"/>
              <a:t>practices, education, community health, </a:t>
            </a:r>
            <a:br>
              <a:rPr lang="en-US" sz="2400" dirty="0"/>
            </a:br>
            <a:r>
              <a:rPr lang="en-US" sz="2400" dirty="0"/>
              <a:t>housing, and arts and culture</a:t>
            </a:r>
          </a:p>
          <a:p>
            <a:endParaRPr lang="en-US" sz="2400" dirty="0"/>
          </a:p>
          <a:p>
            <a:r>
              <a:rPr lang="en-US" sz="2400" dirty="0"/>
              <a:t>Bicycle and Pedestrian Plan (2014)</a:t>
            </a:r>
          </a:p>
          <a:p>
            <a:endParaRPr lang="en-US" sz="2400" dirty="0"/>
          </a:p>
          <a:p>
            <a:r>
              <a:rPr lang="en-US" sz="2400" dirty="0" smtClean="0"/>
              <a:t>Development </a:t>
            </a:r>
            <a:r>
              <a:rPr lang="en-US" sz="2400" dirty="0"/>
              <a:t>Regulations Update </a:t>
            </a:r>
            <a:r>
              <a:rPr lang="en-US" sz="2400" dirty="0" smtClean="0"/>
              <a:t>(2016)</a:t>
            </a:r>
            <a:endParaRPr lang="en-US" sz="2400" dirty="0">
              <a:latin typeface="CMAP Sans" panose="02000603040000020003" pitchFamily="2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CMAP Sans" panose="02000603040000020003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13" y="1318413"/>
            <a:ext cx="1704152" cy="222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13" y="3901739"/>
            <a:ext cx="1722363" cy="222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25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1293" cy="51435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5122" y="4457900"/>
            <a:ext cx="48411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4BACC6">
                    <a:lumMod val="75000"/>
                  </a:srgbClr>
                </a:solidFill>
              </a:rPr>
              <a:t>www.cmap.illinois.gov/about/involvement</a:t>
            </a:r>
          </a:p>
        </p:txBody>
      </p:sp>
    </p:spTree>
    <p:extLst>
      <p:ext uri="{BB962C8B-B14F-4D97-AF65-F5344CB8AC3E}">
        <p14:creationId xmlns:p14="http://schemas.microsoft.com/office/powerpoint/2010/main" val="6427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4160" y="152400"/>
            <a:ext cx="8615680" cy="655319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defRPr/>
            </a:pPr>
            <a:r>
              <a:rPr lang="en-US" i="1" dirty="0" smtClean="0"/>
              <a:t>Change </a:t>
            </a:r>
            <a:r>
              <a:rPr lang="en-US" i="1" dirty="0"/>
              <a:t>and transformation happen when </a:t>
            </a:r>
            <a:r>
              <a:rPr lang="en-US" i="1" dirty="0" smtClean="0"/>
              <a:t>…    </a:t>
            </a:r>
          </a:p>
          <a:p>
            <a:pPr marL="849312" lvl="2" indent="0">
              <a:lnSpc>
                <a:spcPct val="120000"/>
              </a:lnSpc>
              <a:spcAft>
                <a:spcPts val="1200"/>
              </a:spcAft>
              <a:buNone/>
              <a:defRPr/>
            </a:pPr>
            <a:endParaRPr lang="en-US" sz="3200" i="1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marL="849312" lvl="2" indent="0">
              <a:lnSpc>
                <a:spcPct val="120000"/>
              </a:lnSpc>
              <a:spcAft>
                <a:spcPts val="1200"/>
              </a:spcAft>
              <a:buNone/>
              <a:defRPr/>
            </a:pPr>
            <a:endParaRPr lang="en-US" sz="3200" i="1" dirty="0">
              <a:solidFill>
                <a:srgbClr val="FFFFFF"/>
              </a:solidFill>
              <a:ea typeface="+mn-ea"/>
              <a:cs typeface="+mn-cs"/>
            </a:endParaRPr>
          </a:p>
          <a:p>
            <a:pPr marL="849312" lvl="2" indent="0">
              <a:lnSpc>
                <a:spcPct val="120000"/>
              </a:lnSpc>
              <a:spcAft>
                <a:spcPts val="1200"/>
              </a:spcAft>
              <a:buNone/>
              <a:defRPr/>
            </a:pPr>
            <a:endParaRPr lang="en-US" sz="3200" i="1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marL="849312" lvl="2" indent="0">
              <a:lnSpc>
                <a:spcPct val="120000"/>
              </a:lnSpc>
              <a:spcAft>
                <a:spcPts val="1200"/>
              </a:spcAft>
              <a:buNone/>
              <a:defRPr/>
            </a:pPr>
            <a:endParaRPr lang="en-US" sz="3200" i="1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marL="849312" lvl="2" indent="0">
              <a:lnSpc>
                <a:spcPct val="120000"/>
              </a:lnSpc>
              <a:spcAft>
                <a:spcPts val="1200"/>
              </a:spcAft>
              <a:buNone/>
              <a:defRPr/>
            </a:pPr>
            <a:endParaRPr lang="en-US" sz="3200" i="1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… vision</a:t>
            </a:r>
            <a:r>
              <a:rPr lang="en-US" i="1" dirty="0">
                <a:ea typeface="+mn-ea"/>
                <a:cs typeface="+mn-cs"/>
              </a:rPr>
              <a:t>, leadership, policies, programs, legislation, financing, </a:t>
            </a:r>
            <a:r>
              <a:rPr lang="en-US" i="1" dirty="0" smtClean="0">
                <a:ea typeface="+mn-ea"/>
                <a:cs typeface="+mn-cs"/>
              </a:rPr>
              <a:t>funding, and action </a:t>
            </a:r>
            <a:r>
              <a:rPr lang="en-US" i="1" dirty="0">
                <a:ea typeface="+mn-ea"/>
                <a:cs typeface="+mn-cs"/>
              </a:rPr>
              <a:t>are pointed in the same direction</a:t>
            </a:r>
            <a:r>
              <a:rPr lang="en-US" i="1" dirty="0" smtClean="0">
                <a:ea typeface="+mn-ea"/>
                <a:cs typeface="+mn-cs"/>
              </a:rPr>
              <a:t>. </a:t>
            </a:r>
            <a:endParaRPr lang="en-US" i="1" dirty="0">
              <a:ea typeface="+mn-ea"/>
              <a:cs typeface="+mn-cs"/>
            </a:endParaRPr>
          </a:p>
          <a:p>
            <a:pPr marL="228399" indent="-228399">
              <a:lnSpc>
                <a:spcPct val="120000"/>
              </a:lnSpc>
              <a:spcAft>
                <a:spcPts val="1200"/>
              </a:spcAft>
              <a:defRPr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37218" r="6434" b="11072"/>
          <a:stretch/>
        </p:blipFill>
        <p:spPr bwMode="auto">
          <a:xfrm>
            <a:off x="381000" y="1066800"/>
            <a:ext cx="8054671" cy="354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3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2" y="236094"/>
            <a:ext cx="7862341" cy="58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4259" name="Picture 3" descr="9-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b="8890"/>
          <a:stretch/>
        </p:blipFill>
        <p:spPr bwMode="auto">
          <a:xfrm>
            <a:off x="727410" y="532054"/>
            <a:ext cx="7200493" cy="5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4261" name="Picture 5" descr="9-0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1"/>
          <a:stretch/>
        </p:blipFill>
        <p:spPr bwMode="auto">
          <a:xfrm>
            <a:off x="247499" y="532056"/>
            <a:ext cx="7811582" cy="529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" y="36862"/>
            <a:ext cx="9064869" cy="67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0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29500" y="1885950"/>
            <a:ext cx="5715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8717" y="25180"/>
            <a:ext cx="3536950" cy="754467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dirty="0">
                <a:solidFill>
                  <a:srgbClr val="4BACC6">
                    <a:lumMod val="75000"/>
                  </a:srgbClr>
                </a:solidFill>
              </a:rPr>
              <a:t>Population shift towards the edge of the region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" y="788671"/>
            <a:ext cx="4467858" cy="5781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62" y="866275"/>
            <a:ext cx="4192708" cy="586197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73662" y="25180"/>
            <a:ext cx="4067854" cy="9184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>
                <a:solidFill>
                  <a:srgbClr val="4BACC6">
                    <a:lumMod val="75000"/>
                  </a:srgbClr>
                </a:solidFill>
              </a:rPr>
              <a:t>Protected and developed land 2001 - 11</a:t>
            </a:r>
            <a:endParaRPr lang="en-US" sz="27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56" b="14285"/>
          <a:stretch/>
        </p:blipFill>
        <p:spPr>
          <a:xfrm>
            <a:off x="8716500" y="6450709"/>
            <a:ext cx="250031" cy="239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1" b="5142"/>
          <a:stretch/>
        </p:blipFill>
        <p:spPr>
          <a:xfrm>
            <a:off x="4081110" y="5188089"/>
            <a:ext cx="1951955" cy="13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777" y="560728"/>
            <a:ext cx="4633868" cy="994172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70C0"/>
                </a:solidFill>
              </a:rPr>
              <a:t>CMAP: Planning for the Future of our Region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92933" y="1765471"/>
            <a:ext cx="4930091" cy="4232537"/>
          </a:xfrm>
        </p:spPr>
        <p:txBody>
          <a:bodyPr>
            <a:noAutofit/>
          </a:bodyPr>
          <a:lstStyle/>
          <a:p>
            <a:r>
              <a:rPr lang="en-US" sz="1800" dirty="0"/>
              <a:t>Official regional planning organization and MPO for northeastern IL formed in 2005 to integrate transportation and land use planning</a:t>
            </a:r>
          </a:p>
          <a:p>
            <a:r>
              <a:rPr lang="en-US" sz="1800" dirty="0"/>
              <a:t>Emphasize comprehensive planning for the interrelated nature of transportation, land use, environment, and the regional economy</a:t>
            </a:r>
          </a:p>
          <a:p>
            <a:r>
              <a:rPr lang="en-US" sz="1800" dirty="0"/>
              <a:t>Work with partners to develop and implement coordinated strategies that lead to economic prosperity and quality of life for 7 counties and 284 municipalities of NE Illinois (over 1200 units of government in total)</a:t>
            </a:r>
          </a:p>
          <a:p>
            <a:r>
              <a:rPr lang="en-US" sz="1800" dirty="0"/>
              <a:t>Adopted GO TO 2040 regional plan and policy framework in 2010</a:t>
            </a:r>
          </a:p>
          <a:p>
            <a:r>
              <a:rPr lang="en-US" sz="1800" dirty="0"/>
              <a:t>CMAP Board, MPO Policy Committee, ENR and other working committees</a:t>
            </a:r>
          </a:p>
          <a:p>
            <a:endParaRPr lang="en-US" sz="1125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97330" y="857250"/>
            <a:ext cx="6508631" cy="4011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00" b="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119"/>
          <a:stretch/>
        </p:blipFill>
        <p:spPr>
          <a:xfrm>
            <a:off x="5105401" y="857250"/>
            <a:ext cx="4038600" cy="514075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857249"/>
            <a:ext cx="4038600" cy="545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3001" y="903166"/>
            <a:ext cx="4746539" cy="4316252"/>
          </a:xfrm>
        </p:spPr>
        <p:txBody>
          <a:bodyPr>
            <a:normAutofit/>
          </a:bodyPr>
          <a:lstStyle/>
          <a:p>
            <a:pPr marL="257175" indent="-257175" algn="l">
              <a:spcBef>
                <a:spcPts val="9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Comprehensive, long-range plan for Chicago metropolitan area</a:t>
            </a:r>
          </a:p>
          <a:p>
            <a:pPr marL="257175" indent="-257175" algn="l">
              <a:spcBef>
                <a:spcPts val="9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Adopted in October 2010</a:t>
            </a:r>
          </a:p>
          <a:p>
            <a:pPr marL="257175" indent="-257175" algn="l">
              <a:spcBef>
                <a:spcPts val="900"/>
              </a:spcBef>
              <a:buFont typeface="Arial" pitchFamily="34" charset="0"/>
              <a:buChar char="•"/>
            </a:pPr>
            <a:r>
              <a:rPr lang="en-US" dirty="0"/>
              <a:t>Establishes a vision for future of the region </a:t>
            </a:r>
          </a:p>
          <a:p>
            <a:pPr marL="257175" indent="-257175" algn="l">
              <a:spcBef>
                <a:spcPts val="900"/>
              </a:spcBef>
              <a:buFont typeface="Arial" pitchFamily="34" charset="0"/>
              <a:buChar char="•"/>
            </a:pPr>
            <a:r>
              <a:rPr lang="en-US" dirty="0"/>
              <a:t>Recommends policies, strategies, and actions (strategic plan)</a:t>
            </a:r>
          </a:p>
          <a:p>
            <a:pPr marL="257175" indent="-257175" algn="l">
              <a:spcBef>
                <a:spcPts val="900"/>
              </a:spcBef>
              <a:buFont typeface="Arial" pitchFamily="34" charset="0"/>
              <a:buChar char="•"/>
            </a:pPr>
            <a:r>
              <a:rPr lang="en-US" dirty="0" smtClean="0"/>
              <a:t>Achieve a more livable, sustainable region through </a:t>
            </a:r>
            <a:r>
              <a:rPr lang="en-US" dirty="0"/>
              <a:t>better decision making</a:t>
            </a:r>
          </a:p>
          <a:p>
            <a:pPr marL="257175" indent="-257175" algn="l">
              <a:spcBef>
                <a:spcPts val="900"/>
              </a:spcBef>
            </a:pPr>
            <a:endParaRPr lang="en-US" sz="15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8" y="903165"/>
            <a:ext cx="3822319" cy="47160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1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857249"/>
            <a:ext cx="3487553" cy="26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8999"/>
            <a:ext cx="3487553" cy="26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428999"/>
            <a:ext cx="3487553" cy="26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855022"/>
            <a:ext cx="3487553" cy="26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5900" y="1958046"/>
            <a:ext cx="2829828" cy="113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spcBef>
                <a:spcPts val="450"/>
              </a:spcBef>
            </a:pPr>
            <a:r>
              <a:rPr lang="en-US" sz="1350" b="1" dirty="0">
                <a:solidFill>
                  <a:schemeClr val="bg1"/>
                </a:solidFill>
              </a:rPr>
              <a:t>1. Land Use and Housing</a:t>
            </a:r>
          </a:p>
          <a:p>
            <a:pPr marL="385763" indent="-385763">
              <a:spcBef>
                <a:spcPts val="450"/>
              </a:spcBef>
            </a:pPr>
            <a:r>
              <a:rPr lang="en-US" sz="1350" b="1" dirty="0">
                <a:solidFill>
                  <a:schemeClr val="bg1"/>
                </a:solidFill>
              </a:rPr>
              <a:t>2. Water &amp; Energy Conservation</a:t>
            </a:r>
          </a:p>
          <a:p>
            <a:pPr marL="385763" indent="-385763">
              <a:spcBef>
                <a:spcPts val="450"/>
              </a:spcBef>
            </a:pPr>
            <a:r>
              <a:rPr lang="en-US" sz="1350" b="1" dirty="0">
                <a:solidFill>
                  <a:schemeClr val="bg1"/>
                </a:solidFill>
              </a:rPr>
              <a:t>3. Parks and Open Space</a:t>
            </a:r>
          </a:p>
          <a:p>
            <a:pPr marL="385763" indent="-385763">
              <a:spcBef>
                <a:spcPts val="450"/>
              </a:spcBef>
            </a:pPr>
            <a:r>
              <a:rPr lang="en-US" sz="1350" b="1" dirty="0">
                <a:solidFill>
                  <a:schemeClr val="bg1"/>
                </a:solidFill>
              </a:rPr>
              <a:t>4. Sustainable Local Food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4899" y="1958048"/>
            <a:ext cx="3465095" cy="581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spcBef>
                <a:spcPts val="450"/>
              </a:spcBef>
            </a:pPr>
            <a:r>
              <a:rPr lang="en-US" sz="1350" b="1" dirty="0">
                <a:solidFill>
                  <a:schemeClr val="bg1"/>
                </a:solidFill>
              </a:rPr>
              <a:t>5. Education and Workforce Development</a:t>
            </a:r>
          </a:p>
          <a:p>
            <a:pPr marL="385763" indent="-385763">
              <a:spcBef>
                <a:spcPts val="450"/>
              </a:spcBef>
            </a:pPr>
            <a:r>
              <a:rPr lang="en-US" sz="1350" b="1" dirty="0">
                <a:solidFill>
                  <a:schemeClr val="bg1"/>
                </a:solidFill>
              </a:rPr>
              <a:t>6. Economic Innovation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7107" y="4514850"/>
            <a:ext cx="3465095" cy="85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spcBef>
                <a:spcPts val="450"/>
              </a:spcBef>
            </a:pPr>
            <a:r>
              <a:rPr lang="en-US" sz="1350" b="1" dirty="0">
                <a:solidFill>
                  <a:schemeClr val="bg1"/>
                </a:solidFill>
              </a:rPr>
              <a:t>7. Tax Policy</a:t>
            </a:r>
          </a:p>
          <a:p>
            <a:pPr marL="385763" indent="-385763">
              <a:spcBef>
                <a:spcPts val="450"/>
              </a:spcBef>
            </a:pPr>
            <a:r>
              <a:rPr lang="en-US" sz="1350" b="1" dirty="0">
                <a:solidFill>
                  <a:schemeClr val="bg1"/>
                </a:solidFill>
              </a:rPr>
              <a:t>8. Access to Information</a:t>
            </a:r>
          </a:p>
          <a:p>
            <a:pPr marL="385763" indent="-385763">
              <a:spcBef>
                <a:spcPts val="450"/>
              </a:spcBef>
            </a:pPr>
            <a:r>
              <a:rPr lang="en-US" sz="1350" b="1" dirty="0">
                <a:solidFill>
                  <a:schemeClr val="bg1"/>
                </a:solidFill>
              </a:rPr>
              <a:t>9. Coordinated Investments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06107" y="4514850"/>
            <a:ext cx="3465095" cy="85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spcBef>
                <a:spcPts val="450"/>
              </a:spcBef>
            </a:pPr>
            <a:r>
              <a:rPr lang="en-US" sz="1350" b="1" dirty="0">
                <a:solidFill>
                  <a:schemeClr val="bg1"/>
                </a:solidFill>
              </a:rPr>
              <a:t>10. Transportation Investments</a:t>
            </a:r>
          </a:p>
          <a:p>
            <a:pPr marL="385763" indent="-385763">
              <a:spcBef>
                <a:spcPts val="450"/>
              </a:spcBef>
            </a:pPr>
            <a:r>
              <a:rPr lang="en-US" sz="1350" b="1" dirty="0">
                <a:solidFill>
                  <a:schemeClr val="bg1"/>
                </a:solidFill>
              </a:rPr>
              <a:t>11. Public Transit</a:t>
            </a:r>
          </a:p>
          <a:p>
            <a:pPr marL="385763" indent="-385763">
              <a:spcBef>
                <a:spcPts val="450"/>
              </a:spcBef>
            </a:pPr>
            <a:r>
              <a:rPr lang="en-US" sz="1350" b="1" dirty="0">
                <a:solidFill>
                  <a:schemeClr val="bg1"/>
                </a:solidFill>
              </a:rPr>
              <a:t>12. Freight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2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262" y="435768"/>
            <a:ext cx="8229600" cy="10561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>
                <a:solidFill>
                  <a:srgbClr val="0070C0"/>
                </a:solidFill>
              </a:rPr>
              <a:t>Sustainability addressed not as an individual goal, but throughout the GO TO 2040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583" y="1568918"/>
            <a:ext cx="8147462" cy="4603282"/>
          </a:xfrm>
        </p:spPr>
        <p:txBody>
          <a:bodyPr numCol="1">
            <a:noAutofit/>
          </a:bodyPr>
          <a:lstStyle/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Preserve </a:t>
            </a:r>
            <a:r>
              <a:rPr lang="en-US" sz="2400" dirty="0"/>
              <a:t>valuable environmental </a:t>
            </a:r>
            <a:r>
              <a:rPr lang="en-US" sz="2400" dirty="0" smtClean="0"/>
              <a:t>features, plants, habitat</a:t>
            </a:r>
            <a:endParaRPr lang="en-US" sz="2400" dirty="0"/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Conserve energy, water, wetlands, streams, groundwater</a:t>
            </a:r>
            <a:endParaRPr lang="en-US" sz="2400" dirty="0"/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Provide access to parks and open space for recreation</a:t>
            </a: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Support sustainable, local food systems</a:t>
            </a:r>
            <a:endParaRPr lang="en-US" sz="2400" dirty="0"/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Support </a:t>
            </a:r>
            <a:r>
              <a:rPr lang="en-US" sz="2400" dirty="0"/>
              <a:t>transit, walking, and biking</a:t>
            </a: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Encourage reuse of buildings and developed areas / encourage infill growth  </a:t>
            </a:r>
            <a:endParaRPr lang="en-US" sz="2400" dirty="0"/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Encourage compact, </a:t>
            </a:r>
            <a:r>
              <a:rPr lang="en-US" sz="2400" dirty="0" smtClean="0"/>
              <a:t>walkable, mixed</a:t>
            </a:r>
            <a:r>
              <a:rPr lang="en-US" sz="2400" dirty="0"/>
              <a:t>-use </a:t>
            </a:r>
            <a:r>
              <a:rPr lang="en-US" sz="2400" dirty="0" smtClean="0"/>
              <a:t>neighborhoods</a:t>
            </a:r>
          </a:p>
          <a:p>
            <a:pPr marL="514350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Encourage diversity of housing and jobs in close proximity</a:t>
            </a:r>
          </a:p>
        </p:txBody>
      </p:sp>
    </p:spTree>
    <p:extLst>
      <p:ext uri="{BB962C8B-B14F-4D97-AF65-F5344CB8AC3E}">
        <p14:creationId xmlns:p14="http://schemas.microsoft.com/office/powerpoint/2010/main" val="19047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747</Words>
  <Application>Microsoft Office PowerPoint</Application>
  <PresentationFormat>On-screen Show (4:3)</PresentationFormat>
  <Paragraphs>132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CMAP Sans</vt:lpstr>
      <vt:lpstr>Gill Sans</vt:lpstr>
      <vt:lpstr>ヒラギノ角ゴ ProN W3</vt:lpstr>
      <vt:lpstr>Office Theme</vt:lpstr>
      <vt:lpstr>PowerPoint Presentation</vt:lpstr>
      <vt:lpstr>PowerPoint Presentation</vt:lpstr>
      <vt:lpstr>PowerPoint Presentation</vt:lpstr>
      <vt:lpstr>PowerPoint Presentation</vt:lpstr>
      <vt:lpstr>Population shift towards the edge of the region</vt:lpstr>
      <vt:lpstr>CMAP: Planning for the Future of our Region</vt:lpstr>
      <vt:lpstr>PowerPoint Presentation</vt:lpstr>
      <vt:lpstr>PowerPoint Presentation</vt:lpstr>
      <vt:lpstr>Sustainability addressed not as an individual goal, but throughout the GO TO 2040 Plan</vt:lpstr>
      <vt:lpstr>CMAP’s Environmental Activities </vt:lpstr>
      <vt:lpstr>GO TO 2040 Implementation: Support better decision-making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Policy in   Metropolitan Chicago  February 2017</dc:title>
  <dc:creator>Jason Navota</dc:creator>
  <cp:lastModifiedBy>Edith Makra</cp:lastModifiedBy>
  <cp:revision>10</cp:revision>
  <cp:lastPrinted>2017-09-18T17:44:55Z</cp:lastPrinted>
  <dcterms:created xsi:type="dcterms:W3CDTF">2017-09-18T16:53:27Z</dcterms:created>
  <dcterms:modified xsi:type="dcterms:W3CDTF">2017-09-18T21:07:50Z</dcterms:modified>
</cp:coreProperties>
</file>