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Lst>
  <p:notesMasterIdLst>
    <p:notesMasterId r:id="rId26"/>
  </p:notesMasterIdLst>
  <p:sldIdLst>
    <p:sldId id="350" r:id="rId6"/>
    <p:sldId id="352" r:id="rId7"/>
    <p:sldId id="366" r:id="rId8"/>
    <p:sldId id="351" r:id="rId9"/>
    <p:sldId id="368" r:id="rId10"/>
    <p:sldId id="367" r:id="rId11"/>
    <p:sldId id="377" r:id="rId12"/>
    <p:sldId id="363" r:id="rId13"/>
    <p:sldId id="378" r:id="rId14"/>
    <p:sldId id="375" r:id="rId15"/>
    <p:sldId id="376" r:id="rId16"/>
    <p:sldId id="373" r:id="rId17"/>
    <p:sldId id="374" r:id="rId18"/>
    <p:sldId id="372" r:id="rId19"/>
    <p:sldId id="379" r:id="rId20"/>
    <p:sldId id="346" r:id="rId21"/>
    <p:sldId id="381" r:id="rId22"/>
    <p:sldId id="380" r:id="rId23"/>
    <p:sldId id="357" r:id="rId24"/>
    <p:sldId id="344" r:id="rId25"/>
  </p:sldIdLst>
  <p:sldSz cx="9144000" cy="6858000" type="screen4x3"/>
  <p:notesSz cx="7086600" cy="9429750"/>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ances Canonizado" initials="FC" lastIdx="8" clrIdx="0"/>
  <p:cmAuthor id="1" name="Computer User" initials="CU"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79218" autoAdjust="0"/>
  </p:normalViewPr>
  <p:slideViewPr>
    <p:cSldViewPr>
      <p:cViewPr>
        <p:scale>
          <a:sx n="100" d="100"/>
          <a:sy n="100" d="100"/>
        </p:scale>
        <p:origin x="-7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71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14788" y="0"/>
            <a:ext cx="3070225" cy="471488"/>
          </a:xfrm>
          <a:prstGeom prst="rect">
            <a:avLst/>
          </a:prstGeom>
        </p:spPr>
        <p:txBody>
          <a:bodyPr vert="horz" lIns="91440" tIns="45720" rIns="91440" bIns="45720" rtlCol="0"/>
          <a:lstStyle>
            <a:lvl1pPr algn="r">
              <a:defRPr sz="1200"/>
            </a:lvl1pPr>
          </a:lstStyle>
          <a:p>
            <a:fld id="{27AC05A7-DCD7-4A69-839C-D145B399BBF7}" type="datetimeFigureOut">
              <a:rPr lang="en-US" smtClean="0"/>
              <a:pPr/>
              <a:t>3/17/2015</a:t>
            </a:fld>
            <a:endParaRPr lang="en-US" dirty="0"/>
          </a:p>
        </p:txBody>
      </p:sp>
      <p:sp>
        <p:nvSpPr>
          <p:cNvPr id="4" name="Slide Image Placeholder 3"/>
          <p:cNvSpPr>
            <a:spLocks noGrp="1" noRot="1" noChangeAspect="1"/>
          </p:cNvSpPr>
          <p:nvPr>
            <p:ph type="sldImg" idx="2"/>
          </p:nvPr>
        </p:nvSpPr>
        <p:spPr>
          <a:xfrm>
            <a:off x="1185863" y="708025"/>
            <a:ext cx="4714875" cy="35353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8025" y="4479925"/>
            <a:ext cx="5670550" cy="424338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56675"/>
            <a:ext cx="3070225" cy="47148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788" y="8956675"/>
            <a:ext cx="3070225" cy="471488"/>
          </a:xfrm>
          <a:prstGeom prst="rect">
            <a:avLst/>
          </a:prstGeom>
        </p:spPr>
        <p:txBody>
          <a:bodyPr vert="horz" lIns="91440" tIns="45720" rIns="91440" bIns="45720" rtlCol="0" anchor="b"/>
          <a:lstStyle>
            <a:lvl1pPr algn="r">
              <a:defRPr sz="1200"/>
            </a:lvl1pPr>
          </a:lstStyle>
          <a:p>
            <a:fld id="{2459547D-C5E2-4E1C-82D1-082CD791EF33}" type="slidenum">
              <a:rPr lang="en-US" smtClean="0"/>
              <a:pPr/>
              <a:t>‹#›</a:t>
            </a:fld>
            <a:endParaRPr lang="en-US" dirty="0"/>
          </a:p>
        </p:txBody>
      </p:sp>
    </p:spTree>
    <p:extLst>
      <p:ext uri="{BB962C8B-B14F-4D97-AF65-F5344CB8AC3E}">
        <p14:creationId xmlns:p14="http://schemas.microsoft.com/office/powerpoint/2010/main" val="3093542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59547D-C5E2-4E1C-82D1-082CD791EF33}" type="slidenum">
              <a:rPr lang="en-US" smtClean="0"/>
              <a:pPr/>
              <a:t>6</a:t>
            </a:fld>
            <a:endParaRPr lang="en-US" dirty="0"/>
          </a:p>
        </p:txBody>
      </p:sp>
    </p:spTree>
    <p:extLst>
      <p:ext uri="{BB962C8B-B14F-4D97-AF65-F5344CB8AC3E}">
        <p14:creationId xmlns:p14="http://schemas.microsoft.com/office/powerpoint/2010/main" val="1160824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slides illustrating current past the point info as well as 20 year barge movement trends broken out by lock and waterway segment would be most helpful, as would breakdown by commodity type.</a:t>
            </a:r>
            <a:endParaRPr lang="en-US" dirty="0"/>
          </a:p>
        </p:txBody>
      </p:sp>
      <p:sp>
        <p:nvSpPr>
          <p:cNvPr id="4" name="Slide Number Placeholder 3"/>
          <p:cNvSpPr>
            <a:spLocks noGrp="1"/>
          </p:cNvSpPr>
          <p:nvPr>
            <p:ph type="sldNum" sz="quarter" idx="10"/>
          </p:nvPr>
        </p:nvSpPr>
        <p:spPr/>
        <p:txBody>
          <a:bodyPr/>
          <a:lstStyle/>
          <a:p>
            <a:fld id="{D623FC48-FD13-421E-94A8-17D69A217F44}" type="slidenum">
              <a:rPr lang="en-US" smtClean="0"/>
              <a:t>15</a:t>
            </a:fld>
            <a:endParaRPr lang="en-US"/>
          </a:p>
        </p:txBody>
      </p:sp>
    </p:spTree>
    <p:extLst>
      <p:ext uri="{BB962C8B-B14F-4D97-AF65-F5344CB8AC3E}">
        <p14:creationId xmlns:p14="http://schemas.microsoft.com/office/powerpoint/2010/main" val="3588167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 Michigan Sea Grant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9C9563A-5EA3-4C0D-AE45-5B9F8F58A9E9}" type="slidenum">
              <a:rPr lang="en-US" smtClean="0"/>
              <a:t>16</a:t>
            </a:fld>
            <a:endParaRPr lang="en-US" dirty="0"/>
          </a:p>
        </p:txBody>
      </p:sp>
    </p:spTree>
    <p:extLst>
      <p:ext uri="{BB962C8B-B14F-4D97-AF65-F5344CB8AC3E}">
        <p14:creationId xmlns:p14="http://schemas.microsoft.com/office/powerpoint/2010/main" val="2381909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 Michigan Sea Grant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9C9563A-5EA3-4C0D-AE45-5B9F8F58A9E9}" type="slidenum">
              <a:rPr lang="en-US" smtClean="0"/>
              <a:t>17</a:t>
            </a:fld>
            <a:endParaRPr lang="en-US" dirty="0"/>
          </a:p>
        </p:txBody>
      </p:sp>
    </p:spTree>
    <p:extLst>
      <p:ext uri="{BB962C8B-B14F-4D97-AF65-F5344CB8AC3E}">
        <p14:creationId xmlns:p14="http://schemas.microsoft.com/office/powerpoint/2010/main" val="2381909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 Michigan Sea Grant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9C9563A-5EA3-4C0D-AE45-5B9F8F58A9E9}" type="slidenum">
              <a:rPr lang="en-US" smtClean="0"/>
              <a:t>18</a:t>
            </a:fld>
            <a:endParaRPr lang="en-US" dirty="0"/>
          </a:p>
        </p:txBody>
      </p:sp>
    </p:spTree>
    <p:extLst>
      <p:ext uri="{BB962C8B-B14F-4D97-AF65-F5344CB8AC3E}">
        <p14:creationId xmlns:p14="http://schemas.microsoft.com/office/powerpoint/2010/main" val="238190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87587115-F140-43C7-9CBC-2C3D566758E4}" type="slidenum">
              <a:rPr lang="en-US" smtClean="0"/>
              <a:pPr/>
              <a:t>7</a:t>
            </a:fld>
            <a:endParaRPr 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9563A-5EA3-4C0D-AE45-5B9F8F58A9E9}"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168665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87587115-F140-43C7-9CBC-2C3D566758E4}" type="slidenum">
              <a:rPr lang="en-US" smtClean="0"/>
              <a:pPr/>
              <a:t>9</a:t>
            </a:fld>
            <a:endParaRPr 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59547D-C5E2-4E1C-82D1-082CD791EF33}" type="slidenum">
              <a:rPr lang="en-US" smtClean="0"/>
              <a:pPr/>
              <a:t>10</a:t>
            </a:fld>
            <a:endParaRPr lang="en-US" dirty="0"/>
          </a:p>
        </p:txBody>
      </p:sp>
    </p:spTree>
    <p:extLst>
      <p:ext uri="{BB962C8B-B14F-4D97-AF65-F5344CB8AC3E}">
        <p14:creationId xmlns:p14="http://schemas.microsoft.com/office/powerpoint/2010/main" val="1160824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59547D-C5E2-4E1C-82D1-082CD791EF33}" type="slidenum">
              <a:rPr lang="en-US" smtClean="0"/>
              <a:pPr/>
              <a:t>11</a:t>
            </a:fld>
            <a:endParaRPr lang="en-US" dirty="0"/>
          </a:p>
        </p:txBody>
      </p:sp>
    </p:spTree>
    <p:extLst>
      <p:ext uri="{BB962C8B-B14F-4D97-AF65-F5344CB8AC3E}">
        <p14:creationId xmlns:p14="http://schemas.microsoft.com/office/powerpoint/2010/main" val="1160824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66799" indent="-294923" eaLnBrk="0" hangingPunct="0">
              <a:defRPr>
                <a:solidFill>
                  <a:schemeClr val="tx1"/>
                </a:solidFill>
                <a:latin typeface="Arial" charset="0"/>
                <a:ea typeface="Arial" charset="0"/>
                <a:cs typeface="Arial" charset="0"/>
              </a:defRPr>
            </a:lvl2pPr>
            <a:lvl3pPr marL="1179690" indent="-235938" eaLnBrk="0" hangingPunct="0">
              <a:defRPr>
                <a:solidFill>
                  <a:schemeClr val="tx1"/>
                </a:solidFill>
                <a:latin typeface="Arial" charset="0"/>
                <a:ea typeface="Arial" charset="0"/>
                <a:cs typeface="Arial" charset="0"/>
              </a:defRPr>
            </a:lvl3pPr>
            <a:lvl4pPr marL="1651566" indent="-235938" eaLnBrk="0" hangingPunct="0">
              <a:defRPr>
                <a:solidFill>
                  <a:schemeClr val="tx1"/>
                </a:solidFill>
                <a:latin typeface="Arial" charset="0"/>
                <a:ea typeface="Arial" charset="0"/>
                <a:cs typeface="Arial" charset="0"/>
              </a:defRPr>
            </a:lvl4pPr>
            <a:lvl5pPr marL="2123443" indent="-235938" eaLnBrk="0" hangingPunct="0">
              <a:defRPr>
                <a:solidFill>
                  <a:schemeClr val="tx1"/>
                </a:solidFill>
                <a:latin typeface="Arial" charset="0"/>
                <a:ea typeface="Arial" charset="0"/>
                <a:cs typeface="Arial" charset="0"/>
              </a:defRPr>
            </a:lvl5pPr>
            <a:lvl6pPr marL="2595319" indent="-235938" eaLnBrk="0" fontAlgn="base" hangingPunct="0">
              <a:spcBef>
                <a:spcPct val="0"/>
              </a:spcBef>
              <a:spcAft>
                <a:spcPct val="0"/>
              </a:spcAft>
              <a:defRPr>
                <a:solidFill>
                  <a:schemeClr val="tx1"/>
                </a:solidFill>
                <a:latin typeface="Arial" charset="0"/>
                <a:ea typeface="Arial" charset="0"/>
                <a:cs typeface="Arial" charset="0"/>
              </a:defRPr>
            </a:lvl6pPr>
            <a:lvl7pPr marL="3067195" indent="-235938" eaLnBrk="0" fontAlgn="base" hangingPunct="0">
              <a:spcBef>
                <a:spcPct val="0"/>
              </a:spcBef>
              <a:spcAft>
                <a:spcPct val="0"/>
              </a:spcAft>
              <a:defRPr>
                <a:solidFill>
                  <a:schemeClr val="tx1"/>
                </a:solidFill>
                <a:latin typeface="Arial" charset="0"/>
                <a:ea typeface="Arial" charset="0"/>
                <a:cs typeface="Arial" charset="0"/>
              </a:defRPr>
            </a:lvl7pPr>
            <a:lvl8pPr marL="3539071" indent="-235938" eaLnBrk="0" fontAlgn="base" hangingPunct="0">
              <a:spcBef>
                <a:spcPct val="0"/>
              </a:spcBef>
              <a:spcAft>
                <a:spcPct val="0"/>
              </a:spcAft>
              <a:defRPr>
                <a:solidFill>
                  <a:schemeClr val="tx1"/>
                </a:solidFill>
                <a:latin typeface="Arial" charset="0"/>
                <a:ea typeface="Arial" charset="0"/>
                <a:cs typeface="Arial" charset="0"/>
              </a:defRPr>
            </a:lvl8pPr>
            <a:lvl9pPr marL="4010947" indent="-235938"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7261FB0-DAFB-5C4A-8625-41CC50E7316F}" type="slidenum">
              <a:rPr lang="en-US">
                <a:solidFill>
                  <a:prstClr val="black"/>
                </a:solidFill>
              </a:rPr>
              <a:pPr eaLnBrk="1" hangingPunct="1"/>
              <a:t>12</a:t>
            </a:fld>
            <a:endParaRPr lang="en-US">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Brought in through the ballast water of ships </a:t>
            </a:r>
          </a:p>
          <a:p>
            <a:pPr eaLnBrk="1" hangingPunct="1"/>
            <a:endParaRPr lang="en-US"/>
          </a:p>
          <a:p>
            <a:pPr eaLnBrk="1" hangingPunct="1"/>
            <a:r>
              <a:rPr lang="en-US"/>
              <a:t>Brought in by humans and transported by birds and other wildlife </a:t>
            </a:r>
          </a:p>
          <a:p>
            <a:pPr eaLnBrk="1" hangingPunct="1"/>
            <a:r>
              <a:rPr lang="en-US"/>
              <a:t>Can change water quality – for example zebra mussels clean the water which sounds good but in reality it</a:t>
            </a:r>
            <a:r>
              <a:rPr lang="ja-JP" altLang="en-US"/>
              <a:t>’</a:t>
            </a:r>
            <a:r>
              <a:rPr lang="en-US"/>
              <a:t>s not – Allows more light into the lakes which promotes dangerous alage growth in the lakes and upsets the feeding patterns of nearshore fish</a:t>
            </a:r>
          </a:p>
          <a:p>
            <a:pPr eaLnBrk="1" hangingPunct="1"/>
            <a:endParaRPr lang="en-US"/>
          </a:p>
          <a:p>
            <a:pPr eaLnBrk="1" hangingPunct="1"/>
            <a:r>
              <a:rPr lang="en-US"/>
              <a:t>Zebra mussels also accumulate pollutants as a result of filtering up to a liter of water per day-each. They are then eaten by birds and other fish which continue to concentrate poisons in their bodies. There has been evidence to bird botulism outbreaks killing thousands of birds on Lake Erie are a result of zebra mussels as well.</a:t>
            </a:r>
          </a:p>
          <a:p>
            <a:pPr eaLnBrk="1" hangingPunct="1"/>
            <a:endParaRPr lang="en-US"/>
          </a:p>
          <a:p>
            <a:pPr eaLnBrk="1" hangingPunct="1"/>
            <a:r>
              <a:rPr lang="en-US"/>
              <a:t>Invasive species also outcompete many of the native species which provide food and habitat for native plants and animals</a:t>
            </a:r>
          </a:p>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66799" indent="-294923" eaLnBrk="0" hangingPunct="0">
              <a:defRPr>
                <a:solidFill>
                  <a:schemeClr val="tx1"/>
                </a:solidFill>
                <a:latin typeface="Arial" charset="0"/>
                <a:ea typeface="Arial" charset="0"/>
                <a:cs typeface="Arial" charset="0"/>
              </a:defRPr>
            </a:lvl2pPr>
            <a:lvl3pPr marL="1179690" indent="-235938" eaLnBrk="0" hangingPunct="0">
              <a:defRPr>
                <a:solidFill>
                  <a:schemeClr val="tx1"/>
                </a:solidFill>
                <a:latin typeface="Arial" charset="0"/>
                <a:ea typeface="Arial" charset="0"/>
                <a:cs typeface="Arial" charset="0"/>
              </a:defRPr>
            </a:lvl3pPr>
            <a:lvl4pPr marL="1651566" indent="-235938" eaLnBrk="0" hangingPunct="0">
              <a:defRPr>
                <a:solidFill>
                  <a:schemeClr val="tx1"/>
                </a:solidFill>
                <a:latin typeface="Arial" charset="0"/>
                <a:ea typeface="Arial" charset="0"/>
                <a:cs typeface="Arial" charset="0"/>
              </a:defRPr>
            </a:lvl4pPr>
            <a:lvl5pPr marL="2123443" indent="-235938" eaLnBrk="0" hangingPunct="0">
              <a:defRPr>
                <a:solidFill>
                  <a:schemeClr val="tx1"/>
                </a:solidFill>
                <a:latin typeface="Arial" charset="0"/>
                <a:ea typeface="Arial" charset="0"/>
                <a:cs typeface="Arial" charset="0"/>
              </a:defRPr>
            </a:lvl5pPr>
            <a:lvl6pPr marL="2595319" indent="-235938" eaLnBrk="0" fontAlgn="base" hangingPunct="0">
              <a:spcBef>
                <a:spcPct val="0"/>
              </a:spcBef>
              <a:spcAft>
                <a:spcPct val="0"/>
              </a:spcAft>
              <a:defRPr>
                <a:solidFill>
                  <a:schemeClr val="tx1"/>
                </a:solidFill>
                <a:latin typeface="Arial" charset="0"/>
                <a:ea typeface="Arial" charset="0"/>
                <a:cs typeface="Arial" charset="0"/>
              </a:defRPr>
            </a:lvl6pPr>
            <a:lvl7pPr marL="3067195" indent="-235938" eaLnBrk="0" fontAlgn="base" hangingPunct="0">
              <a:spcBef>
                <a:spcPct val="0"/>
              </a:spcBef>
              <a:spcAft>
                <a:spcPct val="0"/>
              </a:spcAft>
              <a:defRPr>
                <a:solidFill>
                  <a:schemeClr val="tx1"/>
                </a:solidFill>
                <a:latin typeface="Arial" charset="0"/>
                <a:ea typeface="Arial" charset="0"/>
                <a:cs typeface="Arial" charset="0"/>
              </a:defRPr>
            </a:lvl7pPr>
            <a:lvl8pPr marL="3539071" indent="-235938" eaLnBrk="0" fontAlgn="base" hangingPunct="0">
              <a:spcBef>
                <a:spcPct val="0"/>
              </a:spcBef>
              <a:spcAft>
                <a:spcPct val="0"/>
              </a:spcAft>
              <a:defRPr>
                <a:solidFill>
                  <a:schemeClr val="tx1"/>
                </a:solidFill>
                <a:latin typeface="Arial" charset="0"/>
                <a:ea typeface="Arial" charset="0"/>
                <a:cs typeface="Arial" charset="0"/>
              </a:defRPr>
            </a:lvl8pPr>
            <a:lvl9pPr marL="4010947" indent="-235938"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622BB93-A866-B445-ABFA-048D7988AF65}" type="slidenum">
              <a:rPr lang="en-US">
                <a:solidFill>
                  <a:prstClr val="black"/>
                </a:solidFill>
              </a:rPr>
              <a:pPr eaLnBrk="1" hangingPunct="1"/>
              <a:t>13</a:t>
            </a:fld>
            <a:endParaRPr lang="en-US">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Brought in through the ballast water of ships </a:t>
            </a:r>
          </a:p>
          <a:p>
            <a:pPr eaLnBrk="1" hangingPunct="1"/>
            <a:endParaRPr lang="en-US"/>
          </a:p>
          <a:p>
            <a:pPr eaLnBrk="1" hangingPunct="1"/>
            <a:r>
              <a:rPr lang="en-US"/>
              <a:t>Brought in by humans and transported by birds and other wildlife </a:t>
            </a:r>
          </a:p>
          <a:p>
            <a:pPr eaLnBrk="1" hangingPunct="1"/>
            <a:r>
              <a:rPr lang="en-US"/>
              <a:t>Can change water quality – for example zebra mussels clean the water which sounds good but in reality it</a:t>
            </a:r>
            <a:r>
              <a:rPr lang="ja-JP" altLang="en-US"/>
              <a:t>’</a:t>
            </a:r>
            <a:r>
              <a:rPr lang="en-US"/>
              <a:t>s not – Allows more light into the lakes which promotes dangerous alage growth in the lakes and upsets the feeding patterns of nearshore fish</a:t>
            </a:r>
          </a:p>
          <a:p>
            <a:pPr eaLnBrk="1" hangingPunct="1"/>
            <a:endParaRPr lang="en-US"/>
          </a:p>
          <a:p>
            <a:pPr eaLnBrk="1" hangingPunct="1"/>
            <a:r>
              <a:rPr lang="en-US"/>
              <a:t>Zebra mussels also accumulate pollutants as a result of filtering up to a liter of water per day-each. They are then eaten by birds and other fish which continue to concentrate poisons in their bodies. There has been evidence to bird botulism outbreaks killing thousands of birds on Lake Erie are a result of zebra mussels as well.</a:t>
            </a:r>
          </a:p>
          <a:p>
            <a:pPr eaLnBrk="1" hangingPunct="1"/>
            <a:endParaRPr lang="en-US"/>
          </a:p>
          <a:p>
            <a:pPr eaLnBrk="1" hangingPunct="1"/>
            <a:r>
              <a:rPr lang="en-US"/>
              <a:t>Invasive species also outcompete many of the native species which provide food and habitat for native plants and animals</a:t>
            </a:r>
          </a:p>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66799" indent="-294923" eaLnBrk="0" hangingPunct="0">
              <a:defRPr>
                <a:solidFill>
                  <a:schemeClr val="tx1"/>
                </a:solidFill>
                <a:latin typeface="Arial" charset="0"/>
                <a:ea typeface="Arial" charset="0"/>
                <a:cs typeface="Arial" charset="0"/>
              </a:defRPr>
            </a:lvl2pPr>
            <a:lvl3pPr marL="1179690" indent="-235938" eaLnBrk="0" hangingPunct="0">
              <a:defRPr>
                <a:solidFill>
                  <a:schemeClr val="tx1"/>
                </a:solidFill>
                <a:latin typeface="Arial" charset="0"/>
                <a:ea typeface="Arial" charset="0"/>
                <a:cs typeface="Arial" charset="0"/>
              </a:defRPr>
            </a:lvl3pPr>
            <a:lvl4pPr marL="1651566" indent="-235938" eaLnBrk="0" hangingPunct="0">
              <a:defRPr>
                <a:solidFill>
                  <a:schemeClr val="tx1"/>
                </a:solidFill>
                <a:latin typeface="Arial" charset="0"/>
                <a:ea typeface="Arial" charset="0"/>
                <a:cs typeface="Arial" charset="0"/>
              </a:defRPr>
            </a:lvl4pPr>
            <a:lvl5pPr marL="2123443" indent="-235938" eaLnBrk="0" hangingPunct="0">
              <a:defRPr>
                <a:solidFill>
                  <a:schemeClr val="tx1"/>
                </a:solidFill>
                <a:latin typeface="Arial" charset="0"/>
                <a:ea typeface="Arial" charset="0"/>
                <a:cs typeface="Arial" charset="0"/>
              </a:defRPr>
            </a:lvl5pPr>
            <a:lvl6pPr marL="2595319" indent="-235938" eaLnBrk="0" fontAlgn="base" hangingPunct="0">
              <a:spcBef>
                <a:spcPct val="0"/>
              </a:spcBef>
              <a:spcAft>
                <a:spcPct val="0"/>
              </a:spcAft>
              <a:defRPr>
                <a:solidFill>
                  <a:schemeClr val="tx1"/>
                </a:solidFill>
                <a:latin typeface="Arial" charset="0"/>
                <a:ea typeface="Arial" charset="0"/>
                <a:cs typeface="Arial" charset="0"/>
              </a:defRPr>
            </a:lvl6pPr>
            <a:lvl7pPr marL="3067195" indent="-235938" eaLnBrk="0" fontAlgn="base" hangingPunct="0">
              <a:spcBef>
                <a:spcPct val="0"/>
              </a:spcBef>
              <a:spcAft>
                <a:spcPct val="0"/>
              </a:spcAft>
              <a:defRPr>
                <a:solidFill>
                  <a:schemeClr val="tx1"/>
                </a:solidFill>
                <a:latin typeface="Arial" charset="0"/>
                <a:ea typeface="Arial" charset="0"/>
                <a:cs typeface="Arial" charset="0"/>
              </a:defRPr>
            </a:lvl7pPr>
            <a:lvl8pPr marL="3539071" indent="-235938" eaLnBrk="0" fontAlgn="base" hangingPunct="0">
              <a:spcBef>
                <a:spcPct val="0"/>
              </a:spcBef>
              <a:spcAft>
                <a:spcPct val="0"/>
              </a:spcAft>
              <a:defRPr>
                <a:solidFill>
                  <a:schemeClr val="tx1"/>
                </a:solidFill>
                <a:latin typeface="Arial" charset="0"/>
                <a:ea typeface="Arial" charset="0"/>
                <a:cs typeface="Arial" charset="0"/>
              </a:defRPr>
            </a:lvl8pPr>
            <a:lvl9pPr marL="4010947" indent="-235938"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A1A822C-E295-5E4F-A120-A064D2F7BA3D}" type="slidenum">
              <a:rPr lang="en-US">
                <a:solidFill>
                  <a:prstClr val="black"/>
                </a:solidFill>
              </a:rPr>
              <a:pPr eaLnBrk="1" hangingPunct="1"/>
              <a:t>14</a:t>
            </a:fld>
            <a:endParaRPr lang="en-US">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Brought in through the ballast water of ships </a:t>
            </a:r>
          </a:p>
          <a:p>
            <a:pPr eaLnBrk="1" hangingPunct="1"/>
            <a:endParaRPr lang="en-US"/>
          </a:p>
          <a:p>
            <a:pPr eaLnBrk="1" hangingPunct="1"/>
            <a:r>
              <a:rPr lang="en-US"/>
              <a:t>Brought in by humans and transported by birds and other wildlife </a:t>
            </a:r>
          </a:p>
          <a:p>
            <a:pPr eaLnBrk="1" hangingPunct="1"/>
            <a:r>
              <a:rPr lang="en-US"/>
              <a:t>Can change water quality – for example zebra mussels clean the water which sounds good but in reality it</a:t>
            </a:r>
            <a:r>
              <a:rPr lang="ja-JP" altLang="en-US"/>
              <a:t>’</a:t>
            </a:r>
            <a:r>
              <a:rPr lang="en-US"/>
              <a:t>s not – Allows more light into the lakes which promotes dangerous alage growth in the lakes and upsets the feeding patterns of nearshore fish</a:t>
            </a:r>
          </a:p>
          <a:p>
            <a:pPr eaLnBrk="1" hangingPunct="1"/>
            <a:endParaRPr lang="en-US"/>
          </a:p>
          <a:p>
            <a:pPr eaLnBrk="1" hangingPunct="1"/>
            <a:r>
              <a:rPr lang="en-US"/>
              <a:t>Zebra mussels also accumulate pollutants as a result of filtering up to a liter of water per day-each. They are then eaten by birds and other fish which continue to concentrate poisons in their bodies. There has been evidence to bird botulism outbreaks killing thousands of birds on Lake Erie are a result of zebra mussels as well.</a:t>
            </a:r>
          </a:p>
          <a:p>
            <a:pPr eaLnBrk="1" hangingPunct="1"/>
            <a:endParaRPr lang="en-US"/>
          </a:p>
          <a:p>
            <a:pPr eaLnBrk="1" hangingPunct="1"/>
            <a:r>
              <a:rPr lang="en-US"/>
              <a:t>Invasive species also outcompete many of the native species which provide food and habitat for native plants and animals</a:t>
            </a:r>
          </a:p>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130425"/>
            <a:ext cx="68580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600200" y="3886200"/>
            <a:ext cx="61722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D103C058-9DFE-4E48-A281-2BBA6F7A7145}" type="datetimeFigureOut">
              <a:rPr lang="en-US" smtClean="0"/>
              <a:pPr/>
              <a:t>3/17/2015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dirty="0"/>
          </a:p>
        </p:txBody>
      </p:sp>
      <p:sp>
        <p:nvSpPr>
          <p:cNvPr id="6" name="Slide Number Placeholder 5"/>
          <p:cNvSpPr>
            <a:spLocks noGrp="1"/>
          </p:cNvSpPr>
          <p:nvPr>
            <p:ph type="sldNum" sz="quarter" idx="12"/>
          </p:nvPr>
        </p:nvSpPr>
        <p:spPr>
          <a:xfrm>
            <a:off x="8229600" y="6172200"/>
            <a:ext cx="457200" cy="549275"/>
          </a:xfrm>
          <a:prstGeom prst="rect">
            <a:avLst/>
          </a:prstGeom>
        </p:spPr>
        <p:txBody>
          <a:bodyPr lIns="91429" tIns="45714" rIns="91429" bIns="45714"/>
          <a:lstStyle/>
          <a:p>
            <a:fld id="{0B3A64EB-58AD-4FB4-B90C-9D5916C07993}" type="slidenum">
              <a:rPr lang="en-US" smtClean="0"/>
              <a:pPr/>
              <a:t>‹#›</a:t>
            </a:fld>
            <a:endParaRPr lang="en-US" dirty="0"/>
          </a:p>
        </p:txBody>
      </p:sp>
    </p:spTree>
  </p:cSld>
  <p:clrMapOvr>
    <a:masterClrMapping/>
  </p:clrMapOvr>
  <p:transition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D103C058-9DFE-4E48-A281-2BBA6F7A7145}" type="datetimeFigureOut">
              <a:rPr lang="en-US" smtClean="0"/>
              <a:pPr/>
              <a:t>3/17/2015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dirty="0"/>
          </a:p>
        </p:txBody>
      </p:sp>
      <p:sp>
        <p:nvSpPr>
          <p:cNvPr id="6" name="Slide Number Placeholder 5"/>
          <p:cNvSpPr>
            <a:spLocks noGrp="1"/>
          </p:cNvSpPr>
          <p:nvPr>
            <p:ph type="sldNum" sz="quarter" idx="12"/>
          </p:nvPr>
        </p:nvSpPr>
        <p:spPr>
          <a:xfrm>
            <a:off x="8229600" y="6172200"/>
            <a:ext cx="457200" cy="549275"/>
          </a:xfrm>
          <a:prstGeom prst="rect">
            <a:avLst/>
          </a:prstGeom>
        </p:spPr>
        <p:txBody>
          <a:bodyPr lIns="91429" tIns="45714" rIns="91429" bIns="45714"/>
          <a:lstStyle/>
          <a:p>
            <a:fld id="{0B3A64EB-58AD-4FB4-B90C-9D5916C07993}" type="slidenum">
              <a:rPr lang="en-US" smtClean="0"/>
              <a:pPr/>
              <a:t>‹#›</a:t>
            </a:fld>
            <a:endParaRPr lang="en-US" dirty="0"/>
          </a:p>
        </p:txBody>
      </p:sp>
    </p:spTree>
  </p:cSld>
  <p:clrMapOvr>
    <a:masterClrMapping/>
  </p:clrMapOvr>
  <p:transition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D103C058-9DFE-4E48-A281-2BBA6F7A7145}" type="datetimeFigureOut">
              <a:rPr lang="en-US" smtClean="0"/>
              <a:pPr/>
              <a:t>3/17/2015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dirty="0"/>
          </a:p>
        </p:txBody>
      </p:sp>
      <p:sp>
        <p:nvSpPr>
          <p:cNvPr id="6" name="Slide Number Placeholder 5"/>
          <p:cNvSpPr>
            <a:spLocks noGrp="1"/>
          </p:cNvSpPr>
          <p:nvPr>
            <p:ph type="sldNum" sz="quarter" idx="12"/>
          </p:nvPr>
        </p:nvSpPr>
        <p:spPr>
          <a:xfrm>
            <a:off x="8229600" y="6172200"/>
            <a:ext cx="457200" cy="549275"/>
          </a:xfrm>
          <a:prstGeom prst="rect">
            <a:avLst/>
          </a:prstGeom>
        </p:spPr>
        <p:txBody>
          <a:bodyPr lIns="91429" tIns="45714" rIns="91429" bIns="45714"/>
          <a:lstStyle/>
          <a:p>
            <a:fld id="{0B3A64EB-58AD-4FB4-B90C-9D5916C07993}" type="slidenum">
              <a:rPr lang="en-US" smtClean="0"/>
              <a:pPr/>
              <a:t>‹#›</a:t>
            </a:fld>
            <a:endParaRPr lang="en-US" dirty="0"/>
          </a:p>
        </p:txBody>
      </p:sp>
    </p:spTree>
  </p:cSld>
  <p:clrMapOvr>
    <a:masterClrMapping/>
  </p:clrMapOvr>
  <p:transition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3D258F-6177-475B-847C-211534AB0797}" type="datetimeFigureOut">
              <a:rPr lang="en-US" smtClean="0">
                <a:solidFill>
                  <a:prstClr val="black">
                    <a:tint val="75000"/>
                  </a:prstClr>
                </a:solidFill>
              </a:rPr>
              <a:pPr/>
              <a:t>3/17/2015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97EDBC-CA0F-412D-B768-EE169F1688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7898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D258F-6177-475B-847C-211534AB0797}" type="datetimeFigureOut">
              <a:rPr lang="en-US" smtClean="0">
                <a:solidFill>
                  <a:prstClr val="black">
                    <a:tint val="75000"/>
                  </a:prstClr>
                </a:solidFill>
              </a:rPr>
              <a:pPr/>
              <a:t>3/17/2015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97EDBC-CA0F-412D-B768-EE169F1688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9569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3D258F-6177-475B-847C-211534AB0797}" type="datetimeFigureOut">
              <a:rPr lang="en-US" smtClean="0">
                <a:solidFill>
                  <a:prstClr val="black">
                    <a:tint val="75000"/>
                  </a:prstClr>
                </a:solidFill>
              </a:rPr>
              <a:pPr/>
              <a:t>3/17/2015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97EDBC-CA0F-412D-B768-EE169F1688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0100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3D258F-6177-475B-847C-211534AB0797}" type="datetimeFigureOut">
              <a:rPr lang="en-US" smtClean="0">
                <a:solidFill>
                  <a:prstClr val="black">
                    <a:tint val="75000"/>
                  </a:prstClr>
                </a:solidFill>
              </a:rPr>
              <a:pPr/>
              <a:t>3/17/2015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97EDBC-CA0F-412D-B768-EE169F1688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7360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3D258F-6177-475B-847C-211534AB0797}" type="datetimeFigureOut">
              <a:rPr lang="en-US" smtClean="0">
                <a:solidFill>
                  <a:prstClr val="black">
                    <a:tint val="75000"/>
                  </a:prstClr>
                </a:solidFill>
              </a:rPr>
              <a:pPr/>
              <a:t>3/17/2015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D97EDBC-CA0F-412D-B768-EE169F1688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1975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3D258F-6177-475B-847C-211534AB0797}" type="datetimeFigureOut">
              <a:rPr lang="en-US" smtClean="0">
                <a:solidFill>
                  <a:prstClr val="black">
                    <a:tint val="75000"/>
                  </a:prstClr>
                </a:solidFill>
              </a:rPr>
              <a:pPr/>
              <a:t>3/17/2015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97EDBC-CA0F-412D-B768-EE169F1688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956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D258F-6177-475B-847C-211534AB0797}" type="datetimeFigureOut">
              <a:rPr lang="en-US" smtClean="0">
                <a:solidFill>
                  <a:prstClr val="black">
                    <a:tint val="75000"/>
                  </a:prstClr>
                </a:solidFill>
              </a:rPr>
              <a:pPr/>
              <a:t>3/17/2015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97EDBC-CA0F-412D-B768-EE169F1688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9670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D258F-6177-475B-847C-211534AB0797}" type="datetimeFigureOut">
              <a:rPr lang="en-US" smtClean="0">
                <a:solidFill>
                  <a:prstClr val="black">
                    <a:tint val="75000"/>
                  </a:prstClr>
                </a:solidFill>
              </a:rPr>
              <a:pPr/>
              <a:t>3/17/2015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97EDBC-CA0F-412D-B768-EE169F1688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50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D103C058-9DFE-4E48-A281-2BBA6F7A7145}" type="datetimeFigureOut">
              <a:rPr lang="en-US" smtClean="0"/>
              <a:pPr/>
              <a:t>3/17/2015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dirty="0"/>
          </a:p>
        </p:txBody>
      </p:sp>
    </p:spTree>
  </p:cSld>
  <p:clrMapOvr>
    <a:masterClrMapping/>
  </p:clrMapOvr>
  <p:transition advClick="0" advTm="5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D258F-6177-475B-847C-211534AB0797}" type="datetimeFigureOut">
              <a:rPr lang="en-US" smtClean="0">
                <a:solidFill>
                  <a:prstClr val="black">
                    <a:tint val="75000"/>
                  </a:prstClr>
                </a:solidFill>
              </a:rPr>
              <a:pPr/>
              <a:t>3/17/2015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97EDBC-CA0F-412D-B768-EE169F1688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002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D258F-6177-475B-847C-211534AB0797}" type="datetimeFigureOut">
              <a:rPr lang="en-US" smtClean="0">
                <a:solidFill>
                  <a:prstClr val="black">
                    <a:tint val="75000"/>
                  </a:prstClr>
                </a:solidFill>
              </a:rPr>
              <a:pPr/>
              <a:t>3/17/2015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97EDBC-CA0F-412D-B768-EE169F1688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1713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D258F-6177-475B-847C-211534AB0797}" type="datetimeFigureOut">
              <a:rPr lang="en-US" smtClean="0">
                <a:solidFill>
                  <a:prstClr val="black">
                    <a:tint val="75000"/>
                  </a:prstClr>
                </a:solidFill>
              </a:rPr>
              <a:pPr/>
              <a:t>3/17/2015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97EDBC-CA0F-412D-B768-EE169F16886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3329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222A03-F25B-F64C-A2ED-2916A5DA13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1455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AE260DA-BECD-294E-8BEC-90416422E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458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62F10F-5079-0B4B-9840-D0DA1055D1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3212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D9C8FE-865A-E248-9DC3-7DA5E80165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5236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6C67268-F60E-9940-910F-099731D97D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895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F583B93-9D16-7845-A75C-0B9FE99DB1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3953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5660ED-64CE-7948-9233-371F0FDB69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739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normAutofit/>
          </a:bodyPr>
          <a:lstStyle>
            <a:lvl1pPr algn="l">
              <a:defRPr sz="3600" b="1" cap="none" baseline="0"/>
            </a:lvl1pPr>
          </a:lstStyle>
          <a:p>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D103C058-9DFE-4E48-A281-2BBA6F7A7145}" type="datetimeFigureOut">
              <a:rPr lang="en-US" smtClean="0"/>
              <a:pPr/>
              <a:t>3/17/2015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dirty="0"/>
          </a:p>
        </p:txBody>
      </p:sp>
      <p:sp>
        <p:nvSpPr>
          <p:cNvPr id="6" name="Slide Number Placeholder 5"/>
          <p:cNvSpPr>
            <a:spLocks noGrp="1"/>
          </p:cNvSpPr>
          <p:nvPr>
            <p:ph type="sldNum" sz="quarter" idx="12"/>
          </p:nvPr>
        </p:nvSpPr>
        <p:spPr>
          <a:xfrm>
            <a:off x="8229600" y="6172200"/>
            <a:ext cx="457200" cy="549275"/>
          </a:xfrm>
          <a:prstGeom prst="rect">
            <a:avLst/>
          </a:prstGeom>
        </p:spPr>
        <p:txBody>
          <a:bodyPr lIns="91429" tIns="45714" rIns="91429" bIns="45714"/>
          <a:lstStyle/>
          <a:p>
            <a:fld id="{0B3A64EB-58AD-4FB4-B90C-9D5916C07993}" type="slidenum">
              <a:rPr lang="en-US" smtClean="0"/>
              <a:pPr/>
              <a:t>‹#›</a:t>
            </a:fld>
            <a:endParaRPr lang="en-US" dirty="0"/>
          </a:p>
        </p:txBody>
      </p:sp>
    </p:spTree>
  </p:cSld>
  <p:clrMapOvr>
    <a:masterClrMapping/>
  </p:clrMapOvr>
  <p:transition advClick="0" advTm="5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D1D01A8-2DB6-614D-B48C-4F514B9421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1606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5F474D-147D-C646-B3FE-9C2FAF0FBA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1613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47438E-857D-A74B-BA90-80332BADB3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503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814EE4-71C7-D24D-B913-77C688CF00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9897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222A03-F25B-F64C-A2ED-2916A5DA13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0654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AE260DA-BECD-294E-8BEC-90416422E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7095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62F10F-5079-0B4B-9840-D0DA1055D1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9176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D9C8FE-865A-E248-9DC3-7DA5E80165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9753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6C67268-F60E-9940-910F-099731D97D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79493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F583B93-9D16-7845-A75C-0B9FE99DB1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3666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lIns="91429" tIns="45714" rIns="91429" bIns="45714"/>
          <a:lstStyle/>
          <a:p>
            <a:fld id="{D103C058-9DFE-4E48-A281-2BBA6F7A7145}" type="datetimeFigureOut">
              <a:rPr lang="en-US" smtClean="0"/>
              <a:pPr/>
              <a:t>3/17/2015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dirty="0"/>
          </a:p>
        </p:txBody>
      </p:sp>
      <p:sp>
        <p:nvSpPr>
          <p:cNvPr id="7" name="Slide Number Placeholder 6"/>
          <p:cNvSpPr>
            <a:spLocks noGrp="1"/>
          </p:cNvSpPr>
          <p:nvPr>
            <p:ph type="sldNum" sz="quarter" idx="12"/>
          </p:nvPr>
        </p:nvSpPr>
        <p:spPr>
          <a:xfrm>
            <a:off x="8229600" y="6172200"/>
            <a:ext cx="457200" cy="549275"/>
          </a:xfrm>
          <a:prstGeom prst="rect">
            <a:avLst/>
          </a:prstGeom>
        </p:spPr>
        <p:txBody>
          <a:bodyPr lIns="91429" tIns="45714" rIns="91429" bIns="45714"/>
          <a:lstStyle/>
          <a:p>
            <a:fld id="{0B3A64EB-58AD-4FB4-B90C-9D5916C07993}" type="slidenum">
              <a:rPr lang="en-US" smtClean="0"/>
              <a:pPr/>
              <a:t>‹#›</a:t>
            </a:fld>
            <a:endParaRPr lang="en-US" dirty="0"/>
          </a:p>
        </p:txBody>
      </p:sp>
    </p:spTree>
  </p:cSld>
  <p:clrMapOvr>
    <a:masterClrMapping/>
  </p:clrMapOvr>
  <p:transition advClick="0" advTm="500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5660ED-64CE-7948-9233-371F0FDB69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330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D1D01A8-2DB6-614D-B48C-4F514B9421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24320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5F474D-147D-C646-B3FE-9C2FAF0FBA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8847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47438E-857D-A74B-BA90-80332BADB3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00467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814EE4-71C7-D24D-B913-77C688CF00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48815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222A03-F25B-F64C-A2ED-2916A5DA13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3692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AE260DA-BECD-294E-8BEC-90416422E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3711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62F10F-5079-0B4B-9840-D0DA1055D1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493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D9C8FE-865A-E248-9DC3-7DA5E80165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7231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6C67268-F60E-9940-910F-099731D97D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917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lIns="91429" tIns="45714" rIns="91429" bIns="45714"/>
          <a:lstStyle/>
          <a:p>
            <a:fld id="{D103C058-9DFE-4E48-A281-2BBA6F7A7145}" type="datetimeFigureOut">
              <a:rPr lang="en-US" smtClean="0"/>
              <a:pPr/>
              <a:t>3/17/2015</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dirty="0"/>
          </a:p>
        </p:txBody>
      </p:sp>
      <p:sp>
        <p:nvSpPr>
          <p:cNvPr id="9" name="Slide Number Placeholder 8"/>
          <p:cNvSpPr>
            <a:spLocks noGrp="1"/>
          </p:cNvSpPr>
          <p:nvPr>
            <p:ph type="sldNum" sz="quarter" idx="12"/>
          </p:nvPr>
        </p:nvSpPr>
        <p:spPr>
          <a:xfrm>
            <a:off x="8229600" y="6172200"/>
            <a:ext cx="457200" cy="549275"/>
          </a:xfrm>
          <a:prstGeom prst="rect">
            <a:avLst/>
          </a:prstGeom>
        </p:spPr>
        <p:txBody>
          <a:bodyPr lIns="91429" tIns="45714" rIns="91429" bIns="45714"/>
          <a:lstStyle/>
          <a:p>
            <a:fld id="{0B3A64EB-58AD-4FB4-B90C-9D5916C07993}" type="slidenum">
              <a:rPr lang="en-US" smtClean="0"/>
              <a:pPr/>
              <a:t>‹#›</a:t>
            </a:fld>
            <a:endParaRPr lang="en-US" dirty="0"/>
          </a:p>
        </p:txBody>
      </p:sp>
    </p:spTree>
  </p:cSld>
  <p:clrMapOvr>
    <a:masterClrMapping/>
  </p:clrMapOvr>
  <p:transition advClick="0" advTm="500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F583B93-9D16-7845-A75C-0B9FE99DB1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6657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D5660ED-64CE-7948-9233-371F0FDB69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254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D1D01A8-2DB6-614D-B48C-4F514B9421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5106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5F474D-147D-C646-B3FE-9C2FAF0FBA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45811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47438E-857D-A74B-BA90-80332BADB3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7282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814EE4-71C7-D24D-B913-77C688CF00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0199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lIns="91429" tIns="45714" rIns="91429" bIns="45714"/>
          <a:lstStyle/>
          <a:p>
            <a:fld id="{D103C058-9DFE-4E48-A281-2BBA6F7A7145}" type="datetimeFigureOut">
              <a:rPr lang="en-US" smtClean="0"/>
              <a:pPr/>
              <a:t>3/17/2015</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dirty="0"/>
          </a:p>
        </p:txBody>
      </p:sp>
      <p:sp>
        <p:nvSpPr>
          <p:cNvPr id="5" name="Slide Number Placeholder 4"/>
          <p:cNvSpPr>
            <a:spLocks noGrp="1"/>
          </p:cNvSpPr>
          <p:nvPr>
            <p:ph type="sldNum" sz="quarter" idx="12"/>
          </p:nvPr>
        </p:nvSpPr>
        <p:spPr>
          <a:xfrm>
            <a:off x="8229600" y="6172200"/>
            <a:ext cx="457200" cy="549275"/>
          </a:xfrm>
          <a:prstGeom prst="rect">
            <a:avLst/>
          </a:prstGeom>
        </p:spPr>
        <p:txBody>
          <a:bodyPr lIns="91429" tIns="45714" rIns="91429" bIns="45714"/>
          <a:lstStyle/>
          <a:p>
            <a:fld id="{0B3A64EB-58AD-4FB4-B90C-9D5916C07993}" type="slidenum">
              <a:rPr lang="en-US" smtClean="0"/>
              <a:pPr/>
              <a:t>‹#›</a:t>
            </a:fld>
            <a:endParaRPr lang="en-US" dirty="0"/>
          </a:p>
        </p:txBody>
      </p:sp>
    </p:spTree>
  </p:cSld>
  <p:clrMapOvr>
    <a:masterClrMapping/>
  </p:clrMapOvr>
  <p:transition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lIns="91429" tIns="45714" rIns="91429" bIns="45714"/>
          <a:lstStyle/>
          <a:p>
            <a:fld id="{D103C058-9DFE-4E48-A281-2BBA6F7A7145}" type="datetimeFigureOut">
              <a:rPr lang="en-US" smtClean="0"/>
              <a:pPr/>
              <a:t>3/17/2015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dirty="0"/>
          </a:p>
        </p:txBody>
      </p:sp>
      <p:sp>
        <p:nvSpPr>
          <p:cNvPr id="4" name="Slide Number Placeholder 3"/>
          <p:cNvSpPr>
            <a:spLocks noGrp="1"/>
          </p:cNvSpPr>
          <p:nvPr>
            <p:ph type="sldNum" sz="quarter" idx="12"/>
          </p:nvPr>
        </p:nvSpPr>
        <p:spPr>
          <a:xfrm>
            <a:off x="8229600" y="6172200"/>
            <a:ext cx="457200" cy="549275"/>
          </a:xfrm>
          <a:prstGeom prst="rect">
            <a:avLst/>
          </a:prstGeom>
        </p:spPr>
        <p:txBody>
          <a:bodyPr lIns="91429" tIns="45714" rIns="91429" bIns="45714"/>
          <a:lstStyle/>
          <a:p>
            <a:fld id="{0B3A64EB-58AD-4FB4-B90C-9D5916C07993}" type="slidenum">
              <a:rPr lang="en-US" smtClean="0"/>
              <a:pPr/>
              <a:t>‹#›</a:t>
            </a:fld>
            <a:endParaRPr lang="en-US" dirty="0"/>
          </a:p>
        </p:txBody>
      </p:sp>
    </p:spTree>
  </p:cSld>
  <p:clrMapOvr>
    <a:masterClrMapping/>
  </p:clrMapOvr>
  <p:transition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29" tIns="45714" rIns="91429" bIns="45714"/>
          <a:lstStyle/>
          <a:p>
            <a:fld id="{D103C058-9DFE-4E48-A281-2BBA6F7A7145}" type="datetimeFigureOut">
              <a:rPr lang="en-US" smtClean="0"/>
              <a:pPr/>
              <a:t>3/17/2015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dirty="0"/>
          </a:p>
        </p:txBody>
      </p:sp>
      <p:sp>
        <p:nvSpPr>
          <p:cNvPr id="7" name="Slide Number Placeholder 6"/>
          <p:cNvSpPr>
            <a:spLocks noGrp="1"/>
          </p:cNvSpPr>
          <p:nvPr>
            <p:ph type="sldNum" sz="quarter" idx="12"/>
          </p:nvPr>
        </p:nvSpPr>
        <p:spPr>
          <a:xfrm>
            <a:off x="8229600" y="6172200"/>
            <a:ext cx="457200" cy="549275"/>
          </a:xfrm>
          <a:prstGeom prst="rect">
            <a:avLst/>
          </a:prstGeom>
        </p:spPr>
        <p:txBody>
          <a:bodyPr lIns="91429" tIns="45714" rIns="91429" bIns="45714"/>
          <a:lstStyle/>
          <a:p>
            <a:fld id="{0B3A64EB-58AD-4FB4-B90C-9D5916C07993}" type="slidenum">
              <a:rPr lang="en-US" smtClean="0"/>
              <a:pPr/>
              <a:t>‹#›</a:t>
            </a:fld>
            <a:endParaRPr lang="en-US" dirty="0"/>
          </a:p>
        </p:txBody>
      </p:sp>
    </p:spTree>
  </p:cSld>
  <p:clrMapOvr>
    <a:masterClrMapping/>
  </p:clrMapOvr>
  <p:transition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29" tIns="45714" rIns="91429" bIns="45714"/>
          <a:lstStyle/>
          <a:p>
            <a:fld id="{D103C058-9DFE-4E48-A281-2BBA6F7A7145}" type="datetimeFigureOut">
              <a:rPr lang="en-US" smtClean="0"/>
              <a:pPr/>
              <a:t>3/17/2015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lIns="91429" tIns="45714" rIns="91429" bIns="45714"/>
          <a:lstStyle/>
          <a:p>
            <a:endParaRPr lang="en-US" dirty="0"/>
          </a:p>
        </p:txBody>
      </p:sp>
      <p:sp>
        <p:nvSpPr>
          <p:cNvPr id="7" name="Slide Number Placeholder 6"/>
          <p:cNvSpPr>
            <a:spLocks noGrp="1"/>
          </p:cNvSpPr>
          <p:nvPr>
            <p:ph type="sldNum" sz="quarter" idx="12"/>
          </p:nvPr>
        </p:nvSpPr>
        <p:spPr>
          <a:xfrm>
            <a:off x="8229600" y="6172200"/>
            <a:ext cx="457200" cy="549275"/>
          </a:xfrm>
          <a:prstGeom prst="rect">
            <a:avLst/>
          </a:prstGeom>
        </p:spPr>
        <p:txBody>
          <a:bodyPr lIns="91429" tIns="45714" rIns="91429" bIns="45714"/>
          <a:lstStyle/>
          <a:p>
            <a:fld id="{0B3A64EB-58AD-4FB4-B90C-9D5916C07993}" type="slidenum">
              <a:rPr lang="en-US" smtClean="0"/>
              <a:pPr/>
              <a:t>‹#›</a:t>
            </a:fld>
            <a:endParaRPr lang="en-US" dirty="0"/>
          </a:p>
        </p:txBody>
      </p:sp>
    </p:spTree>
  </p:cSld>
  <p:clrMapOvr>
    <a:masterClrMapping/>
  </p:clrMapOvr>
  <p:transition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7" name="Teardrop 6"/>
          <p:cNvSpPr/>
          <p:nvPr/>
        </p:nvSpPr>
        <p:spPr>
          <a:xfrm rot="10800000" flipH="1">
            <a:off x="-2819400" y="-304800"/>
            <a:ext cx="17754600" cy="6934200"/>
          </a:xfrm>
          <a:prstGeom prst="teardrop">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
        <p:nvSpPr>
          <p:cNvPr id="2" name="Title Placeholder 1"/>
          <p:cNvSpPr>
            <a:spLocks noGrp="1"/>
          </p:cNvSpPr>
          <p:nvPr>
            <p:ph type="title"/>
          </p:nvPr>
        </p:nvSpPr>
        <p:spPr>
          <a:xfrm>
            <a:off x="1066800" y="274638"/>
            <a:ext cx="7620000" cy="792162"/>
          </a:xfrm>
          <a:prstGeom prst="rect">
            <a:avLst/>
          </a:prstGeom>
        </p:spPr>
        <p:txBody>
          <a:bodyPr vert="horz" lIns="91429" tIns="45714" rIns="91429" bIns="4571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66800" y="1600201"/>
            <a:ext cx="7620000" cy="4267200"/>
          </a:xfrm>
          <a:prstGeom prst="rect">
            <a:avLst/>
          </a:prstGeom>
        </p:spPr>
        <p:txBody>
          <a:bodyPr vert="horz" lIns="91429" tIns="45714" rIns="91429" bIns="4571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AGL_Logo June 2011 A.gif"/>
          <p:cNvPicPr>
            <a:picLocks noChangeAspect="1"/>
          </p:cNvPicPr>
          <p:nvPr/>
        </p:nvPicPr>
        <p:blipFill>
          <a:blip r:embed="rId13" cstate="print"/>
          <a:stretch>
            <a:fillRect/>
          </a:stretch>
        </p:blipFill>
        <p:spPr>
          <a:xfrm>
            <a:off x="6858000" y="5791200"/>
            <a:ext cx="1828800" cy="6443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5000">
    <p:fade/>
  </p:transition>
  <p:txStyles>
    <p:titleStyle>
      <a:lvl1pPr algn="l" defTabSz="914293" rtl="0" eaLnBrk="1" latinLnBrk="0" hangingPunct="1">
        <a:spcBef>
          <a:spcPct val="0"/>
        </a:spcBef>
        <a:buNone/>
        <a:defRPr sz="32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03D258F-6177-475B-847C-211534AB0797}" type="datetimeFigureOut">
              <a:rPr lang="en-US" smtClean="0">
                <a:solidFill>
                  <a:prstClr val="black">
                    <a:tint val="75000"/>
                  </a:prstClr>
                </a:solidFill>
              </a:rPr>
              <a:pPr defTabSz="914400"/>
              <a:t>3/17/2015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D97EDBC-CA0F-412D-B768-EE169F168869}"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722615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defTabSz="914400" fontAlgn="base">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defTabSz="914400" fontAlgn="base">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AD5054A7-6343-E74C-8623-7D2050668019}" type="slidenum">
              <a:rPr lang="en-US" smtClean="0">
                <a:solidFill>
                  <a:srgbClr val="000000"/>
                </a:solidFill>
                <a:latin typeface="Arial" charset="0"/>
                <a:ea typeface="ＭＳ Ｐゴシック" charset="0"/>
                <a:cs typeface="Arial" charset="0"/>
              </a:rPr>
              <a:pPr defTabSz="914400" fontAlgn="base">
                <a:spcBef>
                  <a:spcPct val="0"/>
                </a:spcBef>
                <a:spcAft>
                  <a:spcPct val="0"/>
                </a:spcAft>
              </a:pPr>
              <a:t>‹#›</a:t>
            </a:fld>
            <a:endParaRPr lang="en-US" smtClean="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23878715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600">
          <a:solidFill>
            <a:srgbClr val="0033CC"/>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33CC"/>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33CC"/>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33CC"/>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33CC"/>
          </a:solidFill>
          <a:latin typeface="+mn-lt"/>
          <a:ea typeface="ＭＳ Ｐゴシック" charset="0"/>
        </a:defRPr>
      </a:lvl5pPr>
      <a:lvl6pPr marL="2514600" indent="-228600" algn="l" rtl="0" fontAlgn="base">
        <a:spcBef>
          <a:spcPct val="20000"/>
        </a:spcBef>
        <a:spcAft>
          <a:spcPct val="0"/>
        </a:spcAft>
        <a:buChar char="»"/>
        <a:defRPr sz="2000">
          <a:solidFill>
            <a:srgbClr val="0033CC"/>
          </a:solidFill>
          <a:latin typeface="+mn-lt"/>
        </a:defRPr>
      </a:lvl6pPr>
      <a:lvl7pPr marL="2971800" indent="-228600" algn="l" rtl="0" fontAlgn="base">
        <a:spcBef>
          <a:spcPct val="20000"/>
        </a:spcBef>
        <a:spcAft>
          <a:spcPct val="0"/>
        </a:spcAft>
        <a:buChar char="»"/>
        <a:defRPr sz="2000">
          <a:solidFill>
            <a:srgbClr val="0033CC"/>
          </a:solidFill>
          <a:latin typeface="+mn-lt"/>
        </a:defRPr>
      </a:lvl7pPr>
      <a:lvl8pPr marL="3429000" indent="-228600" algn="l" rtl="0" fontAlgn="base">
        <a:spcBef>
          <a:spcPct val="20000"/>
        </a:spcBef>
        <a:spcAft>
          <a:spcPct val="0"/>
        </a:spcAft>
        <a:buChar char="»"/>
        <a:defRPr sz="2000">
          <a:solidFill>
            <a:srgbClr val="0033CC"/>
          </a:solidFill>
          <a:latin typeface="+mn-lt"/>
        </a:defRPr>
      </a:lvl8pPr>
      <a:lvl9pPr marL="3886200" indent="-228600" algn="l" rtl="0" fontAlgn="base">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defTabSz="914400" fontAlgn="base">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defTabSz="914400" fontAlgn="base">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AD5054A7-6343-E74C-8623-7D2050668019}" type="slidenum">
              <a:rPr lang="en-US" smtClean="0">
                <a:solidFill>
                  <a:srgbClr val="000000"/>
                </a:solidFill>
                <a:latin typeface="Arial" charset="0"/>
                <a:ea typeface="ＭＳ Ｐゴシック" charset="0"/>
                <a:cs typeface="Arial" charset="0"/>
              </a:rPr>
              <a:pPr defTabSz="914400" fontAlgn="base">
                <a:spcBef>
                  <a:spcPct val="0"/>
                </a:spcBef>
                <a:spcAft>
                  <a:spcPct val="0"/>
                </a:spcAft>
              </a:pPr>
              <a:t>‹#›</a:t>
            </a:fld>
            <a:endParaRPr lang="en-US" smtClean="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7103249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600">
          <a:solidFill>
            <a:srgbClr val="0033CC"/>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33CC"/>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33CC"/>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33CC"/>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33CC"/>
          </a:solidFill>
          <a:latin typeface="+mn-lt"/>
          <a:ea typeface="ＭＳ Ｐゴシック" charset="0"/>
        </a:defRPr>
      </a:lvl5pPr>
      <a:lvl6pPr marL="2514600" indent="-228600" algn="l" rtl="0" fontAlgn="base">
        <a:spcBef>
          <a:spcPct val="20000"/>
        </a:spcBef>
        <a:spcAft>
          <a:spcPct val="0"/>
        </a:spcAft>
        <a:buChar char="»"/>
        <a:defRPr sz="2000">
          <a:solidFill>
            <a:srgbClr val="0033CC"/>
          </a:solidFill>
          <a:latin typeface="+mn-lt"/>
        </a:defRPr>
      </a:lvl6pPr>
      <a:lvl7pPr marL="2971800" indent="-228600" algn="l" rtl="0" fontAlgn="base">
        <a:spcBef>
          <a:spcPct val="20000"/>
        </a:spcBef>
        <a:spcAft>
          <a:spcPct val="0"/>
        </a:spcAft>
        <a:buChar char="»"/>
        <a:defRPr sz="2000">
          <a:solidFill>
            <a:srgbClr val="0033CC"/>
          </a:solidFill>
          <a:latin typeface="+mn-lt"/>
        </a:defRPr>
      </a:lvl7pPr>
      <a:lvl8pPr marL="3429000" indent="-228600" algn="l" rtl="0" fontAlgn="base">
        <a:spcBef>
          <a:spcPct val="20000"/>
        </a:spcBef>
        <a:spcAft>
          <a:spcPct val="0"/>
        </a:spcAft>
        <a:buChar char="»"/>
        <a:defRPr sz="2000">
          <a:solidFill>
            <a:srgbClr val="0033CC"/>
          </a:solidFill>
          <a:latin typeface="+mn-lt"/>
        </a:defRPr>
      </a:lvl8pPr>
      <a:lvl9pPr marL="3886200" indent="-228600" algn="l" rtl="0" fontAlgn="base">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defTabSz="914400" fontAlgn="base">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defTabSz="914400" fontAlgn="base">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AD5054A7-6343-E74C-8623-7D2050668019}" type="slidenum">
              <a:rPr lang="en-US" smtClean="0">
                <a:solidFill>
                  <a:srgbClr val="000000"/>
                </a:solidFill>
                <a:latin typeface="Arial" charset="0"/>
                <a:ea typeface="ＭＳ Ｐゴシック" charset="0"/>
                <a:cs typeface="Arial" charset="0"/>
              </a:rPr>
              <a:pPr defTabSz="914400" fontAlgn="base">
                <a:spcBef>
                  <a:spcPct val="0"/>
                </a:spcBef>
                <a:spcAft>
                  <a:spcPct val="0"/>
                </a:spcAft>
              </a:pPr>
              <a:t>‹#›</a:t>
            </a:fld>
            <a:endParaRPr lang="en-US" smtClean="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35787603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600">
          <a:solidFill>
            <a:srgbClr val="0033CC"/>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33CC"/>
          </a:solidFill>
          <a:latin typeface="+mn-lt"/>
          <a:ea typeface="ＭＳ Ｐゴシック" charset="0"/>
        </a:defRPr>
      </a:lvl2pPr>
      <a:lvl3pPr marL="1143000" indent="-228600" algn="l" rtl="0" eaLnBrk="0" fontAlgn="base" hangingPunct="0">
        <a:spcBef>
          <a:spcPct val="20000"/>
        </a:spcBef>
        <a:spcAft>
          <a:spcPct val="0"/>
        </a:spcAft>
        <a:buChar char="•"/>
        <a:defRPr sz="2400">
          <a:solidFill>
            <a:srgbClr val="0033CC"/>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0033CC"/>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0033CC"/>
          </a:solidFill>
          <a:latin typeface="+mn-lt"/>
          <a:ea typeface="ＭＳ Ｐゴシック" charset="0"/>
        </a:defRPr>
      </a:lvl5pPr>
      <a:lvl6pPr marL="2514600" indent="-228600" algn="l" rtl="0" fontAlgn="base">
        <a:spcBef>
          <a:spcPct val="20000"/>
        </a:spcBef>
        <a:spcAft>
          <a:spcPct val="0"/>
        </a:spcAft>
        <a:buChar char="»"/>
        <a:defRPr sz="2000">
          <a:solidFill>
            <a:srgbClr val="0033CC"/>
          </a:solidFill>
          <a:latin typeface="+mn-lt"/>
        </a:defRPr>
      </a:lvl6pPr>
      <a:lvl7pPr marL="2971800" indent="-228600" algn="l" rtl="0" fontAlgn="base">
        <a:spcBef>
          <a:spcPct val="20000"/>
        </a:spcBef>
        <a:spcAft>
          <a:spcPct val="0"/>
        </a:spcAft>
        <a:buChar char="»"/>
        <a:defRPr sz="2000">
          <a:solidFill>
            <a:srgbClr val="0033CC"/>
          </a:solidFill>
          <a:latin typeface="+mn-lt"/>
        </a:defRPr>
      </a:lvl7pPr>
      <a:lvl8pPr marL="3429000" indent="-228600" algn="l" rtl="0" fontAlgn="base">
        <a:spcBef>
          <a:spcPct val="20000"/>
        </a:spcBef>
        <a:spcAft>
          <a:spcPct val="0"/>
        </a:spcAft>
        <a:buChar char="»"/>
        <a:defRPr sz="2000">
          <a:solidFill>
            <a:srgbClr val="0033CC"/>
          </a:solidFill>
          <a:latin typeface="+mn-lt"/>
        </a:defRPr>
      </a:lvl8pPr>
      <a:lvl9pPr marL="3886200" indent="-228600" algn="l" rtl="0" fontAlgn="base">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brammeier@greatlakes.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362200"/>
            <a:ext cx="6400800" cy="2133600"/>
          </a:xfrm>
        </p:spPr>
        <p:txBody>
          <a:bodyPr>
            <a:normAutofit/>
          </a:bodyPr>
          <a:lstStyle/>
          <a:p>
            <a:pPr algn="r"/>
            <a:r>
              <a:rPr lang="en-US" dirty="0" smtClean="0"/>
              <a:t>Metropolitan Mayors Caucus </a:t>
            </a:r>
            <a:br>
              <a:rPr lang="en-US" dirty="0" smtClean="0"/>
            </a:br>
            <a:r>
              <a:rPr lang="en-US" dirty="0" smtClean="0"/>
              <a:t/>
            </a:r>
            <a:br>
              <a:rPr lang="en-US" dirty="0" smtClean="0"/>
            </a:br>
            <a:r>
              <a:rPr lang="en-US" dirty="0" smtClean="0"/>
              <a:t>March 17, 2015</a:t>
            </a:r>
            <a:r>
              <a:rPr lang="en-US" dirty="0"/>
              <a:t/>
            </a:r>
            <a:br>
              <a:rPr lang="en-US" dirty="0"/>
            </a:br>
            <a:endParaRPr lang="en-US" dirty="0"/>
          </a:p>
        </p:txBody>
      </p:sp>
      <p:sp>
        <p:nvSpPr>
          <p:cNvPr id="3" name="TextBox 2"/>
          <p:cNvSpPr txBox="1"/>
          <p:nvPr/>
        </p:nvSpPr>
        <p:spPr>
          <a:xfrm>
            <a:off x="609600" y="4343400"/>
            <a:ext cx="3810000" cy="1200329"/>
          </a:xfrm>
          <a:prstGeom prst="rect">
            <a:avLst/>
          </a:prstGeom>
          <a:noFill/>
        </p:spPr>
        <p:txBody>
          <a:bodyPr wrap="square" rtlCol="0">
            <a:spAutoFit/>
          </a:bodyPr>
          <a:lstStyle/>
          <a:p>
            <a:r>
              <a:rPr lang="en-US" dirty="0" smtClean="0"/>
              <a:t>Joel Brammeier</a:t>
            </a:r>
          </a:p>
          <a:p>
            <a:r>
              <a:rPr lang="en-US" dirty="0" smtClean="0"/>
              <a:t>President &amp; CEO</a:t>
            </a:r>
          </a:p>
          <a:p>
            <a:r>
              <a:rPr lang="en-US" dirty="0" smtClean="0">
                <a:hlinkClick r:id="rId2"/>
              </a:rPr>
              <a:t>jbrammeier@greatlakes.org</a:t>
            </a:r>
            <a:endParaRPr lang="en-US" dirty="0" smtClean="0"/>
          </a:p>
          <a:p>
            <a:endParaRPr lang="en-US" dirty="0"/>
          </a:p>
        </p:txBody>
      </p:sp>
    </p:spTree>
    <p:extLst>
      <p:ext uri="{BB962C8B-B14F-4D97-AF65-F5344CB8AC3E}">
        <p14:creationId xmlns:p14="http://schemas.microsoft.com/office/powerpoint/2010/main" val="1138635935"/>
      </p:ext>
    </p:extLst>
  </p:cSld>
  <p:clrMapOvr>
    <a:masterClrMapping/>
  </p:clrMapOvr>
  <p:transition advClick="0" advTm="5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1"/>
          <p:cNvSpPr txBox="1">
            <a:spLocks/>
          </p:cNvSpPr>
          <p:nvPr/>
        </p:nvSpPr>
        <p:spPr>
          <a:xfrm>
            <a:off x="622269" y="-20884"/>
            <a:ext cx="10515600" cy="1325563"/>
          </a:xfrm>
          <a:prstGeom prst="rect">
            <a:avLst/>
          </a:prstGeom>
        </p:spPr>
        <p:txBody>
          <a:bodyPr vert="horz" lIns="91429" tIns="45714" rIns="91429" bIns="45714" rtlCol="0" anchor="ctr">
            <a:normAutofit/>
          </a:bodyPr>
          <a:lstStyle>
            <a:lvl1pPr algn="l" defTabSz="914293" rtl="0" eaLnBrk="1" latinLnBrk="0" hangingPunct="1">
              <a:spcBef>
                <a:spcPct val="0"/>
              </a:spcBef>
              <a:buNone/>
              <a:defRPr sz="2800" kern="1200">
                <a:solidFill>
                  <a:schemeClr val="tx1"/>
                </a:solidFill>
                <a:latin typeface="+mj-lt"/>
                <a:ea typeface="+mj-ea"/>
                <a:cs typeface="+mj-cs"/>
              </a:defRPr>
            </a:lvl1pPr>
          </a:lstStyle>
          <a:p>
            <a:r>
              <a:rPr lang="en-US" b="1" dirty="0" smtClean="0">
                <a:latin typeface="Calibri,sans-serif"/>
              </a:rPr>
              <a:t>Aquatic Nuisance Species</a:t>
            </a:r>
            <a:r>
              <a:rPr lang="en-US" dirty="0" smtClean="0"/>
              <a:t> – Asian Carp</a:t>
            </a:r>
            <a:endParaRPr lang="en-US" dirty="0"/>
          </a:p>
        </p:txBody>
      </p:sp>
      <p:pic>
        <p:nvPicPr>
          <p:cNvPr id="7" name="Picture 6"/>
          <p:cNvPicPr>
            <a:picLocks noChangeAspect="1"/>
          </p:cNvPicPr>
          <p:nvPr/>
        </p:nvPicPr>
        <p:blipFill>
          <a:blip r:embed="rId3"/>
          <a:stretch>
            <a:fillRect/>
          </a:stretch>
        </p:blipFill>
        <p:spPr>
          <a:xfrm>
            <a:off x="0" y="1304679"/>
            <a:ext cx="4247662" cy="3090340"/>
          </a:xfrm>
          <a:prstGeom prst="rect">
            <a:avLst/>
          </a:prstGeom>
          <a:effectLst>
            <a:outerShdw blurRad="50800" dist="38100" dir="2700000" algn="tl" rotWithShape="0">
              <a:prstClr val="black">
                <a:alpha val="40000"/>
              </a:prstClr>
            </a:outerShdw>
          </a:effectLst>
        </p:spPr>
      </p:pic>
      <p:pic>
        <p:nvPicPr>
          <p:cNvPr id="8" name="Picture 4" descr="http://greatecology.com/wp-content/uploads/2012/10/jumping-car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199" y="2148707"/>
            <a:ext cx="4762500" cy="3571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2" descr="http://www.chefscollaborative.org/wp-content/uploads/2011/06/asian-car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8218" y="3482297"/>
            <a:ext cx="4906297" cy="32599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847938"/>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5" name="Group 4"/>
          <p:cNvGrpSpPr/>
          <p:nvPr/>
        </p:nvGrpSpPr>
        <p:grpSpPr>
          <a:xfrm>
            <a:off x="609600" y="381000"/>
            <a:ext cx="2888896" cy="5631588"/>
            <a:chOff x="521569" y="1325563"/>
            <a:chExt cx="2888896" cy="5631588"/>
          </a:xfrm>
        </p:grpSpPr>
        <p:pic>
          <p:nvPicPr>
            <p:cNvPr id="7" name="Picture 6"/>
            <p:cNvPicPr>
              <a:picLocks noChangeAspect="1"/>
            </p:cNvPicPr>
            <p:nvPr/>
          </p:nvPicPr>
          <p:blipFill>
            <a:blip r:embed="rId3"/>
            <a:stretch>
              <a:fillRect/>
            </a:stretch>
          </p:blipFill>
          <p:spPr>
            <a:xfrm>
              <a:off x="521569" y="1325563"/>
              <a:ext cx="2888896" cy="5631588"/>
            </a:xfrm>
            <a:prstGeom prst="rect">
              <a:avLst/>
            </a:prstGeom>
          </p:spPr>
        </p:pic>
        <p:sp>
          <p:nvSpPr>
            <p:cNvPr id="8" name="Rectangle 7"/>
            <p:cNvSpPr/>
            <p:nvPr/>
          </p:nvSpPr>
          <p:spPr>
            <a:xfrm>
              <a:off x="547559" y="1705232"/>
              <a:ext cx="2842054" cy="3459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7559" y="3113174"/>
              <a:ext cx="2842054" cy="3459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rotWithShape="1">
          <a:blip r:embed="rId4"/>
          <a:srcRect l="49064" t="17808" r="13279" b="13938"/>
          <a:stretch/>
        </p:blipFill>
        <p:spPr>
          <a:xfrm>
            <a:off x="4114800" y="685800"/>
            <a:ext cx="4673601" cy="4992915"/>
          </a:xfrm>
          <a:prstGeom prst="rect">
            <a:avLst/>
          </a:prstGeom>
        </p:spPr>
      </p:pic>
    </p:spTree>
    <p:extLst>
      <p:ext uri="{BB962C8B-B14F-4D97-AF65-F5344CB8AC3E}">
        <p14:creationId xmlns:p14="http://schemas.microsoft.com/office/powerpoint/2010/main" val="1711708937"/>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43000" y="5521404"/>
            <a:ext cx="4024396" cy="1107996"/>
          </a:xfrm>
          <a:prstGeom prst="rect">
            <a:avLst/>
          </a:prstGeom>
          <a:effectLst>
            <a:outerShdw blurRad="50800" dist="38100" dir="2700000" algn="tl" rotWithShape="0">
              <a:prstClr val="black">
                <a:alpha val="40000"/>
              </a:prstClr>
            </a:outerShdw>
          </a:effectLst>
        </p:spPr>
        <p:txBody>
          <a:bodyPr wrap="none">
            <a:spAutoFit/>
          </a:bodyPr>
          <a:lstStyle/>
          <a:p>
            <a:r>
              <a:rPr lang="en-US" sz="6600" b="1" dirty="0" smtClean="0">
                <a:solidFill>
                  <a:schemeClr val="bg1"/>
                </a:solidFill>
                <a:latin typeface="Arial" panose="020B0604020202020204" pitchFamily="34" charset="0"/>
                <a:ea typeface="Tahoma" panose="020B0604030504040204" pitchFamily="34" charset="0"/>
                <a:cs typeface="Arial" panose="020B0604020202020204" pitchFamily="34" charset="0"/>
              </a:rPr>
              <a:t>BOATING</a:t>
            </a:r>
            <a:endParaRPr lang="en-US" sz="6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97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43000" y="5521404"/>
            <a:ext cx="4071923" cy="1107996"/>
          </a:xfrm>
          <a:prstGeom prst="rect">
            <a:avLst/>
          </a:prstGeom>
          <a:effectLst>
            <a:outerShdw blurRad="50800" dist="38100" dir="2700000" algn="tl" rotWithShape="0">
              <a:prstClr val="black">
                <a:alpha val="40000"/>
              </a:prstClr>
            </a:outerShdw>
          </a:effectLst>
        </p:spPr>
        <p:txBody>
          <a:bodyPr wrap="none">
            <a:spAutoFit/>
          </a:bodyPr>
          <a:lstStyle/>
          <a:p>
            <a:r>
              <a:rPr lang="en-US" sz="6600" b="1" dirty="0" smtClean="0">
                <a:solidFill>
                  <a:schemeClr val="bg1"/>
                </a:solidFill>
                <a:latin typeface="Arial" panose="020B0604020202020204" pitchFamily="34" charset="0"/>
                <a:ea typeface="Tahoma" panose="020B0604030504040204" pitchFamily="34" charset="0"/>
                <a:cs typeface="Arial" panose="020B0604020202020204" pitchFamily="34" charset="0"/>
              </a:rPr>
              <a:t>TOURISM</a:t>
            </a:r>
            <a:endParaRPr lang="en-US" sz="6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77050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04800" y="5562600"/>
            <a:ext cx="4229380" cy="1107996"/>
          </a:xfrm>
          <a:prstGeom prst="rect">
            <a:avLst/>
          </a:prstGeom>
          <a:effectLst>
            <a:outerShdw blurRad="50800" dist="38100" dir="2700000" algn="tl" rotWithShape="0">
              <a:prstClr val="black">
                <a:alpha val="40000"/>
              </a:prstClr>
            </a:outerShdw>
          </a:effectLst>
        </p:spPr>
        <p:txBody>
          <a:bodyPr wrap="none">
            <a:spAutoFit/>
          </a:bodyPr>
          <a:lstStyle/>
          <a:p>
            <a:r>
              <a:rPr lang="en-US" sz="6600" b="1" dirty="0" smtClean="0">
                <a:solidFill>
                  <a:schemeClr val="bg1"/>
                </a:solidFill>
                <a:latin typeface="Arial" panose="020B0604020202020204" pitchFamily="34" charset="0"/>
                <a:ea typeface="Tahoma" panose="020B0604030504040204" pitchFamily="34" charset="0"/>
                <a:cs typeface="Arial" panose="020B0604020202020204" pitchFamily="34" charset="0"/>
              </a:rPr>
              <a:t>SHIPPING</a:t>
            </a:r>
            <a:endParaRPr lang="en-US" sz="6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258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0496"/>
            <a:ext cx="7886700" cy="857250"/>
          </a:xfrm>
        </p:spPr>
        <p:txBody>
          <a:bodyPr/>
          <a:lstStyle/>
          <a:p>
            <a:r>
              <a:rPr lang="en-US" dirty="0" smtClean="0"/>
              <a:t>Shallow Draft by Commodity 1994-2011</a:t>
            </a:r>
            <a:endParaRPr lang="en-US" dirty="0"/>
          </a:p>
        </p:txBody>
      </p:sp>
      <p:grpSp>
        <p:nvGrpSpPr>
          <p:cNvPr id="8" name="Group 7"/>
          <p:cNvGrpSpPr/>
          <p:nvPr/>
        </p:nvGrpSpPr>
        <p:grpSpPr>
          <a:xfrm>
            <a:off x="0" y="756949"/>
            <a:ext cx="9143999" cy="5948652"/>
            <a:chOff x="2399239" y="756947"/>
            <a:chExt cx="7393522" cy="6101053"/>
          </a:xfrm>
        </p:grpSpPr>
        <p:pic>
          <p:nvPicPr>
            <p:cNvPr id="6" name="Picture 5"/>
            <p:cNvPicPr>
              <a:picLocks noChangeAspect="1"/>
            </p:cNvPicPr>
            <p:nvPr/>
          </p:nvPicPr>
          <p:blipFill>
            <a:blip r:embed="rId3"/>
            <a:stretch>
              <a:fillRect/>
            </a:stretch>
          </p:blipFill>
          <p:spPr>
            <a:xfrm>
              <a:off x="2399239" y="756947"/>
              <a:ext cx="7393522" cy="6101053"/>
            </a:xfrm>
            <a:prstGeom prst="rect">
              <a:avLst/>
            </a:prstGeom>
          </p:spPr>
        </p:pic>
        <p:sp>
          <p:nvSpPr>
            <p:cNvPr id="7" name="Rectangle 6"/>
            <p:cNvSpPr/>
            <p:nvPr/>
          </p:nvSpPr>
          <p:spPr>
            <a:xfrm>
              <a:off x="3467100" y="781052"/>
              <a:ext cx="190500" cy="252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52889081"/>
      </p:ext>
    </p:extLst>
  </p:cSld>
  <p:clrMapOvr>
    <a:masterClrMapping/>
  </p:clrMapOvr>
  <p:transition advClick="0" advTm="5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a:srcRect t="7990" b="7990"/>
          <a:stretch>
            <a:fillRect/>
          </a:stretch>
        </p:blipFill>
        <p:spPr>
          <a:xfrm>
            <a:off x="0" y="304800"/>
            <a:ext cx="9252857" cy="5181600"/>
          </a:xfrm>
        </p:spPr>
      </p:pic>
      <p:sp>
        <p:nvSpPr>
          <p:cNvPr id="9" name="Title 3"/>
          <p:cNvSpPr txBox="1">
            <a:spLocks/>
          </p:cNvSpPr>
          <p:nvPr/>
        </p:nvSpPr>
        <p:spPr>
          <a:xfrm>
            <a:off x="76200" y="6172200"/>
            <a:ext cx="5943600" cy="334962"/>
          </a:xfrm>
          <a:prstGeom prst="rect">
            <a:avLst/>
          </a:prstGeom>
        </p:spPr>
        <p:txBody>
          <a:bodyPr vert="horz" lIns="91429" tIns="45714" rIns="91429" bIns="45714" rtlCol="0" anchor="ctr">
            <a:normAutofit fontScale="67500" lnSpcReduction="20000"/>
          </a:bodyPr>
          <a:lstStyle>
            <a:lvl1pPr algn="l" defTabSz="914293" rtl="0" eaLnBrk="1" latinLnBrk="0" hangingPunct="1">
              <a:spcBef>
                <a:spcPct val="0"/>
              </a:spcBef>
              <a:buNone/>
              <a:defRPr sz="2800" kern="1200">
                <a:solidFill>
                  <a:schemeClr val="tx1"/>
                </a:solidFill>
                <a:latin typeface="+mj-lt"/>
                <a:ea typeface="+mj-ea"/>
                <a:cs typeface="+mj-cs"/>
              </a:defRPr>
            </a:lvl1pPr>
          </a:lstStyle>
          <a:p>
            <a:r>
              <a:rPr lang="en-US" dirty="0" smtClean="0"/>
              <a:t>Source: AP</a:t>
            </a:r>
            <a:endParaRPr lang="en-US" dirty="0"/>
          </a:p>
        </p:txBody>
      </p:sp>
    </p:spTree>
    <p:extLst>
      <p:ext uri="{BB962C8B-B14F-4D97-AF65-F5344CB8AC3E}">
        <p14:creationId xmlns:p14="http://schemas.microsoft.com/office/powerpoint/2010/main" val="3940011303"/>
      </p:ext>
    </p:extLst>
  </p:cSld>
  <p:clrMapOvr>
    <a:masterClrMapping/>
  </p:clrMapOvr>
  <p:transition advClick="0" advTm="5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descr="http://farm5.staticflickr.com/4078/4797363092_b105496afb_b.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00800" y="4114800"/>
            <a:ext cx="2457674" cy="1107996"/>
          </a:xfrm>
          <a:prstGeom prst="rect">
            <a:avLst/>
          </a:prstGeom>
          <a:effectLst>
            <a:outerShdw blurRad="50800" dist="38100" dir="2700000" algn="tl" rotWithShape="0">
              <a:prstClr val="black">
                <a:alpha val="40000"/>
              </a:prstClr>
            </a:outerShdw>
          </a:effectLst>
        </p:spPr>
        <p:txBody>
          <a:bodyPr wrap="none">
            <a:spAutoFit/>
          </a:bodyPr>
          <a:lstStyle/>
          <a:p>
            <a:r>
              <a:rPr lang="en-US" sz="6600" b="1" dirty="0" err="1" smtClean="0">
                <a:solidFill>
                  <a:schemeClr val="bg1"/>
                </a:solidFill>
                <a:latin typeface="Arial" panose="020B0604020202020204" pitchFamily="34" charset="0"/>
                <a:ea typeface="Tahoma" panose="020B0604030504040204" pitchFamily="34" charset="0"/>
                <a:cs typeface="Arial" panose="020B0604020202020204" pitchFamily="34" charset="0"/>
              </a:rPr>
              <a:t>eDNA</a:t>
            </a:r>
            <a:endParaRPr lang="en-US" sz="6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6626674"/>
      </p:ext>
    </p:extLst>
  </p:cSld>
  <p:clrMapOvr>
    <a:masterClrMapping/>
  </p:clrMapOvr>
  <p:transition advClick="0" advTm="5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372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885187"/>
      </p:ext>
    </p:extLst>
  </p:cSld>
  <p:clrMapOvr>
    <a:masterClrMapping/>
  </p:clrMapOvr>
  <p:transition advClick="0" advTm="5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228600"/>
            <a:ext cx="8305800" cy="5638803"/>
          </a:xfrm>
        </p:spPr>
        <p:txBody>
          <a:bodyPr>
            <a:normAutofit fontScale="92500" lnSpcReduction="10000"/>
          </a:bodyPr>
          <a:lstStyle/>
          <a:p>
            <a:pPr marL="0" indent="0">
              <a:buNone/>
            </a:pPr>
            <a:r>
              <a:rPr lang="en-US" b="1" u="sng" dirty="0"/>
              <a:t>Goal </a:t>
            </a:r>
            <a:endParaRPr lang="en-US" dirty="0"/>
          </a:p>
          <a:p>
            <a:r>
              <a:rPr lang="en-US" dirty="0"/>
              <a:t>Prevent Asian carp and other aquatic invasive species (AIS) from moving between the Mississippi River and Great Lakes basins through the Chicago Area Waterway System (CAWS)</a:t>
            </a:r>
            <a:r>
              <a:rPr lang="en-US" dirty="0" smtClean="0"/>
              <a:t>.</a:t>
            </a:r>
            <a:r>
              <a:rPr lang="en-US" dirty="0"/>
              <a:t> </a:t>
            </a:r>
          </a:p>
          <a:p>
            <a:pPr marL="0" indent="0">
              <a:buNone/>
            </a:pPr>
            <a:r>
              <a:rPr lang="en-US" b="1" u="sng" dirty="0" smtClean="0"/>
              <a:t>Strategy </a:t>
            </a:r>
            <a:endParaRPr lang="en-US" dirty="0"/>
          </a:p>
          <a:p>
            <a:pPr lvl="0"/>
            <a:r>
              <a:rPr lang="en-US" dirty="0"/>
              <a:t>Continue all current actions that reduce the risk of Asian carp and other AIS reaching the Great Lakes through the CAWS, as appropriate; </a:t>
            </a:r>
          </a:p>
          <a:p>
            <a:pPr lvl="0"/>
            <a:r>
              <a:rPr lang="en-US" dirty="0"/>
              <a:t>Initiate additional immediate actions to reduce the risk of AIS transfer between the Great Lakes and the Mississippi River basin through the CAWS, as appropriate;</a:t>
            </a:r>
          </a:p>
          <a:p>
            <a:pPr lvl="0"/>
            <a:r>
              <a:rPr lang="en-US" dirty="0"/>
              <a:t>Conduct additional evaluation of the feasibility and efficacy of lock treatment approaches to prevent AIS transfer in both directions, and develop an implementation strategy for those determined to be viable;</a:t>
            </a:r>
          </a:p>
          <a:p>
            <a:pPr lvl="0"/>
            <a:r>
              <a:rPr lang="en-US" dirty="0"/>
              <a:t>Evaluate the feasibility and efficacy of near-term (two years) and mid-term (four years) actions at the Brandon Road lock and dam that can reduce the risk of Asian carp reaching the Great Lakes through the CAWS and develop an implementation strategy for  those actions determined to be viable;</a:t>
            </a:r>
          </a:p>
          <a:p>
            <a:pPr lvl="0"/>
            <a:r>
              <a:rPr lang="en-US" dirty="0"/>
              <a:t>Evaluate, refine and improve upon long term solutions, such as those presented in the GLMRIS and </a:t>
            </a:r>
            <a:r>
              <a:rPr lang="en-US" i="1" dirty="0"/>
              <a:t>Restoring the Natural Divide</a:t>
            </a:r>
            <a:r>
              <a:rPr lang="en-US" dirty="0"/>
              <a:t> reports, to stop the </a:t>
            </a:r>
            <a:r>
              <a:rPr lang="en-US" dirty="0" err="1"/>
              <a:t>interbasin</a:t>
            </a:r>
            <a:r>
              <a:rPr lang="en-US" dirty="0"/>
              <a:t> transfer of invasive species while maintaining or improving water quality, transportation, recreational uses and flood protection, and develop an implementation strategy for those solutions determined to be viable; and</a:t>
            </a:r>
          </a:p>
          <a:p>
            <a:pPr lvl="0"/>
            <a:r>
              <a:rPr lang="en-US" dirty="0"/>
              <a:t>Develop partnerships for multi-jurisdictional and cross-sector cost-sharing.</a:t>
            </a:r>
          </a:p>
          <a:p>
            <a:endParaRPr lang="en-US" dirty="0"/>
          </a:p>
        </p:txBody>
      </p:sp>
    </p:spTree>
    <p:extLst>
      <p:ext uri="{BB962C8B-B14F-4D97-AF65-F5344CB8AC3E}">
        <p14:creationId xmlns:p14="http://schemas.microsoft.com/office/powerpoint/2010/main" val="258302706"/>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686800" cy="792162"/>
          </a:xfrm>
        </p:spPr>
        <p:txBody>
          <a:bodyPr>
            <a:normAutofit fontScale="90000"/>
          </a:bodyPr>
          <a:lstStyle/>
          <a:p>
            <a:r>
              <a:rPr lang="en-US" dirty="0" smtClean="0"/>
              <a:t>Our vision is a healthy Great Lakes for people and wildlife, forever.</a:t>
            </a:r>
            <a:endParaRPr lang="en-US" dirty="0"/>
          </a:p>
        </p:txBody>
      </p:sp>
      <p:sp>
        <p:nvSpPr>
          <p:cNvPr id="5" name="Content Placeholder 4"/>
          <p:cNvSpPr>
            <a:spLocks noGrp="1"/>
          </p:cNvSpPr>
          <p:nvPr>
            <p:ph idx="1"/>
          </p:nvPr>
        </p:nvSpPr>
        <p:spPr>
          <a:xfrm>
            <a:off x="838200" y="1066800"/>
            <a:ext cx="8077200" cy="4724399"/>
          </a:xfrm>
        </p:spPr>
        <p:txBody>
          <a:bodyPr>
            <a:normAutofit/>
          </a:bodyPr>
          <a:lstStyle/>
          <a:p>
            <a:pPr>
              <a:buNone/>
            </a:pPr>
            <a:endParaRPr lang="en-US" dirty="0" smtClean="0"/>
          </a:p>
          <a:p>
            <a:pPr>
              <a:buNone/>
            </a:pPr>
            <a:r>
              <a:rPr lang="en-US" sz="2400" b="1" dirty="0" smtClean="0"/>
              <a:t>Our Supporters </a:t>
            </a:r>
            <a:r>
              <a:rPr lang="en-US" sz="2400" dirty="0" smtClean="0"/>
              <a:t>  </a:t>
            </a:r>
          </a:p>
          <a:p>
            <a:pPr>
              <a:buNone/>
            </a:pPr>
            <a:r>
              <a:rPr lang="en-US" sz="2400" dirty="0" smtClean="0"/>
              <a:t>	More than 15,000 supporters throughout the region back the Alliance’s efforts through volunteerism and philanthropy. </a:t>
            </a:r>
          </a:p>
          <a:p>
            <a:pPr>
              <a:buNone/>
            </a:pPr>
            <a:endParaRPr lang="en-US" sz="2400" dirty="0"/>
          </a:p>
          <a:p>
            <a:pPr>
              <a:buNone/>
            </a:pPr>
            <a:r>
              <a:rPr lang="en-US" sz="2400" b="1" dirty="0" smtClean="0"/>
              <a:t>Our People</a:t>
            </a:r>
          </a:p>
          <a:p>
            <a:pPr>
              <a:buNone/>
            </a:pPr>
            <a:r>
              <a:rPr lang="en-US" sz="2400" b="1" dirty="0"/>
              <a:t>	</a:t>
            </a:r>
            <a:r>
              <a:rPr lang="en-US" sz="2400" dirty="0" smtClean="0"/>
              <a:t>22 member Board of Directors from across the region</a:t>
            </a:r>
          </a:p>
          <a:p>
            <a:pPr>
              <a:buNone/>
            </a:pPr>
            <a:endParaRPr lang="en-US" sz="2400" b="1" dirty="0"/>
          </a:p>
          <a:p>
            <a:pPr>
              <a:buNone/>
            </a:pPr>
            <a:r>
              <a:rPr lang="en-US" sz="2400" dirty="0" smtClean="0"/>
              <a:t>	25 </a:t>
            </a:r>
            <a:r>
              <a:rPr lang="en-US" sz="2400" dirty="0"/>
              <a:t>staff in Chicago, Milwaukee, Detroit, Cleveland, Buffalo and Grand Haven, MI</a:t>
            </a:r>
          </a:p>
          <a:p>
            <a:pPr>
              <a:buNone/>
            </a:pPr>
            <a:endParaRPr lang="en-US" sz="2400" b="1" dirty="0" smtClean="0"/>
          </a:p>
          <a:p>
            <a:pPr>
              <a:buNone/>
            </a:pPr>
            <a:endParaRPr lang="en-US" dirty="0" smtClean="0"/>
          </a:p>
        </p:txBody>
      </p:sp>
    </p:spTree>
    <p:extLst>
      <p:ext uri="{BB962C8B-B14F-4D97-AF65-F5344CB8AC3E}">
        <p14:creationId xmlns:p14="http://schemas.microsoft.com/office/powerpoint/2010/main" val="2484674315"/>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6852"/>
            <a:ext cx="9144000" cy="7034852"/>
          </a:xfrm>
          <a:prstGeom prst="rect">
            <a:avLst/>
          </a:prstGeom>
        </p:spPr>
      </p:pic>
      <p:sp>
        <p:nvSpPr>
          <p:cNvPr id="3" name="Title 1"/>
          <p:cNvSpPr>
            <a:spLocks noGrp="1"/>
          </p:cNvSpPr>
          <p:nvPr>
            <p:ph type="title"/>
          </p:nvPr>
        </p:nvSpPr>
        <p:spPr>
          <a:xfrm>
            <a:off x="1371600" y="5867400"/>
            <a:ext cx="8127689" cy="408536"/>
          </a:xfrm>
        </p:spPr>
        <p:txBody>
          <a:bodyPr>
            <a:noAutofit/>
          </a:bodyPr>
          <a:lstStyle/>
          <a:p>
            <a:r>
              <a:rPr lang="en-US" sz="8800" b="1" dirty="0" smtClean="0">
                <a:solidFill>
                  <a:schemeClr val="bg1"/>
                </a:solidFill>
                <a:latin typeface="Arial" panose="020B0604020202020204" pitchFamily="34" charset="0"/>
                <a:ea typeface="ＭＳ Ｐゴシック" pitchFamily="34" charset="-128"/>
                <a:cs typeface="Arial" panose="020B0604020202020204" pitchFamily="34" charset="0"/>
              </a:rPr>
              <a:t>QUESTIONS?</a:t>
            </a:r>
          </a:p>
        </p:txBody>
      </p:sp>
    </p:spTree>
    <p:extLst>
      <p:ext uri="{BB962C8B-B14F-4D97-AF65-F5344CB8AC3E}">
        <p14:creationId xmlns:p14="http://schemas.microsoft.com/office/powerpoint/2010/main" val="576596449"/>
      </p:ext>
    </p:extLst>
  </p:cSld>
  <p:clrMapOvr>
    <a:masterClrMapping/>
  </p:clrMapOvr>
  <p:transition advClick="0" advTm="5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590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450571"/>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10" name="Content Placeholder 9"/>
          <p:cNvPicPr>
            <a:picLocks noGrp="1" noChangeAspect="1"/>
          </p:cNvPicPr>
          <p:nvPr>
            <p:ph idx="1"/>
          </p:nvPr>
        </p:nvPicPr>
        <p:blipFill>
          <a:blip r:embed="rId2"/>
          <a:srcRect t="7490" b="7490"/>
          <a:stretch>
            <a:fillRect/>
          </a:stretch>
        </p:blipFill>
        <p:spPr>
          <a:xfrm>
            <a:off x="-76200" y="304800"/>
            <a:ext cx="9472675" cy="5304698"/>
          </a:xfrm>
        </p:spPr>
      </p:pic>
      <p:sp>
        <p:nvSpPr>
          <p:cNvPr id="11" name="Title 3"/>
          <p:cNvSpPr txBox="1">
            <a:spLocks/>
          </p:cNvSpPr>
          <p:nvPr/>
        </p:nvSpPr>
        <p:spPr>
          <a:xfrm>
            <a:off x="76200" y="6172200"/>
            <a:ext cx="5943600" cy="334962"/>
          </a:xfrm>
          <a:prstGeom prst="rect">
            <a:avLst/>
          </a:prstGeom>
        </p:spPr>
        <p:txBody>
          <a:bodyPr vert="horz" lIns="91429" tIns="45714" rIns="91429" bIns="45714" rtlCol="0" anchor="ctr">
            <a:normAutofit fontScale="67500" lnSpcReduction="20000"/>
          </a:bodyPr>
          <a:lstStyle>
            <a:lvl1pPr algn="l" defTabSz="914293" rtl="0" eaLnBrk="1" latinLnBrk="0" hangingPunct="1">
              <a:spcBef>
                <a:spcPct val="0"/>
              </a:spcBef>
              <a:buNone/>
              <a:defRPr sz="2800" kern="1200">
                <a:solidFill>
                  <a:schemeClr val="tx1"/>
                </a:solidFill>
                <a:latin typeface="+mj-lt"/>
                <a:ea typeface="+mj-ea"/>
                <a:cs typeface="+mj-cs"/>
              </a:defRPr>
            </a:lvl1pPr>
          </a:lstStyle>
          <a:p>
            <a:r>
              <a:rPr lang="en-US" dirty="0" smtClean="0"/>
              <a:t>Source: Milwaukee Journal Sentinel</a:t>
            </a:r>
            <a:endParaRPr lang="en-US" dirty="0"/>
          </a:p>
        </p:txBody>
      </p:sp>
    </p:spTree>
    <p:extLst>
      <p:ext uri="{BB962C8B-B14F-4D97-AF65-F5344CB8AC3E}">
        <p14:creationId xmlns:p14="http://schemas.microsoft.com/office/powerpoint/2010/main" val="3406341516"/>
      </p:ext>
    </p:extLst>
  </p:cSld>
  <p:clrMapOvr>
    <a:masterClrMapping/>
  </p:clrMapOvr>
  <p:transition advClick="0" advTm="5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1750"/>
            <a:ext cx="7315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280821"/>
      </p:ext>
    </p:extLst>
  </p:cSld>
  <p:clrMapOvr>
    <a:masterClrMapping/>
  </p:clrMapOvr>
  <p:transition advClick="0" advTm="5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590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6381957"/>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ctrTitle"/>
          </p:nvPr>
        </p:nvSpPr>
        <p:spPr>
          <a:xfrm>
            <a:off x="381000" y="0"/>
            <a:ext cx="8458200" cy="6705600"/>
          </a:xfrm>
        </p:spPr>
        <p:txBody>
          <a:bodyPr/>
          <a:lstStyle/>
          <a:p>
            <a:pPr marL="457200" indent="-457200" eaLnBrk="1" hangingPunct="1"/>
            <a:r>
              <a:rPr lang="en-US" sz="3200" dirty="0" smtClean="0">
                <a:latin typeface="Garamond" pitchFamily="18" charset="0"/>
              </a:rPr>
              <a:t/>
            </a:r>
            <a:br>
              <a:rPr lang="en-US" sz="3200" dirty="0" smtClean="0">
                <a:latin typeface="Garamond" pitchFamily="18" charset="0"/>
              </a:rPr>
            </a:br>
            <a:endParaRPr lang="en-US" sz="3200" b="1" dirty="0" smtClean="0">
              <a:latin typeface="Garamond" pitchFamily="18" charset="0"/>
            </a:endParaRPr>
          </a:p>
        </p:txBody>
      </p:sp>
      <p:graphicFrame>
        <p:nvGraphicFramePr>
          <p:cNvPr id="3" name="Object 2"/>
          <p:cNvGraphicFramePr>
            <a:graphicFrameLocks noChangeAspect="1"/>
          </p:cNvGraphicFramePr>
          <p:nvPr/>
        </p:nvGraphicFramePr>
        <p:xfrm>
          <a:off x="1937940" y="-1"/>
          <a:ext cx="5313759" cy="6884223"/>
        </p:xfrm>
        <a:graphic>
          <a:graphicData uri="http://schemas.openxmlformats.org/presentationml/2006/ole">
            <mc:AlternateContent xmlns:mc="http://schemas.openxmlformats.org/markup-compatibility/2006">
              <mc:Choice xmlns:v="urn:schemas-microsoft-com:vml" Requires="v">
                <p:oleObj spid="_x0000_s67598" name="Acrobat Document" r:id="rId4" imgW="5829233" imgH="7543800" progId="AcroExch.Document.7">
                  <p:embed/>
                </p:oleObj>
              </mc:Choice>
              <mc:Fallback>
                <p:oleObj name="Acrobat Document" r:id="rId4" imgW="5829233" imgH="75438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7940" y="-1"/>
                        <a:ext cx="5313759" cy="68842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93179603"/>
      </p:ext>
    </p:extLst>
  </p:cSld>
  <p:clrMapOvr>
    <a:masterClrMapping/>
  </p:clrMapOvr>
  <p:transition advClick="0" advTm="3812">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0" y="123548"/>
            <a:ext cx="9144000" cy="6658252"/>
          </a:xfrm>
          <a:prstGeom prst="rect">
            <a:avLst/>
          </a:prstGeom>
        </p:spPr>
      </p:pic>
      <p:sp>
        <p:nvSpPr>
          <p:cNvPr id="22" name="Rectangle 21"/>
          <p:cNvSpPr/>
          <p:nvPr/>
        </p:nvSpPr>
        <p:spPr>
          <a:xfrm>
            <a:off x="5009536" y="143601"/>
            <a:ext cx="4015041" cy="1569660"/>
          </a:xfrm>
          <a:prstGeom prst="rect">
            <a:avLst/>
          </a:prstGeom>
        </p:spPr>
        <p:txBody>
          <a:bodyPr wrap="none">
            <a:spAutoFit/>
          </a:bodyPr>
          <a:lstStyle/>
          <a:p>
            <a:pPr algn="r" defTabSz="914400">
              <a:defRPr sz="2160" b="1" i="0" u="none" strike="noStrike" kern="1200" baseline="0">
                <a:solidFill>
                  <a:prstClr val="black">
                    <a:lumMod val="65000"/>
                    <a:lumOff val="35000"/>
                  </a:prstClr>
                </a:solidFill>
                <a:latin typeface="+mn-lt"/>
                <a:ea typeface="+mn-ea"/>
                <a:cs typeface="+mn-cs"/>
              </a:defRPr>
            </a:pPr>
            <a:r>
              <a:rPr lang="en-US" sz="4800" b="1" dirty="0" smtClean="0">
                <a:solidFill>
                  <a:prstClr val="white"/>
                </a:solidFill>
                <a:latin typeface="Arial" panose="020B0604020202020204" pitchFamily="34" charset="0"/>
                <a:ea typeface="Tahoma" panose="020B0604030504040204" pitchFamily="34" charset="0"/>
                <a:cs typeface="Arial" panose="020B0604020202020204" pitchFamily="34" charset="0"/>
              </a:rPr>
              <a:t>A REGIONAL</a:t>
            </a:r>
          </a:p>
          <a:p>
            <a:pPr algn="r" defTabSz="914400">
              <a:defRPr sz="2160" b="1" i="0" u="none" strike="noStrike" kern="1200" baseline="0">
                <a:solidFill>
                  <a:prstClr val="black">
                    <a:lumMod val="65000"/>
                    <a:lumOff val="35000"/>
                  </a:prstClr>
                </a:solidFill>
                <a:latin typeface="+mn-lt"/>
                <a:ea typeface="+mn-ea"/>
                <a:cs typeface="+mn-cs"/>
              </a:defRPr>
            </a:pPr>
            <a:r>
              <a:rPr lang="en-US" sz="4800" b="1" dirty="0" smtClean="0">
                <a:solidFill>
                  <a:prstClr val="white"/>
                </a:solidFill>
                <a:latin typeface="Arial" panose="020B0604020202020204" pitchFamily="34" charset="0"/>
                <a:ea typeface="Tahoma" panose="020B0604030504040204" pitchFamily="34" charset="0"/>
                <a:cs typeface="Arial" panose="020B0604020202020204" pitchFamily="34" charset="0"/>
              </a:rPr>
              <a:t>CONCERN</a:t>
            </a:r>
          </a:p>
        </p:txBody>
      </p:sp>
    </p:spTree>
    <p:extLst>
      <p:ext uri="{BB962C8B-B14F-4D97-AF65-F5344CB8AC3E}">
        <p14:creationId xmlns:p14="http://schemas.microsoft.com/office/powerpoint/2010/main" val="30337881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ctrTitle"/>
          </p:nvPr>
        </p:nvSpPr>
        <p:spPr>
          <a:xfrm>
            <a:off x="381000" y="0"/>
            <a:ext cx="8458200" cy="6705600"/>
          </a:xfrm>
        </p:spPr>
        <p:txBody>
          <a:bodyPr/>
          <a:lstStyle/>
          <a:p>
            <a:pPr marL="457200" indent="-457200" eaLnBrk="1" hangingPunct="1"/>
            <a:r>
              <a:rPr lang="en-US" sz="3200" dirty="0" smtClean="0">
                <a:latin typeface="Garamond" pitchFamily="18" charset="0"/>
              </a:rPr>
              <a:t/>
            </a:r>
            <a:br>
              <a:rPr lang="en-US" sz="3200" dirty="0" smtClean="0">
                <a:latin typeface="Garamond" pitchFamily="18" charset="0"/>
              </a:rPr>
            </a:br>
            <a:endParaRPr lang="en-US" sz="3200" b="1" dirty="0" smtClean="0">
              <a:latin typeface="Garamond" pitchFamily="18" charset="0"/>
            </a:endParaRPr>
          </a:p>
        </p:txBody>
      </p:sp>
      <p:graphicFrame>
        <p:nvGraphicFramePr>
          <p:cNvPr id="3" name="Object 2"/>
          <p:cNvGraphicFramePr>
            <a:graphicFrameLocks noChangeAspect="1"/>
          </p:cNvGraphicFramePr>
          <p:nvPr/>
        </p:nvGraphicFramePr>
        <p:xfrm>
          <a:off x="1652588" y="4763"/>
          <a:ext cx="5838825" cy="6848475"/>
        </p:xfrm>
        <a:graphic>
          <a:graphicData uri="http://schemas.openxmlformats.org/presentationml/2006/ole">
            <mc:AlternateContent xmlns:mc="http://schemas.openxmlformats.org/markup-compatibility/2006">
              <mc:Choice xmlns:v="urn:schemas-microsoft-com:vml" Requires="v">
                <p:oleObj spid="_x0000_s68622" name="Acrobat Document" r:id="rId4" imgW="5838673" imgH="6848272" progId="AcroExch.Document.7">
                  <p:embed/>
                </p:oleObj>
              </mc:Choice>
              <mc:Fallback>
                <p:oleObj name="Acrobat Document" r:id="rId4" imgW="5838673" imgH="6848272"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2588" y="4763"/>
                        <a:ext cx="5838825" cy="684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59231009"/>
      </p:ext>
    </p:extLst>
  </p:cSld>
  <p:clrMapOvr>
    <a:masterClrMapping/>
  </p:clrMapOvr>
  <p:transition advClick="0" advTm="3812">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3590</TotalTime>
  <Words>581</Words>
  <Application>Microsoft Office PowerPoint</Application>
  <PresentationFormat>On-screen Show (4:3)</PresentationFormat>
  <Paragraphs>76</Paragraphs>
  <Slides>20</Slides>
  <Notes>13</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20</vt:i4>
      </vt:variant>
    </vt:vector>
  </HeadingPairs>
  <TitlesOfParts>
    <vt:vector size="26" baseType="lpstr">
      <vt:lpstr>Office Theme</vt:lpstr>
      <vt:lpstr>2_Office Theme</vt:lpstr>
      <vt:lpstr>Default Design</vt:lpstr>
      <vt:lpstr>1_Default Design</vt:lpstr>
      <vt:lpstr>2_Default Design</vt:lpstr>
      <vt:lpstr>Acrobat Document</vt:lpstr>
      <vt:lpstr>Metropolitan Mayors Caucus   March 17, 2015 </vt:lpstr>
      <vt:lpstr>Our vision is a healthy Great Lakes for people and wildlife, forever.</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Shallow Draft by Commodity 1994-2011</vt:lpstr>
      <vt:lpstr>PowerPoint Presentation</vt:lpstr>
      <vt:lpstr>PowerPoint Presentation</vt:lpstr>
      <vt:lpstr>PowerPoint Presentation</vt:lpstr>
      <vt:lpstr>PowerPoint Presentation</vt:lpstr>
      <vt:lpstr>QUESTIONS?</vt:lpstr>
    </vt:vector>
  </TitlesOfParts>
  <Company>Edelman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E001998</dc:creator>
  <cp:lastModifiedBy>Administrator</cp:lastModifiedBy>
  <cp:revision>283</cp:revision>
  <cp:lastPrinted>2011-11-03T21:37:24Z</cp:lastPrinted>
  <dcterms:created xsi:type="dcterms:W3CDTF">2011-06-13T19:38:39Z</dcterms:created>
  <dcterms:modified xsi:type="dcterms:W3CDTF">2015-03-17T14:47:59Z</dcterms:modified>
</cp:coreProperties>
</file>