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Lst>
  <p:notesMasterIdLst>
    <p:notesMasterId r:id="rId6"/>
  </p:notesMasterIdLst>
  <p:sldIdLst>
    <p:sldId id="256" r:id="rId2"/>
    <p:sldId id="257" r:id="rId3"/>
    <p:sldId id="423" r:id="rId4"/>
    <p:sldId id="424"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2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A206175-E381-44ED-BBC2-D1E91D0543BC}" type="datetimeFigureOut">
              <a:rPr lang="en-US" smtClean="0"/>
              <a:t>1/18/2019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60186C2-5CBC-4F97-9DDB-A5E7F0E729A7}" type="slidenum">
              <a:rPr lang="en-US" smtClean="0"/>
              <a:t>‹#›</a:t>
            </a:fld>
            <a:endParaRPr lang="en-US"/>
          </a:p>
        </p:txBody>
      </p:sp>
    </p:spTree>
    <p:extLst>
      <p:ext uri="{BB962C8B-B14F-4D97-AF65-F5344CB8AC3E}">
        <p14:creationId xmlns:p14="http://schemas.microsoft.com/office/powerpoint/2010/main" val="77096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Illinois Asphalt Pavement Association as well as the National Asphalt Pavement Association is committed to providing public agencies with high quality, low life cycle cost, and sustainable pavements. Sustainable efforts not only include Warm Mix Asphalt but also Recycled Asphalt Pavements, </a:t>
            </a:r>
            <a:r>
              <a:rPr lang="en-US" dirty="0" err="1"/>
              <a:t>Recyceld</a:t>
            </a:r>
            <a:r>
              <a:rPr lang="en-US" dirty="0"/>
              <a:t> Asphalt Shingles, Ground Tire Rubber, Preservation, and Cold Central Plant Recycling.</a:t>
            </a:r>
          </a:p>
        </p:txBody>
      </p:sp>
      <p:sp>
        <p:nvSpPr>
          <p:cNvPr id="4" name="Slide Number Placeholder 3"/>
          <p:cNvSpPr>
            <a:spLocks noGrp="1"/>
          </p:cNvSpPr>
          <p:nvPr>
            <p:ph type="sldNum" sz="quarter" idx="5"/>
          </p:nvPr>
        </p:nvSpPr>
        <p:spPr/>
        <p:txBody>
          <a:bodyPr/>
          <a:lstStyle/>
          <a:p>
            <a:fld id="{B60186C2-5CBC-4F97-9DDB-A5E7F0E729A7}" type="slidenum">
              <a:rPr lang="en-US" smtClean="0"/>
              <a:t>2</a:t>
            </a:fld>
            <a:endParaRPr lang="en-US"/>
          </a:p>
        </p:txBody>
      </p:sp>
    </p:spTree>
    <p:extLst>
      <p:ext uri="{BB962C8B-B14F-4D97-AF65-F5344CB8AC3E}">
        <p14:creationId xmlns:p14="http://schemas.microsoft.com/office/powerpoint/2010/main" val="176307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Illinois, warm mix is used to reduce plant temperatures. However, the temperatures are still in the low range for Hot Mix Asphalt 290 – 310 F. By adopting the standard IDOT mix design specifications, local agencies would see immediate sustainability improvements by allowing contractors to use warm mix technology, provide a more consistent production and laydown, and ensure quality pavements are provided at the lowest </a:t>
            </a:r>
            <a:r>
              <a:rPr lang="en-US"/>
              <a:t>life cycle cost.</a:t>
            </a:r>
            <a:endParaRPr lang="en-US" dirty="0"/>
          </a:p>
        </p:txBody>
      </p:sp>
      <p:sp>
        <p:nvSpPr>
          <p:cNvPr id="4" name="Slide Number Placeholder 3"/>
          <p:cNvSpPr>
            <a:spLocks noGrp="1"/>
          </p:cNvSpPr>
          <p:nvPr>
            <p:ph type="sldNum" sz="quarter" idx="5"/>
          </p:nvPr>
        </p:nvSpPr>
        <p:spPr/>
        <p:txBody>
          <a:bodyPr/>
          <a:lstStyle/>
          <a:p>
            <a:fld id="{B60186C2-5CBC-4F97-9DDB-A5E7F0E729A7}" type="slidenum">
              <a:rPr lang="en-US" smtClean="0"/>
              <a:t>3</a:t>
            </a:fld>
            <a:endParaRPr lang="en-US"/>
          </a:p>
        </p:txBody>
      </p:sp>
    </p:spTree>
    <p:extLst>
      <p:ext uri="{BB962C8B-B14F-4D97-AF65-F5344CB8AC3E}">
        <p14:creationId xmlns:p14="http://schemas.microsoft.com/office/powerpoint/2010/main" val="208754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740" y="1924219"/>
            <a:ext cx="11880520" cy="2387600"/>
          </a:xfrm>
        </p:spPr>
        <p:txBody>
          <a:bodyPr anchor="ct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5740" y="4403894"/>
            <a:ext cx="11880520" cy="1655762"/>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BA4F2B4B-4ED1-4E23-A2CB-047622B8829B}" type="slidenum">
              <a:rPr lang="en-US" smtClean="0"/>
              <a:t>‹#›</a:t>
            </a:fld>
            <a:endParaRPr lang="en-US" dirty="0"/>
          </a:p>
        </p:txBody>
      </p:sp>
    </p:spTree>
    <p:extLst>
      <p:ext uri="{BB962C8B-B14F-4D97-AF65-F5344CB8AC3E}">
        <p14:creationId xmlns:p14="http://schemas.microsoft.com/office/powerpoint/2010/main" val="418814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84163" indent="-284163">
              <a:buFontTx/>
              <a:buBlip>
                <a:blip r:embed="rId2">
                  <a:extLst>
                    <a:ext uri="{96DAC541-7B7A-43D3-8B79-37D633B846F1}">
                      <asvg:svgBlip xmlns:asvg="http://schemas.microsoft.com/office/drawing/2016/SVG/main" xmlns="" r:embed="rId3"/>
                    </a:ext>
                  </a:extLst>
                </a:blip>
              </a:buBlip>
              <a:defRPr/>
            </a:lvl1pPr>
            <a:lvl2pPr marL="569913" indent="-285750">
              <a:buFont typeface="Arial" panose="020B0604020202020204" pitchFamily="34" charset="0"/>
              <a:buChar char="•"/>
              <a:defRPr/>
            </a:lvl2pPr>
            <a:lvl3pPr marL="858838" indent="-288925">
              <a:buFont typeface="Calibri" panose="020F0502020204030204" pitchFamily="34" charset="0"/>
              <a:buChar char="-"/>
              <a:defRPr/>
            </a:lvl3pPr>
            <a:lvl4pPr marL="1144588" indent="-285750">
              <a:buFont typeface="Courier New" panose="02070309020205020404" pitchFamily="49" charset="0"/>
              <a:buChar char="o"/>
              <a:defRPr/>
            </a:lvl4pPr>
            <a:lvl5pPr marL="1428750" indent="-284163">
              <a:buSzPct val="100000"/>
              <a:buFont typeface="Wingdings" panose="05000000000000000000" pitchFamily="2" charset="2"/>
              <a:buChar char="Ø"/>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A4F2B4B-4ED1-4E23-A2CB-047622B8829B}" type="slidenum">
              <a:rPr lang="en-US" smtClean="0"/>
              <a:t>‹#›</a:t>
            </a:fld>
            <a:endParaRPr lang="en-US" dirty="0"/>
          </a:p>
        </p:txBody>
      </p:sp>
    </p:spTree>
    <p:extLst>
      <p:ext uri="{BB962C8B-B14F-4D97-AF65-F5344CB8AC3E}">
        <p14:creationId xmlns:p14="http://schemas.microsoft.com/office/powerpoint/2010/main" val="218658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1622474" y="2817080"/>
            <a:ext cx="8947052" cy="1325563"/>
          </a:xfrm>
        </p:spPr>
        <p:txBody>
          <a:bodyPr/>
          <a:lstStyle>
            <a:lvl1pPr algn="ctr">
              <a:defRPr cap="all" baseline="0">
                <a:solidFill>
                  <a:srgbClr val="088A67"/>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A4F2B4B-4ED1-4E23-A2CB-047622B8829B}" type="slidenum">
              <a:rPr lang="en-US" smtClean="0"/>
              <a:t>‹#›</a:t>
            </a:fld>
            <a:endParaRPr lang="en-US" dirty="0"/>
          </a:p>
        </p:txBody>
      </p:sp>
    </p:spTree>
    <p:extLst>
      <p:ext uri="{BB962C8B-B14F-4D97-AF65-F5344CB8AC3E}">
        <p14:creationId xmlns:p14="http://schemas.microsoft.com/office/powerpoint/2010/main" val="50803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8813" y="1447801"/>
            <a:ext cx="5850988" cy="5285496"/>
          </a:xfrm>
        </p:spPr>
        <p:txBody>
          <a:bodyPr/>
          <a:lstStyle>
            <a:lvl1pPr marL="284163" indent="-284163">
              <a:buFontTx/>
              <a:buBlip>
                <a:blip r:embed="rId2">
                  <a:extLst>
                    <a:ext uri="{96DAC541-7B7A-43D3-8B79-37D633B846F1}">
                      <asvg:svgBlip xmlns:asvg="http://schemas.microsoft.com/office/drawing/2016/SVG/main" xmlns="" r:embed="rId3"/>
                    </a:ext>
                  </a:extLst>
                </a:blip>
              </a:buBlip>
              <a:defRPr/>
            </a:lvl1pPr>
            <a:lvl2pPr marL="569913" indent="-285750">
              <a:buFont typeface="Arial" panose="020B0604020202020204" pitchFamily="34" charset="0"/>
              <a:buChar char="•"/>
              <a:defRPr/>
            </a:lvl2pPr>
            <a:lvl3pPr marL="858838" indent="-288925">
              <a:buFont typeface="Calibri" panose="020F0502020204030204" pitchFamily="34" charset="0"/>
              <a:buChar char="-"/>
              <a:defRPr/>
            </a:lvl3pPr>
            <a:lvl4pPr marL="1144588" indent="-285750">
              <a:buFont typeface="Courier New" panose="02070309020205020404" pitchFamily="49" charset="0"/>
              <a:buChar char="o"/>
              <a:defRPr/>
            </a:lvl4pPr>
            <a:lvl5pPr marL="1428750" indent="-284163">
              <a:buFont typeface="Wingdings" panose="05000000000000000000" pitchFamily="2" charset="2"/>
              <a:buChar char="Ø"/>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47801"/>
            <a:ext cx="5883811" cy="5285496"/>
          </a:xfrm>
        </p:spPr>
        <p:txBody>
          <a:bodyPr/>
          <a:lstStyle>
            <a:lvl1pPr marL="284163" indent="-284163">
              <a:buFontTx/>
              <a:buBlip>
                <a:blip r:embed="rId2">
                  <a:extLst>
                    <a:ext uri="{96DAC541-7B7A-43D3-8B79-37D633B846F1}">
                      <asvg:svgBlip xmlns:asvg="http://schemas.microsoft.com/office/drawing/2016/SVG/main" xmlns="" r:embed="rId3"/>
                    </a:ext>
                  </a:extLst>
                </a:blip>
              </a:buBlip>
              <a:defRPr/>
            </a:lvl1pPr>
            <a:lvl2pPr marL="514350" indent="-259556">
              <a:buFont typeface="Arial" panose="020B0604020202020204" pitchFamily="34" charset="0"/>
              <a:buChar char="•"/>
              <a:defRPr/>
            </a:lvl2pPr>
            <a:lvl3pPr marL="800100" indent="-285750">
              <a:buFont typeface="Calibri" panose="020F0502020204030204" pitchFamily="34" charset="0"/>
              <a:buChar char="-"/>
              <a:defRPr/>
            </a:lvl3pPr>
            <a:lvl4pPr marL="1084263" indent="-284163">
              <a:buFont typeface="Courier New" panose="02070309020205020404" pitchFamily="49" charset="0"/>
              <a:buChar char="o"/>
              <a:defRPr/>
            </a:lvl4pPr>
            <a:lvl5pPr marL="1373188" indent="-288925">
              <a:buFont typeface="Wingdings" panose="05000000000000000000" pitchFamily="2" charset="2"/>
              <a:buChar char="Ø"/>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BA4F2B4B-4ED1-4E23-A2CB-047622B8829B}" type="slidenum">
              <a:rPr lang="en-US" smtClean="0"/>
              <a:t>‹#›</a:t>
            </a:fld>
            <a:endParaRPr lang="en-US" dirty="0"/>
          </a:p>
        </p:txBody>
      </p:sp>
    </p:spTree>
    <p:extLst>
      <p:ext uri="{BB962C8B-B14F-4D97-AF65-F5344CB8AC3E}">
        <p14:creationId xmlns:p14="http://schemas.microsoft.com/office/powerpoint/2010/main" val="136827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A4F2B4B-4ED1-4E23-A2CB-047622B8829B}" type="slidenum">
              <a:rPr lang="en-US" smtClean="0"/>
              <a:t>‹#›</a:t>
            </a:fld>
            <a:endParaRPr lang="en-US" dirty="0"/>
          </a:p>
        </p:txBody>
      </p:sp>
    </p:spTree>
    <p:extLst>
      <p:ext uri="{BB962C8B-B14F-4D97-AF65-F5344CB8AC3E}">
        <p14:creationId xmlns:p14="http://schemas.microsoft.com/office/powerpoint/2010/main" val="282605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4F2B4B-4ED1-4E23-A2CB-047622B8829B}" type="slidenum">
              <a:rPr lang="en-US" smtClean="0"/>
              <a:t>‹#›</a:t>
            </a:fld>
            <a:endParaRPr lang="en-US" dirty="0"/>
          </a:p>
        </p:txBody>
      </p:sp>
    </p:spTree>
    <p:extLst>
      <p:ext uri="{BB962C8B-B14F-4D97-AF65-F5344CB8AC3E}">
        <p14:creationId xmlns:p14="http://schemas.microsoft.com/office/powerpoint/2010/main" val="181107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Content Sty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774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1_Content Sty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711200" y="1447800"/>
            <a:ext cx="104648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327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bg1"/>
            </a:gs>
            <a:gs pos="100000">
              <a:srgbClr val="1272E2"/>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9741" y="152401"/>
            <a:ext cx="9606272" cy="10058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2908" y="1432561"/>
            <a:ext cx="11903104" cy="5300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394831" y="6368173"/>
            <a:ext cx="66118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4F2B4B-4ED1-4E23-A2CB-047622B8829B}" type="slidenum">
              <a:rPr lang="en-US" smtClean="0"/>
              <a:t>‹#›</a:t>
            </a:fld>
            <a:endParaRPr lang="en-US" dirty="0"/>
          </a:p>
        </p:txBody>
      </p:sp>
      <p:cxnSp>
        <p:nvCxnSpPr>
          <p:cNvPr id="9" name="Straight Connector 8"/>
          <p:cNvCxnSpPr/>
          <p:nvPr/>
        </p:nvCxnSpPr>
        <p:spPr>
          <a:xfrm>
            <a:off x="203201" y="1295400"/>
            <a:ext cx="11903103" cy="0"/>
          </a:xfrm>
          <a:prstGeom prst="line">
            <a:avLst/>
          </a:prstGeom>
          <a:ln w="98425" cap="rnd" cmpd="tri">
            <a:solidFill>
              <a:srgbClr val="088A6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E62F5DC6-69B5-4AE1-B6E7-61A34FCCA55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908" y="154010"/>
            <a:ext cx="2186844" cy="1004230"/>
          </a:xfrm>
          <a:prstGeom prst="rect">
            <a:avLst/>
          </a:prstGeom>
        </p:spPr>
      </p:pic>
    </p:spTree>
    <p:extLst>
      <p:ext uri="{BB962C8B-B14F-4D97-AF65-F5344CB8AC3E}">
        <p14:creationId xmlns:p14="http://schemas.microsoft.com/office/powerpoint/2010/main" val="129225922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685800" rtl="0" eaLnBrk="1" latinLnBrk="0" hangingPunct="1">
        <a:lnSpc>
          <a:spcPct val="90000"/>
        </a:lnSpc>
        <a:spcBef>
          <a:spcPct val="0"/>
        </a:spcBef>
        <a:buNone/>
        <a:defRPr sz="3300" b="1" kern="1200" baseline="0">
          <a:ln>
            <a:noFill/>
          </a:ln>
          <a:solidFill>
            <a:srgbClr val="1676E7"/>
          </a:solidFill>
          <a:effectLst>
            <a:outerShdw blurRad="50800" dist="38100" dir="2700000" algn="tl" rotWithShape="0">
              <a:schemeClr val="tx1"/>
            </a:outerShdw>
          </a:effectLst>
          <a:latin typeface="+mj-lt"/>
          <a:ea typeface="+mj-ea"/>
          <a:cs typeface="+mj-cs"/>
        </a:defRPr>
      </a:lvl1pPr>
    </p:titleStyle>
    <p:bodyStyle>
      <a:lvl1pPr marL="254794" indent="-254794"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259556" algn="l" defTabSz="685800" rtl="0" eaLnBrk="1" latinLnBrk="0" hangingPunct="1">
        <a:lnSpc>
          <a:spcPct val="90000"/>
        </a:lnSpc>
        <a:spcBef>
          <a:spcPts val="375"/>
        </a:spcBef>
        <a:buFont typeface="Calibri" panose="020F0502020204030204" pitchFamily="34" charset="0"/>
        <a:buChar char="-"/>
        <a:defRPr sz="1800" kern="1200">
          <a:solidFill>
            <a:schemeClr val="tx1"/>
          </a:solidFill>
          <a:latin typeface="+mn-lt"/>
          <a:ea typeface="+mn-ea"/>
          <a:cs typeface="+mn-cs"/>
        </a:defRPr>
      </a:lvl2pPr>
      <a:lvl3pPr marL="770335" indent="-254794" algn="l" defTabSz="685800" rtl="0" eaLnBrk="1" latinLnBrk="0" hangingPunct="1">
        <a:lnSpc>
          <a:spcPct val="90000"/>
        </a:lnSpc>
        <a:spcBef>
          <a:spcPts val="375"/>
        </a:spcBef>
        <a:buFont typeface="Calibri" panose="020F050202020403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burkeiii.kevin@comcast.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FE8C8-E8EC-4370-A5CD-55A850EF77B7}"/>
              </a:ext>
            </a:extLst>
          </p:cNvPr>
          <p:cNvSpPr>
            <a:spLocks noGrp="1"/>
          </p:cNvSpPr>
          <p:nvPr>
            <p:ph type="ctrTitle"/>
          </p:nvPr>
        </p:nvSpPr>
        <p:spPr/>
        <p:txBody>
          <a:bodyPr/>
          <a:lstStyle/>
          <a:p>
            <a:r>
              <a:rPr lang="en-US" dirty="0"/>
              <a:t>Plant Mix Asphalt Sustainability</a:t>
            </a:r>
          </a:p>
        </p:txBody>
      </p:sp>
      <p:sp>
        <p:nvSpPr>
          <p:cNvPr id="3" name="Subtitle 2">
            <a:extLst>
              <a:ext uri="{FF2B5EF4-FFF2-40B4-BE49-F238E27FC236}">
                <a16:creationId xmlns:a16="http://schemas.microsoft.com/office/drawing/2014/main" xmlns="" id="{96798B49-2E96-4FCD-9D6A-830E4457FA83}"/>
              </a:ext>
            </a:extLst>
          </p:cNvPr>
          <p:cNvSpPr>
            <a:spLocks noGrp="1"/>
          </p:cNvSpPr>
          <p:nvPr>
            <p:ph type="subTitle" idx="1"/>
          </p:nvPr>
        </p:nvSpPr>
        <p:spPr/>
        <p:txBody>
          <a:bodyPr/>
          <a:lstStyle/>
          <a:p>
            <a:r>
              <a:rPr lang="en-US" dirty="0" smtClean="0"/>
              <a:t>Courtesy of Kevin Burke</a:t>
            </a:r>
          </a:p>
          <a:p>
            <a:r>
              <a:rPr lang="en-US" dirty="0" smtClean="0"/>
              <a:t>Mayor </a:t>
            </a:r>
            <a:r>
              <a:rPr lang="en-US" dirty="0"/>
              <a:t>Caucus – Environmental Meeting</a:t>
            </a:r>
          </a:p>
        </p:txBody>
      </p:sp>
    </p:spTree>
    <p:extLst>
      <p:ext uri="{BB962C8B-B14F-4D97-AF65-F5344CB8AC3E}">
        <p14:creationId xmlns:p14="http://schemas.microsoft.com/office/powerpoint/2010/main" val="13719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751A5-2C2E-45A6-A93E-88CF2522E3C8}"/>
              </a:ext>
            </a:extLst>
          </p:cNvPr>
          <p:cNvSpPr>
            <a:spLocks noGrp="1"/>
          </p:cNvSpPr>
          <p:nvPr>
            <p:ph type="title"/>
          </p:nvPr>
        </p:nvSpPr>
        <p:spPr/>
        <p:txBody>
          <a:bodyPr/>
          <a:lstStyle/>
          <a:p>
            <a:r>
              <a:rPr lang="en-US" dirty="0"/>
              <a:t>Plant Mix Asphalt Sustainability Efforts</a:t>
            </a:r>
          </a:p>
        </p:txBody>
      </p:sp>
      <p:sp>
        <p:nvSpPr>
          <p:cNvPr id="3" name="Content Placeholder 2">
            <a:extLst>
              <a:ext uri="{FF2B5EF4-FFF2-40B4-BE49-F238E27FC236}">
                <a16:creationId xmlns:a16="http://schemas.microsoft.com/office/drawing/2014/main" xmlns="" id="{D7D94890-D813-4B64-B458-3336E04C164F}"/>
              </a:ext>
            </a:extLst>
          </p:cNvPr>
          <p:cNvSpPr>
            <a:spLocks noGrp="1"/>
          </p:cNvSpPr>
          <p:nvPr>
            <p:ph sz="half" idx="1"/>
          </p:nvPr>
        </p:nvSpPr>
        <p:spPr>
          <a:xfrm>
            <a:off x="168813" y="1447801"/>
            <a:ext cx="4030868" cy="5285496"/>
          </a:xfrm>
        </p:spPr>
        <p:txBody>
          <a:bodyPr/>
          <a:lstStyle/>
          <a:p>
            <a:r>
              <a:rPr lang="en-US" dirty="0"/>
              <a:t>Warm Mix Asphalt</a:t>
            </a:r>
          </a:p>
          <a:p>
            <a:r>
              <a:rPr lang="en-US" dirty="0"/>
              <a:t>Asphalt Binder Replacement</a:t>
            </a:r>
          </a:p>
          <a:p>
            <a:pPr lvl="1"/>
            <a:r>
              <a:rPr lang="en-US" dirty="0"/>
              <a:t>Recycled Asphalt Pavement</a:t>
            </a:r>
          </a:p>
          <a:p>
            <a:pPr lvl="1"/>
            <a:r>
              <a:rPr lang="en-US" dirty="0"/>
              <a:t>Recycled Asphalt Shingles</a:t>
            </a:r>
          </a:p>
          <a:p>
            <a:r>
              <a:rPr lang="en-US" dirty="0"/>
              <a:t>Other</a:t>
            </a:r>
          </a:p>
          <a:p>
            <a:pPr lvl="1"/>
            <a:r>
              <a:rPr lang="en-US" dirty="0"/>
              <a:t>Ground Tire Rubber</a:t>
            </a:r>
          </a:p>
          <a:p>
            <a:pPr lvl="1"/>
            <a:r>
              <a:rPr lang="en-US" dirty="0"/>
              <a:t>Preservation</a:t>
            </a:r>
          </a:p>
          <a:p>
            <a:pPr lvl="1"/>
            <a:r>
              <a:rPr lang="en-US" dirty="0"/>
              <a:t>Cold Central Plant</a:t>
            </a:r>
          </a:p>
          <a:p>
            <a:endParaRPr lang="en-US" dirty="0"/>
          </a:p>
        </p:txBody>
      </p:sp>
      <p:pic>
        <p:nvPicPr>
          <p:cNvPr id="10" name="Content Placeholder 5">
            <a:extLst>
              <a:ext uri="{FF2B5EF4-FFF2-40B4-BE49-F238E27FC236}">
                <a16:creationId xmlns:a16="http://schemas.microsoft.com/office/drawing/2014/main" xmlns="" id="{B2DF6A4B-AD37-40BB-B670-F5C7E18A18FE}"/>
              </a:ext>
            </a:extLst>
          </p:cNvPr>
          <p:cNvPicPr>
            <a:picLocks noChangeAspect="1"/>
          </p:cNvPicPr>
          <p:nvPr/>
        </p:nvPicPr>
        <p:blipFill>
          <a:blip r:embed="rId3"/>
          <a:stretch>
            <a:fillRect/>
          </a:stretch>
        </p:blipFill>
        <p:spPr>
          <a:xfrm>
            <a:off x="9686081" y="1447801"/>
            <a:ext cx="2286000" cy="1714499"/>
          </a:xfrm>
          <a:prstGeom prst="rect">
            <a:avLst/>
          </a:prstGeom>
        </p:spPr>
      </p:pic>
      <p:pic>
        <p:nvPicPr>
          <p:cNvPr id="11" name="Picture 10">
            <a:extLst>
              <a:ext uri="{FF2B5EF4-FFF2-40B4-BE49-F238E27FC236}">
                <a16:creationId xmlns:a16="http://schemas.microsoft.com/office/drawing/2014/main" xmlns="" id="{1970EC74-1AFA-4ECB-8AE2-18DCDDFC387F}"/>
              </a:ext>
            </a:extLst>
          </p:cNvPr>
          <p:cNvPicPr>
            <a:picLocks noChangeAspect="1"/>
          </p:cNvPicPr>
          <p:nvPr/>
        </p:nvPicPr>
        <p:blipFill>
          <a:blip r:embed="rId4"/>
          <a:stretch>
            <a:fillRect/>
          </a:stretch>
        </p:blipFill>
        <p:spPr>
          <a:xfrm>
            <a:off x="9686081" y="3162300"/>
            <a:ext cx="2286000" cy="1723638"/>
          </a:xfrm>
          <a:prstGeom prst="rect">
            <a:avLst/>
          </a:prstGeom>
        </p:spPr>
      </p:pic>
      <p:pic>
        <p:nvPicPr>
          <p:cNvPr id="12" name="Picture 11">
            <a:extLst>
              <a:ext uri="{FF2B5EF4-FFF2-40B4-BE49-F238E27FC236}">
                <a16:creationId xmlns:a16="http://schemas.microsoft.com/office/drawing/2014/main" xmlns="" id="{0FD5DA86-0463-461D-9C5E-BC76FDAA5FA1}"/>
              </a:ext>
            </a:extLst>
          </p:cNvPr>
          <p:cNvPicPr>
            <a:picLocks noChangeAspect="1"/>
          </p:cNvPicPr>
          <p:nvPr/>
        </p:nvPicPr>
        <p:blipFill>
          <a:blip r:embed="rId5"/>
          <a:stretch>
            <a:fillRect/>
          </a:stretch>
        </p:blipFill>
        <p:spPr>
          <a:xfrm>
            <a:off x="9686081" y="4885938"/>
            <a:ext cx="2286000" cy="1714499"/>
          </a:xfrm>
          <a:prstGeom prst="rect">
            <a:avLst/>
          </a:prstGeom>
        </p:spPr>
      </p:pic>
      <p:pic>
        <p:nvPicPr>
          <p:cNvPr id="6" name="Content Placeholder 5">
            <a:extLst>
              <a:ext uri="{FF2B5EF4-FFF2-40B4-BE49-F238E27FC236}">
                <a16:creationId xmlns:a16="http://schemas.microsoft.com/office/drawing/2014/main" xmlns="" id="{168E3AD4-14ED-43A1-85BF-150680C6D19A}"/>
              </a:ext>
            </a:extLst>
          </p:cNvPr>
          <p:cNvPicPr>
            <a:picLocks noGrp="1" noChangeAspect="1"/>
          </p:cNvPicPr>
          <p:nvPr>
            <p:ph sz="half" idx="2"/>
          </p:nvPr>
        </p:nvPicPr>
        <p:blipFill>
          <a:blip r:embed="rId3"/>
          <a:stretch>
            <a:fillRect/>
          </a:stretch>
        </p:blipFill>
        <p:spPr>
          <a:xfrm>
            <a:off x="4199681" y="1447801"/>
            <a:ext cx="5486400" cy="4114799"/>
          </a:xfrm>
          <a:prstGeom prst="rect">
            <a:avLst/>
          </a:prstGeom>
        </p:spPr>
      </p:pic>
      <p:pic>
        <p:nvPicPr>
          <p:cNvPr id="7" name="Picture 6">
            <a:extLst>
              <a:ext uri="{FF2B5EF4-FFF2-40B4-BE49-F238E27FC236}">
                <a16:creationId xmlns:a16="http://schemas.microsoft.com/office/drawing/2014/main" xmlns="" id="{9AAF808B-2C59-42D9-B804-21083CDD0410}"/>
              </a:ext>
            </a:extLst>
          </p:cNvPr>
          <p:cNvPicPr>
            <a:picLocks noChangeAspect="1"/>
          </p:cNvPicPr>
          <p:nvPr/>
        </p:nvPicPr>
        <p:blipFill>
          <a:blip r:embed="rId4"/>
          <a:stretch>
            <a:fillRect/>
          </a:stretch>
        </p:blipFill>
        <p:spPr>
          <a:xfrm>
            <a:off x="4199681" y="1447801"/>
            <a:ext cx="5486400" cy="4136744"/>
          </a:xfrm>
          <a:prstGeom prst="rect">
            <a:avLst/>
          </a:prstGeom>
        </p:spPr>
      </p:pic>
      <p:pic>
        <p:nvPicPr>
          <p:cNvPr id="9" name="Picture 8">
            <a:extLst>
              <a:ext uri="{FF2B5EF4-FFF2-40B4-BE49-F238E27FC236}">
                <a16:creationId xmlns:a16="http://schemas.microsoft.com/office/drawing/2014/main" xmlns="" id="{9B75557E-568B-4188-88FD-0075F0AF1E4E}"/>
              </a:ext>
            </a:extLst>
          </p:cNvPr>
          <p:cNvPicPr>
            <a:picLocks noChangeAspect="1"/>
          </p:cNvPicPr>
          <p:nvPr/>
        </p:nvPicPr>
        <p:blipFill>
          <a:blip r:embed="rId5"/>
          <a:stretch>
            <a:fillRect/>
          </a:stretch>
        </p:blipFill>
        <p:spPr>
          <a:xfrm>
            <a:off x="4199681" y="1447801"/>
            <a:ext cx="5486400" cy="4114799"/>
          </a:xfrm>
          <a:prstGeom prst="rect">
            <a:avLst/>
          </a:prstGeom>
        </p:spPr>
      </p:pic>
    </p:spTree>
    <p:extLst>
      <p:ext uri="{BB962C8B-B14F-4D97-AF65-F5344CB8AC3E}">
        <p14:creationId xmlns:p14="http://schemas.microsoft.com/office/powerpoint/2010/main" val="404029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ADCBD-EC79-4689-8EAE-DCB19605E4F5}"/>
              </a:ext>
            </a:extLst>
          </p:cNvPr>
          <p:cNvSpPr>
            <a:spLocks noGrp="1"/>
          </p:cNvSpPr>
          <p:nvPr>
            <p:ph type="title"/>
          </p:nvPr>
        </p:nvSpPr>
        <p:spPr/>
        <p:txBody>
          <a:bodyPr/>
          <a:lstStyle/>
          <a:p>
            <a:r>
              <a:rPr lang="en-US" dirty="0"/>
              <a:t>Plant Mix Asphalt Sustainability</a:t>
            </a:r>
          </a:p>
        </p:txBody>
      </p:sp>
      <p:sp>
        <p:nvSpPr>
          <p:cNvPr id="3" name="Content Placeholder 2">
            <a:extLst>
              <a:ext uri="{FF2B5EF4-FFF2-40B4-BE49-F238E27FC236}">
                <a16:creationId xmlns:a16="http://schemas.microsoft.com/office/drawing/2014/main" xmlns="" id="{ADC8D223-CA1E-40C8-9666-A2DDEF4DF297}"/>
              </a:ext>
            </a:extLst>
          </p:cNvPr>
          <p:cNvSpPr>
            <a:spLocks noGrp="1"/>
          </p:cNvSpPr>
          <p:nvPr>
            <p:ph sz="half" idx="1"/>
          </p:nvPr>
        </p:nvSpPr>
        <p:spPr>
          <a:xfrm>
            <a:off x="168813" y="1447801"/>
            <a:ext cx="4928704" cy="5285496"/>
          </a:xfrm>
        </p:spPr>
        <p:txBody>
          <a:bodyPr>
            <a:normAutofit lnSpcReduction="10000"/>
          </a:bodyPr>
          <a:lstStyle/>
          <a:p>
            <a:r>
              <a:rPr lang="en-US" dirty="0"/>
              <a:t>Industry is committed to providing sustainable product with lower life cycle costs</a:t>
            </a:r>
          </a:p>
          <a:p>
            <a:r>
              <a:rPr lang="en-US" dirty="0"/>
              <a:t>WMA is one option for Contractors to use</a:t>
            </a:r>
          </a:p>
          <a:p>
            <a:r>
              <a:rPr lang="en-US" dirty="0"/>
              <a:t>Agencies should encourage innovation through permissive specifications</a:t>
            </a:r>
          </a:p>
          <a:p>
            <a:r>
              <a:rPr lang="en-US" dirty="0"/>
              <a:t>Artificial restrictions on RAP/RAS/WMA usage increases cost and decreases sustainability</a:t>
            </a:r>
          </a:p>
          <a:p>
            <a:r>
              <a:rPr lang="en-US" dirty="0"/>
              <a:t>Local agencies should consider using industry standard specifications for plant mix asphalt</a:t>
            </a:r>
          </a:p>
          <a:p>
            <a:pPr lvl="1"/>
            <a:r>
              <a:rPr lang="en-US" dirty="0"/>
              <a:t>Economy of scale</a:t>
            </a:r>
          </a:p>
          <a:p>
            <a:pPr lvl="1"/>
            <a:r>
              <a:rPr lang="en-US" dirty="0"/>
              <a:t>Consistency of production</a:t>
            </a:r>
          </a:p>
          <a:p>
            <a:pPr lvl="1"/>
            <a:r>
              <a:rPr lang="en-US" dirty="0"/>
              <a:t>Ensure latest design and construction technology is used</a:t>
            </a:r>
          </a:p>
          <a:p>
            <a:pPr lvl="1"/>
            <a:endParaRPr lang="en-US" dirty="0"/>
          </a:p>
        </p:txBody>
      </p:sp>
      <p:pic>
        <p:nvPicPr>
          <p:cNvPr id="8" name="Content Placeholder 7">
            <a:extLst>
              <a:ext uri="{FF2B5EF4-FFF2-40B4-BE49-F238E27FC236}">
                <a16:creationId xmlns:a16="http://schemas.microsoft.com/office/drawing/2014/main" xmlns="" id="{728EC317-A9DF-4444-A3BC-6C7799320147}"/>
              </a:ext>
            </a:extLst>
          </p:cNvPr>
          <p:cNvPicPr>
            <a:picLocks noGrp="1" noChangeAspect="1"/>
          </p:cNvPicPr>
          <p:nvPr>
            <p:ph sz="half" idx="2"/>
          </p:nvPr>
        </p:nvPicPr>
        <p:blipFill rotWithShape="1">
          <a:blip r:embed="rId3"/>
          <a:srcRect l="1741" r="2504"/>
          <a:stretch/>
        </p:blipFill>
        <p:spPr>
          <a:xfrm>
            <a:off x="5006406" y="1447801"/>
            <a:ext cx="7049607" cy="5285496"/>
          </a:xfrm>
          <a:prstGeom prst="rect">
            <a:avLst/>
          </a:prstGeom>
        </p:spPr>
      </p:pic>
    </p:spTree>
    <p:extLst>
      <p:ext uri="{BB962C8B-B14F-4D97-AF65-F5344CB8AC3E}">
        <p14:creationId xmlns:p14="http://schemas.microsoft.com/office/powerpoint/2010/main" val="116402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t>
            </a:r>
            <a:r>
              <a:rPr lang="en-US" dirty="0" smtClean="0"/>
              <a:t>ontact</a:t>
            </a:r>
            <a:br>
              <a:rPr lang="en-US" dirty="0" smtClean="0"/>
            </a:br>
            <a:endParaRPr lang="en-US" dirty="0"/>
          </a:p>
        </p:txBody>
      </p:sp>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Kevin Burke</a:t>
            </a:r>
          </a:p>
          <a:p>
            <a:pPr marL="0" indent="0" algn="ctr">
              <a:buNone/>
            </a:pPr>
            <a:r>
              <a:rPr lang="en-US" dirty="0" smtClean="0"/>
              <a:t>Executive Director</a:t>
            </a:r>
          </a:p>
          <a:p>
            <a:pPr marL="0" indent="0" algn="ctr">
              <a:buNone/>
            </a:pPr>
            <a:r>
              <a:rPr lang="en-US" dirty="0" smtClean="0"/>
              <a:t>IAPA</a:t>
            </a:r>
          </a:p>
          <a:p>
            <a:pPr marL="0" indent="0" algn="ctr">
              <a:buNone/>
            </a:pPr>
            <a:r>
              <a:rPr lang="en-US" dirty="0" smtClean="0">
                <a:hlinkClick r:id="rId2"/>
              </a:rPr>
              <a:t>burkeiii.kevin@comcast.net</a:t>
            </a:r>
            <a:r>
              <a:rPr lang="en-US" dirty="0" smtClean="0"/>
              <a:t> </a:t>
            </a:r>
          </a:p>
          <a:p>
            <a:pPr marL="0" indent="0" algn="ctr">
              <a:buNone/>
            </a:pPr>
            <a:r>
              <a:rPr lang="en-US" dirty="0"/>
              <a:t>217.523.2208</a:t>
            </a:r>
            <a:endParaRPr lang="en-US" dirty="0"/>
          </a:p>
        </p:txBody>
      </p:sp>
    </p:spTree>
    <p:extLst>
      <p:ext uri="{BB962C8B-B14F-4D97-AF65-F5344CB8AC3E}">
        <p14:creationId xmlns:p14="http://schemas.microsoft.com/office/powerpoint/2010/main" val="3190183573"/>
      </p:ext>
    </p:extLst>
  </p:cSld>
  <p:clrMapOvr>
    <a:masterClrMapping/>
  </p:clrMapOvr>
</p:sld>
</file>

<file path=ppt/theme/theme1.xml><?xml version="1.0" encoding="utf-8"?>
<a:theme xmlns:a="http://schemas.openxmlformats.org/drawingml/2006/main" name="IAP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PA" id="{551DF313-E101-43A9-BFBA-56DBB954F37A}" vid="{7BFBCBDB-274B-4A85-B8D8-8773ECCE44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IAPA</Template>
  <TotalTime>0</TotalTime>
  <Words>253</Words>
  <Application>Microsoft Office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Courier New</vt:lpstr>
      <vt:lpstr>Wingdings</vt:lpstr>
      <vt:lpstr>IAPA</vt:lpstr>
      <vt:lpstr>Plant Mix Asphalt Sustainability</vt:lpstr>
      <vt:lpstr>Plant Mix Asphalt Sustainability Efforts</vt:lpstr>
      <vt:lpstr>Plant Mix Asphalt Sustainability</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2019-01-16T01:26:16Z</dcterms:created>
  <dcterms:modified xsi:type="dcterms:W3CDTF">2019-01-18T23:00:00Z</dcterms:modified>
</cp:coreProperties>
</file>