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857" r:id="rId73"/>
  </p:sldMasterIdLst>
  <p:notesMasterIdLst>
    <p:notesMasterId r:id="rId81"/>
  </p:notesMasterIdLst>
  <p:handoutMasterIdLst>
    <p:handoutMasterId r:id="rId82"/>
  </p:handoutMasterIdLst>
  <p:sldIdLst>
    <p:sldId id="382" r:id="rId74"/>
    <p:sldId id="1061" r:id="rId75"/>
    <p:sldId id="1098" r:id="rId76"/>
    <p:sldId id="1025" r:id="rId77"/>
    <p:sldId id="1069" r:id="rId78"/>
    <p:sldId id="1097" r:id="rId79"/>
    <p:sldId id="1053" r:id="rId8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vi Srivastava" initials="" lastIdx="1" clrIdx="0"/>
  <p:cmAuthor id="7" name="Noonan, Jenny" initials="NJ" lastIdx="5" clrIdx="7">
    <p:extLst>
      <p:ext uri="{19B8F6BF-5375-455C-9EA6-DF929625EA0E}">
        <p15:presenceInfo xmlns:p15="http://schemas.microsoft.com/office/powerpoint/2012/main" userId="S-1-5-21-1339303556-449845944-1601390327-164822" providerId="AD"/>
      </p:ext>
    </p:extLst>
  </p:cmAuthor>
  <p:cmAuthor id="1" name="Jeb Stenhouse" initials="" lastIdx="4" clrIdx="1"/>
  <p:cmAuthor id="8" name="McCabe, Janet" initials="MJ" lastIdx="2" clrIdx="8">
    <p:extLst>
      <p:ext uri="{19B8F6BF-5375-455C-9EA6-DF929625EA0E}">
        <p15:presenceInfo xmlns:p15="http://schemas.microsoft.com/office/powerpoint/2012/main" userId="S-1-5-21-1339303556-449845944-1601390327-228670" providerId="AD"/>
      </p:ext>
    </p:extLst>
  </p:cmAuthor>
  <p:cmAuthor id="2" name="Alienware" initials="" lastIdx="5" clrIdx="2"/>
  <p:cmAuthor id="9" name="Torres, Elineth" initials="TE" lastIdx="5" clrIdx="9"/>
  <p:cmAuthor id="3" name="CFELLNER" initials="CF" lastIdx="13" clrIdx="3"/>
  <p:cmAuthor id="10" name="Wilson, Erika" initials="WE" lastIdx="1" clrIdx="10">
    <p:extLst>
      <p:ext uri="{19B8F6BF-5375-455C-9EA6-DF929625EA0E}">
        <p15:presenceInfo xmlns:p15="http://schemas.microsoft.com/office/powerpoint/2012/main" userId="S-1-5-21-1339303556-449845944-1601390327-145225" providerId="AD"/>
      </p:ext>
    </p:extLst>
  </p:cmAuthor>
  <p:cmAuthor id="4" name="Lisa Conner" initials="LC" lastIdx="3" clrIdx="4"/>
  <p:cmAuthor id="11" name="Bailey, Ashten" initials="BA" lastIdx="5" clrIdx="11">
    <p:extLst>
      <p:ext uri="{19B8F6BF-5375-455C-9EA6-DF929625EA0E}">
        <p15:presenceInfo xmlns:p15="http://schemas.microsoft.com/office/powerpoint/2012/main" userId="S-1-5-21-1339303556-449845944-1601390327-367571" providerId="AD"/>
      </p:ext>
    </p:extLst>
  </p:cmAuthor>
  <p:cmAuthor id="5" name="U.S. EPA User or Contractor" initials="UEUoC" lastIdx="1" clrIdx="5"/>
  <p:cmAuthor id="6" name="Conner, Lisa" initials="CL" lastIdx="1" clrIdx="6">
    <p:extLst>
      <p:ext uri="{19B8F6BF-5375-455C-9EA6-DF929625EA0E}">
        <p15:presenceInfo xmlns:p15="http://schemas.microsoft.com/office/powerpoint/2012/main" userId="S-1-5-21-1339303556-449845944-1601390327-1635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E3B"/>
    <a:srgbClr val="92D050"/>
    <a:srgbClr val="79ADDD"/>
    <a:srgbClr val="BDD7EE"/>
    <a:srgbClr val="EAEFF7"/>
    <a:srgbClr val="E6B9B8"/>
    <a:srgbClr val="FCD5B5"/>
    <a:srgbClr val="E46C0A"/>
    <a:srgbClr val="C3D69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587" autoAdjust="0"/>
  </p:normalViewPr>
  <p:slideViewPr>
    <p:cSldViewPr>
      <p:cViewPr varScale="1">
        <p:scale>
          <a:sx n="96" d="100"/>
          <a:sy n="96" d="100"/>
        </p:scale>
        <p:origin x="9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034"/>
    </p:cViewPr>
  </p:sorterViewPr>
  <p:notesViewPr>
    <p:cSldViewPr>
      <p:cViewPr varScale="1">
        <p:scale>
          <a:sx n="66" d="100"/>
          <a:sy n="66" d="100"/>
        </p:scale>
        <p:origin x="1584" y="43"/>
      </p:cViewPr>
      <p:guideLst>
        <p:guide orient="horz" pos="2909"/>
        <p:guide pos="2141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76" Type="http://schemas.openxmlformats.org/officeDocument/2006/relationships/slide" Target="slides/slide3.xml"/><Relationship Id="rId84" Type="http://schemas.openxmlformats.org/officeDocument/2006/relationships/presProps" Target="presProp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customXml" Target="../customXml/item66.xml"/><Relationship Id="rId74" Type="http://schemas.openxmlformats.org/officeDocument/2006/relationships/slide" Target="slides/slide1.xml"/><Relationship Id="rId79" Type="http://schemas.openxmlformats.org/officeDocument/2006/relationships/slide" Target="slides/slide6.xml"/><Relationship Id="rId87" Type="http://schemas.openxmlformats.org/officeDocument/2006/relationships/tableStyles" Target="tableStyles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handoutMaster" Target="handoutMasters/handoutMaster1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slide" Target="slides/slide4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slide" Target="slides/slide7.xml"/><Relationship Id="rId85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slide" Target="slides/slide2.xml"/><Relationship Id="rId83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slideMaster" Target="slideMasters/slideMaster1.xml"/><Relationship Id="rId78" Type="http://schemas.openxmlformats.org/officeDocument/2006/relationships/slide" Target="slides/slide5.xml"/><Relationship Id="rId81" Type="http://schemas.openxmlformats.org/officeDocument/2006/relationships/notesMaster" Target="notesMasters/notesMaster1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123" y="2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AA05E2-02D4-422F-957D-98D845A589DB}" type="datetimeFigureOut">
              <a:rPr lang="en-US"/>
              <a:pPr>
                <a:defRPr/>
              </a:pPr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772856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123" y="8772856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1D4F2C-86D2-4872-823E-1EDCB5901F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94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123" y="2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7E589F-3C93-41C7-A6D9-576B42858F2F}" type="datetimeFigureOut">
              <a:rPr lang="en-US"/>
              <a:pPr>
                <a:defRPr/>
              </a:pPr>
              <a:t>9/21/2017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00" tIns="44856" rIns="89700" bIns="4485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5" y="4386434"/>
            <a:ext cx="5560689" cy="4156392"/>
          </a:xfrm>
          <a:prstGeom prst="rect">
            <a:avLst/>
          </a:prstGeom>
        </p:spPr>
        <p:txBody>
          <a:bodyPr vert="horz" lIns="89700" tIns="44856" rIns="89700" bIns="4485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8772856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123" y="8772856"/>
            <a:ext cx="3011384" cy="461647"/>
          </a:xfrm>
          <a:prstGeom prst="rect">
            <a:avLst/>
          </a:prstGeom>
        </p:spPr>
        <p:txBody>
          <a:bodyPr vert="horz" lIns="89700" tIns="44856" rIns="89700" bIns="448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F7AF32-7756-4E36-8160-7EBD005899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74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F7AF32-7756-4E36-8160-7EBD0058999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F7AF32-7756-4E36-8160-7EBD005899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6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F7AF32-7756-4E36-8160-7EBD005899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99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F7AF32-7756-4E36-8160-7EBD005899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58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400" dirty="0"/>
          </a:p>
          <a:p>
            <a:pPr algn="l"/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FCE1AC-F85B-4ADE-8914-C9D64773F3F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7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4857750" cy="365125"/>
          </a:xfrm>
        </p:spPr>
        <p:txBody>
          <a:bodyPr/>
          <a:lstStyle>
            <a:lvl1pPr>
              <a:defRPr i="1"/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For informational purposes only; CPP for existing sources is stayed pending judicial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7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7A41-99B2-4CA2-977D-6B5D28B45D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1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D742-044A-480F-BBEC-177A7AA5D5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7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6002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/>
          <p:nvPr userDrawn="1"/>
        </p:nvSpPr>
        <p:spPr>
          <a:xfrm flipV="1">
            <a:off x="1600200" y="457200"/>
            <a:ext cx="7543800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 userDrawn="1"/>
        </p:nvSpPr>
        <p:spPr>
          <a:xfrm flipV="1">
            <a:off x="2057400" y="609600"/>
            <a:ext cx="70866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7"/>
          <p:cNvSpPr txBox="1"/>
          <p:nvPr userDrawn="1"/>
        </p:nvSpPr>
        <p:spPr>
          <a:xfrm>
            <a:off x="3352800" y="6477000"/>
            <a:ext cx="3048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Deliberative – Do Not Cite or Quote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447800" y="1828800"/>
            <a:ext cx="6705600" cy="990600"/>
          </a:xfrm>
        </p:spPr>
        <p:txBody>
          <a:bodyPr>
            <a:normAutofit/>
          </a:bodyPr>
          <a:lstStyle>
            <a:lvl1pPr algn="ctr">
              <a:buNone/>
              <a:defRPr sz="4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3124200" y="3810000"/>
            <a:ext cx="3657600" cy="1143000"/>
          </a:xfrm>
        </p:spPr>
        <p:txBody>
          <a:bodyPr>
            <a:normAutofit/>
          </a:bodyPr>
          <a:lstStyle>
            <a:lvl1pPr algn="ctr">
              <a:buNone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5070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6002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/>
          <p:nvPr userDrawn="1"/>
        </p:nvSpPr>
        <p:spPr>
          <a:xfrm flipV="1">
            <a:off x="1600200" y="457200"/>
            <a:ext cx="7543800" cy="7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 userDrawn="1"/>
        </p:nvSpPr>
        <p:spPr>
          <a:xfrm flipV="1">
            <a:off x="2057400" y="609600"/>
            <a:ext cx="7086600" cy="76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7"/>
          <p:cNvSpPr txBox="1"/>
          <p:nvPr userDrawn="1"/>
        </p:nvSpPr>
        <p:spPr>
          <a:xfrm>
            <a:off x="3352800" y="6477000"/>
            <a:ext cx="3048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Deliberative – Do Not Cite or Quote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447800" y="1828800"/>
            <a:ext cx="6705600" cy="990600"/>
          </a:xfrm>
        </p:spPr>
        <p:txBody>
          <a:bodyPr>
            <a:normAutofit/>
          </a:bodyPr>
          <a:lstStyle>
            <a:lvl1pPr algn="ctr">
              <a:buNone/>
              <a:defRPr sz="4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1"/>
          </p:nvPr>
        </p:nvSpPr>
        <p:spPr>
          <a:xfrm>
            <a:off x="3124200" y="3810000"/>
            <a:ext cx="3657600" cy="1143000"/>
          </a:xfrm>
        </p:spPr>
        <p:txBody>
          <a:bodyPr>
            <a:normAutofit/>
          </a:bodyPr>
          <a:lstStyle>
            <a:lvl1pPr algn="ctr">
              <a:buNone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923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304800" y="762000"/>
            <a:ext cx="85344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8"/>
          <p:cNvSpPr txBox="1"/>
          <p:nvPr userDrawn="1"/>
        </p:nvSpPr>
        <p:spPr>
          <a:xfrm>
            <a:off x="2971800" y="6477000"/>
            <a:ext cx="3048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latin typeface="Arial" pitchFamily="34" charset="0"/>
                <a:cs typeface="Arial" pitchFamily="34" charset="0"/>
              </a:rPr>
              <a:t>Deliberative – Do Not Cite or Quote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3352800" cy="49530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85000"/>
              <a:buFont typeface="Arial" pitchFamily="34" charset="0"/>
              <a:buChar char="►"/>
              <a:defRPr sz="22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Arial" pitchFamily="34" charset="0"/>
              <a:buChar char="►"/>
              <a:defRPr sz="20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3886200" y="1447800"/>
            <a:ext cx="4876800" cy="48768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85000"/>
              <a:buFont typeface="Arial" pitchFamily="34" charset="0"/>
              <a:buChar char="►"/>
              <a:defRPr sz="22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Arial" pitchFamily="34" charset="0"/>
              <a:buChar char="►"/>
              <a:defRPr sz="20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7BF9-DDCD-4463-8502-BF6E736C4282}" type="datetime1">
              <a:rPr lang="en-US" smtClean="0"/>
              <a:t>9/21/2017</a:t>
            </a:fld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3701-B51C-4D21-8429-0AF1D695F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54864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For informational purposes only; CPP for existing sources is stayed pending judicial review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5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A9B2-50AC-41B6-9205-D3780AEA23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6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472E-1A53-4B2D-B918-593022A7A0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0D5D-8A98-46B4-9F04-F46B1028FA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7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9A3B-F7F8-47EF-A550-5981F8224F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DCCD9-53DB-4364-85D2-6818EDBBA3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DC49-9ED7-4563-89BD-B60003589A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A0B29-57B7-4E01-B959-571AE2ADE0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6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546BCC2-79CC-4440-926D-A1EDFD6F10CE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9/21/2017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51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3" r:id="rId13"/>
    <p:sldLayoutId id="2147483654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10175" y="1931182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/>
              <a:t>Launching an AmeriCorps Program for Sustainability in Illinois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4572000" cy="762000"/>
          </a:xfrm>
        </p:spPr>
        <p:txBody>
          <a:bodyPr>
            <a:noAutofit/>
          </a:bodyPr>
          <a:lstStyle/>
          <a:p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4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1219200" cy="12192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1524000" y="457200"/>
            <a:ext cx="723900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609600"/>
            <a:ext cx="6858000" cy="0"/>
          </a:xfrm>
          <a:prstGeom prst="line">
            <a:avLst/>
          </a:prstGeom>
          <a:ln w="666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0652"/>
            <a:ext cx="7162800" cy="70167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Minnesota GreenCorps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74" y="5303134"/>
            <a:ext cx="2665026" cy="1212587"/>
          </a:xfr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pPr algn="l"/>
            <a:fld id="{095590E6-62A3-4D32-9776-4216EDDDB3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orbel" pitchFamily="34" charset="0"/>
              </a:rPr>
              <a:pPr algn="l"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orbel" pitchFamily="34" charset="0"/>
            </a:endParaRPr>
          </a:p>
        </p:txBody>
      </p:sp>
      <p:pic>
        <p:nvPicPr>
          <p:cNvPr id="18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0480"/>
            <a:ext cx="960120" cy="960120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V="1">
            <a:off x="1112520" y="822326"/>
            <a:ext cx="7574280" cy="31749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901929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Places AmeriCorps members with host organizations around the state to assist communities and local governments.</a:t>
            </a:r>
          </a:p>
          <a:p>
            <a:endParaRPr lang="en-US" sz="2400" dirty="0"/>
          </a:p>
          <a:p>
            <a:r>
              <a:rPr lang="en-US" sz="2400" u="sng" dirty="0"/>
              <a:t>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Reduce solid waste and increase recycling in Minnesota communities.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Reduce GHGs and other air pollutants.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Reduce water runoff and improve water quality.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Assist community members to take eco-friendly actions.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Increase community resilience and build local capacity to respond to the threats of climate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Train new environmental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49810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ridge.jpg"/>
          <p:cNvPicPr>
            <a:picLocks noChangeAspect="1"/>
          </p:cNvPicPr>
          <p:nvPr/>
        </p:nvPicPr>
        <p:blipFill>
          <a:blip r:embed="rId3" cstate="print"/>
          <a:srcRect l="16667" t="14788" r="13889" b="18557"/>
          <a:stretch>
            <a:fillRect/>
          </a:stretch>
        </p:blipFill>
        <p:spPr>
          <a:xfrm>
            <a:off x="7086600" y="5028063"/>
            <a:ext cx="1905000" cy="686937"/>
          </a:xfrm>
          <a:prstGeom prst="rect">
            <a:avLst/>
          </a:prstGeom>
        </p:spPr>
      </p:pic>
      <p:pic>
        <p:nvPicPr>
          <p:cNvPr id="15" name="Picture 14" descr="Power plant icon.jpg"/>
          <p:cNvPicPr>
            <a:picLocks noChangeAspect="1"/>
          </p:cNvPicPr>
          <p:nvPr/>
        </p:nvPicPr>
        <p:blipFill>
          <a:blip r:embed="rId4" cstate="print"/>
          <a:srcRect t="6667"/>
          <a:stretch>
            <a:fillRect/>
          </a:stretch>
        </p:blipFill>
        <p:spPr>
          <a:xfrm>
            <a:off x="7211786" y="1371600"/>
            <a:ext cx="1779814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0652"/>
            <a:ext cx="7162800" cy="70167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Minnesota GreenCorps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pPr algn="l"/>
            <a:fld id="{095590E6-62A3-4D32-9776-4216EDDDB30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orbel" pitchFamily="34" charset="0"/>
              </a:rPr>
              <a:pPr algn="l"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orbel" pitchFamily="34" charset="0"/>
            </a:endParaRPr>
          </a:p>
        </p:txBody>
      </p:sp>
      <p:pic>
        <p:nvPicPr>
          <p:cNvPr id="10" name="Picture 9" descr="other GHG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0" y="4114800"/>
            <a:ext cx="1600200" cy="953453"/>
          </a:xfrm>
          <a:prstGeom prst="rect">
            <a:avLst/>
          </a:prstGeom>
        </p:spPr>
      </p:pic>
      <p:pic>
        <p:nvPicPr>
          <p:cNvPr id="11" name="Picture 10" descr="Transportation icon.jpg"/>
          <p:cNvPicPr>
            <a:picLocks noChangeAspect="1"/>
          </p:cNvPicPr>
          <p:nvPr/>
        </p:nvPicPr>
        <p:blipFill>
          <a:blip r:embed="rId6" cstate="print"/>
          <a:srcRect t="14035"/>
          <a:stretch>
            <a:fillRect/>
          </a:stretch>
        </p:blipFill>
        <p:spPr>
          <a:xfrm>
            <a:off x="7109926" y="2438400"/>
            <a:ext cx="1881674" cy="762000"/>
          </a:xfrm>
          <a:prstGeom prst="rect">
            <a:avLst/>
          </a:prstGeom>
        </p:spPr>
      </p:pic>
      <p:pic>
        <p:nvPicPr>
          <p:cNvPr id="13" name="Picture 12" descr="energy icon.jpg"/>
          <p:cNvPicPr>
            <a:picLocks noChangeAspect="1"/>
          </p:cNvPicPr>
          <p:nvPr/>
        </p:nvPicPr>
        <p:blipFill>
          <a:blip r:embed="rId7" cstate="print"/>
          <a:srcRect t="6504"/>
          <a:stretch>
            <a:fillRect/>
          </a:stretch>
        </p:blipFill>
        <p:spPr>
          <a:xfrm>
            <a:off x="7170753" y="3200401"/>
            <a:ext cx="1820847" cy="914399"/>
          </a:xfrm>
          <a:prstGeom prst="rect">
            <a:avLst/>
          </a:prstGeom>
        </p:spPr>
      </p:pic>
      <p:pic>
        <p:nvPicPr>
          <p:cNvPr id="14" name="Picture 13" descr="internationa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69480" y="5791200"/>
            <a:ext cx="1722120" cy="990600"/>
          </a:xfrm>
          <a:prstGeom prst="rect">
            <a:avLst/>
          </a:prstGeom>
        </p:spPr>
      </p:pic>
      <p:pic>
        <p:nvPicPr>
          <p:cNvPr id="18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30480"/>
            <a:ext cx="960120" cy="960120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V="1">
            <a:off x="1112520" y="822326"/>
            <a:ext cx="7574280" cy="31749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31782" y="1326178"/>
            <a:ext cx="63269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Program began in 2009.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Members serve at their host sites for 10-11 months, from mid-September through mid-August.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More than 240 GreenCorps members have served at over 130 organizations across Minnesota.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Former and current host site organizations include cities, counties, public schools, universities, watershed districts, and non-profit organizations.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356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-17913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Green Iowa AmeriCorps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361" y="1447130"/>
            <a:ext cx="7886700" cy="4677837"/>
          </a:xfrm>
        </p:spPr>
        <p:txBody>
          <a:bodyPr>
            <a:noAutofit/>
          </a:bodyPr>
          <a:lstStyle/>
          <a:p>
            <a:r>
              <a:rPr lang="en-US" sz="2800" dirty="0"/>
              <a:t>GIAC is headquartered at the University of Northern Iowa, and maintains six sites throughout Iowa. </a:t>
            </a:r>
          </a:p>
          <a:p>
            <a:r>
              <a:rPr lang="en-US" sz="2800" dirty="0"/>
              <a:t>Green Iowa AmeriCorps focus on energy efficiency</a:t>
            </a:r>
          </a:p>
          <a:p>
            <a:pPr lvl="1"/>
            <a:r>
              <a:rPr lang="en-US" sz="2400" dirty="0"/>
              <a:t>low-impact home weatherization</a:t>
            </a:r>
          </a:p>
          <a:p>
            <a:pPr lvl="1"/>
            <a:r>
              <a:rPr lang="en-US" sz="2400" dirty="0"/>
              <a:t>energy education</a:t>
            </a:r>
          </a:p>
          <a:p>
            <a:pPr lvl="1"/>
            <a:r>
              <a:rPr lang="en-US" sz="2400" dirty="0"/>
              <a:t>community outreach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A1739-1B47-4947-AB2B-B42FE1C67BB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"/>
            <a:ext cx="960120" cy="96012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1219200" y="864827"/>
            <a:ext cx="7597140" cy="15875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reen Iowa AmeriCor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620" y="4802717"/>
            <a:ext cx="25146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29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6043"/>
            <a:ext cx="7315200" cy="4351338"/>
          </a:xfrm>
        </p:spPr>
        <p:txBody>
          <a:bodyPr>
            <a:no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AmeriCorps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dirty="0">
                <a:solidFill>
                  <a:prstClr val="black"/>
                </a:solidFill>
              </a:rPr>
              <a:t>Direct Service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dirty="0">
                <a:solidFill>
                  <a:prstClr val="black"/>
                </a:solidFill>
              </a:rPr>
              <a:t>1700 Hours (approximately 10 months as FTE)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dirty="0">
                <a:solidFill>
                  <a:prstClr val="black"/>
                </a:solidFill>
              </a:rPr>
              <a:t>Have an environmental priority category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VISTA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dirty="0">
                <a:solidFill>
                  <a:prstClr val="black"/>
                </a:solidFill>
              </a:rPr>
              <a:t>Focus on low income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500" dirty="0">
                <a:solidFill>
                  <a:prstClr val="black"/>
                </a:solidFill>
              </a:rPr>
              <a:t>Purpose is to build capacity (</a:t>
            </a:r>
            <a:r>
              <a:rPr lang="en-US" sz="2500" dirty="0" err="1">
                <a:solidFill>
                  <a:prstClr val="black"/>
                </a:solidFill>
              </a:rPr>
              <a:t>ie</a:t>
            </a:r>
            <a:r>
              <a:rPr lang="en-US" sz="2500" dirty="0">
                <a:solidFill>
                  <a:prstClr val="black"/>
                </a:solidFill>
              </a:rPr>
              <a:t> Green Jobs)</a:t>
            </a:r>
          </a:p>
          <a:p>
            <a:pPr marL="342900" lvl="1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sz="2500" dirty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NCCC</a:t>
            </a:r>
          </a:p>
          <a:p>
            <a:pPr marL="628650" lvl="1" indent="-2857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12520" y="-152242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AmeriCorps Program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7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"/>
            <a:ext cx="960120" cy="96012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112520" y="854075"/>
            <a:ext cx="7574280" cy="0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https://static.wixstatic.com/media/f950f7_6254336662d64dcda5de8da2e9986859.jpg/v1/fill/w_285,h_126,al_c,q_80,usm_1.20_1.00_0.01/f950f7_6254336662d64dcda5de8da2e998685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72999"/>
            <a:ext cx="3505200" cy="155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03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b="1" dirty="0"/>
              <a:t>AmeriCorps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lvl="2" indent="0">
              <a:buNone/>
            </a:pPr>
            <a:endParaRPr lang="en-US" sz="21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3429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6B632-E012-41A7-8491-95A56279A3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82324" y="638970"/>
            <a:ext cx="5524500" cy="755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sz="3200" b="1" dirty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7544" y="1394621"/>
            <a:ext cx="7597140" cy="15875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"/>
            <a:ext cx="960120" cy="960120"/>
          </a:xfrm>
          <a:prstGeom prst="rect">
            <a:avLst/>
          </a:prstGeom>
          <a:noFill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28650" y="384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628650" y="1574008"/>
            <a:ext cx="805815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During the next five years, we will use service to increase energy and water efficiency, increase renewable energy use, improve at-risk ecosystems, and support positive environmental behavioral changes, particularly for economically disadvantaged households and communities.</a:t>
            </a:r>
          </a:p>
          <a:p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Priorities: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inherit"/>
              </a:rPr>
              <a:t>construction or physical improvements related to energy and water performance in economically disadvantaged communities,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inherit"/>
              </a:rPr>
              <a:t>direct, sustained recycling and waste treatment activities,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inherit"/>
              </a:rPr>
              <a:t>improvements of at-risk public lands or waterways,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inherit"/>
              </a:rPr>
              <a:t>creating awareness among economically disadvantaged communities of personal actions to benefit energy and water conservation/efficiency and solid waste recycling,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inherit"/>
              </a:rPr>
              <a:t>formal and informal green job training for economically disadvantaged people.</a:t>
            </a:r>
            <a:endParaRPr lang="en-US" sz="2000" b="0" i="0" dirty="0">
              <a:solidFill>
                <a:srgbClr val="222222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52851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9541"/>
            <a:ext cx="8077438" cy="4648200"/>
          </a:xfrm>
        </p:spPr>
        <p:txBody>
          <a:bodyPr>
            <a:noAutofit/>
          </a:bodyPr>
          <a:lstStyle/>
          <a:p>
            <a:r>
              <a:rPr lang="en-US" sz="2400" dirty="0"/>
              <a:t>Need to look for approximately 8-12 municipalities as partners.</a:t>
            </a:r>
          </a:p>
          <a:p>
            <a:endParaRPr lang="en-US" sz="2400" dirty="0"/>
          </a:p>
          <a:p>
            <a:r>
              <a:rPr lang="en-US" sz="2400" dirty="0"/>
              <a:t>Outline specific roles for volunteers.</a:t>
            </a:r>
          </a:p>
          <a:p>
            <a:endParaRPr lang="en-US" sz="2400" dirty="0"/>
          </a:p>
          <a:p>
            <a:r>
              <a:rPr lang="en-US" sz="2400" dirty="0"/>
              <a:t>Determine who could train volunteers.</a:t>
            </a:r>
          </a:p>
          <a:p>
            <a:endParaRPr lang="en-US" sz="2400" dirty="0"/>
          </a:p>
          <a:p>
            <a:r>
              <a:rPr lang="en-US" sz="2400" dirty="0"/>
              <a:t>Provide details on costs.</a:t>
            </a:r>
          </a:p>
          <a:p>
            <a:pPr lvl="1"/>
            <a:r>
              <a:rPr lang="en-US" sz="2000" dirty="0"/>
              <a:t>Work space</a:t>
            </a:r>
          </a:p>
          <a:p>
            <a:pPr lvl="1"/>
            <a:r>
              <a:rPr lang="en-US" sz="2000" dirty="0"/>
              <a:t>Healthcare</a:t>
            </a:r>
          </a:p>
          <a:p>
            <a:pPr lvl="1"/>
            <a:r>
              <a:rPr lang="en-US" sz="2000" dirty="0"/>
              <a:t>Other?</a:t>
            </a:r>
          </a:p>
          <a:p>
            <a:pPr lvl="1"/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57300" y="304800"/>
            <a:ext cx="7886700" cy="769938"/>
          </a:xfrm>
        </p:spPr>
        <p:txBody>
          <a:bodyPr>
            <a:noAutofit/>
          </a:bodyPr>
          <a:lstStyle/>
          <a:p>
            <a:r>
              <a:rPr lang="en-US" sz="3200" b="1" dirty="0"/>
              <a:t>Next Steps</a:t>
            </a:r>
            <a:br>
              <a:rPr lang="en-US" sz="3200" b="1" dirty="0"/>
            </a:br>
            <a:endParaRPr lang="en-US" sz="3200" b="1" dirty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15</a:t>
            </a:r>
          </a:p>
        </p:txBody>
      </p:sp>
      <p:pic>
        <p:nvPicPr>
          <p:cNvPr id="7" name="Picture 2" descr="http://www.epa.gov/productreview/seal-logo/files/epa_seal_mediu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"/>
            <a:ext cx="960120" cy="96012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 flipV="1">
            <a:off x="1112520" y="838200"/>
            <a:ext cx="7597140" cy="15875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4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DB858A7-BB4B-4EF2-B863-2B12B376F118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B2FDE085-08E0-4BB2-B53C-0BD610F2D707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D49601FE-842E-4CF2-81CF-8E98C14086F4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A2A4E973-95D1-4DB2-9FBD-7D86AB2787B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50CB10A7-EC6F-4ECB-998D-C51685A5AC03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FC748DE-043C-4E98-BA92-3F107F84FD5D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8A690A6B-1FC4-4C33-B245-D1C5391B2CA7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07BC1436-A057-4CC5-A595-2EE88A25FCCB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A2858029-AEA1-4141-A540-94B5471E0E10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59FE981A-D2B9-48AD-9724-A14E6702FC9C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7E0D4E16-F681-4FC3-B0D0-B7F48517188A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FE221D8-FB45-4DC3-BF81-F7FFCC4B6B74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BA7709BF-F52B-4F0E-AEB4-DC9C1E740082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BCEC721C-B094-4CEF-A2E2-C545D4B59505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074E9321-B30B-47E9-A04D-C44D1A18B03C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9C98D1F2-31F6-43BB-8653-5394DA3EB392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6C197CC9-D4EE-438D-99C4-FF252F237C13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529D1B84-9E99-400A-938F-796D1FA977E6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95305895-E0A3-4617-ABFB-3CE43A157379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C0306FCD-6432-4589-8DC9-C2E969ACFF95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27704856-F077-4F1F-BBCA-789751248311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71D6022B-4B64-49D3-A72E-6C0E2DC3E2DC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E961CC7-B8E0-4C4B-A960-861CC8407E93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EC78A6DD-B9F1-41E2-9173-ECADB7F1FF3D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DF7F171E-E06E-4903-8BDA-E8AC27EC25D7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D8BA38E8-1194-44FF-B125-A5FB8CFF966A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FE648BF6-87F1-4164-90CE-B0A5EC99054A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8AE7DF74-C46E-4E81-B811-52C34A0AF137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C58659EC-D80C-457F-BA3B-A869BFE6BF70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05BBBD5B-855A-4793-BEB8-D7AEC147497D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7EDA1E41-EC1B-45EB-A713-6BB61CC0B650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53F6B269-456C-4502-9547-5C7CB459D4D4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CD6C6FEA-F0DF-4990-9645-0005B7CE6A7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95947CB-FD19-4A62-B968-AE54A9A3B257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55CB69D0-7779-4EA3-A6A3-8187A1498746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44A9CAE6-11A4-4F24-8CB9-C5207A8D3ABC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FE0717A2-D6D9-47A0-932A-05A2E12A25A8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190E6E6F-90E5-4EC0-B557-6BF53CF35745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AB804AD1-F645-413E-8CBF-E8D38958FECA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B76ED668-6268-4467-BBBD-DF0C464CFEC6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1BCBC2AA-CC67-4C0C-A25F-4B62CEE598EE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A68DC2F5-99BA-4151-BE0A-8542153B63DA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320A124C-D7DF-4136-81AB-1D5CA345FCD9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06A2F505-A16A-4D93-BABB-968D763961A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0A44813D-9F1A-4453-B0CE-184F250B2FEE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869D1470-009A-4852-8000-9906C6536AF7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DB5B7112-864B-4928-B907-AF4C73BC62A6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179239E3-3A01-46D7-BF1A-833069BE8901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F4767EDC-92A7-4189-807E-2DC260EE765E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B28E1AC7-80AD-4027-8EBF-FD7ACF5BC228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D25EEE15-E631-4ABE-996B-485254A9B525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428549A7-4A75-4A59-B169-F51E95F96B24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5A4D3C74-F5DE-4B6B-B3E3-3FFE26705117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ACD4CF55-399C-4360-BDAD-F48E7F717B15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99993A33-ECED-46D0-AC33-8A527B3B924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7559AB9-CA69-4D1A-87E0-134632F5B99F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728CA456-0F64-43C5-A0C6-382C10B4AB4C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51995EF3-F85C-4104-999D-B8533462E3B2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85AB89F7-48E5-4B5B-B9FF-CD0D90049529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30E24CD3-56AD-4A4F-84F0-FB205E2457D3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AA9676B9-DC34-47B2-96E0-B513940CB508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C211EC8E-399A-4CF4-BEFD-E8E407BB9B50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A306FC52-9031-4BA5-A2C1-BE72C4D7DB78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35317D83-F15C-4C98-81B3-F8CB044917A9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9E7D1508-C69B-45BF-B691-1D098D56CC0C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6E4720BD-B29A-48CB-BBD9-336ED0829FD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35928C7B-F67E-4D2F-97BE-314D58198178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E3200CF2-A086-4F0A-907C-8DC754E3D553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2B6D8506-87EF-48BD-9392-C59BEE608890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46783948-04FD-4DE0-AAEA-42305727ECD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AA8719C-AA06-49D1-B030-58908504524E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755DECD8-F191-4FD1-9548-D6E08F53FF67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64630</TotalTime>
  <Words>361</Words>
  <Application>Microsoft Office PowerPoint</Application>
  <PresentationFormat>On-screen Show (4:3)</PresentationFormat>
  <Paragraphs>67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inherit</vt:lpstr>
      <vt:lpstr>Office Theme</vt:lpstr>
      <vt:lpstr>Launching an AmeriCorps Program for Sustainability in Illinois</vt:lpstr>
      <vt:lpstr>Minnesota GreenCorps</vt:lpstr>
      <vt:lpstr>Minnesota GreenCorps</vt:lpstr>
      <vt:lpstr>Green Iowa AmeriCorps</vt:lpstr>
      <vt:lpstr>AmeriCorps Program</vt:lpstr>
      <vt:lpstr> AmeriCorps</vt:lpstr>
      <vt:lpstr>Next Steps </vt:lpstr>
    </vt:vector>
  </TitlesOfParts>
  <Company>US-EPA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ahackel</dc:creator>
  <cp:lastModifiedBy>Brian Tomkins</cp:lastModifiedBy>
  <cp:revision>2779</cp:revision>
  <cp:lastPrinted>2015-08-05T16:21:43Z</cp:lastPrinted>
  <dcterms:created xsi:type="dcterms:W3CDTF">2011-10-20T12:36:13Z</dcterms:created>
  <dcterms:modified xsi:type="dcterms:W3CDTF">2017-09-21T15:12:51Z</dcterms:modified>
</cp:coreProperties>
</file>