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1"/>
    <p:sldMasterId id="2147483727" r:id="rId2"/>
    <p:sldMasterId id="2147483728" r:id="rId3"/>
    <p:sldMasterId id="2147483729" r:id="rId4"/>
    <p:sldMasterId id="2147483730" r:id="rId5"/>
    <p:sldMasterId id="2147483731" r:id="rId6"/>
  </p:sldMasterIdLst>
  <p:notesMasterIdLst>
    <p:notesMasterId r:id="rId10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Lst>
  <p:sldSz cx="9144000" cy="6858000" type="screen4x3"/>
  <p:notesSz cx="6858000" cy="9144000"/>
  <p:embeddedFontLst>
    <p:embeddedFont>
      <p:font typeface="Constantia" panose="02030602050306030303" pitchFamily="18" charset="0"/>
      <p:regular r:id="rId106"/>
      <p:bold r:id="rId107"/>
      <p:italic r:id="rId108"/>
      <p:boldItalic r:id="rId109"/>
    </p:embeddedFont>
    <p:embeddedFont>
      <p:font typeface="Times" panose="02020603050405020304" pitchFamily="18" charset="0"/>
      <p:regular r:id="rId110"/>
      <p:bold r:id="rId111"/>
      <p:italic r:id="rId112"/>
      <p:boldItalic r:id="rId113"/>
    </p:embeddedFont>
    <p:embeddedFont>
      <p:font typeface="Calibri" panose="020F0502020204030204" pitchFamily="34" charset="0"/>
      <p:regular r:id="rId114"/>
      <p:bold r:id="rId115"/>
      <p:italic r:id="rId116"/>
      <p:boldItalic r:id="rId117"/>
    </p:embeddedFont>
    <p:embeddedFont>
      <p:font typeface="Century Gothic" panose="020B0502020202020204" pitchFamily="34" charset="0"/>
      <p:regular r:id="rId118"/>
      <p:bold r:id="rId119"/>
      <p:italic r:id="rId120"/>
      <p:boldItalic r:id="rId121"/>
    </p:embeddedFont>
    <p:embeddedFont>
      <p:font typeface="Georgia" panose="02040502050405020303" pitchFamily="18" charset="0"/>
      <p:regular r:id="rId122"/>
      <p:bold r:id="rId123"/>
      <p:italic r:id="rId124"/>
      <p:boldItalic r:id="rId125"/>
    </p:embeddedFont>
    <p:embeddedFont>
      <p:font typeface="Stardos Stencil" panose="020B0604020202020204" charset="0"/>
      <p:regular r:id="rId126"/>
      <p:bold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1D18D0-33F3-4B2A-93C6-23793B36DA61}">
  <a:tblStyle styleId="{391D18D0-33F3-4B2A-93C6-23793B36DA6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8E6"/>
          </a:solidFill>
        </a:fill>
      </a:tcStyle>
    </a:wholeTbl>
    <a:band1H>
      <a:tcTxStyle/>
      <a:tcStyle>
        <a:tcBdr/>
        <a:fill>
          <a:solidFill>
            <a:srgbClr val="FFCFCA"/>
          </a:solidFill>
        </a:fill>
      </a:tcStyle>
    </a:band1H>
    <a:band2H>
      <a:tcTxStyle/>
      <a:tcStyle>
        <a:tcBdr/>
      </a:tcStyle>
    </a:band2H>
    <a:band1V>
      <a:tcTxStyle/>
      <a:tcStyle>
        <a:tcBdr/>
        <a:fill>
          <a:solidFill>
            <a:srgbClr val="FFCF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0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font" Target="fonts/font12.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font" Target="fonts/font7.fntdata"/><Relationship Id="rId16" Type="http://schemas.openxmlformats.org/officeDocument/2006/relationships/slide" Target="slides/slide10.xml"/><Relationship Id="rId107" Type="http://schemas.openxmlformats.org/officeDocument/2006/relationships/font" Target="fonts/font2.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18.fntdata"/><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notesMaster" Target="notesMasters/notesMaster1.xml"/><Relationship Id="rId113" Type="http://schemas.openxmlformats.org/officeDocument/2006/relationships/font" Target="fonts/font8.fntdata"/><Relationship Id="rId118" Type="http://schemas.openxmlformats.org/officeDocument/2006/relationships/font" Target="fonts/font13.fntdata"/><Relationship Id="rId126" Type="http://schemas.openxmlformats.org/officeDocument/2006/relationships/font" Target="fonts/font21.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font" Target="fonts/font3.fntdata"/><Relationship Id="rId116" Type="http://schemas.openxmlformats.org/officeDocument/2006/relationships/font" Target="fonts/font11.fntdata"/><Relationship Id="rId124" Type="http://schemas.openxmlformats.org/officeDocument/2006/relationships/font" Target="fonts/font19.fntdata"/><Relationship Id="rId12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1.fntdata"/><Relationship Id="rId114" Type="http://schemas.openxmlformats.org/officeDocument/2006/relationships/font" Target="fonts/font9.fntdata"/><Relationship Id="rId119" Type="http://schemas.openxmlformats.org/officeDocument/2006/relationships/font" Target="fonts/font14.fntdata"/><Relationship Id="rId127" Type="http://schemas.openxmlformats.org/officeDocument/2006/relationships/font" Target="fonts/font2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17.fntdata"/><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4.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font" Target="fonts/font15.fntdata"/><Relationship Id="rId125" Type="http://schemas.openxmlformats.org/officeDocument/2006/relationships/font" Target="fonts/font20.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5.fntdata"/><Relationship Id="rId115" Type="http://schemas.openxmlformats.org/officeDocument/2006/relationships/font" Target="fonts/font10.fntdata"/><Relationship Id="rId131"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26763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evengenerationsahead.org/images/work/zerowaste/IFSC_Executive_Summary_and_Recommendations_10-24-14_FINAL_1.pd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sevengenerationsahead.org/images/work/zerowaste/SERA_Inc_Econ_Assessment_Report-SGA_Jan_2017_FINAL.pdf" TargetMode="External"/><Relationship Id="rId4" Type="http://schemas.openxmlformats.org/officeDocument/2006/relationships/hyperlink" Target="https://sevengenerationsahead.org/images/work/zerowaste/IFSC-FoodScrapReportFINAL-Jan2015.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pa.illinois.gov/topics/waste-management/permitted-facilities/compost-facilities/inde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b1c1f4b5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g3b1c1f4b5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In recent years, cities everywhere have begun to grapple with the problem of food waste. In the United States, where an estimated 40% of food is wasted each year, the problem is particularly acute. The US Environmental Protection Agency has recognized this problem in recent years by releasing a number of tools and programs including their Food Recovery Hierarchy, an online Excess Food Opportunities Map, the Food: Too Good To Waste Toolkit and Guide, and the Food Recovery Challenge. Taking the right steps now will help </a:t>
            </a:r>
            <a:r>
              <a:rPr lang="en-US" b="1"/>
              <a:t>increase economic development, provide a healthier and safer environment and engage residents in sustainability.</a:t>
            </a:r>
            <a:r>
              <a:rPr lang="en-US"/>
              <a:t>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WELCOME AND INTRODUCTIONS</a:t>
            </a:r>
            <a:br>
              <a:rPr lang="en-US"/>
            </a:br>
            <a:r>
              <a:rPr lang="en-US"/>
              <a:t>US FOOD WASTE OVERVIEW</a:t>
            </a:r>
            <a:br>
              <a:rPr lang="en-US"/>
            </a:br>
            <a:r>
              <a:rPr lang="en-US"/>
              <a:t>COMPOSTING FOOD SCRAPS</a:t>
            </a:r>
            <a:br>
              <a:rPr lang="en-US"/>
            </a:br>
            <a:r>
              <a:rPr lang="en-US"/>
              <a:t>- Municipal Residential Composting Programs</a:t>
            </a:r>
            <a:br>
              <a:rPr lang="en-US"/>
            </a:br>
            <a:r>
              <a:rPr lang="en-US"/>
              <a:t>- Case Study - Curbside Composting Pick Up in Geneva</a:t>
            </a:r>
            <a:br>
              <a:rPr lang="en-US"/>
            </a:br>
            <a:r>
              <a:rPr lang="en-US"/>
              <a:t>- County Overview - Lake County’s Municipal Food Scrap Programs Encourage and Gain Support From Commercial Sector</a:t>
            </a:r>
            <a:br>
              <a:rPr lang="en-US"/>
            </a:br>
            <a:r>
              <a:rPr lang="en-US"/>
              <a:t>- Case Study - CompostAble Oak Park</a:t>
            </a:r>
            <a:br>
              <a:rPr lang="en-US"/>
            </a:br>
            <a:r>
              <a:rPr lang="en-US"/>
              <a:t>At Home Composting</a:t>
            </a:r>
            <a:br>
              <a:rPr lang="en-US"/>
            </a:br>
            <a:r>
              <a:rPr lang="en-US"/>
              <a:t>FEEDING HUNGRY NEIGHBORS THROUGH FOOD RECOVERY</a:t>
            </a:r>
            <a:br>
              <a:rPr lang="en-US"/>
            </a:br>
            <a:r>
              <a:rPr lang="en-US"/>
              <a:t>OPTIONAL TOUR OF NORTHERN ILLINOIS FOOD BANK - FOOD DONATION AND COMPOSTING</a:t>
            </a:r>
            <a:endParaRPr/>
          </a:p>
        </p:txBody>
      </p:sp>
      <p:sp>
        <p:nvSpPr>
          <p:cNvPr id="645" name="Google Shape;645;g3b1c1f4b5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184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4a6c6c182f_1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6" name="Google Shape;736;g4a6c6c182f_1_195: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Clr>
                <a:schemeClr val="dk1"/>
              </a:buClr>
              <a:buSzPts val="1000"/>
              <a:buFont typeface="Arial"/>
              <a:buNone/>
            </a:pPr>
            <a:endParaRPr sz="1000"/>
          </a:p>
        </p:txBody>
      </p:sp>
      <p:sp>
        <p:nvSpPr>
          <p:cNvPr id="737" name="Google Shape;737;g4a6c6c182f_1_195: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10</a:t>
            </a:fld>
            <a:endParaRPr sz="1400"/>
          </a:p>
        </p:txBody>
      </p:sp>
    </p:spTree>
    <p:extLst>
      <p:ext uri="{BB962C8B-B14F-4D97-AF65-F5344CB8AC3E}">
        <p14:creationId xmlns:p14="http://schemas.microsoft.com/office/powerpoint/2010/main" val="3379951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4a6c6c182f_1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4" name="Google Shape;754;g4a6c6c182f_1_212: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200" b="0" i="0">
              <a:solidFill>
                <a:schemeClr val="dk1"/>
              </a:solidFill>
              <a:latin typeface="Arial"/>
              <a:ea typeface="Arial"/>
              <a:cs typeface="Arial"/>
              <a:sym typeface="Arial"/>
            </a:endParaRPr>
          </a:p>
        </p:txBody>
      </p:sp>
      <p:sp>
        <p:nvSpPr>
          <p:cNvPr id="755" name="Google Shape;755;g4a6c6c182f_1_212: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11</a:t>
            </a:fld>
            <a:endParaRPr sz="1400"/>
          </a:p>
        </p:txBody>
      </p:sp>
    </p:spTree>
    <p:extLst>
      <p:ext uri="{BB962C8B-B14F-4D97-AF65-F5344CB8AC3E}">
        <p14:creationId xmlns:p14="http://schemas.microsoft.com/office/powerpoint/2010/main" val="246063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4a6c6c182f_1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4" name="Google Shape;764;g4a6c6c182f_1_221: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765" name="Google Shape;765;g4a6c6c182f_1_221: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12</a:t>
            </a:fld>
            <a:endParaRPr sz="1400"/>
          </a:p>
        </p:txBody>
      </p:sp>
    </p:spTree>
    <p:extLst>
      <p:ext uri="{BB962C8B-B14F-4D97-AF65-F5344CB8AC3E}">
        <p14:creationId xmlns:p14="http://schemas.microsoft.com/office/powerpoint/2010/main" val="117165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4a6c6c182f_1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2" name="Google Shape;772;g4a6c6c182f_1_228: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773" name="Google Shape;773;g4a6c6c182f_1_228: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13</a:t>
            </a:fld>
            <a:endParaRPr sz="1400"/>
          </a:p>
        </p:txBody>
      </p:sp>
    </p:spTree>
    <p:extLst>
      <p:ext uri="{BB962C8B-B14F-4D97-AF65-F5344CB8AC3E}">
        <p14:creationId xmlns:p14="http://schemas.microsoft.com/office/powerpoint/2010/main" val="2498945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4a6c6c182f_1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2" name="Google Shape;782;g4a6c6c182f_1_237: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783" name="Google Shape;783;g4a6c6c182f_1_237: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14</a:t>
            </a:fld>
            <a:endParaRPr sz="1400"/>
          </a:p>
        </p:txBody>
      </p:sp>
    </p:spTree>
    <p:extLst>
      <p:ext uri="{BB962C8B-B14F-4D97-AF65-F5344CB8AC3E}">
        <p14:creationId xmlns:p14="http://schemas.microsoft.com/office/powerpoint/2010/main" val="3909768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4a6c6c182f_1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3" name="Google Shape;793;g4a6c6c182f_1_247: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794" name="Google Shape;794;g4a6c6c182f_1_247: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15</a:t>
            </a:fld>
            <a:endParaRPr sz="1400"/>
          </a:p>
        </p:txBody>
      </p:sp>
    </p:spTree>
    <p:extLst>
      <p:ext uri="{BB962C8B-B14F-4D97-AF65-F5344CB8AC3E}">
        <p14:creationId xmlns:p14="http://schemas.microsoft.com/office/powerpoint/2010/main" val="173603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4a6c6c182f_1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4" name="Google Shape;804;g4a6c6c182f_1_257: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805" name="Google Shape;805;g4a6c6c182f_1_257: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16</a:t>
            </a:fld>
            <a:endParaRPr sz="1400"/>
          </a:p>
        </p:txBody>
      </p:sp>
    </p:spTree>
    <p:extLst>
      <p:ext uri="{BB962C8B-B14F-4D97-AF65-F5344CB8AC3E}">
        <p14:creationId xmlns:p14="http://schemas.microsoft.com/office/powerpoint/2010/main" val="5520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4a6c6c182f_1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4" name="Google Shape;814;g4a6c6c182f_1_266: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815" name="Google Shape;815;g4a6c6c182f_1_266: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17</a:t>
            </a:fld>
            <a:endParaRPr sz="1400"/>
          </a:p>
        </p:txBody>
      </p:sp>
    </p:spTree>
    <p:extLst>
      <p:ext uri="{BB962C8B-B14F-4D97-AF65-F5344CB8AC3E}">
        <p14:creationId xmlns:p14="http://schemas.microsoft.com/office/powerpoint/2010/main" val="1628649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4a6c6c182f_1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4" name="Google Shape;824;g4a6c6c182f_1_275: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825" name="Google Shape;825;g4a6c6c182f_1_275: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18</a:t>
            </a:fld>
            <a:endParaRPr sz="1400"/>
          </a:p>
        </p:txBody>
      </p:sp>
    </p:spTree>
    <p:extLst>
      <p:ext uri="{BB962C8B-B14F-4D97-AF65-F5344CB8AC3E}">
        <p14:creationId xmlns:p14="http://schemas.microsoft.com/office/powerpoint/2010/main" val="324529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4a6c6c182f_1_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3" name="Google Shape;833;g4a6c6c182f_1_283: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834" name="Google Shape;834;g4a6c6c182f_1_283: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19</a:t>
            </a:fld>
            <a:endParaRPr sz="1400"/>
          </a:p>
        </p:txBody>
      </p:sp>
    </p:spTree>
    <p:extLst>
      <p:ext uri="{BB962C8B-B14F-4D97-AF65-F5344CB8AC3E}">
        <p14:creationId xmlns:p14="http://schemas.microsoft.com/office/powerpoint/2010/main" val="425013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4a6c6c182f_1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4" name="Google Shape;654;g4a6c6c182f_1_120: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655" name="Google Shape;655;g4a6c6c182f_1_120: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2</a:t>
            </a:fld>
            <a:endParaRPr sz="1400"/>
          </a:p>
        </p:txBody>
      </p:sp>
    </p:spTree>
    <p:extLst>
      <p:ext uri="{BB962C8B-B14F-4D97-AF65-F5344CB8AC3E}">
        <p14:creationId xmlns:p14="http://schemas.microsoft.com/office/powerpoint/2010/main" val="778709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4a46de9f64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4a46de9f6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t>BIO:  Jen Nelson works for Seven Generations Ahead as their zero waste program expert. Jen works with communities, institutions, businesses, schools, events and residents to develop sustainability goals and to take those goals from idea to action. This includes strategic planning, analysis, outreach, education and more. She is a founding board member of the Illinois Food Scrap Coalition, working to advance food scrap composting through policy and infrastructure change. And Jen is a member of the Illinois Wasted Food Solutions Task Force.</a:t>
            </a:r>
            <a:endParaRPr sz="1200"/>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Hello and welcome. Thank you for joining us today.  Seven Generations Ahead  is a 17-year-old nonprofit serving Chicago and the region. Our mission is to promote the development of healthy and sustainable communities.  For almost 2 decades, SGA has been supporting schools, institutions, businesses and municipalities in reducing waste as well as supporting the collaboration of multiple partners to lead Illinois to maximize food waste reduction, recovery and composting. Much of our recent work in this arena is thanks to multiple years of funding for our project Building Illinois’ Local Food Shed Through Advancing Food Scrap Composting.  We currently have grant funding to support institutions, counties and municipalities in assessing their waste reduction opportunities related to composting food scraps. The project’s long-term goal is to expand local, sustainable Illinois food production through development of a viable food scrap composting industry. The project is working to create demand for food scrap composting through education, policy and pilot projects, while driving infrastructure development and targeted investments.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This presentation is one of a series being done to share information to reduce food waste and encourage food donation and composting of food scraps across multiple sectors.</a:t>
            </a:r>
            <a:endParaRPr/>
          </a:p>
        </p:txBody>
      </p:sp>
      <p:sp>
        <p:nvSpPr>
          <p:cNvPr id="841" name="Google Shape;841;g4a46de9f64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749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4550c9abf9_0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4550c9abf9_0_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will provide a brief summary of where we are with food scrap composting infrastructure in Illinois, as well as the potential economic benefits were we to increase composting. To learn details about either of these, there are two reports which have been released and are available on our website.  www.sevengenerationsahead.org</a:t>
            </a:r>
            <a:endParaRPr/>
          </a:p>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US"/>
              <a:t>Food Scrap Composting Challenges and Solutions in Illinois Report is from 2015 and gives an overview of composting across the country and in Illinois and examines our local challenges and potential solutions.  </a:t>
            </a:r>
            <a:r>
              <a:rPr lang="en-US">
                <a:solidFill>
                  <a:srgbClr val="444444"/>
                </a:solidFill>
              </a:rPr>
              <a:t>Read the </a:t>
            </a:r>
            <a:r>
              <a:rPr lang="en-US" b="1" u="sng">
                <a:solidFill>
                  <a:srgbClr val="5F8743"/>
                </a:solidFill>
                <a:hlinkClick r:id="rId3"/>
              </a:rPr>
              <a:t>Executive Summary for the Food Scrap Composting Challenges and Solutions in Illinois Report.  </a:t>
            </a:r>
            <a:r>
              <a:rPr lang="en-US">
                <a:solidFill>
                  <a:srgbClr val="444444"/>
                </a:solidFill>
              </a:rPr>
              <a:t>Or read the report in it's entirety... </a:t>
            </a:r>
            <a:r>
              <a:rPr lang="en-US" b="1" u="sng">
                <a:solidFill>
                  <a:srgbClr val="5F8743"/>
                </a:solidFill>
                <a:hlinkClick r:id="rId4"/>
              </a:rPr>
              <a:t>IFSC Food Scrap Report 2015</a:t>
            </a:r>
            <a:r>
              <a:rPr lang="en-US">
                <a:solidFill>
                  <a:srgbClr val="444444"/>
                </a:solidFill>
              </a:rPr>
              <a:t>.</a:t>
            </a:r>
            <a:endParaRPr>
              <a:solidFill>
                <a:srgbClr val="444444"/>
              </a:solidFill>
            </a:endParaRPr>
          </a:p>
          <a:p>
            <a:pPr marL="0" lvl="0" indent="0" algn="l" rtl="0">
              <a:lnSpc>
                <a:spcPct val="100000"/>
              </a:lnSpc>
              <a:spcBef>
                <a:spcPts val="0"/>
              </a:spcBef>
              <a:spcAft>
                <a:spcPts val="0"/>
              </a:spcAft>
              <a:buSzPts val="1100"/>
              <a:buNone/>
            </a:pPr>
            <a:endParaRPr>
              <a:solidFill>
                <a:srgbClr val="444444"/>
              </a:solidFill>
              <a:highlight>
                <a:srgbClr val="FFFFFF"/>
              </a:highlight>
            </a:endParaRPr>
          </a:p>
          <a:p>
            <a:pPr marL="0" lvl="0" indent="0" algn="l" rtl="0">
              <a:lnSpc>
                <a:spcPct val="100000"/>
              </a:lnSpc>
              <a:spcBef>
                <a:spcPts val="600"/>
              </a:spcBef>
              <a:spcAft>
                <a:spcPts val="0"/>
              </a:spcAft>
              <a:buSzPts val="1100"/>
              <a:buNone/>
            </a:pPr>
            <a:r>
              <a:rPr lang="en-US">
                <a:solidFill>
                  <a:srgbClr val="444444"/>
                </a:solidFill>
                <a:highlight>
                  <a:srgbClr val="FFFFFF"/>
                </a:highlight>
              </a:rPr>
              <a:t>In December of 2016, an </a:t>
            </a:r>
            <a:r>
              <a:rPr lang="en-US" b="1">
                <a:solidFill>
                  <a:srgbClr val="444444"/>
                </a:solidFill>
                <a:highlight>
                  <a:srgbClr val="FFFFFF"/>
                </a:highlight>
              </a:rPr>
              <a:t>economic impact and market study report</a:t>
            </a:r>
            <a:r>
              <a:rPr lang="en-US">
                <a:solidFill>
                  <a:srgbClr val="444444"/>
                </a:solidFill>
                <a:highlight>
                  <a:srgbClr val="FFFFFF"/>
                </a:highlight>
              </a:rPr>
              <a:t> was conducted.  The results and recommendations can be found here: </a:t>
            </a:r>
            <a:r>
              <a:rPr lang="en-US" u="sng">
                <a:solidFill>
                  <a:schemeClr val="hlink"/>
                </a:solidFill>
                <a:highlight>
                  <a:srgbClr val="FFFFFF"/>
                </a:highlight>
                <a:hlinkClick r:id="rId5"/>
              </a:rPr>
              <a:t>ECONOMIC IMPACT AND MARKET STUDY REPORT: ELEMENTS OF THE CASE FOR ADVANCING FOOD SCRAP COMPOSTING INDUSTRY AND THE LINK TO BUILDING ILLINOIS’ LOCAL FOOD ECONOMY</a:t>
            </a:r>
            <a:endParaRPr>
              <a:solidFill>
                <a:srgbClr val="444444"/>
              </a:solidFill>
              <a:highlight>
                <a:srgbClr val="FFFFFF"/>
              </a:highlight>
            </a:endParaRPr>
          </a:p>
          <a:p>
            <a:pPr marL="0" lvl="0" indent="0" algn="l" rtl="0">
              <a:lnSpc>
                <a:spcPct val="100000"/>
              </a:lnSpc>
              <a:spcBef>
                <a:spcPts val="600"/>
              </a:spcBef>
              <a:spcAft>
                <a:spcPts val="0"/>
              </a:spcAft>
              <a:buClr>
                <a:schemeClr val="dk1"/>
              </a:buClr>
              <a:buSzPts val="1100"/>
              <a:buFont typeface="Arial"/>
              <a:buNone/>
            </a:pPr>
            <a:endParaRPr>
              <a:solidFill>
                <a:srgbClr val="444444"/>
              </a:solidFill>
              <a:highlight>
                <a:srgbClr val="FFFFFF"/>
              </a:highlight>
            </a:endParaRPr>
          </a:p>
          <a:p>
            <a:pPr marL="0" lvl="0" indent="0" algn="l" rtl="0">
              <a:lnSpc>
                <a:spcPct val="100000"/>
              </a:lnSpc>
              <a:spcBef>
                <a:spcPts val="600"/>
              </a:spcBef>
              <a:spcAft>
                <a:spcPts val="0"/>
              </a:spcAft>
              <a:buNone/>
            </a:pPr>
            <a:endParaRPr/>
          </a:p>
        </p:txBody>
      </p:sp>
      <p:sp>
        <p:nvSpPr>
          <p:cNvPr id="856" name="Google Shape;856;g4550c9abf9_0_5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7003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4a46de9f64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4a46de9f64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a:t>As the population grows and generates more solid waste our landfill capacity is rapidly decreasing. Landfill life expectancy in Illinois is approximately 20 years, at 2017 disposal rates, barring capacity adjustments, until capacity is depleted state-wide.  For the region around the Chicago Metro area, this life expectancy is as low as 11 years. Reducing, recycling and composting waste is critical to help avoid the need for the development of more landfills and solid waste facilities. Taking the right steps now will help increase economic development and provide a healthier and safer environment and to engage students in sustainability education and operations.</a:t>
            </a:r>
            <a:endParaRPr sz="1200"/>
          </a:p>
          <a:p>
            <a:pPr marL="0" lvl="0" indent="0" algn="l" rtl="0">
              <a:spcBef>
                <a:spcPts val="0"/>
              </a:spcBef>
              <a:spcAft>
                <a:spcPts val="0"/>
              </a:spcAft>
              <a:buSzPts val="1100"/>
              <a:buNone/>
            </a:pPr>
            <a:endParaRPr sz="1200"/>
          </a:p>
          <a:p>
            <a:pPr marL="0" lvl="0" indent="0" algn="l" rtl="0">
              <a:spcBef>
                <a:spcPts val="0"/>
              </a:spcBef>
              <a:spcAft>
                <a:spcPts val="0"/>
              </a:spcAft>
              <a:buSzPts val="1100"/>
              <a:buNone/>
            </a:pPr>
            <a:r>
              <a:rPr lang="en-US" sz="1200"/>
              <a:t>I want to paint a picture of how Illinois is currently managing waste disposal and food scrap composting to set the stage for our discussion.</a:t>
            </a:r>
            <a:endParaRPr sz="1200"/>
          </a:p>
          <a:p>
            <a:pPr marL="0" lvl="0" indent="0" algn="l" rtl="0">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spcBef>
                <a:spcPts val="0"/>
              </a:spcBef>
              <a:spcAft>
                <a:spcPts val="0"/>
              </a:spcAft>
              <a:buSzPts val="1100"/>
              <a:buNone/>
            </a:pPr>
            <a:r>
              <a:rPr lang="en-US" sz="1200" b="1"/>
              <a:t>LANDFILL DATA</a:t>
            </a:r>
            <a:endParaRPr sz="1200" b="1"/>
          </a:p>
          <a:p>
            <a:pPr marL="0" lvl="0" indent="0" algn="l" rtl="0">
              <a:spcBef>
                <a:spcPts val="0"/>
              </a:spcBef>
              <a:spcAft>
                <a:spcPts val="0"/>
              </a:spcAft>
              <a:buSzPts val="1100"/>
              <a:buNone/>
            </a:pPr>
            <a:r>
              <a:rPr lang="en-US" sz="1200"/>
              <a:t>Illinois landfills </a:t>
            </a:r>
            <a:r>
              <a:rPr lang="en-US" sz="1200" b="1"/>
              <a:t>14 million tons of waste</a:t>
            </a:r>
            <a:r>
              <a:rPr lang="en-US" sz="1200"/>
              <a:t> annually, and </a:t>
            </a:r>
            <a:r>
              <a:rPr lang="en-US" sz="1200" b="1"/>
              <a:t>nearly 20% of that is food scraps </a:t>
            </a:r>
            <a:endParaRPr sz="1200" b="1"/>
          </a:p>
          <a:p>
            <a:pPr marL="0" lvl="0" indent="0" algn="l" rtl="0">
              <a:spcBef>
                <a:spcPts val="0"/>
              </a:spcBef>
              <a:spcAft>
                <a:spcPts val="0"/>
              </a:spcAft>
              <a:buSzPts val="1100"/>
              <a:buNone/>
            </a:pPr>
            <a:endParaRPr sz="1200"/>
          </a:p>
          <a:p>
            <a:pPr marL="0" lvl="0" indent="0" algn="l" rtl="0">
              <a:spcBef>
                <a:spcPts val="0"/>
              </a:spcBef>
              <a:spcAft>
                <a:spcPts val="0"/>
              </a:spcAft>
              <a:buSzPts val="1100"/>
              <a:buNone/>
            </a:pPr>
            <a:r>
              <a:rPr lang="en-US" sz="1200"/>
              <a:t>Compostable organics comprised 25% (by weight) of what was landfilled (4% paper, 3% yard waste, and 18% food scraps) - this is 3.4 million tons of compostable organics </a:t>
            </a:r>
            <a:endParaRPr sz="1200"/>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sz="1200"/>
              <a:t>Of all compostable organics generated, only 15% were composted (59% yard, and only 1% food)</a:t>
            </a:r>
            <a:r>
              <a:rPr lang="en-US"/>
              <a:t/>
            </a:r>
            <a:br>
              <a:rPr lang="en-US"/>
            </a:br>
            <a:endParaRPr/>
          </a:p>
          <a:p>
            <a:pPr marL="0" lvl="0" indent="0" algn="l" rtl="0">
              <a:spcBef>
                <a:spcPts val="0"/>
              </a:spcBef>
              <a:spcAft>
                <a:spcPts val="0"/>
              </a:spcAft>
              <a:buSzPts val="1100"/>
              <a:buNone/>
            </a:pPr>
            <a:r>
              <a:rPr lang="en-US"/>
              <a:t>On the bright side, Illinois has already established the building blocks for successful food scrap composting programs. Chiefly, Illinois has existing yard waste composting infrastructure and is home to 50 compost facilities, over a dozen of which accept food scraps in addition to yard waste. While Illinois has no mandates that enforce waste diversion targets or ban food scraps from landfills, the state does require composting of yard waste but not food scraps.</a:t>
            </a:r>
            <a:endParaRPr/>
          </a:p>
        </p:txBody>
      </p:sp>
      <p:sp>
        <p:nvSpPr>
          <p:cNvPr id="866" name="Google Shape;866;g4a46de9f64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608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4a46de9f64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4a46de9f64_0_71:notes"/>
          <p:cNvSpPr txBox="1">
            <a:spLocks noGrp="1"/>
          </p:cNvSpPr>
          <p:nvPr>
            <p:ph type="body" idx="1"/>
          </p:nvPr>
        </p:nvSpPr>
        <p:spPr>
          <a:xfrm>
            <a:off x="685801" y="4343400"/>
            <a:ext cx="5486400" cy="4114800"/>
          </a:xfrm>
          <a:prstGeom prst="rect">
            <a:avLst/>
          </a:prstGeom>
          <a:noFill/>
          <a:ln>
            <a:noFill/>
          </a:ln>
        </p:spPr>
        <p:txBody>
          <a:bodyPr spcFirstLastPara="1" wrap="square" lIns="91250" tIns="45625" rIns="91250" bIns="45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a:solidFill>
                  <a:schemeClr val="dk1"/>
                </a:solidFill>
              </a:rPr>
              <a:t>Composting is the natural process that converts organic material into nutrient-rich soil. Composting allows our post consumer food to shift from waste to a vital resource for soil. Although many municipalities across the nation have begun composting organic material, there is still a ways to go until it is mainstream. Whether you want to be a front runner in Illinois’ shift to composting or follow a plan already proven to be successful in other areas, this guide will help you uncover a strategy best for your municipality. Across the nation, composting is developing as a viable, locally-based industry that achieves multiple objectives related to economic development, job creation, cost savings, and environmental sustainability. </a:t>
            </a:r>
            <a:br>
              <a:rPr lang="en-US" sz="1200">
                <a:solidFill>
                  <a:schemeClr val="dk1"/>
                </a:solidFill>
              </a:rPr>
            </a:b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US" sz="1200">
                <a:solidFill>
                  <a:schemeClr val="dk1"/>
                </a:solidFill>
              </a:rPr>
              <a:t>So what has changed in Illinois that led to the rapid development of municipal food scrap composting programs?  Policy and infrastructure growth has been coupled with an increasing demand for this service. </a:t>
            </a: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US" sz="1200" b="1">
                <a:solidFill>
                  <a:schemeClr val="dk1"/>
                </a:solidFill>
              </a:rPr>
              <a:t>So what is commercial food scrap composting?</a:t>
            </a:r>
            <a:r>
              <a:rPr lang="en-US" sz="1200">
                <a:solidFill>
                  <a:schemeClr val="dk1"/>
                </a:solidFill>
              </a:rPr>
              <a:t> </a:t>
            </a:r>
            <a:endParaRPr sz="1200">
              <a:solidFill>
                <a:schemeClr val="dk1"/>
              </a:solidFill>
            </a:endParaRPr>
          </a:p>
          <a:p>
            <a:pPr marL="457200" marR="0" lvl="0" indent="-304800" algn="l" rtl="0">
              <a:lnSpc>
                <a:spcPct val="100000"/>
              </a:lnSpc>
              <a:spcBef>
                <a:spcPts val="0"/>
              </a:spcBef>
              <a:spcAft>
                <a:spcPts val="0"/>
              </a:spcAft>
              <a:buClr>
                <a:schemeClr val="dk1"/>
              </a:buClr>
              <a:buSzPts val="1200"/>
              <a:buChar char="●"/>
            </a:pPr>
            <a:r>
              <a:rPr lang="en-US" sz="1200" i="0" u="none" strike="noStrike" cap="none">
                <a:solidFill>
                  <a:schemeClr val="dk1"/>
                </a:solidFill>
              </a:rPr>
              <a:t>With commercial composting, all food scraps and food-soiled paper is collected (this includes meat, dairy, bones, greasy pizza boxes, etc). </a:t>
            </a:r>
            <a:endParaRPr sz="1200">
              <a:solidFill>
                <a:schemeClr val="dk1"/>
              </a:solidFill>
            </a:endParaRPr>
          </a:p>
          <a:p>
            <a:pPr marL="457200" marR="0" lvl="0" indent="-304800" algn="l" rtl="0">
              <a:lnSpc>
                <a:spcPct val="100000"/>
              </a:lnSpc>
              <a:spcBef>
                <a:spcPts val="0"/>
              </a:spcBef>
              <a:spcAft>
                <a:spcPts val="0"/>
              </a:spcAft>
              <a:buClr>
                <a:schemeClr val="dk1"/>
              </a:buClr>
              <a:buSzPts val="1200"/>
              <a:buChar char="●"/>
            </a:pPr>
            <a:r>
              <a:rPr lang="en-US" sz="1200" i="0" u="none" strike="noStrike" cap="none">
                <a:solidFill>
                  <a:schemeClr val="dk1"/>
                </a:solidFill>
              </a:rPr>
              <a:t>Then it’s hauled to a composting facility where the food scraps decompose and finished compost is sold commercially.</a:t>
            </a:r>
            <a:endParaRPr sz="1200" i="0"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Char char="●"/>
            </a:pPr>
            <a:r>
              <a:rPr lang="en-US" sz="1200" i="0" u="none" strike="noStrike" cap="none">
                <a:solidFill>
                  <a:schemeClr val="dk1"/>
                </a:solidFill>
              </a:rPr>
              <a:t>Since ALL food scraps can be collected with commercial composting, this type of composting generally results in a much greater waste diversion than on-site composting. And it is easier for people to sort and for </a:t>
            </a:r>
            <a:r>
              <a:rPr lang="en-US" sz="1200">
                <a:solidFill>
                  <a:schemeClr val="dk1"/>
                </a:solidFill>
              </a:rPr>
              <a:t>institutions</a:t>
            </a:r>
            <a:r>
              <a:rPr lang="en-US" sz="1200" i="0" u="none" strike="noStrike" cap="none">
                <a:solidFill>
                  <a:schemeClr val="dk1"/>
                </a:solidFill>
              </a:rPr>
              <a:t> to have systems that collect food scraps with very little contamination.</a:t>
            </a:r>
            <a:endParaRPr sz="1200" i="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877" name="Google Shape;877;g4a46de9f64_0_71:notes"/>
          <p:cNvSpPr txBox="1">
            <a:spLocks noGrp="1"/>
          </p:cNvSpPr>
          <p:nvPr>
            <p:ph type="sldNum" idx="12"/>
          </p:nvPr>
        </p:nvSpPr>
        <p:spPr>
          <a:xfrm>
            <a:off x="3884613" y="8685215"/>
            <a:ext cx="2971800" cy="457200"/>
          </a:xfrm>
          <a:prstGeom prst="rect">
            <a:avLst/>
          </a:prstGeom>
          <a:noFill/>
          <a:ln>
            <a:noFill/>
          </a:ln>
        </p:spPr>
        <p:txBody>
          <a:bodyPr spcFirstLastPara="1" wrap="square" lIns="91250" tIns="45625" rIns="91250" bIns="456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7869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4a46de9f64_0_110:notes"/>
          <p:cNvSpPr>
            <a:spLocks noGrp="1" noRot="1" noChangeAspect="1"/>
          </p:cNvSpPr>
          <p:nvPr>
            <p:ph type="sldImg" idx="2"/>
          </p:nvPr>
        </p:nvSpPr>
        <p:spPr>
          <a:xfrm>
            <a:off x="1104900" y="671513"/>
            <a:ext cx="4498975"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4a46de9f64_0_110:notes"/>
          <p:cNvSpPr txBox="1">
            <a:spLocks noGrp="1"/>
          </p:cNvSpPr>
          <p:nvPr>
            <p:ph type="body" idx="1"/>
          </p:nvPr>
        </p:nvSpPr>
        <p:spPr>
          <a:xfrm>
            <a:off x="670893" y="4272197"/>
            <a:ext cx="5367000" cy="4047300"/>
          </a:xfrm>
          <a:prstGeom prst="rect">
            <a:avLst/>
          </a:prstGeom>
          <a:noFill/>
          <a:ln w="9525" cap="flat" cmpd="sng">
            <a:solidFill>
              <a:schemeClr val="accent1"/>
            </a:solidFill>
            <a:prstDash val="solid"/>
            <a:round/>
            <a:headEnd type="none" w="sm" len="sm"/>
            <a:tailEnd type="none" w="sm" len="sm"/>
          </a:ln>
        </p:spPr>
        <p:txBody>
          <a:bodyPr spcFirstLastPara="1" wrap="square" lIns="90100" tIns="45050" rIns="90100" bIns="45050" anchor="t" anchorCtr="0">
            <a:noAutofit/>
          </a:bodyPr>
          <a:lstStyle/>
          <a:p>
            <a:pPr marL="0" marR="0" lvl="0" indent="0" algn="l" rtl="0">
              <a:spcBef>
                <a:spcPts val="0"/>
              </a:spcBef>
              <a:spcAft>
                <a:spcPts val="0"/>
              </a:spcAft>
              <a:buNone/>
            </a:pPr>
            <a:r>
              <a:rPr lang="en-US" sz="1200">
                <a:solidFill>
                  <a:schemeClr val="dk1"/>
                </a:solidFill>
              </a:rPr>
              <a:t>I would like to turn to the argument for why Illinois should increase food scrap collection and composting.   This slide shows the </a:t>
            </a:r>
            <a:r>
              <a:rPr lang="en-US" sz="1200" i="0" u="none" strike="noStrike" cap="none">
                <a:solidFill>
                  <a:schemeClr val="dk1"/>
                </a:solidFill>
              </a:rPr>
              <a:t>projected economic and environmental benefits if Illinois were to achieve the moderate </a:t>
            </a:r>
            <a:r>
              <a:rPr lang="en-US" sz="1200" b="1" i="0" u="none" strike="noStrike" cap="none">
                <a:solidFill>
                  <a:schemeClr val="dk1"/>
                </a:solidFill>
              </a:rPr>
              <a:t>food scraps diversion </a:t>
            </a:r>
            <a:r>
              <a:rPr lang="en-US" sz="1200" i="0" u="none" strike="noStrike" cap="none">
                <a:solidFill>
                  <a:schemeClr val="dk1"/>
                </a:solidFill>
              </a:rPr>
              <a:t>goal of 65% (so to go from 1% diversion to 65% diversion)</a:t>
            </a:r>
            <a:endParaRPr sz="1200" i="0" u="none" strike="noStrike" cap="none">
              <a:solidFill>
                <a:schemeClr val="dk1"/>
              </a:solidFill>
            </a:endParaRPr>
          </a:p>
          <a:p>
            <a:pPr marL="0" marR="0" lvl="0" indent="0" algn="l" rtl="0">
              <a:spcBef>
                <a:spcPts val="0"/>
              </a:spcBef>
              <a:spcAft>
                <a:spcPts val="0"/>
              </a:spcAft>
              <a:buNone/>
            </a:pPr>
            <a:endParaRPr sz="1200">
              <a:solidFill>
                <a:schemeClr val="dk1"/>
              </a:solidFill>
            </a:endParaRPr>
          </a:p>
          <a:p>
            <a:pPr marL="0" marR="0" lvl="0" indent="0" algn="l" rtl="0">
              <a:spcBef>
                <a:spcPts val="0"/>
              </a:spcBef>
              <a:spcAft>
                <a:spcPts val="0"/>
              </a:spcAft>
              <a:buNone/>
            </a:pPr>
            <a:r>
              <a:rPr lang="en-US" sz="1200" b="1">
                <a:solidFill>
                  <a:schemeClr val="dk1"/>
                </a:solidFill>
              </a:rPr>
              <a:t>JOBS</a:t>
            </a:r>
            <a:endParaRPr sz="1200" b="1">
              <a:solidFill>
                <a:schemeClr val="dk1"/>
              </a:solidFill>
            </a:endParaRPr>
          </a:p>
          <a:p>
            <a:pPr marL="0" marR="0" lvl="0" indent="0" algn="l" rtl="0">
              <a:spcBef>
                <a:spcPts val="0"/>
              </a:spcBef>
              <a:spcAft>
                <a:spcPts val="0"/>
              </a:spcAft>
              <a:buNone/>
            </a:pPr>
            <a:r>
              <a:rPr lang="en-US" sz="1200">
                <a:solidFill>
                  <a:schemeClr val="dk1"/>
                </a:solidFill>
              </a:rPr>
              <a:t>Job creation is occurring from new industries as well new jobs at existing businesses. The images show employees of IFSC partners Collective Resource and Compost Supply. On a per-ton basis, composting in Illinois (and across the country) employs 5 times more workers than landfilling. And, For every 12,250 tons of organics processed, 1 new business will be created and will sustain 18.3 employees annually with an average salary of $50k</a:t>
            </a:r>
            <a:endParaRPr sz="1200">
              <a:solidFill>
                <a:schemeClr val="dk1"/>
              </a:solidFill>
            </a:endParaRPr>
          </a:p>
          <a:p>
            <a:pPr marL="0" marR="0" lvl="0" indent="0" algn="l" rtl="0">
              <a:spcBef>
                <a:spcPts val="0"/>
              </a:spcBef>
              <a:spcAft>
                <a:spcPts val="0"/>
              </a:spcAft>
              <a:buNone/>
            </a:pPr>
            <a:endParaRPr sz="1200">
              <a:solidFill>
                <a:schemeClr val="dk1"/>
              </a:solidFill>
            </a:endParaRPr>
          </a:p>
          <a:p>
            <a:pPr marL="0" marR="0" lvl="0" indent="0" algn="l" rtl="0">
              <a:spcBef>
                <a:spcPts val="0"/>
              </a:spcBef>
              <a:spcAft>
                <a:spcPts val="0"/>
              </a:spcAft>
              <a:buNone/>
            </a:pPr>
            <a:r>
              <a:rPr lang="en-US" sz="1200" b="1">
                <a:solidFill>
                  <a:schemeClr val="dk1"/>
                </a:solidFill>
              </a:rPr>
              <a:t>ECONOMY</a:t>
            </a:r>
            <a:endParaRPr sz="1200" b="1">
              <a:solidFill>
                <a:schemeClr val="dk1"/>
              </a:solidFill>
            </a:endParaRPr>
          </a:p>
          <a:p>
            <a:pPr marL="0" lvl="0" indent="0" algn="l" rtl="0">
              <a:spcBef>
                <a:spcPts val="0"/>
              </a:spcBef>
              <a:spcAft>
                <a:spcPts val="0"/>
              </a:spcAft>
              <a:buClr>
                <a:schemeClr val="dk1"/>
              </a:buClr>
              <a:buFont typeface="Arial"/>
              <a:buNone/>
            </a:pPr>
            <a:r>
              <a:rPr lang="en-US" sz="1200">
                <a:solidFill>
                  <a:schemeClr val="dk1"/>
                </a:solidFill>
              </a:rPr>
              <a:t>As of 2015, the compost sector (including all compostable organics) added $35 million in value to the Illinois state economy. The model projects that pursuing food scrap composting programs has significant impacts on tax revenues: </a:t>
            </a:r>
            <a:endParaRPr sz="1200">
              <a:solidFill>
                <a:schemeClr val="dk1"/>
              </a:solidFill>
            </a:endParaRPr>
          </a:p>
          <a:p>
            <a:pPr marL="0" lvl="0" indent="0" algn="l" rtl="0">
              <a:spcBef>
                <a:spcPts val="0"/>
              </a:spcBef>
              <a:spcAft>
                <a:spcPts val="0"/>
              </a:spcAft>
              <a:buClr>
                <a:schemeClr val="dk1"/>
              </a:buClr>
              <a:buFont typeface="Arial"/>
              <a:buNone/>
            </a:pPr>
            <a:r>
              <a:rPr lang="en-US" sz="1200">
                <a:solidFill>
                  <a:schemeClr val="dk1"/>
                </a:solidFill>
              </a:rPr>
              <a:t>• On the local and state level, total tax revenues increased by a range of $3 million - $13.6 million for the different diversion scenarios. </a:t>
            </a:r>
            <a:endParaRPr sz="1200">
              <a:solidFill>
                <a:schemeClr val="dk1"/>
              </a:solidFill>
            </a:endParaRPr>
          </a:p>
          <a:p>
            <a:pPr marL="0" lvl="0" indent="0" algn="l" rtl="0">
              <a:spcBef>
                <a:spcPts val="0"/>
              </a:spcBef>
              <a:spcAft>
                <a:spcPts val="0"/>
              </a:spcAft>
              <a:buClr>
                <a:schemeClr val="dk1"/>
              </a:buClr>
              <a:buFont typeface="Arial"/>
              <a:buNone/>
            </a:pPr>
            <a:r>
              <a:rPr lang="en-US" sz="1200">
                <a:solidFill>
                  <a:schemeClr val="dk1"/>
                </a:solidFill>
              </a:rPr>
              <a:t>These increased tax collections are not game-changers as far as total government revenues, but they do represent opportunities to recirculate tax money back into the industries from which it was generated and bolster market development through the funding of grant programs.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a:p>
            <a:pPr marL="0" lvl="0" indent="0" algn="l" rtl="0">
              <a:spcBef>
                <a:spcPts val="0"/>
              </a:spcBef>
              <a:spcAft>
                <a:spcPts val="0"/>
              </a:spcAft>
              <a:buClr>
                <a:schemeClr val="dk1"/>
              </a:buClr>
              <a:buFont typeface="Arial"/>
              <a:buNone/>
            </a:pPr>
            <a:r>
              <a:rPr lang="en-US" sz="1200" b="1">
                <a:solidFill>
                  <a:schemeClr val="dk1"/>
                </a:solidFill>
              </a:rPr>
              <a:t>ENVIRONMENT</a:t>
            </a:r>
            <a:endParaRPr sz="1200" b="1">
              <a:solidFill>
                <a:schemeClr val="dk1"/>
              </a:solidFill>
            </a:endParaRPr>
          </a:p>
          <a:p>
            <a:pPr marL="0" lvl="0" indent="0" algn="l" rtl="0">
              <a:spcBef>
                <a:spcPts val="0"/>
              </a:spcBef>
              <a:spcAft>
                <a:spcPts val="0"/>
              </a:spcAft>
              <a:buClr>
                <a:schemeClr val="dk1"/>
              </a:buClr>
              <a:buFont typeface="Arial"/>
              <a:buNone/>
            </a:pPr>
            <a:r>
              <a:rPr lang="en-US" sz="1200">
                <a:solidFill>
                  <a:schemeClr val="dk1"/>
                </a:solidFill>
              </a:rPr>
              <a:t>With 65% of organics (over 2 million tons) being diverted from landfills for composting, Illinois would see over 800k MTCO2e in GHG emissions reduction.</a:t>
            </a:r>
            <a:endParaRPr sz="1200">
              <a:solidFill>
                <a:schemeClr val="dk1"/>
              </a:solidFill>
            </a:endParaRPr>
          </a:p>
        </p:txBody>
      </p:sp>
      <p:sp>
        <p:nvSpPr>
          <p:cNvPr id="891" name="Google Shape;891;g4a46de9f64_0_110:notes"/>
          <p:cNvSpPr txBox="1">
            <a:spLocks noGrp="1"/>
          </p:cNvSpPr>
          <p:nvPr>
            <p:ph type="sldNum" idx="12"/>
          </p:nvPr>
        </p:nvSpPr>
        <p:spPr>
          <a:xfrm>
            <a:off x="3800166" y="8542833"/>
            <a:ext cx="2907300" cy="449700"/>
          </a:xfrm>
          <a:prstGeom prst="rect">
            <a:avLst/>
          </a:prstGeom>
          <a:noFill/>
          <a:ln>
            <a:noFill/>
          </a:ln>
        </p:spPr>
        <p:txBody>
          <a:bodyPr spcFirstLastPara="1" wrap="square" lIns="90100" tIns="45050" rIns="90100" bIns="450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824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4a46de9f6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4a46de9f6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The Illinois Food Scrap Coalition is a coalition of community and government organizations, businesses, schools, institutions, service providers and processors throughout the state that are dedicated to advancing food scrap composting in Illinois. IFSC is also the Illinois Composting Committee of the US Composting Council.</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We Compost is a free recognition program through the IFSC that supports Illinois municipalities, restaurants, institutions, businesses, and schools that are doing commercial food scrap composting. We Compost works to share best practices and promote these businesses.</a:t>
            </a:r>
            <a:br>
              <a:rPr lang="en-US" sz="1200"/>
            </a:br>
            <a:endParaRPr sz="1200"/>
          </a:p>
          <a:p>
            <a:pPr marL="0" lvl="0" indent="0" algn="l" rtl="0">
              <a:spcBef>
                <a:spcPts val="0"/>
              </a:spcBef>
              <a:spcAft>
                <a:spcPts val="0"/>
              </a:spcAft>
              <a:buNone/>
            </a:pPr>
            <a:r>
              <a:rPr lang="en-US" sz="1200"/>
              <a:t>www.illinoiscomposts.org</a:t>
            </a:r>
            <a:endParaRPr sz="1200"/>
          </a:p>
          <a:p>
            <a:pPr marL="0" lvl="0" indent="0" algn="l" rtl="0">
              <a:spcBef>
                <a:spcPts val="0"/>
              </a:spcBef>
              <a:spcAft>
                <a:spcPts val="0"/>
              </a:spcAft>
              <a:buNone/>
            </a:pPr>
            <a:endParaRPr sz="1200"/>
          </a:p>
        </p:txBody>
      </p:sp>
    </p:spTree>
    <p:extLst>
      <p:ext uri="{BB962C8B-B14F-4D97-AF65-F5344CB8AC3E}">
        <p14:creationId xmlns:p14="http://schemas.microsoft.com/office/powerpoint/2010/main" val="322181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4a46de9f64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4a46de9f64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rPr>
              <a:t>These 30  municipalities are recognized as We Compost partners for providing residential food scrap composting. For some, this may include a 3rd bin to accompany landfill and recycling. For others it may be a program through which food scraps ride along with yardwaste during the yard waste season.</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61648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4a46de9f64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4a46de9f64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The following schools and universities are recognized as We Compost Gold and Silver partners.</a:t>
            </a:r>
            <a:endParaRPr/>
          </a:p>
          <a:p>
            <a:pPr marL="0" lvl="0" indent="0" algn="l" rtl="0">
              <a:spcBef>
                <a:spcPts val="0"/>
              </a:spcBef>
              <a:spcAft>
                <a:spcPts val="0"/>
              </a:spcAft>
              <a:buNone/>
            </a:pPr>
            <a:endParaRPr/>
          </a:p>
          <a:p>
            <a:pPr marL="0" lvl="0" indent="0" algn="l" rtl="0">
              <a:spcBef>
                <a:spcPts val="0"/>
              </a:spcBef>
              <a:spcAft>
                <a:spcPts val="0"/>
              </a:spcAft>
              <a:buNone/>
            </a:pPr>
            <a:r>
              <a:rPr lang="en-US"/>
              <a:t>Gold partners are those able to compost food scraps throughout their operations - front of house and back of house</a:t>
            </a:r>
            <a:endParaRPr/>
          </a:p>
          <a:p>
            <a:pPr marL="0" lvl="0" indent="0" algn="l" rtl="0">
              <a:spcBef>
                <a:spcPts val="0"/>
              </a:spcBef>
              <a:spcAft>
                <a:spcPts val="0"/>
              </a:spcAft>
              <a:buNone/>
            </a:pPr>
            <a:endParaRPr/>
          </a:p>
          <a:p>
            <a:pPr marL="0" lvl="0" indent="0" algn="l" rtl="0">
              <a:spcBef>
                <a:spcPts val="0"/>
              </a:spcBef>
              <a:spcAft>
                <a:spcPts val="0"/>
              </a:spcAft>
              <a:buNone/>
            </a:pPr>
            <a:r>
              <a:rPr lang="en-US"/>
              <a:t>Silver partners are those with a program focusing on composting only part of the food scraps - often this may be kitchen rather than cafeteria, or an institution taking a scaled approach to composting.</a:t>
            </a:r>
            <a:endParaRPr/>
          </a:p>
          <a:p>
            <a:pPr marL="0" lvl="0" indent="0" algn="l" rtl="0">
              <a:spcBef>
                <a:spcPts val="0"/>
              </a:spcBef>
              <a:spcAft>
                <a:spcPts val="0"/>
              </a:spcAft>
              <a:buNone/>
            </a:pPr>
            <a:endParaRPr/>
          </a:p>
          <a:p>
            <a:pPr marL="0" lvl="0" indent="0" algn="l" rtl="0">
              <a:spcBef>
                <a:spcPts val="0"/>
              </a:spcBef>
              <a:spcAft>
                <a:spcPts val="0"/>
              </a:spcAft>
              <a:buNone/>
            </a:pPr>
            <a:r>
              <a:rPr lang="en-US"/>
              <a:t>This list represents only those Illinois schools and universities that have applied for recognition through the IFSC We Compost program. There are many others out there that could be added to this list.</a:t>
            </a:r>
            <a:endParaRPr/>
          </a:p>
        </p:txBody>
      </p:sp>
    </p:spTree>
    <p:extLst>
      <p:ext uri="{BB962C8B-B14F-4D97-AF65-F5344CB8AC3E}">
        <p14:creationId xmlns:p14="http://schemas.microsoft.com/office/powerpoint/2010/main" val="424687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4a46de9f6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4a46de9f6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rgbClr val="222222"/>
                </a:solidFill>
              </a:rPr>
              <a:t>6 years ago most “experts” in Illinois said we would not have residential composting – that it was just a “West Coast thing”.  Things have changed significantly since then impacting both infrastructure and policy that allow for cost effective food scrap composting.</a:t>
            </a:r>
            <a:endParaRPr>
              <a:solidFill>
                <a:srgbClr val="222222"/>
              </a:solidFill>
            </a:endParaRPr>
          </a:p>
          <a:p>
            <a:pPr marL="0" lvl="0" indent="0" algn="l" rtl="0">
              <a:spcBef>
                <a:spcPts val="0"/>
              </a:spcBef>
              <a:spcAft>
                <a:spcPts val="0"/>
              </a:spcAft>
              <a:buClr>
                <a:schemeClr val="dk1"/>
              </a:buClr>
              <a:buSzPts val="1100"/>
              <a:buFont typeface="Arial"/>
              <a:buNone/>
            </a:pPr>
            <a:endParaRPr>
              <a:solidFill>
                <a:srgbClr val="222222"/>
              </a:solidFill>
            </a:endParaRPr>
          </a:p>
          <a:p>
            <a:pPr marL="0" lvl="0" indent="0" algn="l" rtl="0">
              <a:spcBef>
                <a:spcPts val="0"/>
              </a:spcBef>
              <a:spcAft>
                <a:spcPts val="0"/>
              </a:spcAft>
              <a:buClr>
                <a:schemeClr val="dk1"/>
              </a:buClr>
              <a:buFont typeface="Arial"/>
              <a:buNone/>
            </a:pPr>
            <a:r>
              <a:rPr lang="en-US"/>
              <a:t>1990</a:t>
            </a:r>
            <a:endParaRPr/>
          </a:p>
          <a:p>
            <a:pPr marL="0" lvl="0" indent="0" algn="l" rtl="0">
              <a:spcBef>
                <a:spcPts val="0"/>
              </a:spcBef>
              <a:spcAft>
                <a:spcPts val="0"/>
              </a:spcAft>
              <a:buClr>
                <a:schemeClr val="dk1"/>
              </a:buClr>
              <a:buFont typeface="Arial"/>
              <a:buNone/>
            </a:pPr>
            <a:r>
              <a:rPr lang="en-US"/>
              <a:t>Landscape waste was banned from landfills in Illinois in 1990. There are many landscape waste composting facilities and jobs in Illinois as a result of this effort. Currently there are:</a:t>
            </a:r>
            <a:endParaRPr/>
          </a:p>
          <a:p>
            <a:pPr marL="457200" lvl="0" indent="-304800" algn="l" rtl="0">
              <a:spcBef>
                <a:spcPts val="0"/>
              </a:spcBef>
              <a:spcAft>
                <a:spcPts val="0"/>
              </a:spcAft>
              <a:buClr>
                <a:schemeClr val="dk1"/>
              </a:buClr>
              <a:buSzPts val="1200"/>
              <a:buFont typeface="Calibri"/>
              <a:buChar char="●"/>
            </a:pPr>
            <a:r>
              <a:rPr lang="en-US">
                <a:solidFill>
                  <a:schemeClr val="dk1"/>
                </a:solidFill>
              </a:rPr>
              <a:t>50 IEPA permitted compost processing facilities, over a dozen accept food scraps </a:t>
            </a:r>
            <a:r>
              <a:rPr lang="en-US" u="sng">
                <a:solidFill>
                  <a:srgbClr val="1155CC"/>
                </a:solidFill>
                <a:hlinkClick r:id="rId3"/>
              </a:rPr>
              <a:t>http://epa.illinois.gov/topics/waste-management/permitted-facilities/compost-facilities/index</a:t>
            </a:r>
            <a:r>
              <a:rPr lang="en-US">
                <a:solidFill>
                  <a:schemeClr val="dk1"/>
                </a:solidFill>
              </a:rPr>
              <a:t> </a:t>
            </a:r>
            <a:endParaRPr>
              <a:solidFill>
                <a:schemeClr val="dk1"/>
              </a:solidFil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2009	- permit requirements for Commercial Food Scrap Composting were lowered in 2009, making this type of business more accessible for Illinois. </a:t>
            </a:r>
            <a:endParaRPr/>
          </a:p>
          <a:p>
            <a:pPr marL="0" lvl="0" indent="0" algn="l" rtl="0">
              <a:spcBef>
                <a:spcPts val="0"/>
              </a:spcBef>
              <a:spcAft>
                <a:spcPts val="0"/>
              </a:spcAft>
              <a:buClr>
                <a:schemeClr val="dk1"/>
              </a:buClr>
              <a:buFont typeface="Arial"/>
              <a:buNone/>
            </a:pPr>
            <a:r>
              <a:rPr lang="en-US"/>
              <a:t>2015	- HB437 was passed to allow for temporary and permanent sites to collect organics for composting.</a:t>
            </a:r>
            <a:endParaRPr/>
          </a:p>
          <a:p>
            <a:pPr marL="0" lvl="0" indent="0" algn="l" rtl="0">
              <a:spcBef>
                <a:spcPts val="0"/>
              </a:spcBef>
              <a:spcAft>
                <a:spcPts val="0"/>
              </a:spcAft>
              <a:buClr>
                <a:schemeClr val="dk1"/>
              </a:buClr>
              <a:buSzPts val="1100"/>
              <a:buFont typeface="Arial"/>
              <a:buNone/>
            </a:pPr>
            <a:endParaRPr/>
          </a:p>
          <a:p>
            <a:pPr marL="457200" lvl="0" indent="-304800" algn="l" rtl="0">
              <a:spcBef>
                <a:spcPts val="0"/>
              </a:spcBef>
              <a:spcAft>
                <a:spcPts val="0"/>
              </a:spcAft>
              <a:buClr>
                <a:schemeClr val="dk1"/>
              </a:buClr>
              <a:buSzPts val="1200"/>
              <a:buFont typeface="Calibri"/>
              <a:buChar char="●"/>
            </a:pPr>
            <a:r>
              <a:rPr lang="en-US"/>
              <a:t>187 We Compost Partners</a:t>
            </a:r>
            <a:endParaRPr/>
          </a:p>
          <a:p>
            <a:pPr marL="914400" lvl="1" indent="-304800" algn="l" rtl="0">
              <a:spcBef>
                <a:spcPts val="0"/>
              </a:spcBef>
              <a:spcAft>
                <a:spcPts val="0"/>
              </a:spcAft>
              <a:buClr>
                <a:schemeClr val="dk1"/>
              </a:buClr>
              <a:buSzPts val="1200"/>
              <a:buFont typeface="Calibri"/>
              <a:buChar char="○"/>
            </a:pPr>
            <a:r>
              <a:rPr lang="en-US"/>
              <a:t>41 businesses</a:t>
            </a:r>
            <a:endParaRPr/>
          </a:p>
          <a:p>
            <a:pPr marL="914400" lvl="1" indent="-304800" algn="l" rtl="0">
              <a:spcBef>
                <a:spcPts val="0"/>
              </a:spcBef>
              <a:spcAft>
                <a:spcPts val="0"/>
              </a:spcAft>
              <a:buClr>
                <a:schemeClr val="dk1"/>
              </a:buClr>
              <a:buSzPts val="1200"/>
              <a:buFont typeface="Calibri"/>
              <a:buChar char="○"/>
            </a:pPr>
            <a:r>
              <a:rPr lang="en-US"/>
              <a:t>11 grocery stores &amp; farmers</a:t>
            </a:r>
            <a:endParaRPr/>
          </a:p>
          <a:p>
            <a:pPr marL="914400" lvl="1" indent="-304800" algn="l" rtl="0">
              <a:spcBef>
                <a:spcPts val="0"/>
              </a:spcBef>
              <a:spcAft>
                <a:spcPts val="0"/>
              </a:spcAft>
              <a:buClr>
                <a:schemeClr val="dk1"/>
              </a:buClr>
              <a:buSzPts val="1200"/>
              <a:buFont typeface="Calibri"/>
              <a:buChar char="○"/>
            </a:pPr>
            <a:r>
              <a:rPr lang="en-US"/>
              <a:t>9 institutions</a:t>
            </a:r>
            <a:endParaRPr/>
          </a:p>
          <a:p>
            <a:pPr marL="914400" lvl="1" indent="-304800" algn="l" rtl="0">
              <a:spcBef>
                <a:spcPts val="0"/>
              </a:spcBef>
              <a:spcAft>
                <a:spcPts val="0"/>
              </a:spcAft>
              <a:buClr>
                <a:schemeClr val="dk1"/>
              </a:buClr>
              <a:buSzPts val="1200"/>
              <a:buFont typeface="Calibri"/>
              <a:buChar char="○"/>
            </a:pPr>
            <a:r>
              <a:rPr lang="en-US"/>
              <a:t>30 municipalities</a:t>
            </a:r>
            <a:endParaRPr/>
          </a:p>
          <a:p>
            <a:pPr marL="914400" lvl="1" indent="-304800" algn="l" rtl="0">
              <a:spcBef>
                <a:spcPts val="0"/>
              </a:spcBef>
              <a:spcAft>
                <a:spcPts val="0"/>
              </a:spcAft>
              <a:buClr>
                <a:schemeClr val="dk1"/>
              </a:buClr>
              <a:buSzPts val="1200"/>
              <a:buFont typeface="Calibri"/>
              <a:buChar char="○"/>
            </a:pPr>
            <a:r>
              <a:rPr lang="en-US"/>
              <a:t>45 restaurants &amp; caterers</a:t>
            </a:r>
            <a:endParaRPr/>
          </a:p>
          <a:p>
            <a:pPr marL="914400" lvl="1" indent="-304800" algn="l" rtl="0">
              <a:spcBef>
                <a:spcPts val="0"/>
              </a:spcBef>
              <a:spcAft>
                <a:spcPts val="0"/>
              </a:spcAft>
              <a:buClr>
                <a:schemeClr val="dk1"/>
              </a:buClr>
              <a:buSzPts val="1200"/>
              <a:buFont typeface="Calibri"/>
              <a:buChar char="○"/>
            </a:pPr>
            <a:r>
              <a:rPr lang="en-US"/>
              <a:t>51 universities &amp; schools</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222222"/>
                </a:solidFill>
              </a:rPr>
              <a:t>Illinois currently has 30 municipal residential food scrap composting programs, the </a:t>
            </a:r>
            <a:r>
              <a:rPr lang="en-US" b="1">
                <a:solidFill>
                  <a:srgbClr val="222222"/>
                </a:solidFill>
              </a:rPr>
              <a:t>4th largest number in country.</a:t>
            </a:r>
            <a:endParaRPr/>
          </a:p>
        </p:txBody>
      </p:sp>
      <p:sp>
        <p:nvSpPr>
          <p:cNvPr id="936" name="Google Shape;936;g4a46de9f64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3550245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4a63bc0962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4a63bc096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8" name="Google Shape;948;g4a63bc0962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30472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4a6c6c182f_1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1" name="Google Shape;661;g4a6c6c182f_1_127: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444500" lvl="1" indent="0" algn="l" rtl="0">
              <a:spcBef>
                <a:spcPts val="0"/>
              </a:spcBef>
              <a:spcAft>
                <a:spcPts val="0"/>
              </a:spcAft>
              <a:buNone/>
            </a:pPr>
            <a:endParaRPr sz="1400"/>
          </a:p>
          <a:p>
            <a:pPr marL="444500" lvl="1" indent="0" algn="l" rtl="0">
              <a:spcBef>
                <a:spcPts val="400"/>
              </a:spcBef>
              <a:spcAft>
                <a:spcPts val="0"/>
              </a:spcAft>
              <a:buNone/>
            </a:pPr>
            <a:endParaRPr sz="1400"/>
          </a:p>
          <a:p>
            <a:pPr marL="0" lvl="0" indent="0" algn="l" rtl="0">
              <a:spcBef>
                <a:spcPts val="400"/>
              </a:spcBef>
              <a:spcAft>
                <a:spcPts val="0"/>
              </a:spcAft>
              <a:buNone/>
            </a:pPr>
            <a:endParaRPr sz="1400"/>
          </a:p>
        </p:txBody>
      </p:sp>
      <p:sp>
        <p:nvSpPr>
          <p:cNvPr id="662" name="Google Shape;662;g4a6c6c182f_1_127: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3</a:t>
            </a:fld>
            <a:endParaRPr sz="1400"/>
          </a:p>
        </p:txBody>
      </p:sp>
    </p:spTree>
    <p:extLst>
      <p:ext uri="{BB962C8B-B14F-4D97-AF65-F5344CB8AC3E}">
        <p14:creationId xmlns:p14="http://schemas.microsoft.com/office/powerpoint/2010/main" val="1371185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4144cd12d5_0_8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4144cd12d5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order to support municipalities considering food scrap composting programs, we are collaborating with the IFSC, SWALCO, SWANCC and others to develop a Municipal Guide to Commercial Food Scrap Composting. A Municipal Guide is in development to document and share strategies and resources to encourage municipal food scrap composting</a:t>
            </a:r>
            <a:endParaRPr/>
          </a:p>
          <a:p>
            <a:pPr marL="0" lvl="0" indent="0" algn="l" rtl="0">
              <a:spcBef>
                <a:spcPts val="0"/>
              </a:spcBef>
              <a:spcAft>
                <a:spcPts val="0"/>
              </a:spcAft>
              <a:buNone/>
            </a:pPr>
            <a:endParaRPr/>
          </a:p>
          <a:p>
            <a:pPr marL="0" lvl="0" indent="0" algn="l" rtl="0">
              <a:spcBef>
                <a:spcPts val="0"/>
              </a:spcBef>
              <a:spcAft>
                <a:spcPts val="0"/>
              </a:spcAft>
              <a:buNone/>
            </a:pPr>
            <a:r>
              <a:rPr lang="en-US"/>
              <a:t>Steps to Take: Planning and Engagement</a:t>
            </a:r>
            <a:br>
              <a:rPr lang="en-US"/>
            </a:br>
            <a:r>
              <a:rPr lang="en-US" b="1"/>
              <a:t>Is Your Municipality Ready? </a:t>
            </a:r>
            <a:r>
              <a:rPr lang="en-US"/>
              <a:t> Composting programs vary from community to community and are impacted by the available infrastructure. Urban, suburban and rural settings offer different infrastructure and economics. Overview of existing state, county and local policy.</a:t>
            </a:r>
            <a:endParaRPr/>
          </a:p>
          <a:p>
            <a:pPr marL="0" lvl="0" indent="0" algn="l" rtl="0">
              <a:spcBef>
                <a:spcPts val="0"/>
              </a:spcBef>
              <a:spcAft>
                <a:spcPts val="0"/>
              </a:spcAft>
              <a:buNone/>
            </a:pPr>
            <a:r>
              <a:rPr lang="en-US" b="1"/>
              <a:t>Partners and Programs</a:t>
            </a:r>
            <a:r>
              <a:rPr lang="en-US"/>
              <a:t>: Contract language and partner collaboration;</a:t>
            </a:r>
            <a:br>
              <a:rPr lang="en-US"/>
            </a:br>
            <a:r>
              <a:rPr lang="en-US" b="1"/>
              <a:t>Education and Engagement</a:t>
            </a:r>
            <a:r>
              <a:rPr lang="en-US"/>
              <a:t>: communication strategy, best practices, sample communication pieces</a:t>
            </a:r>
            <a:br>
              <a:rPr lang="en-US"/>
            </a:br>
            <a:r>
              <a:rPr lang="en-US" b="1"/>
              <a:t>Potential challenges and solutions</a:t>
            </a:r>
            <a:r>
              <a:rPr lang="en-US"/>
              <a:t>: case studies and solutions related to resident engagement and the “yuck factor”, contamination and cost</a:t>
            </a:r>
            <a:endParaRPr/>
          </a:p>
          <a:p>
            <a:pPr marL="0" lvl="0" indent="0" algn="l" rtl="0">
              <a:spcBef>
                <a:spcPts val="0"/>
              </a:spcBef>
              <a:spcAft>
                <a:spcPts val="0"/>
              </a:spcAft>
              <a:buNone/>
            </a:pPr>
            <a:r>
              <a:rPr lang="en-US" b="1"/>
              <a:t>Compost Procurement</a:t>
            </a:r>
            <a:r>
              <a:rPr lang="en-US"/>
              <a:t>: Compost procurement guide</a:t>
            </a:r>
            <a:br>
              <a:rPr lang="en-US"/>
            </a:br>
            <a:endParaRPr/>
          </a:p>
          <a:p>
            <a:pPr marL="0" lvl="0" indent="0" algn="l" rtl="0">
              <a:spcBef>
                <a:spcPts val="0"/>
              </a:spcBef>
              <a:spcAft>
                <a:spcPts val="0"/>
              </a:spcAft>
              <a:buNone/>
            </a:pPr>
            <a:r>
              <a:rPr lang="en-US" b="1"/>
              <a:t>Best Practices</a:t>
            </a:r>
            <a:r>
              <a:rPr lang="en-US"/>
              <a:t>: Illinois case studies  comprehensive survey of existing Illinois municipal programs</a:t>
            </a:r>
            <a:br>
              <a:rPr lang="en-US"/>
            </a:br>
            <a:endParaRPr/>
          </a:p>
          <a:p>
            <a:pPr marL="0" lvl="0" indent="0" algn="l" rtl="0">
              <a:spcBef>
                <a:spcPts val="0"/>
              </a:spcBef>
              <a:spcAft>
                <a:spcPts val="0"/>
              </a:spcAft>
              <a:buNone/>
            </a:pPr>
            <a:r>
              <a:rPr lang="en-US"/>
              <a:t>This guide is being shared today as well as with a broader group of municipalities seeking input into its effectiveness.</a:t>
            </a:r>
            <a:endParaRPr/>
          </a:p>
        </p:txBody>
      </p:sp>
      <p:sp>
        <p:nvSpPr>
          <p:cNvPr id="957" name="Google Shape;957;g4144cd12d5_0_8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3144293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4550c9abf9_0_7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4550c9abf9_0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Seasonal Residential Ride-Along With Yard Waste</a:t>
            </a:r>
            <a:br>
              <a:rPr lang="en-US"/>
            </a:br>
            <a:r>
              <a:rPr lang="en-US"/>
              <a:t>Bucket Exchange (supplement to seasonal ride-along)</a:t>
            </a:r>
            <a:br>
              <a:rPr lang="en-US"/>
            </a:br>
            <a:r>
              <a:rPr lang="en-US"/>
              <a:t>Residential Year Round Compost (3rd Bin)</a:t>
            </a:r>
            <a:br>
              <a:rPr lang="en-US"/>
            </a:br>
            <a:r>
              <a:rPr lang="en-US"/>
              <a:t>Municipal Drop-Off</a:t>
            </a:r>
            <a:br>
              <a:rPr lang="en-US"/>
            </a:br>
            <a:r>
              <a:rPr lang="en-US"/>
              <a:t>Drop-Off Events</a:t>
            </a:r>
            <a:br>
              <a:rPr lang="en-US"/>
            </a:br>
            <a:endParaRPr/>
          </a:p>
          <a:p>
            <a:pPr marL="0" lvl="0" indent="0" algn="l" rtl="0">
              <a:spcBef>
                <a:spcPts val="0"/>
              </a:spcBef>
              <a:spcAft>
                <a:spcPts val="0"/>
              </a:spcAft>
              <a:buClr>
                <a:schemeClr val="dk1"/>
              </a:buClr>
              <a:buFont typeface="Arial"/>
              <a:buNone/>
            </a:pPr>
            <a:r>
              <a:rPr lang="en-US"/>
              <a:t>The majority of Illinois municipal residential programs are what can be called seasonal ride-along programs. This means that food scraps ride along with yardwaste.</a:t>
            </a:r>
            <a:endParaRPr/>
          </a:p>
          <a:p>
            <a:pPr marL="0" lvl="0" indent="0" algn="l" rtl="0">
              <a:spcBef>
                <a:spcPts val="0"/>
              </a:spcBef>
              <a:spcAft>
                <a:spcPts val="0"/>
              </a:spcAft>
              <a:buClr>
                <a:schemeClr val="dk1"/>
              </a:buClr>
              <a:buFont typeface="Arial"/>
              <a:buNone/>
            </a:pPr>
            <a:r>
              <a:rPr lang="en-US" b="1"/>
              <a:t>Seasonal Residential Ride-Along With Yard Waste</a:t>
            </a:r>
            <a:br>
              <a:rPr lang="en-US" b="1"/>
            </a:br>
            <a:r>
              <a:rPr lang="en-US"/>
              <a:t>Description: This program allows residents to include compostable material in their existing yard waste container, which is picked up between April and November. </a:t>
            </a:r>
            <a:br>
              <a:rPr lang="en-US"/>
            </a:br>
            <a:r>
              <a:rPr lang="en-US"/>
              <a:t>Pros:  Residents add food scraps to their yard waste without having to add any bins; No route changes made for haulers </a:t>
            </a:r>
            <a:br>
              <a:rPr lang="en-US"/>
            </a:br>
            <a:r>
              <a:rPr lang="en-US"/>
              <a:t>Cons: Only seasonal; Increased contamination potential; If there is no financial incentive, more education will be needed for residents; </a:t>
            </a:r>
            <a:br>
              <a:rPr lang="en-US"/>
            </a:br>
            <a:r>
              <a:rPr lang="en-US"/>
              <a:t>Critters and smell</a:t>
            </a:r>
            <a:br>
              <a:rPr lang="en-US"/>
            </a:br>
            <a:r>
              <a:rPr lang="en-US"/>
              <a:t>Example: </a:t>
            </a:r>
            <a:br>
              <a:rPr lang="en-US"/>
            </a:br>
            <a:r>
              <a:rPr lang="en-US"/>
              <a:t/>
            </a:r>
            <a:br>
              <a:rPr lang="en-US"/>
            </a:br>
            <a:r>
              <a:rPr lang="en-US"/>
              <a:t>Supplement to Ride Along for Winter Months</a:t>
            </a:r>
            <a:br>
              <a:rPr lang="en-US"/>
            </a:br>
            <a:r>
              <a:rPr lang="en-US"/>
              <a:t>Description: Businesses that provide door-to-door pickup of food scraps during the period it is not available with yard waste. These scraps are then taken to a commercial compost site. </a:t>
            </a:r>
            <a:br>
              <a:rPr lang="en-US"/>
            </a:br>
            <a:r>
              <a:rPr lang="en-US"/>
              <a:t>Pros: </a:t>
            </a:r>
            <a:br>
              <a:rPr lang="en-US"/>
            </a:br>
            <a:r>
              <a:rPr lang="en-US"/>
              <a:t>Easy for residents to participate </a:t>
            </a:r>
            <a:br>
              <a:rPr lang="en-US"/>
            </a:br>
            <a:r>
              <a:rPr lang="en-US"/>
              <a:t>Picked up weekly or biweekly </a:t>
            </a:r>
            <a:br>
              <a:rPr lang="en-US"/>
            </a:br>
            <a:r>
              <a:rPr lang="en-US"/>
              <a:t>Clean bucket is provided with each pick up </a:t>
            </a:r>
            <a:br>
              <a:rPr lang="en-US"/>
            </a:br>
            <a:r>
              <a:rPr lang="en-US"/>
              <a:t>Includes multi-unit buildings, restaurants and commercial businesses </a:t>
            </a:r>
            <a:br>
              <a:rPr lang="en-US"/>
            </a:br>
            <a:r>
              <a:rPr lang="en-US"/>
              <a:t>Cons: </a:t>
            </a:r>
            <a:br>
              <a:rPr lang="en-US"/>
            </a:br>
            <a:r>
              <a:rPr lang="en-US"/>
              <a:t>Increased contamination potential </a:t>
            </a:r>
            <a:br>
              <a:rPr lang="en-US"/>
            </a:br>
            <a:r>
              <a:rPr lang="en-US"/>
              <a:t>If there is no financial incentive, more education will be needed for residents </a:t>
            </a:r>
            <a:br>
              <a:rPr lang="en-US"/>
            </a:br>
            <a:r>
              <a:rPr lang="en-US"/>
              <a:t>Critters and smell</a:t>
            </a:r>
            <a:br>
              <a:rPr lang="en-US"/>
            </a:br>
            <a:r>
              <a:rPr lang="en-US"/>
              <a:t>Example: </a:t>
            </a:r>
            <a:br>
              <a:rPr lang="en-US"/>
            </a:br>
            <a:r>
              <a:rPr lang="en-US"/>
              <a:t/>
            </a:r>
            <a:br>
              <a:rPr lang="en-US"/>
            </a:br>
            <a:r>
              <a:rPr lang="en-US"/>
              <a:t>Residential Year Round Compost (3rd Bin)</a:t>
            </a:r>
            <a:br>
              <a:rPr lang="en-US"/>
            </a:br>
            <a:r>
              <a:rPr lang="en-US"/>
              <a:t>Description: A curbside yard waste ride-along pick up is when landscape waste is collected with the city’s weekly collection program. Homeowner’s dispose of their yard waste in a clearly labeled bag or bucket each week similar to their recycled and landfill waste. Since organic materials are already being picked up by haulers, a seamless transition into adding food scraps to these bins can result in efficient and sustainable disposal of organic material.</a:t>
            </a:r>
            <a:br>
              <a:rPr lang="en-US"/>
            </a:br>
            <a:r>
              <a:rPr lang="en-US"/>
              <a:t>Pros: </a:t>
            </a:r>
            <a:br>
              <a:rPr lang="en-US"/>
            </a:br>
            <a:r>
              <a:rPr lang="en-US"/>
              <a:t>Easy for residents because they simply put their waste outside similar to their current system of disposal </a:t>
            </a:r>
            <a:br>
              <a:rPr lang="en-US"/>
            </a:br>
            <a:r>
              <a:rPr lang="en-US"/>
              <a:t>Reduce Landfill Pickup Frequency</a:t>
            </a:r>
            <a:br>
              <a:rPr lang="en-US"/>
            </a:br>
            <a:r>
              <a:rPr lang="en-US"/>
              <a:t>Raise awareness of trash/ more education </a:t>
            </a:r>
            <a:br>
              <a:rPr lang="en-US"/>
            </a:br>
            <a:r>
              <a:rPr lang="en-US"/>
              <a:t>Year-round pickup </a:t>
            </a:r>
            <a:br>
              <a:rPr lang="en-US"/>
            </a:br>
            <a:r>
              <a:rPr lang="en-US"/>
              <a:t>Cons: </a:t>
            </a:r>
            <a:br>
              <a:rPr lang="en-US"/>
            </a:br>
            <a:r>
              <a:rPr lang="en-US"/>
              <a:t>Increased contamination potential</a:t>
            </a:r>
            <a:br>
              <a:rPr lang="en-US"/>
            </a:br>
            <a:r>
              <a:rPr lang="en-US"/>
              <a:t>Critters and smell </a:t>
            </a:r>
            <a:br>
              <a:rPr lang="en-US"/>
            </a:br>
            <a:r>
              <a:rPr lang="en-US"/>
              <a:t>If there is no financial incentive, more education will be needed for residents </a:t>
            </a:r>
            <a:br>
              <a:rPr lang="en-US"/>
            </a:br>
            <a:r>
              <a:rPr lang="en-US"/>
              <a:t>(https://www.opb.org/news/blog/ecotrope/the-pros-and-cons-of-curbside-composting-in-portland/) </a:t>
            </a:r>
            <a:br>
              <a:rPr lang="en-US"/>
            </a:br>
            <a:r>
              <a:rPr lang="en-US"/>
              <a:t>Collaborate closely with haulers to establish a compost pickup schedule that complements existing collection schedules, which may be more difficult to establish since it requires greater intervention on behalf of the hauler in organizing their trucks, pickup schedules, and compost facility drop-offs.</a:t>
            </a:r>
            <a:br>
              <a:rPr lang="en-US"/>
            </a:br>
            <a:r>
              <a:rPr lang="en-US"/>
              <a:t>Example:</a:t>
            </a:r>
            <a:br>
              <a:rPr lang="en-US"/>
            </a:br>
            <a:r>
              <a:rPr lang="en-US"/>
              <a:t/>
            </a:r>
            <a:br>
              <a:rPr lang="en-US"/>
            </a:br>
            <a:r>
              <a:rPr lang="en-US"/>
              <a:t>Municipal Drop-Off</a:t>
            </a:r>
            <a:br>
              <a:rPr lang="en-US"/>
            </a:br>
            <a:r>
              <a:rPr lang="en-US"/>
              <a:t>Description: This program requires a drop-off site where residents bring their food scraps. There are many different options for these sites like street corners or public spaces. This drop off can also be a one-day event or on a regular basis.</a:t>
            </a:r>
            <a:br>
              <a:rPr lang="en-US"/>
            </a:br>
            <a:r>
              <a:rPr lang="en-US"/>
              <a:t>Pros: </a:t>
            </a:r>
            <a:br>
              <a:rPr lang="en-US"/>
            </a:br>
            <a:r>
              <a:rPr lang="en-US"/>
              <a:t>Provide an opportunity for education about the importance of food scrap composting</a:t>
            </a:r>
            <a:br>
              <a:rPr lang="en-US"/>
            </a:br>
            <a:r>
              <a:rPr lang="en-US"/>
              <a:t>Decreases contamination</a:t>
            </a:r>
            <a:br>
              <a:rPr lang="en-US"/>
            </a:br>
            <a:r>
              <a:rPr lang="en-US"/>
              <a:t>Coordinating a select number of drop-off locations may be easier to coordinate with local haulers</a:t>
            </a:r>
            <a:br>
              <a:rPr lang="en-US"/>
            </a:br>
            <a:r>
              <a:rPr lang="en-US"/>
              <a:t>Year-round composting</a:t>
            </a:r>
            <a:br>
              <a:rPr lang="en-US"/>
            </a:br>
            <a:r>
              <a:rPr lang="en-US"/>
              <a:t>Many local sites accept compost drop-offs  </a:t>
            </a:r>
            <a:br>
              <a:rPr lang="en-US"/>
            </a:br>
            <a:r>
              <a:rPr lang="en-US"/>
              <a:t>Cons: </a:t>
            </a:r>
            <a:br>
              <a:rPr lang="en-US"/>
            </a:br>
            <a:r>
              <a:rPr lang="en-US"/>
              <a:t>Inconvenient for residents </a:t>
            </a:r>
            <a:br>
              <a:rPr lang="en-US"/>
            </a:br>
            <a:r>
              <a:rPr lang="en-US"/>
              <a:t>Low participation rate </a:t>
            </a:r>
            <a:br>
              <a:rPr lang="en-US"/>
            </a:br>
            <a:r>
              <a:rPr lang="en-US"/>
              <a:t>Example:</a:t>
            </a:r>
            <a:br>
              <a:rPr lang="en-US"/>
            </a:br>
            <a:r>
              <a:rPr lang="en-US"/>
              <a:t/>
            </a:r>
            <a:br>
              <a:rPr lang="en-US"/>
            </a:br>
            <a:r>
              <a:rPr lang="en-US"/>
              <a:t/>
            </a:r>
            <a:br>
              <a:rPr lang="en-US"/>
            </a:br>
            <a:r>
              <a:rPr lang="en-US"/>
              <a:t/>
            </a:r>
            <a:br>
              <a:rPr lang="en-US"/>
            </a:br>
            <a:endParaRPr/>
          </a:p>
          <a:p>
            <a:pPr marL="0" lvl="0" indent="0" algn="l" rtl="0">
              <a:spcBef>
                <a:spcPts val="0"/>
              </a:spcBef>
              <a:spcAft>
                <a:spcPts val="0"/>
              </a:spcAft>
              <a:buClr>
                <a:schemeClr val="dk1"/>
              </a:buClr>
              <a:buFont typeface="Arial"/>
              <a:buNone/>
            </a:pPr>
            <a:r>
              <a:rPr lang="en-US"/>
              <a:t>BENEFITS </a:t>
            </a:r>
            <a:endParaRPr/>
          </a:p>
          <a:p>
            <a:pPr marL="0" lvl="0" indent="0" algn="l" rtl="0">
              <a:spcBef>
                <a:spcPts val="0"/>
              </a:spcBef>
              <a:spcAft>
                <a:spcPts val="0"/>
              </a:spcAft>
              <a:buNone/>
            </a:pPr>
            <a:r>
              <a:rPr lang="en-US"/>
              <a:t>There are reduced costs for having food scraps ride along with yard waste:</a:t>
            </a:r>
            <a:br>
              <a:rPr lang="en-US"/>
            </a:br>
            <a:r>
              <a:rPr lang="en-US"/>
              <a:t>- The hauler can use the same truck that already has a route to haul yard waste.</a:t>
            </a:r>
            <a:br>
              <a:rPr lang="en-US"/>
            </a:br>
            <a:r>
              <a:rPr lang="en-US"/>
              <a:t>- Organic materials go to the same processing facility so there are reduced transportation costs and impacts.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CHALLENGES: </a:t>
            </a:r>
            <a:endParaRPr/>
          </a:p>
          <a:p>
            <a:pPr marL="0" lvl="0" indent="0" algn="l" rtl="0">
              <a:spcBef>
                <a:spcPts val="0"/>
              </a:spcBef>
              <a:spcAft>
                <a:spcPts val="0"/>
              </a:spcAft>
              <a:buNone/>
            </a:pPr>
            <a:r>
              <a:rPr lang="en-US"/>
              <a:t>- Yard waste services are often not year round so residents either stop composting in the winter or there is a need for additional infrastructure and cost to continue the program.</a:t>
            </a:r>
            <a:endParaRPr/>
          </a:p>
          <a:p>
            <a:pPr marL="0" lvl="0" indent="0" algn="l" rtl="0">
              <a:spcBef>
                <a:spcPts val="0"/>
              </a:spcBef>
              <a:spcAft>
                <a:spcPts val="0"/>
              </a:spcAft>
              <a:buNone/>
            </a:pPr>
            <a:r>
              <a:rPr lang="en-US"/>
              <a:t>- Not all compost processing facilities accept food scraps.</a:t>
            </a:r>
            <a:endParaRPr/>
          </a:p>
          <a:p>
            <a:pPr marL="0" lvl="0" indent="0" algn="l" rtl="0">
              <a:spcBef>
                <a:spcPts val="0"/>
              </a:spcBef>
              <a:spcAft>
                <a:spcPts val="0"/>
              </a:spcAft>
              <a:buNone/>
            </a:pPr>
            <a:r>
              <a:rPr lang="en-US"/>
              <a:t>- Not all compost processing facilities operate year round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69" name="Google Shape;969;g4550c9abf9_0_7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237098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4a63bc0962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4a63bc096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8" name="Google Shape;978;g4a63bc0962_0_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501339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4550c9abf9_0_1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4550c9abf9_0_1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Reducing food waste and composting are ways to build community empowerment, resilience, workforce skills, and address pressing food desert challenges. Almost half the typical garbage set out at the curb each week in the city consists of food waste and other organic materials that could either be rescued to feed people or converted into compost, a valuable soil amendment.</a:t>
            </a:r>
            <a:endParaRPr/>
          </a:p>
        </p:txBody>
      </p:sp>
    </p:spTree>
    <p:extLst>
      <p:ext uri="{BB962C8B-B14F-4D97-AF65-F5344CB8AC3E}">
        <p14:creationId xmlns:p14="http://schemas.microsoft.com/office/powerpoint/2010/main" val="4271456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4a46de9f64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4a46de9f64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RESOURCES: State collaborations supporting food waste reduction, donation and composting: Illinois Food Scrap Coalition, Illinois Wasted Food Solutions Task Force, Fresh Taste, IL EPA, etc</a:t>
            </a:r>
            <a:br>
              <a:rPr lang="en-US"/>
            </a:br>
            <a:r>
              <a:rPr lang="en-US"/>
              <a:t/>
            </a:r>
            <a:br>
              <a:rPr lang="en-US"/>
            </a:br>
            <a:r>
              <a:rPr lang="en-US"/>
              <a:t>Municipal role – review hauler contract to determine if ride along program is available; future hauler RFPs to include quote for organics/composting service</a:t>
            </a:r>
            <a:br>
              <a:rPr lang="en-US"/>
            </a:br>
            <a:r>
              <a:rPr lang="en-US"/>
              <a:t>Municipal role - identify opportunity for municipal drop off program for food scraps (permanent or temporary)</a:t>
            </a:r>
            <a:br>
              <a:rPr lang="en-US"/>
            </a:br>
            <a:r>
              <a:rPr lang="en-US"/>
              <a:t>Municipal role - develop and support resident education and engagement campaign</a:t>
            </a:r>
            <a:br>
              <a:rPr lang="en-US"/>
            </a:br>
            <a:r>
              <a:rPr lang="en-US"/>
              <a:t>Municipal role – Incorporate BMPs from USEPA on stormwater management</a:t>
            </a:r>
            <a:br>
              <a:rPr lang="en-US"/>
            </a:br>
            <a:endParaRPr/>
          </a:p>
          <a:p>
            <a:pPr marL="0" lvl="0" indent="0" algn="l" rtl="0">
              <a:spcBef>
                <a:spcPts val="0"/>
              </a:spcBef>
              <a:spcAft>
                <a:spcPts val="0"/>
              </a:spcAft>
              <a:buNone/>
            </a:pPr>
            <a:endParaRPr/>
          </a:p>
          <a:p>
            <a:pPr marL="0" lvl="0" indent="0" algn="l" rtl="0">
              <a:spcBef>
                <a:spcPts val="0"/>
              </a:spcBef>
              <a:spcAft>
                <a:spcPts val="0"/>
              </a:spcAft>
              <a:buNone/>
            </a:pPr>
            <a:r>
              <a:rPr lang="en-US"/>
              <a:t>Learn from other municipalities</a:t>
            </a:r>
            <a:br>
              <a:rPr lang="en-US"/>
            </a:br>
            <a:r>
              <a:rPr lang="en-US"/>
              <a:t>Identify key partners</a:t>
            </a:r>
            <a:br>
              <a:rPr lang="en-US"/>
            </a:br>
            <a:r>
              <a:rPr lang="en-US"/>
              <a:t>What do your residents want?</a:t>
            </a:r>
            <a:br>
              <a:rPr lang="en-US"/>
            </a:br>
            <a:r>
              <a:rPr lang="en-US"/>
              <a:t>What do your institutions and businesses want?</a:t>
            </a:r>
            <a:br>
              <a:rPr lang="en-US"/>
            </a:br>
            <a:r>
              <a:rPr lang="en-US"/>
              <a:t>Look at your hauler contract and those of your municipalities</a:t>
            </a:r>
            <a:br>
              <a:rPr lang="en-US"/>
            </a:br>
            <a:r>
              <a:rPr lang="en-US"/>
              <a:t>What are the costs and benefits?</a:t>
            </a:r>
            <a:br>
              <a:rPr lang="en-US"/>
            </a:br>
            <a:endParaRPr/>
          </a:p>
        </p:txBody>
      </p:sp>
    </p:spTree>
    <p:extLst>
      <p:ext uri="{BB962C8B-B14F-4D97-AF65-F5344CB8AC3E}">
        <p14:creationId xmlns:p14="http://schemas.microsoft.com/office/powerpoint/2010/main" val="2439180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4a75d49d9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RESOURCES: State collaborations supporting food waste reduction, donation and composting: Illinois Food Scrap Coalition, Illinois Wasted Food Solutions Task Force, Fresh Taste, IL EPA, etc</a:t>
            </a:r>
            <a:endParaRPr/>
          </a:p>
        </p:txBody>
      </p:sp>
      <p:sp>
        <p:nvSpPr>
          <p:cNvPr id="1003" name="Google Shape;1003;g4a75d49d9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8544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4550c9abf9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RESOURCES: State collaborations supporting food waste reduction, donation and composting: Illinois Food Scrap Coalition, Illinois Wasted Food Solutions Task Force, Fresh Taste, IL EPA, etc</a:t>
            </a:r>
            <a:endParaRPr/>
          </a:p>
        </p:txBody>
      </p:sp>
      <p:sp>
        <p:nvSpPr>
          <p:cNvPr id="1010" name="Google Shape;1010;g4550c9abf9_0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18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4144cd12d5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u="none">
                <a:solidFill>
                  <a:schemeClr val="dk1"/>
                </a:solidFill>
                <a:latin typeface="Arial"/>
                <a:ea typeface="Arial"/>
                <a:cs typeface="Arial"/>
                <a:sym typeface="Arial"/>
              </a:rPr>
              <a:t>37</a:t>
            </a:fld>
            <a:endParaRPr sz="1200" u="none">
              <a:solidFill>
                <a:schemeClr val="dk1"/>
              </a:solidFill>
              <a:latin typeface="Arial"/>
              <a:ea typeface="Arial"/>
              <a:cs typeface="Arial"/>
              <a:sym typeface="Arial"/>
            </a:endParaRPr>
          </a:p>
        </p:txBody>
      </p:sp>
      <p:sp>
        <p:nvSpPr>
          <p:cNvPr id="1018" name="Google Shape;1018;g4144cd12d5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9" name="Google Shape;1019;g4144cd12d5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RESOURCES: State collaborations supporting food waste reduction, donation and composting: Illinois Food Scrap Coalition, Illinois Wasted Food Solutions Task Force, Fresh Taste, IL EPA, etc</a:t>
            </a:r>
            <a:endParaRPr/>
          </a:p>
        </p:txBody>
      </p:sp>
    </p:spTree>
    <p:extLst>
      <p:ext uri="{BB962C8B-B14F-4D97-AF65-F5344CB8AC3E}">
        <p14:creationId xmlns:p14="http://schemas.microsoft.com/office/powerpoint/2010/main" val="408925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4a7c38ad0d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4a7c38ad0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2" name="Google Shape;1032;g4a7c38ad0d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53309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4a7c38ad0d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4a7c38ad0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g4a7c38ad0d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142489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4a6c6c182f_1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8" name="Google Shape;668;g4a6c6c182f_1_133: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669" name="Google Shape;669;g4a6c6c182f_1_133: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a:t>
            </a:fld>
            <a:endParaRPr sz="1400"/>
          </a:p>
        </p:txBody>
      </p:sp>
    </p:spTree>
    <p:extLst>
      <p:ext uri="{BB962C8B-B14F-4D97-AF65-F5344CB8AC3E}">
        <p14:creationId xmlns:p14="http://schemas.microsoft.com/office/powerpoint/2010/main" val="1289634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48b12ea888_0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48b12ea88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5" name="Google Shape;1045;g48b12ea888_0_2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332796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4a7c38ad0d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4a7c38ad0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2" name="Google Shape;1052;g4a7c38ad0d_0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482248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48b12ea888_0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48b12ea888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1058" name="Google Shape;1058;g48b12ea888_0_2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6173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4a5cc24d6a_1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g4a5cc24d6a_1_11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065" name="Google Shape;1065;g4a5cc24d6a_1_110: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43</a:t>
            </a:fld>
            <a:endParaRPr sz="1400"/>
          </a:p>
        </p:txBody>
      </p:sp>
    </p:spTree>
    <p:extLst>
      <p:ext uri="{BB962C8B-B14F-4D97-AF65-F5344CB8AC3E}">
        <p14:creationId xmlns:p14="http://schemas.microsoft.com/office/powerpoint/2010/main" val="477461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4a5cc24d6a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4a5cc24d6a_1_118: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073" name="Google Shape;1073;g4a5cc24d6a_1_118: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44</a:t>
            </a:fld>
            <a:endParaRPr sz="1400"/>
          </a:p>
        </p:txBody>
      </p:sp>
    </p:spTree>
    <p:extLst>
      <p:ext uri="{BB962C8B-B14F-4D97-AF65-F5344CB8AC3E}">
        <p14:creationId xmlns:p14="http://schemas.microsoft.com/office/powerpoint/2010/main" val="1740803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4a5cc24d6a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g4a5cc24d6a_1_126: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082" name="Google Shape;1082;g4a5cc24d6a_1_126: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45</a:t>
            </a:fld>
            <a:endParaRPr sz="1400"/>
          </a:p>
        </p:txBody>
      </p:sp>
    </p:spTree>
    <p:extLst>
      <p:ext uri="{BB962C8B-B14F-4D97-AF65-F5344CB8AC3E}">
        <p14:creationId xmlns:p14="http://schemas.microsoft.com/office/powerpoint/2010/main" val="3987796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4a5cc24d6a_1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g4a5cc24d6a_1_134: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091" name="Google Shape;1091;g4a5cc24d6a_1_134: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46</a:t>
            </a:fld>
            <a:endParaRPr sz="1400"/>
          </a:p>
        </p:txBody>
      </p:sp>
    </p:spTree>
    <p:extLst>
      <p:ext uri="{BB962C8B-B14F-4D97-AF65-F5344CB8AC3E}">
        <p14:creationId xmlns:p14="http://schemas.microsoft.com/office/powerpoint/2010/main" val="3828204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4a5cc24d6a_1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g4a5cc24d6a_1_14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00" name="Google Shape;1100;g4a5cc24d6a_1_14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47</a:t>
            </a:fld>
            <a:endParaRPr sz="1400"/>
          </a:p>
        </p:txBody>
      </p:sp>
    </p:spTree>
    <p:extLst>
      <p:ext uri="{BB962C8B-B14F-4D97-AF65-F5344CB8AC3E}">
        <p14:creationId xmlns:p14="http://schemas.microsoft.com/office/powerpoint/2010/main" val="3060589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4a5cc24d6a_1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4a5cc24d6a_1_15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09" name="Google Shape;1109;g4a5cc24d6a_1_150: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48</a:t>
            </a:fld>
            <a:endParaRPr sz="1400"/>
          </a:p>
        </p:txBody>
      </p:sp>
    </p:spTree>
    <p:extLst>
      <p:ext uri="{BB962C8B-B14F-4D97-AF65-F5344CB8AC3E}">
        <p14:creationId xmlns:p14="http://schemas.microsoft.com/office/powerpoint/2010/main" val="51472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4a5cc24d6a_1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g4a5cc24d6a_1_158: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18" name="Google Shape;1118;g4a5cc24d6a_1_158: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49</a:t>
            </a:fld>
            <a:endParaRPr sz="1400"/>
          </a:p>
        </p:txBody>
      </p:sp>
    </p:spTree>
    <p:extLst>
      <p:ext uri="{BB962C8B-B14F-4D97-AF65-F5344CB8AC3E}">
        <p14:creationId xmlns:p14="http://schemas.microsoft.com/office/powerpoint/2010/main" val="364568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4a6c6c182f_1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7" name="Google Shape;677;g4a6c6c182f_1_141: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678" name="Google Shape;678;g4a6c6c182f_1_141: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a:t>
            </a:fld>
            <a:endParaRPr sz="1400"/>
          </a:p>
        </p:txBody>
      </p:sp>
    </p:spTree>
    <p:extLst>
      <p:ext uri="{BB962C8B-B14F-4D97-AF65-F5344CB8AC3E}">
        <p14:creationId xmlns:p14="http://schemas.microsoft.com/office/powerpoint/2010/main" val="4268270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4a5cc24d6a_1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g4a5cc24d6a_1_166: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27" name="Google Shape;1127;g4a5cc24d6a_1_166: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50</a:t>
            </a:fld>
            <a:endParaRPr sz="1400"/>
          </a:p>
        </p:txBody>
      </p:sp>
    </p:spTree>
    <p:extLst>
      <p:ext uri="{BB962C8B-B14F-4D97-AF65-F5344CB8AC3E}">
        <p14:creationId xmlns:p14="http://schemas.microsoft.com/office/powerpoint/2010/main" val="292805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4a5cc24d6a_1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g4a5cc24d6a_1_17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34" name="Google Shape;1134;g4a5cc24d6a_1_17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51</a:t>
            </a:fld>
            <a:endParaRPr sz="1400"/>
          </a:p>
        </p:txBody>
      </p:sp>
    </p:spTree>
    <p:extLst>
      <p:ext uri="{BB962C8B-B14F-4D97-AF65-F5344CB8AC3E}">
        <p14:creationId xmlns:p14="http://schemas.microsoft.com/office/powerpoint/2010/main" val="4046555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4a5cc24d6a_1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g4a5cc24d6a_1_179: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42" name="Google Shape;1142;g4a5cc24d6a_1_179: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52</a:t>
            </a:fld>
            <a:endParaRPr sz="1400"/>
          </a:p>
        </p:txBody>
      </p:sp>
    </p:spTree>
    <p:extLst>
      <p:ext uri="{BB962C8B-B14F-4D97-AF65-F5344CB8AC3E}">
        <p14:creationId xmlns:p14="http://schemas.microsoft.com/office/powerpoint/2010/main" val="1239309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4a5cc24d6a_1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g4a5cc24d6a_1_186: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50" name="Google Shape;1150;g4a5cc24d6a_1_186: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53</a:t>
            </a:fld>
            <a:endParaRPr sz="1400"/>
          </a:p>
        </p:txBody>
      </p:sp>
    </p:spTree>
    <p:extLst>
      <p:ext uri="{BB962C8B-B14F-4D97-AF65-F5344CB8AC3E}">
        <p14:creationId xmlns:p14="http://schemas.microsoft.com/office/powerpoint/2010/main" val="2002838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4a5cc24d6a_1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g4a5cc24d6a_1_193: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1158" name="Google Shape;1158;g4a5cc24d6a_1_193: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54</a:t>
            </a:fld>
            <a:endParaRPr sz="1400"/>
          </a:p>
        </p:txBody>
      </p:sp>
    </p:spTree>
    <p:extLst>
      <p:ext uri="{BB962C8B-B14F-4D97-AF65-F5344CB8AC3E}">
        <p14:creationId xmlns:p14="http://schemas.microsoft.com/office/powerpoint/2010/main" val="2429464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4a46de9f64_0_4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4a46de9f64_0_4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1167" name="Google Shape;1167;g4a46de9f64_0_4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951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4a5cc24d6a_1_201: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175" name="Google Shape;1175;g4a5cc24d6a_1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8056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4a5cc24d6a_1_211: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186" name="Google Shape;1186;g4a5cc24d6a_1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3502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4a5cc24d6a_1_216: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192" name="Google Shape;1192;g4a5cc24d6a_1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1778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4a5cc24d6a_1_232: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209" name="Google Shape;1209;g4a5cc24d6a_1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1210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4a6c6c182f_1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6" name="Google Shape;686;g4a6c6c182f_1_149: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177800" lvl="0" indent="-101600" algn="l" rtl="0">
              <a:spcBef>
                <a:spcPts val="0"/>
              </a:spcBef>
              <a:spcAft>
                <a:spcPts val="0"/>
              </a:spcAft>
              <a:buClr>
                <a:schemeClr val="dk1"/>
              </a:buClr>
              <a:buSzPts val="1200"/>
              <a:buFont typeface="Arial"/>
              <a:buNone/>
            </a:pPr>
            <a:endParaRPr sz="1400"/>
          </a:p>
        </p:txBody>
      </p:sp>
      <p:sp>
        <p:nvSpPr>
          <p:cNvPr id="687" name="Google Shape;687;g4a6c6c182f_1_149: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6</a:t>
            </a:fld>
            <a:endParaRPr sz="1400"/>
          </a:p>
        </p:txBody>
      </p:sp>
    </p:spTree>
    <p:extLst>
      <p:ext uri="{BB962C8B-B14F-4D97-AF65-F5344CB8AC3E}">
        <p14:creationId xmlns:p14="http://schemas.microsoft.com/office/powerpoint/2010/main" val="2621028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4a5cc24d6a_1_244: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222" name="Google Shape;1222;g4a5cc24d6a_1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7722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4a5cc24d6a_1_249: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228" name="Google Shape;1228;g4a5cc24d6a_1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3485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4a5cc24d6a_1_258: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238" name="Google Shape;1238;g4a5cc24d6a_1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7193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4a5cc24d6a_1_267: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248" name="Google Shape;1248;g4a5cc24d6a_1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673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4a5cc24d6a_1_280: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262" name="Google Shape;1262;g4a5cc24d6a_1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36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4a5cc24d6a_1_287: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a:p>
        </p:txBody>
      </p:sp>
      <p:sp>
        <p:nvSpPr>
          <p:cNvPr id="1270" name="Google Shape;1270;g4a5cc24d6a_1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5481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4a7c38ad0d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g4a7c38ad0d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latin typeface="Arial"/>
                <a:ea typeface="Arial"/>
                <a:cs typeface="Arial"/>
                <a:sym typeface="Arial"/>
              </a:rPr>
              <a:t>Backyard composting is a way for residents to recycle select food and landscape organics that has a lower carbon footprint than transporting them to a commercial facility for processing.  The first step is to have municipal guidelines.  The second step is to promote those guidelines.  </a:t>
            </a:r>
            <a:endParaRPr sz="140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p>
        </p:txBody>
      </p:sp>
      <p:sp>
        <p:nvSpPr>
          <p:cNvPr id="1279" name="Google Shape;1279;g4a7c38ad0d_0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6336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4a7c38ad0d_0_68:notes"/>
          <p:cNvSpPr>
            <a:spLocks noGrp="1" noRot="1" noChangeAspect="1"/>
          </p:cNvSpPr>
          <p:nvPr>
            <p:ph type="sldImg" idx="2"/>
          </p:nvPr>
        </p:nvSpPr>
        <p:spPr>
          <a:xfrm>
            <a:off x="1143000" y="684213"/>
            <a:ext cx="4572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5" name="Google Shape;1285;g4a7c38ad0d_0_68:notes"/>
          <p:cNvSpPr txBox="1">
            <a:spLocks noGrp="1"/>
          </p:cNvSpPr>
          <p:nvPr>
            <p:ph type="body" idx="1"/>
          </p:nvPr>
        </p:nvSpPr>
        <p:spPr>
          <a:xfrm>
            <a:off x="685801" y="4343406"/>
            <a:ext cx="5486400" cy="4114800"/>
          </a:xfrm>
          <a:prstGeom prst="rect">
            <a:avLst/>
          </a:prstGeom>
          <a:noFill/>
          <a:ln>
            <a:noFill/>
          </a:ln>
        </p:spPr>
        <p:txBody>
          <a:bodyPr spcFirstLastPara="1" wrap="square" lIns="91350" tIns="45650" rIns="91350" bIns="45650" anchor="t" anchorCtr="0">
            <a:noAutofit/>
          </a:bodyPr>
          <a:lstStyle/>
          <a:p>
            <a:pPr marL="0" lvl="0" indent="0" algn="l" rtl="0">
              <a:spcBef>
                <a:spcPts val="0"/>
              </a:spcBef>
              <a:spcAft>
                <a:spcPts val="0"/>
              </a:spcAft>
              <a:buNone/>
            </a:pPr>
            <a:r>
              <a:rPr lang="en-US"/>
              <a:t>How many of you know whether there is an ordinance in your Village/City that stipulates guidelines for backyard composting?</a:t>
            </a:r>
            <a:endParaRPr/>
          </a:p>
          <a:p>
            <a:pPr marL="0" lvl="0" indent="0" algn="l" rtl="0">
              <a:spcBef>
                <a:spcPts val="0"/>
              </a:spcBef>
              <a:spcAft>
                <a:spcPts val="0"/>
              </a:spcAft>
              <a:buNone/>
            </a:pPr>
            <a:endParaRPr/>
          </a:p>
          <a:p>
            <a:pPr marL="0" lvl="0" indent="0" algn="l" rtl="0">
              <a:spcBef>
                <a:spcPts val="0"/>
              </a:spcBef>
              <a:spcAft>
                <a:spcPts val="0"/>
              </a:spcAft>
              <a:buNone/>
            </a:pPr>
            <a:r>
              <a:rPr lang="en-US"/>
              <a:t>Show SWANCC’s handout - being updated</a:t>
            </a:r>
            <a:endParaRPr/>
          </a:p>
        </p:txBody>
      </p:sp>
      <p:sp>
        <p:nvSpPr>
          <p:cNvPr id="1286" name="Google Shape;1286;g4a7c38ad0d_0_68:notes"/>
          <p:cNvSpPr txBox="1">
            <a:spLocks noGrp="1"/>
          </p:cNvSpPr>
          <p:nvPr>
            <p:ph type="sldNum" idx="12"/>
          </p:nvPr>
        </p:nvSpPr>
        <p:spPr>
          <a:xfrm>
            <a:off x="3884621" y="8685226"/>
            <a:ext cx="2971800" cy="457200"/>
          </a:xfrm>
          <a:prstGeom prst="rect">
            <a:avLst/>
          </a:prstGeom>
          <a:noFill/>
          <a:ln>
            <a:noFill/>
          </a:ln>
        </p:spPr>
        <p:txBody>
          <a:bodyPr spcFirstLastPara="1" wrap="square" lIns="91350" tIns="45650" rIns="91350" bIns="45650" anchor="b" anchorCtr="0">
            <a:noAutofit/>
          </a:bodyPr>
          <a:lstStyle/>
          <a:p>
            <a:pPr marL="0" lvl="0" indent="0" algn="r" rtl="0">
              <a:spcBef>
                <a:spcPts val="0"/>
              </a:spcBef>
              <a:spcAft>
                <a:spcPts val="0"/>
              </a:spcAft>
              <a:buNone/>
            </a:pPr>
            <a:fld id="{00000000-1234-1234-1234-123412341234}" type="slidenum">
              <a:rPr lang="en-US" sz="1400"/>
              <a:t>67</a:t>
            </a:fld>
            <a:endParaRPr sz="1400"/>
          </a:p>
        </p:txBody>
      </p:sp>
    </p:spTree>
    <p:extLst>
      <p:ext uri="{BB962C8B-B14F-4D97-AF65-F5344CB8AC3E}">
        <p14:creationId xmlns:p14="http://schemas.microsoft.com/office/powerpoint/2010/main" val="2092435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4a7c38ad0d_0_76:notes"/>
          <p:cNvSpPr>
            <a:spLocks noGrp="1" noRot="1" noChangeAspect="1"/>
          </p:cNvSpPr>
          <p:nvPr>
            <p:ph type="sldImg" idx="2"/>
          </p:nvPr>
        </p:nvSpPr>
        <p:spPr>
          <a:xfrm>
            <a:off x="1143000" y="684213"/>
            <a:ext cx="4572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g4a7c38ad0d_0_76:notes"/>
          <p:cNvSpPr txBox="1">
            <a:spLocks noGrp="1"/>
          </p:cNvSpPr>
          <p:nvPr>
            <p:ph type="body" idx="1"/>
          </p:nvPr>
        </p:nvSpPr>
        <p:spPr>
          <a:xfrm>
            <a:off x="685801" y="4343406"/>
            <a:ext cx="5486400" cy="4114800"/>
          </a:xfrm>
          <a:prstGeom prst="rect">
            <a:avLst/>
          </a:prstGeom>
          <a:noFill/>
          <a:ln>
            <a:noFill/>
          </a:ln>
        </p:spPr>
        <p:txBody>
          <a:bodyPr spcFirstLastPara="1" wrap="square" lIns="91350" tIns="45650" rIns="91350" bIns="45650" anchor="t" anchorCtr="0">
            <a:noAutofit/>
          </a:bodyPr>
          <a:lstStyle/>
          <a:p>
            <a:pPr marL="0" lvl="0" indent="0" algn="l" rtl="0">
              <a:spcBef>
                <a:spcPts val="0"/>
              </a:spcBef>
              <a:spcAft>
                <a:spcPts val="0"/>
              </a:spcAft>
              <a:buNone/>
            </a:pPr>
            <a:r>
              <a:rPr lang="en-US"/>
              <a:t>In spring of 2012, SWANCC staff built a four sectional compost system on the grounds of its Glenview Transfer Station and held workshops for two consecutive years during summer months.  I worked with a Master Gardener and Composter to provide the education for about 200 residents and municipal staff.</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Additionally, I developed a short video that can be posted on a community’s website and aired on cable access tv channels, as well as produced the Eco-Landscaping Guide that offers information about backyard composting and marinating yards without using traditional chemicals, and offer a selection of books, media and guides for loan.</a:t>
            </a:r>
            <a:endParaRPr>
              <a:solidFill>
                <a:schemeClr val="dk1"/>
              </a:solidFill>
            </a:endParaRPr>
          </a:p>
          <a:p>
            <a:pPr marL="0" lvl="0" indent="0" algn="l" rtl="0">
              <a:spcBef>
                <a:spcPts val="0"/>
              </a:spcBef>
              <a:spcAft>
                <a:spcPts val="0"/>
              </a:spcAft>
              <a:buNone/>
            </a:pPr>
            <a:endParaRPr/>
          </a:p>
        </p:txBody>
      </p:sp>
      <p:sp>
        <p:nvSpPr>
          <p:cNvPr id="1295" name="Google Shape;1295;g4a7c38ad0d_0_76:notes"/>
          <p:cNvSpPr txBox="1">
            <a:spLocks noGrp="1"/>
          </p:cNvSpPr>
          <p:nvPr>
            <p:ph type="sldNum" idx="12"/>
          </p:nvPr>
        </p:nvSpPr>
        <p:spPr>
          <a:xfrm>
            <a:off x="3884621" y="8685226"/>
            <a:ext cx="2971800" cy="457200"/>
          </a:xfrm>
          <a:prstGeom prst="rect">
            <a:avLst/>
          </a:prstGeom>
          <a:noFill/>
          <a:ln>
            <a:noFill/>
          </a:ln>
        </p:spPr>
        <p:txBody>
          <a:bodyPr spcFirstLastPara="1" wrap="square" lIns="91350" tIns="45650" rIns="91350" bIns="45650" anchor="b" anchorCtr="0">
            <a:noAutofit/>
          </a:bodyPr>
          <a:lstStyle/>
          <a:p>
            <a:pPr marL="0" lvl="0" indent="0" algn="r" rtl="0">
              <a:spcBef>
                <a:spcPts val="0"/>
              </a:spcBef>
              <a:spcAft>
                <a:spcPts val="0"/>
              </a:spcAft>
              <a:buNone/>
            </a:pPr>
            <a:fld id="{00000000-1234-1234-1234-123412341234}" type="slidenum">
              <a:rPr lang="en-US" sz="1400"/>
              <a:t>68</a:t>
            </a:fld>
            <a:endParaRPr sz="1400"/>
          </a:p>
        </p:txBody>
      </p:sp>
    </p:spTree>
    <p:extLst>
      <p:ext uri="{BB962C8B-B14F-4D97-AF65-F5344CB8AC3E}">
        <p14:creationId xmlns:p14="http://schemas.microsoft.com/office/powerpoint/2010/main" val="10478244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4a7c38ad0d_0_88:notes"/>
          <p:cNvSpPr>
            <a:spLocks noGrp="1" noRot="1" noChangeAspect="1"/>
          </p:cNvSpPr>
          <p:nvPr>
            <p:ph type="sldImg" idx="2"/>
          </p:nvPr>
        </p:nvSpPr>
        <p:spPr>
          <a:xfrm>
            <a:off x="1143000" y="684213"/>
            <a:ext cx="4572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g4a7c38ad0d_0_88:notes"/>
          <p:cNvSpPr txBox="1">
            <a:spLocks noGrp="1"/>
          </p:cNvSpPr>
          <p:nvPr>
            <p:ph type="body" idx="1"/>
          </p:nvPr>
        </p:nvSpPr>
        <p:spPr>
          <a:xfrm>
            <a:off x="685801" y="4343406"/>
            <a:ext cx="5486400" cy="4114800"/>
          </a:xfrm>
          <a:prstGeom prst="rect">
            <a:avLst/>
          </a:prstGeom>
          <a:noFill/>
          <a:ln>
            <a:noFill/>
          </a:ln>
        </p:spPr>
        <p:txBody>
          <a:bodyPr spcFirstLastPara="1" wrap="square" lIns="91350" tIns="45650" rIns="91350" bIns="45650" anchor="t" anchorCtr="0">
            <a:noAutofit/>
          </a:bodyPr>
          <a:lstStyle/>
          <a:p>
            <a:pPr marL="0" lvl="0" indent="0" algn="l" rtl="0">
              <a:spcBef>
                <a:spcPts val="0"/>
              </a:spcBef>
              <a:spcAft>
                <a:spcPts val="0"/>
              </a:spcAft>
              <a:buNone/>
            </a:pPr>
            <a:r>
              <a:rPr lang="en-US"/>
              <a:t>There are a wide-variety of outdoor bins for backyards.  Research what would work best for your space.</a:t>
            </a:r>
            <a:endParaRPr/>
          </a:p>
          <a:p>
            <a:pPr marL="0" lvl="0" indent="0" algn="l" rtl="0">
              <a:spcBef>
                <a:spcPts val="0"/>
              </a:spcBef>
              <a:spcAft>
                <a:spcPts val="0"/>
              </a:spcAft>
              <a:buNone/>
            </a:pPr>
            <a:endParaRPr/>
          </a:p>
          <a:p>
            <a:pPr marL="0" lvl="0" indent="0" algn="l" rtl="0">
              <a:spcBef>
                <a:spcPts val="0"/>
              </a:spcBef>
              <a:spcAft>
                <a:spcPts val="0"/>
              </a:spcAft>
              <a:buNone/>
            </a:pPr>
            <a:r>
              <a:rPr lang="en-US"/>
              <a:t>Provide an incentive or subsidize the bin cost </a:t>
            </a:r>
            <a:endParaRPr/>
          </a:p>
          <a:p>
            <a:pPr marL="0" lvl="0" indent="0" algn="l" rtl="0">
              <a:spcBef>
                <a:spcPts val="0"/>
              </a:spcBef>
              <a:spcAft>
                <a:spcPts val="0"/>
              </a:spcAft>
              <a:buNone/>
            </a:pPr>
            <a:endParaRPr/>
          </a:p>
          <a:p>
            <a:pPr marL="0" lvl="0" indent="0" algn="l" rtl="0">
              <a:spcBef>
                <a:spcPts val="0"/>
              </a:spcBef>
              <a:spcAft>
                <a:spcPts val="0"/>
              </a:spcAft>
              <a:buNone/>
            </a:pPr>
            <a:r>
              <a:rPr lang="en-US" sz="1400"/>
              <a:t>SWALCO Bin Sales – Earth Machine</a:t>
            </a:r>
            <a:endParaRPr sz="1400"/>
          </a:p>
          <a:p>
            <a:pPr marL="0" lvl="0" indent="0" algn="l" rtl="0">
              <a:spcBef>
                <a:spcPts val="0"/>
              </a:spcBef>
              <a:spcAft>
                <a:spcPts val="0"/>
              </a:spcAft>
              <a:buNone/>
            </a:pPr>
            <a:r>
              <a:rPr lang="en-US"/>
              <a:t>Skokie reimbursement of $25</a:t>
            </a:r>
            <a:endParaRPr/>
          </a:p>
        </p:txBody>
      </p:sp>
      <p:sp>
        <p:nvSpPr>
          <p:cNvPr id="1308" name="Google Shape;1308;g4a7c38ad0d_0_88:notes"/>
          <p:cNvSpPr txBox="1">
            <a:spLocks noGrp="1"/>
          </p:cNvSpPr>
          <p:nvPr>
            <p:ph type="sldNum" idx="12"/>
          </p:nvPr>
        </p:nvSpPr>
        <p:spPr>
          <a:xfrm>
            <a:off x="3884621" y="8685226"/>
            <a:ext cx="2971800" cy="457200"/>
          </a:xfrm>
          <a:prstGeom prst="rect">
            <a:avLst/>
          </a:prstGeom>
          <a:noFill/>
          <a:ln>
            <a:noFill/>
          </a:ln>
        </p:spPr>
        <p:txBody>
          <a:bodyPr spcFirstLastPara="1" wrap="square" lIns="91350" tIns="45650" rIns="91350" bIns="45650" anchor="b" anchorCtr="0">
            <a:noAutofit/>
          </a:bodyPr>
          <a:lstStyle/>
          <a:p>
            <a:pPr marL="0" lvl="0" indent="0" algn="r" rtl="0">
              <a:spcBef>
                <a:spcPts val="0"/>
              </a:spcBef>
              <a:spcAft>
                <a:spcPts val="0"/>
              </a:spcAft>
              <a:buNone/>
            </a:pPr>
            <a:fld id="{00000000-1234-1234-1234-123412341234}" type="slidenum">
              <a:rPr lang="en-US" sz="1400"/>
              <a:t>69</a:t>
            </a:fld>
            <a:endParaRPr sz="1400"/>
          </a:p>
        </p:txBody>
      </p:sp>
    </p:spTree>
    <p:extLst>
      <p:ext uri="{BB962C8B-B14F-4D97-AF65-F5344CB8AC3E}">
        <p14:creationId xmlns:p14="http://schemas.microsoft.com/office/powerpoint/2010/main" val="318569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4a6c6c182f_1_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7" name="Google Shape;707;g4a6c6c182f_1_169: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100"/>
              <a:buFont typeface="Arial"/>
              <a:buNone/>
            </a:pPr>
            <a:endParaRPr sz="1100">
              <a:latin typeface="Calibri"/>
              <a:ea typeface="Calibri"/>
              <a:cs typeface="Calibri"/>
              <a:sym typeface="Calibri"/>
            </a:endParaRPr>
          </a:p>
        </p:txBody>
      </p:sp>
      <p:sp>
        <p:nvSpPr>
          <p:cNvPr id="708" name="Google Shape;708;g4a6c6c182f_1_169: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7</a:t>
            </a:fld>
            <a:endParaRPr sz="1400"/>
          </a:p>
        </p:txBody>
      </p:sp>
    </p:spTree>
    <p:extLst>
      <p:ext uri="{BB962C8B-B14F-4D97-AF65-F5344CB8AC3E}">
        <p14:creationId xmlns:p14="http://schemas.microsoft.com/office/powerpoint/2010/main" val="3013627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4a7c38ad0d_0_99:notes"/>
          <p:cNvSpPr>
            <a:spLocks noGrp="1" noRot="1" noChangeAspect="1"/>
          </p:cNvSpPr>
          <p:nvPr>
            <p:ph type="sldImg" idx="2"/>
          </p:nvPr>
        </p:nvSpPr>
        <p:spPr>
          <a:xfrm>
            <a:off x="1143000" y="684213"/>
            <a:ext cx="4572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g4a7c38ad0d_0_99:notes"/>
          <p:cNvSpPr txBox="1">
            <a:spLocks noGrp="1"/>
          </p:cNvSpPr>
          <p:nvPr>
            <p:ph type="body" idx="1"/>
          </p:nvPr>
        </p:nvSpPr>
        <p:spPr>
          <a:xfrm>
            <a:off x="685801" y="4343406"/>
            <a:ext cx="5486400" cy="4114800"/>
          </a:xfrm>
          <a:prstGeom prst="rect">
            <a:avLst/>
          </a:prstGeom>
          <a:noFill/>
          <a:ln>
            <a:noFill/>
          </a:ln>
        </p:spPr>
        <p:txBody>
          <a:bodyPr spcFirstLastPara="1" wrap="square" lIns="91350" tIns="45650" rIns="91350" bIns="45650" anchor="t" anchorCtr="0">
            <a:noAutofit/>
          </a:bodyPr>
          <a:lstStyle/>
          <a:p>
            <a:pPr marL="0" lvl="0" indent="0" algn="l" rtl="0">
              <a:spcBef>
                <a:spcPts val="0"/>
              </a:spcBef>
              <a:spcAft>
                <a:spcPts val="0"/>
              </a:spcAft>
              <a:buNone/>
            </a:pPr>
            <a:r>
              <a:rPr lang="en-US"/>
              <a:t>Be creative and look at other possibilities to collect residential/commercial food organics for composting.</a:t>
            </a:r>
            <a:endParaRPr sz="1400"/>
          </a:p>
        </p:txBody>
      </p:sp>
      <p:sp>
        <p:nvSpPr>
          <p:cNvPr id="1320" name="Google Shape;1320;g4a7c38ad0d_0_99:notes"/>
          <p:cNvSpPr txBox="1">
            <a:spLocks noGrp="1"/>
          </p:cNvSpPr>
          <p:nvPr>
            <p:ph type="sldNum" idx="12"/>
          </p:nvPr>
        </p:nvSpPr>
        <p:spPr>
          <a:xfrm>
            <a:off x="3884621" y="8685226"/>
            <a:ext cx="2971800" cy="457200"/>
          </a:xfrm>
          <a:prstGeom prst="rect">
            <a:avLst/>
          </a:prstGeom>
          <a:noFill/>
          <a:ln>
            <a:noFill/>
          </a:ln>
        </p:spPr>
        <p:txBody>
          <a:bodyPr spcFirstLastPara="1" wrap="square" lIns="91350" tIns="45650" rIns="91350" bIns="45650" anchor="b" anchorCtr="0">
            <a:noAutofit/>
          </a:bodyPr>
          <a:lstStyle/>
          <a:p>
            <a:pPr marL="0" lvl="0" indent="0" algn="r" rtl="0">
              <a:spcBef>
                <a:spcPts val="0"/>
              </a:spcBef>
              <a:spcAft>
                <a:spcPts val="0"/>
              </a:spcAft>
              <a:buNone/>
            </a:pPr>
            <a:fld id="{00000000-1234-1234-1234-123412341234}" type="slidenum">
              <a:rPr lang="en-US" sz="1400"/>
              <a:t>70</a:t>
            </a:fld>
            <a:endParaRPr sz="1400"/>
          </a:p>
        </p:txBody>
      </p:sp>
    </p:spTree>
    <p:extLst>
      <p:ext uri="{BB962C8B-B14F-4D97-AF65-F5344CB8AC3E}">
        <p14:creationId xmlns:p14="http://schemas.microsoft.com/office/powerpoint/2010/main" val="3624496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4a7c38ad0d_0_108:notes"/>
          <p:cNvSpPr>
            <a:spLocks noGrp="1" noRot="1" noChangeAspect="1"/>
          </p:cNvSpPr>
          <p:nvPr>
            <p:ph type="sldImg" idx="2"/>
          </p:nvPr>
        </p:nvSpPr>
        <p:spPr>
          <a:xfrm>
            <a:off x="1143000" y="684213"/>
            <a:ext cx="4572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9" name="Google Shape;1329;g4a7c38ad0d_0_108:notes"/>
          <p:cNvSpPr txBox="1">
            <a:spLocks noGrp="1"/>
          </p:cNvSpPr>
          <p:nvPr>
            <p:ph type="body" idx="1"/>
          </p:nvPr>
        </p:nvSpPr>
        <p:spPr>
          <a:xfrm>
            <a:off x="685801" y="4343406"/>
            <a:ext cx="5486400" cy="4114800"/>
          </a:xfrm>
          <a:prstGeom prst="rect">
            <a:avLst/>
          </a:prstGeom>
          <a:noFill/>
          <a:ln>
            <a:noFill/>
          </a:ln>
        </p:spPr>
        <p:txBody>
          <a:bodyPr spcFirstLastPara="1" wrap="square" lIns="91350" tIns="45650" rIns="91350" bIns="45650" anchor="t" anchorCtr="0">
            <a:noAutofit/>
          </a:bodyPr>
          <a:lstStyle/>
          <a:p>
            <a:pPr marL="0" lvl="0" indent="0" algn="l" rtl="0">
              <a:spcBef>
                <a:spcPts val="0"/>
              </a:spcBef>
              <a:spcAft>
                <a:spcPts val="0"/>
              </a:spcAft>
              <a:buNone/>
            </a:pPr>
            <a:endParaRPr sz="1400"/>
          </a:p>
        </p:txBody>
      </p:sp>
      <p:sp>
        <p:nvSpPr>
          <p:cNvPr id="1330" name="Google Shape;1330;g4a7c38ad0d_0_108:notes"/>
          <p:cNvSpPr txBox="1">
            <a:spLocks noGrp="1"/>
          </p:cNvSpPr>
          <p:nvPr>
            <p:ph type="sldNum" idx="12"/>
          </p:nvPr>
        </p:nvSpPr>
        <p:spPr>
          <a:xfrm>
            <a:off x="3884621" y="8685226"/>
            <a:ext cx="2971800" cy="457200"/>
          </a:xfrm>
          <a:prstGeom prst="rect">
            <a:avLst/>
          </a:prstGeom>
          <a:noFill/>
          <a:ln>
            <a:noFill/>
          </a:ln>
        </p:spPr>
        <p:txBody>
          <a:bodyPr spcFirstLastPara="1" wrap="square" lIns="91350" tIns="45650" rIns="91350" bIns="45650" anchor="b" anchorCtr="0">
            <a:noAutofit/>
          </a:bodyPr>
          <a:lstStyle/>
          <a:p>
            <a:pPr marL="0" lvl="0" indent="0" algn="r" rtl="0">
              <a:spcBef>
                <a:spcPts val="0"/>
              </a:spcBef>
              <a:spcAft>
                <a:spcPts val="0"/>
              </a:spcAft>
              <a:buNone/>
            </a:pPr>
            <a:fld id="{00000000-1234-1234-1234-123412341234}" type="slidenum">
              <a:rPr lang="en-US" sz="1400"/>
              <a:t>71</a:t>
            </a:fld>
            <a:endParaRPr sz="1400"/>
          </a:p>
        </p:txBody>
      </p:sp>
    </p:spTree>
    <p:extLst>
      <p:ext uri="{BB962C8B-B14F-4D97-AF65-F5344CB8AC3E}">
        <p14:creationId xmlns:p14="http://schemas.microsoft.com/office/powerpoint/2010/main" val="8401823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4a7c38ad0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g4a7c38ad0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1343" name="Google Shape;1343;g4a7c38ad0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78758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4a7c38ad0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1" name="Google Shape;1351;g4a7c38ad0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       buy the food you need and don’t waste it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       change behavior is important (should have been said by Julie earlier) and munis can help</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       Toolkits and clever messages are ready to go</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       Use in your municipal communications</a:t>
            </a:r>
            <a:endParaRPr/>
          </a:p>
          <a:p>
            <a:pPr marL="0" lvl="0" indent="0" algn="l" rtl="0">
              <a:spcBef>
                <a:spcPts val="0"/>
              </a:spcBef>
              <a:spcAft>
                <a:spcPts val="0"/>
              </a:spcAft>
              <a:buNone/>
            </a:pPr>
            <a:endParaRPr/>
          </a:p>
          <a:p>
            <a:pPr marL="0" lvl="0" indent="0" algn="l" rtl="0">
              <a:spcBef>
                <a:spcPts val="0"/>
              </a:spcBef>
              <a:spcAft>
                <a:spcPts val="0"/>
              </a:spcAft>
              <a:buNone/>
            </a:pPr>
            <a:r>
              <a:rPr lang="en-US"/>
              <a:t>Storage ex: Berries – do not wash until ready to eat and store strawberries on shelf in the fredge and leave green caps on (edible and good in a smoothie)</a:t>
            </a:r>
            <a:endParaRPr/>
          </a:p>
          <a:p>
            <a:pPr marL="0" lvl="0" indent="0" algn="l" rtl="0">
              <a:spcBef>
                <a:spcPts val="0"/>
              </a:spcBef>
              <a:spcAft>
                <a:spcPts val="0"/>
              </a:spcAft>
              <a:buNone/>
            </a:pPr>
            <a:r>
              <a:rPr lang="en-US"/>
              <a:t>Guest ex:</a:t>
            </a:r>
            <a:endParaRPr/>
          </a:p>
          <a:p>
            <a:pPr marL="0" lvl="0" indent="0" algn="l" rtl="0">
              <a:spcBef>
                <a:spcPts val="0"/>
              </a:spcBef>
              <a:spcAft>
                <a:spcPts val="0"/>
              </a:spcAft>
              <a:buNone/>
            </a:pPr>
            <a:r>
              <a:rPr lang="en-US"/>
              <a:t>Recipe ex: Sour milk into sour milk pancakes</a:t>
            </a:r>
            <a:endParaRPr/>
          </a:p>
        </p:txBody>
      </p:sp>
      <p:sp>
        <p:nvSpPr>
          <p:cNvPr id="1352" name="Google Shape;1352;g4a7c38ad0d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extLst>
      <p:ext uri="{BB962C8B-B14F-4D97-AF65-F5344CB8AC3E}">
        <p14:creationId xmlns:p14="http://schemas.microsoft.com/office/powerpoint/2010/main" val="3965447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4a7c38ad0d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g4a7c38ad0d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4928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4a7c38ad0d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g4a7c38ad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1371" name="Google Shape;1371;g4a7c38ad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11792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4a7c38ad0d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g4a7c38ad0d_2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40509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4a7c38ad0d_2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g4a7c38ad0d_2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1884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4a6c6c466b_5_157: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394" name="Google Shape;1394;g4a6c6c466b_5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8623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4a6c6c466b_5_163: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400" name="Google Shape;1400;g4a6c6c466b_5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604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4a6c6c182f_1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9" name="Google Shape;719;g4a6c6c182f_1_180: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000"/>
          </a:p>
        </p:txBody>
      </p:sp>
      <p:sp>
        <p:nvSpPr>
          <p:cNvPr id="720" name="Google Shape;720;g4a6c6c182f_1_180: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8</a:t>
            </a:fld>
            <a:endParaRPr sz="1400"/>
          </a:p>
        </p:txBody>
      </p:sp>
    </p:spTree>
    <p:extLst>
      <p:ext uri="{BB962C8B-B14F-4D97-AF65-F5344CB8AC3E}">
        <p14:creationId xmlns:p14="http://schemas.microsoft.com/office/powerpoint/2010/main" val="4800798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4a6c6c466b_5_170: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408" name="Google Shape;1408;g4a6c6c466b_5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1331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4a6c6c466b_5_176: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415" name="Google Shape;1415;g4a6c6c466b_5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3178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4a6c6c466b_5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g4a6c6c466b_5_183:notes"/>
          <p:cNvSpPr txBox="1">
            <a:spLocks noGrp="1"/>
          </p:cNvSpPr>
          <p:nvPr>
            <p:ph type="body" idx="1"/>
          </p:nvPr>
        </p:nvSpPr>
        <p:spPr>
          <a:xfrm>
            <a:off x="685801"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r>
              <a:rPr lang="en-US" sz="1400"/>
              <a:t>Will have county fact sheets and strategy sheets along to share</a:t>
            </a:r>
            <a:endParaRPr sz="1400"/>
          </a:p>
          <a:p>
            <a:pPr marL="0" lvl="0" indent="0" algn="l" rtl="0">
              <a:spcBef>
                <a:spcPts val="0"/>
              </a:spcBef>
              <a:spcAft>
                <a:spcPts val="0"/>
              </a:spcAft>
              <a:buNone/>
            </a:pPr>
            <a:endParaRPr sz="1400"/>
          </a:p>
        </p:txBody>
      </p:sp>
      <p:sp>
        <p:nvSpPr>
          <p:cNvPr id="1424" name="Google Shape;1424;g4a6c6c466b_5_183: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400"/>
              <a:t>82</a:t>
            </a:fld>
            <a:endParaRPr sz="1400"/>
          </a:p>
        </p:txBody>
      </p:sp>
    </p:spTree>
    <p:extLst>
      <p:ext uri="{BB962C8B-B14F-4D97-AF65-F5344CB8AC3E}">
        <p14:creationId xmlns:p14="http://schemas.microsoft.com/office/powerpoint/2010/main" val="22355638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4a6c6c466b_5_191: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432" name="Google Shape;1432;g4a6c6c466b_5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01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4a6c6c466b_5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g4a6c6c466b_5_197:notes"/>
          <p:cNvSpPr txBox="1">
            <a:spLocks noGrp="1"/>
          </p:cNvSpPr>
          <p:nvPr>
            <p:ph type="body" idx="1"/>
          </p:nvPr>
        </p:nvSpPr>
        <p:spPr>
          <a:xfrm>
            <a:off x="685801"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sz="1400"/>
          </a:p>
        </p:txBody>
      </p:sp>
      <p:sp>
        <p:nvSpPr>
          <p:cNvPr id="1440" name="Google Shape;1440;g4a6c6c466b_5_197: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400"/>
              <a:t>84</a:t>
            </a:fld>
            <a:endParaRPr sz="1400"/>
          </a:p>
        </p:txBody>
      </p:sp>
    </p:spTree>
    <p:extLst>
      <p:ext uri="{BB962C8B-B14F-4D97-AF65-F5344CB8AC3E}">
        <p14:creationId xmlns:p14="http://schemas.microsoft.com/office/powerpoint/2010/main" val="22816799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4a6c6c466b_5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g4a6c6c466b_5_221:notes"/>
          <p:cNvSpPr txBox="1">
            <a:spLocks noGrp="1"/>
          </p:cNvSpPr>
          <p:nvPr>
            <p:ph type="body" idx="1"/>
          </p:nvPr>
        </p:nvSpPr>
        <p:spPr>
          <a:xfrm>
            <a:off x="685801"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r>
              <a:rPr lang="en-US" sz="1400"/>
              <a:t>Our neighbors face tough choices – having access to free food assistance helps them to direct their limited resources towards other important needs. The Food Bank is committed to sustaining distribution in the green areas and increasing in the communities that are yellow, orange and red. County-specific strategies are developed each year with focus on the growth areas. </a:t>
            </a:r>
            <a:endParaRPr sz="1400"/>
          </a:p>
          <a:p>
            <a:pPr marL="0" lvl="0" indent="0" algn="l" rtl="0">
              <a:spcBef>
                <a:spcPts val="0"/>
              </a:spcBef>
              <a:spcAft>
                <a:spcPts val="0"/>
              </a:spcAft>
              <a:buNone/>
            </a:pPr>
            <a:endParaRPr sz="1400"/>
          </a:p>
        </p:txBody>
      </p:sp>
      <p:sp>
        <p:nvSpPr>
          <p:cNvPr id="1465" name="Google Shape;1465;g4a6c6c466b_5_221: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400"/>
              <a:t>85</a:t>
            </a:fld>
            <a:endParaRPr sz="1400"/>
          </a:p>
        </p:txBody>
      </p:sp>
    </p:spTree>
    <p:extLst>
      <p:ext uri="{BB962C8B-B14F-4D97-AF65-F5344CB8AC3E}">
        <p14:creationId xmlns:p14="http://schemas.microsoft.com/office/powerpoint/2010/main" val="32411138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4a6c6c466b_5_229: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473" name="Google Shape;1473;g4a6c6c466b_5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4934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4a6c6c466b_5_235: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480" name="Google Shape;1480;g4a6c6c466b_5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8976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4a6c6c466b_5_241: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487" name="Google Shape;1487;g4a6c6c466b_5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05579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4a6c6c466b_5_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5" name="Google Shape;1495;g4a6c6c466b_5_248:notes"/>
          <p:cNvSpPr txBox="1">
            <a:spLocks noGrp="1"/>
          </p:cNvSpPr>
          <p:nvPr>
            <p:ph type="body" idx="1"/>
          </p:nvPr>
        </p:nvSpPr>
        <p:spPr>
          <a:xfrm>
            <a:off x="685801"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sz="1400"/>
          </a:p>
        </p:txBody>
      </p:sp>
      <p:sp>
        <p:nvSpPr>
          <p:cNvPr id="1496" name="Google Shape;1496;g4a6c6c466b_5_248: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400"/>
              <a:t>89</a:t>
            </a:fld>
            <a:endParaRPr sz="1400"/>
          </a:p>
        </p:txBody>
      </p:sp>
    </p:spTree>
    <p:extLst>
      <p:ext uri="{BB962C8B-B14F-4D97-AF65-F5344CB8AC3E}">
        <p14:creationId xmlns:p14="http://schemas.microsoft.com/office/powerpoint/2010/main" val="427517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4a6c6c182f_1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8" name="Google Shape;728;g4a6c6c182f_1_188:notes"/>
          <p:cNvSpPr txBox="1">
            <a:spLocks noGrp="1"/>
          </p:cNvSpPr>
          <p:nvPr>
            <p:ph type="body" idx="1"/>
          </p:nvPr>
        </p:nvSpPr>
        <p:spPr>
          <a:xfrm>
            <a:off x="941733" y="4235970"/>
            <a:ext cx="4974535" cy="4343400"/>
          </a:xfrm>
          <a:prstGeom prst="rect">
            <a:avLst/>
          </a:prstGeom>
          <a:noFill/>
          <a:ln>
            <a:noFill/>
          </a:ln>
        </p:spPr>
        <p:txBody>
          <a:bodyPr spcFirstLastPara="1" wrap="square" lIns="91325" tIns="45650" rIns="91325" bIns="45650" anchor="t" anchorCtr="0">
            <a:noAutofit/>
          </a:bodyPr>
          <a:lstStyle/>
          <a:p>
            <a:pPr marL="165100" lvl="0" indent="-101600" algn="l" rtl="0">
              <a:spcBef>
                <a:spcPts val="0"/>
              </a:spcBef>
              <a:spcAft>
                <a:spcPts val="0"/>
              </a:spcAft>
              <a:buClr>
                <a:schemeClr val="dk1"/>
              </a:buClr>
              <a:buSzPts val="1000"/>
              <a:buFont typeface="Arial"/>
              <a:buNone/>
            </a:pPr>
            <a:endParaRPr sz="1000">
              <a:latin typeface="Arial"/>
              <a:ea typeface="Arial"/>
              <a:cs typeface="Arial"/>
              <a:sym typeface="Arial"/>
            </a:endParaRPr>
          </a:p>
        </p:txBody>
      </p:sp>
      <p:sp>
        <p:nvSpPr>
          <p:cNvPr id="729" name="Google Shape;729;g4a6c6c182f_1_188: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9</a:t>
            </a:fld>
            <a:endParaRPr sz="1400"/>
          </a:p>
        </p:txBody>
      </p:sp>
    </p:spTree>
    <p:extLst>
      <p:ext uri="{BB962C8B-B14F-4D97-AF65-F5344CB8AC3E}">
        <p14:creationId xmlns:p14="http://schemas.microsoft.com/office/powerpoint/2010/main" val="6117533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4a6c6c466b_5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g4a6c6c466b_5_255:notes"/>
          <p:cNvSpPr txBox="1">
            <a:spLocks noGrp="1"/>
          </p:cNvSpPr>
          <p:nvPr>
            <p:ph type="body" idx="1"/>
          </p:nvPr>
        </p:nvSpPr>
        <p:spPr>
          <a:xfrm>
            <a:off x="685801"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r>
              <a:rPr lang="en-US" sz="1400"/>
              <a:t>FY19 through 12/11/2018</a:t>
            </a:r>
            <a:endParaRPr sz="1400"/>
          </a:p>
          <a:p>
            <a:pPr marL="0" lvl="0" indent="0" algn="l" rtl="0">
              <a:spcBef>
                <a:spcPts val="0"/>
              </a:spcBef>
              <a:spcAft>
                <a:spcPts val="0"/>
              </a:spcAft>
              <a:buNone/>
            </a:pPr>
            <a:r>
              <a:rPr lang="en-US" sz="1400"/>
              <a:t>Compost 280,230</a:t>
            </a:r>
            <a:endParaRPr sz="1400"/>
          </a:p>
          <a:p>
            <a:pPr marL="0" lvl="0" indent="0" algn="l" rtl="0">
              <a:spcBef>
                <a:spcPts val="0"/>
              </a:spcBef>
              <a:spcAft>
                <a:spcPts val="0"/>
              </a:spcAft>
              <a:buNone/>
            </a:pPr>
            <a:r>
              <a:rPr lang="en-US" sz="1400"/>
              <a:t>Animal Feed 23,906</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504" name="Google Shape;1504;g4a6c6c466b_5_255: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400"/>
              <a:t>90</a:t>
            </a:fld>
            <a:endParaRPr sz="1400"/>
          </a:p>
        </p:txBody>
      </p:sp>
    </p:spTree>
    <p:extLst>
      <p:ext uri="{BB962C8B-B14F-4D97-AF65-F5344CB8AC3E}">
        <p14:creationId xmlns:p14="http://schemas.microsoft.com/office/powerpoint/2010/main" val="34663260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4a6c6c466b_5_268: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517" name="Google Shape;1517;g4a6c6c466b_5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0133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4a6c6c466b_5_274: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524" name="Google Shape;1524;g4a6c6c466b_5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8301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4a6c6c466b_5_281: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532" name="Google Shape;1532;g4a6c6c466b_5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24409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4a6c6c466b_5_290: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542" name="Google Shape;1542;g4a6c6c466b_5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6839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4a6c6c466b_5_296: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549" name="Google Shape;1549;g4a6c6c466b_5_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1616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4a6c6c466b_5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g4a6c6c466b_5_302:notes"/>
          <p:cNvSpPr txBox="1">
            <a:spLocks noGrp="1"/>
          </p:cNvSpPr>
          <p:nvPr>
            <p:ph type="body" idx="1"/>
          </p:nvPr>
        </p:nvSpPr>
        <p:spPr>
          <a:xfrm>
            <a:off x="685801"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r>
              <a:rPr lang="en-US" sz="1400"/>
              <a:t>Coalitions for health: Kane Fit for Kids; FORWARD DuPage </a:t>
            </a:r>
            <a:endParaRPr sz="1400"/>
          </a:p>
          <a:p>
            <a:pPr marL="0" lvl="0" indent="0" algn="l" rtl="0">
              <a:spcBef>
                <a:spcPts val="0"/>
              </a:spcBef>
              <a:spcAft>
                <a:spcPts val="0"/>
              </a:spcAft>
              <a:buNone/>
            </a:pPr>
            <a:r>
              <a:rPr lang="en-US" sz="1400"/>
              <a:t>When creating municipal food waste programs, encourage food donation of wholesome food – to food pantries, soup kitchens, shelters, etc. or the food bank – this is the best  use of food and accomplishes waste reduction while more importantly feeding those in need</a:t>
            </a:r>
            <a:endParaRPr sz="1400"/>
          </a:p>
        </p:txBody>
      </p:sp>
      <p:sp>
        <p:nvSpPr>
          <p:cNvPr id="1557" name="Google Shape;1557;g4a6c6c466b_5_302: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400"/>
              <a:t>96</a:t>
            </a:fld>
            <a:endParaRPr sz="1400"/>
          </a:p>
        </p:txBody>
      </p:sp>
    </p:spTree>
    <p:extLst>
      <p:ext uri="{BB962C8B-B14F-4D97-AF65-F5344CB8AC3E}">
        <p14:creationId xmlns:p14="http://schemas.microsoft.com/office/powerpoint/2010/main" val="19681770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4a6c6c466b_5_309: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564" name="Google Shape;1564;g4a6c6c466b_5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3309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4a6c6c466b_5_315:notes"/>
          <p:cNvSpPr txBox="1">
            <a:spLocks noGrp="1"/>
          </p:cNvSpPr>
          <p:nvPr>
            <p:ph type="body" idx="1"/>
          </p:nvPr>
        </p:nvSpPr>
        <p:spPr>
          <a:xfrm>
            <a:off x="685801" y="4343400"/>
            <a:ext cx="5486400" cy="4114800"/>
          </a:xfrm>
          <a:prstGeom prst="rect">
            <a:avLst/>
          </a:prstGeom>
          <a:noFill/>
          <a:ln>
            <a:noFill/>
          </a:ln>
        </p:spPr>
        <p:txBody>
          <a:bodyPr spcFirstLastPara="1" wrap="square" lIns="90325" tIns="90325" rIns="90325" bIns="90325" anchor="ctr" anchorCtr="0">
            <a:noAutofit/>
          </a:bodyPr>
          <a:lstStyle/>
          <a:p>
            <a:pPr marL="0" lvl="0" indent="0" algn="l" rtl="0">
              <a:spcBef>
                <a:spcPts val="0"/>
              </a:spcBef>
              <a:spcAft>
                <a:spcPts val="0"/>
              </a:spcAft>
              <a:buNone/>
            </a:pPr>
            <a:endParaRPr/>
          </a:p>
        </p:txBody>
      </p:sp>
      <p:sp>
        <p:nvSpPr>
          <p:cNvPr id="1571" name="Google Shape;1571;g4a6c6c466b_5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23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4" name="Google Shape;44;p2"/>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5" name="Google Shape;45;p2"/>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6" name="Google Shape;46;p2"/>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2"/>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Google Shape;48;p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11"/>
          <p:cNvSpPr txBox="1">
            <a:spLocks noGrp="1"/>
          </p:cNvSpPr>
          <p:nvPr>
            <p:ph type="title"/>
          </p:nvPr>
        </p:nvSpPr>
        <p:spPr>
          <a:xfrm>
            <a:off x="1942415" y="4800600"/>
            <a:ext cx="6591985"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9" name="Google Shape;109;p11"/>
          <p:cNvSpPr>
            <a:spLocks noGrp="1"/>
          </p:cNvSpPr>
          <p:nvPr>
            <p:ph type="pic" idx="2"/>
          </p:nvPr>
        </p:nvSpPr>
        <p:spPr>
          <a:xfrm>
            <a:off x="1942415" y="634965"/>
            <a:ext cx="6591985" cy="385497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10" name="Google Shape;110;p11"/>
          <p:cNvSpPr txBox="1">
            <a:spLocks noGrp="1"/>
          </p:cNvSpPr>
          <p:nvPr>
            <p:ph type="body" idx="1"/>
          </p:nvPr>
        </p:nvSpPr>
        <p:spPr>
          <a:xfrm>
            <a:off x="1942415" y="5367338"/>
            <a:ext cx="6591985" cy="49371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11" name="Google Shape;111;p11"/>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11"/>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11"/>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1942415" y="609600"/>
            <a:ext cx="6591985" cy="3117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Google Shape;117;p12"/>
          <p:cNvSpPr txBox="1">
            <a:spLocks noGrp="1"/>
          </p:cNvSpPr>
          <p:nvPr>
            <p:ph type="body" idx="1"/>
          </p:nvPr>
        </p:nvSpPr>
        <p:spPr>
          <a:xfrm>
            <a:off x="1942415" y="4354046"/>
            <a:ext cx="6591985"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8" name="Google Shape;118;p12"/>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12"/>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12"/>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2"/>
        <p:cNvGrpSpPr/>
        <p:nvPr/>
      </p:nvGrpSpPr>
      <p:grpSpPr>
        <a:xfrm>
          <a:off x="0" y="0"/>
          <a:ext cx="0" cy="0"/>
          <a:chOff x="0" y="0"/>
          <a:chExt cx="0" cy="0"/>
        </a:xfrm>
      </p:grpSpPr>
      <p:sp>
        <p:nvSpPr>
          <p:cNvPr id="123" name="Google Shape;123;p13"/>
          <p:cNvSpPr txBox="1">
            <a:spLocks noGrp="1"/>
          </p:cNvSpPr>
          <p:nvPr>
            <p:ph type="title"/>
          </p:nvPr>
        </p:nvSpPr>
        <p:spPr>
          <a:xfrm>
            <a:off x="2188123" y="609600"/>
            <a:ext cx="6109587"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4" name="Google Shape;124;p13"/>
          <p:cNvSpPr txBox="1">
            <a:spLocks noGrp="1"/>
          </p:cNvSpPr>
          <p:nvPr>
            <p:ph type="body" idx="1"/>
          </p:nvPr>
        </p:nvSpPr>
        <p:spPr>
          <a:xfrm>
            <a:off x="2415972" y="3505200"/>
            <a:ext cx="5653888"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5" name="Google Shape;125;p13"/>
          <p:cNvSpPr txBox="1">
            <a:spLocks noGrp="1"/>
          </p:cNvSpPr>
          <p:nvPr>
            <p:ph type="body" idx="2"/>
          </p:nvPr>
        </p:nvSpPr>
        <p:spPr>
          <a:xfrm>
            <a:off x="1942415" y="4354046"/>
            <a:ext cx="6591985"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26" name="Google Shape;126;p13"/>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13"/>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Google Shape;128;p13"/>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13"/>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31" name="Google Shape;131;p13"/>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1942415" y="2438401"/>
            <a:ext cx="6591985" cy="272484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Google Shape;134;p14"/>
          <p:cNvSpPr txBox="1">
            <a:spLocks noGrp="1"/>
          </p:cNvSpPr>
          <p:nvPr>
            <p:ph type="body" idx="1"/>
          </p:nvPr>
        </p:nvSpPr>
        <p:spPr>
          <a:xfrm>
            <a:off x="1942415" y="5181600"/>
            <a:ext cx="6591985"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Google Shape;135;p14"/>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Google Shape;136;p14"/>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Google Shape;137;p14"/>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2188123" y="609600"/>
            <a:ext cx="6109587"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1" name="Google Shape;141;p15"/>
          <p:cNvSpPr txBox="1">
            <a:spLocks noGrp="1"/>
          </p:cNvSpPr>
          <p:nvPr>
            <p:ph type="body" idx="1"/>
          </p:nvPr>
        </p:nvSpPr>
        <p:spPr>
          <a:xfrm>
            <a:off x="1942415" y="4343400"/>
            <a:ext cx="6688292"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2" name="Google Shape;142;p15"/>
          <p:cNvSpPr txBox="1">
            <a:spLocks noGrp="1"/>
          </p:cNvSpPr>
          <p:nvPr>
            <p:ph type="body" idx="2"/>
          </p:nvPr>
        </p:nvSpPr>
        <p:spPr>
          <a:xfrm>
            <a:off x="1942415" y="5181600"/>
            <a:ext cx="6688292"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3" name="Google Shape;143;p15"/>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4" name="Google Shape;144;p15"/>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5" name="Google Shape;145;p15"/>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15"/>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48" name="Google Shape;148;p15"/>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1942416" y="627407"/>
            <a:ext cx="6591984" cy="28800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1" name="Google Shape;151;p16"/>
          <p:cNvSpPr txBox="1">
            <a:spLocks noGrp="1"/>
          </p:cNvSpPr>
          <p:nvPr>
            <p:ph type="body" idx="1"/>
          </p:nvPr>
        </p:nvSpPr>
        <p:spPr>
          <a:xfrm>
            <a:off x="1942415" y="4343400"/>
            <a:ext cx="6591985"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2" name="Google Shape;152;p16"/>
          <p:cNvSpPr txBox="1">
            <a:spLocks noGrp="1"/>
          </p:cNvSpPr>
          <p:nvPr>
            <p:ph type="body" idx="2"/>
          </p:nvPr>
        </p:nvSpPr>
        <p:spPr>
          <a:xfrm>
            <a:off x="1942415" y="5181600"/>
            <a:ext cx="6591985"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Google Shape;153;p16"/>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Google Shape;154;p16"/>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16"/>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Google Shape;159;p17"/>
          <p:cNvSpPr txBox="1">
            <a:spLocks noGrp="1"/>
          </p:cNvSpPr>
          <p:nvPr>
            <p:ph type="body" idx="1"/>
          </p:nvPr>
        </p:nvSpPr>
        <p:spPr>
          <a:xfrm rot="5400000">
            <a:off x="3295307" y="780708"/>
            <a:ext cx="3886200" cy="6591985"/>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Google Shape;160;p17"/>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Google Shape;161;p17"/>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Google Shape;162;p1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4"/>
        <p:cNvGrpSpPr/>
        <p:nvPr/>
      </p:nvGrpSpPr>
      <p:grpSpPr>
        <a:xfrm>
          <a:off x="0" y="0"/>
          <a:ext cx="0" cy="0"/>
          <a:chOff x="0" y="0"/>
          <a:chExt cx="0" cy="0"/>
        </a:xfrm>
      </p:grpSpPr>
      <p:sp>
        <p:nvSpPr>
          <p:cNvPr id="165" name="Google Shape;165;p18"/>
          <p:cNvSpPr txBox="1">
            <a:spLocks noGrp="1"/>
          </p:cNvSpPr>
          <p:nvPr>
            <p:ph type="title"/>
          </p:nvPr>
        </p:nvSpPr>
        <p:spPr>
          <a:xfrm rot="5400000">
            <a:off x="5064693" y="2441249"/>
            <a:ext cx="5283817" cy="1656132"/>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6" name="Google Shape;166;p18"/>
          <p:cNvSpPr txBox="1">
            <a:spLocks noGrp="1"/>
          </p:cNvSpPr>
          <p:nvPr>
            <p:ph type="body" idx="1"/>
          </p:nvPr>
        </p:nvSpPr>
        <p:spPr>
          <a:xfrm rot="5400000">
            <a:off x="1658682" y="911140"/>
            <a:ext cx="5283817" cy="4716348"/>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7" name="Google Shape;167;p18"/>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8" name="Google Shape;168;p18"/>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18"/>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maller Blue Bullets">
  <p:cSld name="Smaller Blue Bullets">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539140" y="447163"/>
            <a:ext cx="8145900" cy="1291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Times"/>
              <a:buNone/>
              <a:defRPr sz="4000" b="0" i="0" u="none" strike="noStrike" cap="none">
                <a:solidFill>
                  <a:schemeClr val="dk1"/>
                </a:solidFill>
                <a:latin typeface="Times"/>
                <a:ea typeface="Times"/>
                <a:cs typeface="Times"/>
                <a:sym typeface="Time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3" name="Google Shape;173;p19"/>
          <p:cNvSpPr txBox="1">
            <a:spLocks noGrp="1"/>
          </p:cNvSpPr>
          <p:nvPr>
            <p:ph type="body" idx="1"/>
          </p:nvPr>
        </p:nvSpPr>
        <p:spPr>
          <a:xfrm>
            <a:off x="539140" y="1837017"/>
            <a:ext cx="8147700" cy="4046400"/>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rgbClr val="1F5773"/>
              </a:buClr>
              <a:buSzPts val="2000"/>
              <a:buFont typeface="Arial"/>
              <a:buChar char="•"/>
              <a:defRPr sz="2000" b="0" i="0" u="none" strike="noStrike" cap="none">
                <a:solidFill>
                  <a:srgbClr val="1F5773"/>
                </a:solidFill>
                <a:latin typeface="Times"/>
                <a:ea typeface="Times"/>
                <a:cs typeface="Times"/>
                <a:sym typeface="Times"/>
              </a:defRPr>
            </a:lvl1pPr>
            <a:lvl2pPr marL="914400" marR="0" lvl="1"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2pPr>
            <a:lvl3pPr marL="1371600" marR="0" lvl="2"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3pPr>
            <a:lvl4pPr marL="1828800" marR="0" lvl="3"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4pPr>
            <a:lvl5pPr marL="2286000" marR="0" lvl="4"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4"/>
        <p:cNvGrpSpPr/>
        <p:nvPr/>
      </p:nvGrpSpPr>
      <p:grpSpPr>
        <a:xfrm>
          <a:off x="0" y="0"/>
          <a:ext cx="0" cy="0"/>
          <a:chOff x="0" y="0"/>
          <a:chExt cx="0" cy="0"/>
        </a:xfrm>
      </p:grpSpPr>
      <p:sp>
        <p:nvSpPr>
          <p:cNvPr id="175" name="Google Shape;175;p2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6" name="Google Shape;176;p2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7" name="Google Shape;177;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p3"/>
          <p:cNvSpPr txBox="1">
            <a:spLocks noGrp="1"/>
          </p:cNvSpPr>
          <p:nvPr>
            <p:ph type="title"/>
          </p:nvPr>
        </p:nvSpPr>
        <p:spPr>
          <a:xfrm>
            <a:off x="1945201" y="624110"/>
            <a:ext cx="6589199"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1" name="Google Shape;51;p3"/>
          <p:cNvSpPr txBox="1">
            <a:spLocks noGrp="1"/>
          </p:cNvSpPr>
          <p:nvPr>
            <p:ph type="body" idx="1"/>
          </p:nvPr>
        </p:nvSpPr>
        <p:spPr>
          <a:xfrm>
            <a:off x="1942415" y="2133600"/>
            <a:ext cx="6591985"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2" name="Google Shape;52;p3"/>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Google Shape;53;p3"/>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3"/>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22"/>
          <p:cNvSpPr txBox="1">
            <a:spLocks noGrp="1"/>
          </p:cNvSpPr>
          <p:nvPr>
            <p:ph type="body" idx="1"/>
          </p:nvPr>
        </p:nvSpPr>
        <p:spPr>
          <a:xfrm>
            <a:off x="914400" y="1600200"/>
            <a:ext cx="7315200" cy="4572000"/>
          </a:xfrm>
          <a:prstGeom prst="rect">
            <a:avLst/>
          </a:prstGeom>
          <a:noFill/>
          <a:ln>
            <a:noFill/>
          </a:ln>
        </p:spPr>
        <p:txBody>
          <a:bodyPr spcFirstLastPara="1" wrap="square" lIns="121875" tIns="60925" rIns="121875" bIns="60925" anchor="t" anchorCtr="0"/>
          <a:lstStyle>
            <a:lvl1pPr marL="457200" lvl="0" indent="-342900" algn="l">
              <a:lnSpc>
                <a:spcPct val="90000"/>
              </a:lnSpc>
              <a:spcBef>
                <a:spcPts val="1350"/>
              </a:spcBef>
              <a:spcAft>
                <a:spcPts val="0"/>
              </a:spcAft>
              <a:buSzPts val="1800"/>
              <a:buChar char="•"/>
              <a:defRPr/>
            </a:lvl1pPr>
            <a:lvl2pPr marL="914400" lvl="1" indent="-342900" algn="l">
              <a:lnSpc>
                <a:spcPct val="90000"/>
              </a:lnSpc>
              <a:spcBef>
                <a:spcPts val="9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23850" algn="l">
              <a:lnSpc>
                <a:spcPct val="90000"/>
              </a:lnSpc>
              <a:spcBef>
                <a:spcPts val="600"/>
              </a:spcBef>
              <a:spcAft>
                <a:spcPts val="0"/>
              </a:spcAft>
              <a:buSzPts val="1500"/>
              <a:buChar char="•"/>
              <a:defRPr/>
            </a:lvl5pPr>
            <a:lvl6pPr marL="2743200" lvl="5" indent="-323850" algn="l">
              <a:lnSpc>
                <a:spcPct val="90000"/>
              </a:lnSpc>
              <a:spcBef>
                <a:spcPts val="600"/>
              </a:spcBef>
              <a:spcAft>
                <a:spcPts val="0"/>
              </a:spcAft>
              <a:buSzPts val="1500"/>
              <a:buChar char="•"/>
              <a:defRPr/>
            </a:lvl6pPr>
            <a:lvl7pPr marL="3200400" lvl="6" indent="-323850" algn="l">
              <a:lnSpc>
                <a:spcPct val="90000"/>
              </a:lnSpc>
              <a:spcBef>
                <a:spcPts val="600"/>
              </a:spcBef>
              <a:spcAft>
                <a:spcPts val="0"/>
              </a:spcAft>
              <a:buSzPts val="1500"/>
              <a:buChar char="•"/>
              <a:defRPr/>
            </a:lvl7pPr>
            <a:lvl8pPr marL="3657600" lvl="7" indent="-323850" algn="l">
              <a:lnSpc>
                <a:spcPct val="90000"/>
              </a:lnSpc>
              <a:spcBef>
                <a:spcPts val="600"/>
              </a:spcBef>
              <a:spcAft>
                <a:spcPts val="0"/>
              </a:spcAft>
              <a:buSzPts val="1500"/>
              <a:buChar char="•"/>
              <a:defRPr/>
            </a:lvl8pPr>
            <a:lvl9pPr marL="4114800" lvl="8" indent="-323850" algn="l">
              <a:lnSpc>
                <a:spcPct val="90000"/>
              </a:lnSpc>
              <a:spcBef>
                <a:spcPts val="600"/>
              </a:spcBef>
              <a:spcAft>
                <a:spcPts val="0"/>
              </a:spcAft>
              <a:buSzPts val="1500"/>
              <a:buChar char="•"/>
              <a:defRPr/>
            </a:lvl9pPr>
          </a:lstStyle>
          <a:p>
            <a:endParaRPr/>
          </a:p>
        </p:txBody>
      </p:sp>
      <p:sp>
        <p:nvSpPr>
          <p:cNvPr id="194" name="Google Shape;194;p22"/>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2"/>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2"/>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3"/>
          <p:cNvSpPr txBox="1">
            <a:spLocks noGrp="1"/>
          </p:cNvSpPr>
          <p:nvPr>
            <p:ph type="body" idx="1"/>
          </p:nvPr>
        </p:nvSpPr>
        <p:spPr>
          <a:xfrm>
            <a:off x="914400" y="1600200"/>
            <a:ext cx="3657600" cy="4572000"/>
          </a:xfrm>
          <a:prstGeom prst="rect">
            <a:avLst/>
          </a:prstGeom>
          <a:noFill/>
          <a:ln>
            <a:noFill/>
          </a:ln>
        </p:spPr>
        <p:txBody>
          <a:bodyPr spcFirstLastPara="1" wrap="square" lIns="121875" tIns="60925" rIns="121875" bIns="60925" anchor="t" anchorCtr="0"/>
          <a:lstStyle>
            <a:lvl1pPr marL="457200" lvl="0" indent="-362013" algn="l">
              <a:lnSpc>
                <a:spcPct val="90000"/>
              </a:lnSpc>
              <a:spcBef>
                <a:spcPts val="1350"/>
              </a:spcBef>
              <a:spcAft>
                <a:spcPts val="0"/>
              </a:spcAft>
              <a:buSzPts val="2101"/>
              <a:buChar char="•"/>
              <a:defRPr sz="2101"/>
            </a:lvl1pPr>
            <a:lvl2pPr marL="914400" lvl="1" indent="-342900" algn="l">
              <a:lnSpc>
                <a:spcPct val="90000"/>
              </a:lnSpc>
              <a:spcBef>
                <a:spcPts val="900"/>
              </a:spcBef>
              <a:spcAft>
                <a:spcPts val="0"/>
              </a:spcAft>
              <a:buSzPts val="1800"/>
              <a:buChar char="–"/>
              <a:defRPr sz="1800"/>
            </a:lvl2pPr>
            <a:lvl3pPr marL="1371600" lvl="2" indent="-323850" algn="l">
              <a:lnSpc>
                <a:spcPct val="90000"/>
              </a:lnSpc>
              <a:spcBef>
                <a:spcPts val="600"/>
              </a:spcBef>
              <a:spcAft>
                <a:spcPts val="0"/>
              </a:spcAft>
              <a:buSzPts val="1500"/>
              <a:buChar char="•"/>
              <a:defRPr sz="1500"/>
            </a:lvl3pPr>
            <a:lvl4pPr marL="1828800" lvl="3" indent="-323850" algn="l">
              <a:lnSpc>
                <a:spcPct val="90000"/>
              </a:lnSpc>
              <a:spcBef>
                <a:spcPts val="600"/>
              </a:spcBef>
              <a:spcAft>
                <a:spcPts val="0"/>
              </a:spcAft>
              <a:buSzPts val="1500"/>
              <a:buChar char="•"/>
              <a:defRPr sz="1500"/>
            </a:lvl4pPr>
            <a:lvl5pPr marL="2286000" lvl="4" indent="-323850" algn="l">
              <a:lnSpc>
                <a:spcPct val="90000"/>
              </a:lnSpc>
              <a:spcBef>
                <a:spcPts val="600"/>
              </a:spcBef>
              <a:spcAft>
                <a:spcPts val="0"/>
              </a:spcAft>
              <a:buSzPts val="1500"/>
              <a:buChar char="•"/>
              <a:defRPr sz="1500"/>
            </a:lvl5pPr>
            <a:lvl6pPr marL="2743200" lvl="5" indent="-323850" algn="l">
              <a:lnSpc>
                <a:spcPct val="90000"/>
              </a:lnSpc>
              <a:spcBef>
                <a:spcPts val="600"/>
              </a:spcBef>
              <a:spcAft>
                <a:spcPts val="0"/>
              </a:spcAft>
              <a:buSzPts val="1500"/>
              <a:buChar char="•"/>
              <a:defRPr sz="1500"/>
            </a:lvl6pPr>
            <a:lvl7pPr marL="3200400" lvl="6" indent="-323850" algn="l">
              <a:lnSpc>
                <a:spcPct val="90000"/>
              </a:lnSpc>
              <a:spcBef>
                <a:spcPts val="600"/>
              </a:spcBef>
              <a:spcAft>
                <a:spcPts val="0"/>
              </a:spcAft>
              <a:buSzPts val="1500"/>
              <a:buChar char="•"/>
              <a:defRPr sz="1500"/>
            </a:lvl7pPr>
            <a:lvl8pPr marL="3657600" lvl="7" indent="-323850" algn="l">
              <a:lnSpc>
                <a:spcPct val="90000"/>
              </a:lnSpc>
              <a:spcBef>
                <a:spcPts val="600"/>
              </a:spcBef>
              <a:spcAft>
                <a:spcPts val="0"/>
              </a:spcAft>
              <a:buSzPts val="1500"/>
              <a:buChar char="•"/>
              <a:defRPr sz="1500"/>
            </a:lvl8pPr>
            <a:lvl9pPr marL="4114800" lvl="8" indent="-323850" algn="l">
              <a:lnSpc>
                <a:spcPct val="90000"/>
              </a:lnSpc>
              <a:spcBef>
                <a:spcPts val="600"/>
              </a:spcBef>
              <a:spcAft>
                <a:spcPts val="0"/>
              </a:spcAft>
              <a:buSzPts val="1500"/>
              <a:buChar char="•"/>
              <a:defRPr sz="1500"/>
            </a:lvl9pPr>
          </a:lstStyle>
          <a:p>
            <a:endParaRPr/>
          </a:p>
        </p:txBody>
      </p:sp>
      <p:sp>
        <p:nvSpPr>
          <p:cNvPr id="200" name="Google Shape;200;p23"/>
          <p:cNvSpPr txBox="1">
            <a:spLocks noGrp="1"/>
          </p:cNvSpPr>
          <p:nvPr>
            <p:ph type="body" idx="2"/>
          </p:nvPr>
        </p:nvSpPr>
        <p:spPr>
          <a:xfrm>
            <a:off x="4572000" y="1600200"/>
            <a:ext cx="3657600" cy="4572000"/>
          </a:xfrm>
          <a:prstGeom prst="rect">
            <a:avLst/>
          </a:prstGeom>
          <a:noFill/>
          <a:ln>
            <a:noFill/>
          </a:ln>
        </p:spPr>
        <p:txBody>
          <a:bodyPr spcFirstLastPara="1" wrap="square" lIns="121875" tIns="60925" rIns="121875" bIns="60925" anchor="t" anchorCtr="0"/>
          <a:lstStyle>
            <a:lvl1pPr marL="457200" lvl="0" indent="-362013" algn="l">
              <a:lnSpc>
                <a:spcPct val="90000"/>
              </a:lnSpc>
              <a:spcBef>
                <a:spcPts val="1350"/>
              </a:spcBef>
              <a:spcAft>
                <a:spcPts val="0"/>
              </a:spcAft>
              <a:buSzPts val="2101"/>
              <a:buChar char="•"/>
              <a:defRPr sz="2101"/>
            </a:lvl1pPr>
            <a:lvl2pPr marL="914400" lvl="1" indent="-342900" algn="l">
              <a:lnSpc>
                <a:spcPct val="90000"/>
              </a:lnSpc>
              <a:spcBef>
                <a:spcPts val="900"/>
              </a:spcBef>
              <a:spcAft>
                <a:spcPts val="0"/>
              </a:spcAft>
              <a:buSzPts val="1800"/>
              <a:buChar char="–"/>
              <a:defRPr sz="1800"/>
            </a:lvl2pPr>
            <a:lvl3pPr marL="1371600" lvl="2" indent="-323850" algn="l">
              <a:lnSpc>
                <a:spcPct val="90000"/>
              </a:lnSpc>
              <a:spcBef>
                <a:spcPts val="600"/>
              </a:spcBef>
              <a:spcAft>
                <a:spcPts val="0"/>
              </a:spcAft>
              <a:buSzPts val="1500"/>
              <a:buChar char="•"/>
              <a:defRPr sz="1500"/>
            </a:lvl3pPr>
            <a:lvl4pPr marL="1828800" lvl="3" indent="-323850" algn="l">
              <a:lnSpc>
                <a:spcPct val="90000"/>
              </a:lnSpc>
              <a:spcBef>
                <a:spcPts val="600"/>
              </a:spcBef>
              <a:spcAft>
                <a:spcPts val="0"/>
              </a:spcAft>
              <a:buSzPts val="1500"/>
              <a:buChar char="•"/>
              <a:defRPr sz="1500"/>
            </a:lvl4pPr>
            <a:lvl5pPr marL="2286000" lvl="4" indent="-323850" algn="l">
              <a:lnSpc>
                <a:spcPct val="90000"/>
              </a:lnSpc>
              <a:spcBef>
                <a:spcPts val="600"/>
              </a:spcBef>
              <a:spcAft>
                <a:spcPts val="0"/>
              </a:spcAft>
              <a:buSzPts val="1500"/>
              <a:buChar char="•"/>
              <a:defRPr sz="1500"/>
            </a:lvl5pPr>
            <a:lvl6pPr marL="2743200" lvl="5" indent="-323850" algn="l">
              <a:lnSpc>
                <a:spcPct val="90000"/>
              </a:lnSpc>
              <a:spcBef>
                <a:spcPts val="600"/>
              </a:spcBef>
              <a:spcAft>
                <a:spcPts val="0"/>
              </a:spcAft>
              <a:buSzPts val="1500"/>
              <a:buChar char="•"/>
              <a:defRPr sz="1500"/>
            </a:lvl6pPr>
            <a:lvl7pPr marL="3200400" lvl="6" indent="-323850" algn="l">
              <a:lnSpc>
                <a:spcPct val="90000"/>
              </a:lnSpc>
              <a:spcBef>
                <a:spcPts val="600"/>
              </a:spcBef>
              <a:spcAft>
                <a:spcPts val="0"/>
              </a:spcAft>
              <a:buSzPts val="1500"/>
              <a:buChar char="•"/>
              <a:defRPr sz="1500"/>
            </a:lvl7pPr>
            <a:lvl8pPr marL="3657600" lvl="7" indent="-323850" algn="l">
              <a:lnSpc>
                <a:spcPct val="90000"/>
              </a:lnSpc>
              <a:spcBef>
                <a:spcPts val="600"/>
              </a:spcBef>
              <a:spcAft>
                <a:spcPts val="0"/>
              </a:spcAft>
              <a:buSzPts val="1500"/>
              <a:buChar char="•"/>
              <a:defRPr sz="1500"/>
            </a:lvl8pPr>
            <a:lvl9pPr marL="4114800" lvl="8" indent="-323850" algn="l">
              <a:lnSpc>
                <a:spcPct val="90000"/>
              </a:lnSpc>
              <a:spcBef>
                <a:spcPts val="600"/>
              </a:spcBef>
              <a:spcAft>
                <a:spcPts val="0"/>
              </a:spcAft>
              <a:buSzPts val="1500"/>
              <a:buChar char="•"/>
              <a:defRPr sz="1500"/>
            </a:lvl9pPr>
          </a:lstStyle>
          <a:p>
            <a:endParaRPr/>
          </a:p>
        </p:txBody>
      </p:sp>
      <p:sp>
        <p:nvSpPr>
          <p:cNvPr id="201" name="Google Shape;201;p23"/>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23"/>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3"/>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4"/>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4"/>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24"/>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09"/>
        <p:cNvGrpSpPr/>
        <p:nvPr/>
      </p:nvGrpSpPr>
      <p:grpSpPr>
        <a:xfrm>
          <a:off x="0" y="0"/>
          <a:ext cx="0" cy="0"/>
          <a:chOff x="0" y="0"/>
          <a:chExt cx="0" cy="0"/>
        </a:xfrm>
      </p:grpSpPr>
      <p:sp>
        <p:nvSpPr>
          <p:cNvPr id="210" name="Google Shape;210;p25"/>
          <p:cNvSpPr/>
          <p:nvPr/>
        </p:nvSpPr>
        <p:spPr>
          <a:xfrm>
            <a:off x="0" y="0"/>
            <a:ext cx="9144000" cy="6172200"/>
          </a:xfrm>
          <a:custGeom>
            <a:avLst/>
            <a:gdLst/>
            <a:ahLst/>
            <a:cxnLst/>
            <a:rect l="l" t="t" r="r" b="b"/>
            <a:pathLst>
              <a:path w="9144000" h="6172200" extrusionOk="0">
                <a:moveTo>
                  <a:pt x="0" y="6172200"/>
                </a:moveTo>
                <a:lnTo>
                  <a:pt x="9144000" y="6172200"/>
                </a:lnTo>
                <a:lnTo>
                  <a:pt x="9144000" y="0"/>
                </a:lnTo>
                <a:lnTo>
                  <a:pt x="0" y="0"/>
                </a:lnTo>
                <a:lnTo>
                  <a:pt x="0" y="617220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211" name="Google Shape;211;p25"/>
          <p:cNvSpPr txBox="1">
            <a:spLocks noGrp="1"/>
          </p:cNvSpPr>
          <p:nvPr>
            <p:ph type="body" idx="1"/>
          </p:nvPr>
        </p:nvSpPr>
        <p:spPr>
          <a:xfrm>
            <a:off x="561105" y="482605"/>
            <a:ext cx="8040688" cy="708602"/>
          </a:xfrm>
          <a:prstGeom prst="rect">
            <a:avLst/>
          </a:prstGeom>
          <a:noFill/>
          <a:ln>
            <a:noFill/>
          </a:ln>
        </p:spPr>
        <p:txBody>
          <a:bodyPr spcFirstLastPara="1" wrap="square" lIns="121875" tIns="60925" rIns="121875" bIns="60925" anchor="t" anchorCtr="0"/>
          <a:lstStyle>
            <a:lvl1pPr marL="457200" lvl="0" indent="-228600" algn="l">
              <a:lnSpc>
                <a:spcPct val="90000"/>
              </a:lnSpc>
              <a:spcBef>
                <a:spcPts val="1350"/>
              </a:spcBef>
              <a:spcAft>
                <a:spcPts val="0"/>
              </a:spcAft>
              <a:buSzPts val="3300"/>
              <a:buNone/>
              <a:defRPr sz="3300">
                <a:latin typeface="Georgia"/>
                <a:ea typeface="Georgia"/>
                <a:cs typeface="Georgia"/>
                <a:sym typeface="Georgia"/>
              </a:defRPr>
            </a:lvl1pPr>
            <a:lvl2pPr marL="914400" lvl="1" indent="-342900" algn="l">
              <a:lnSpc>
                <a:spcPct val="90000"/>
              </a:lnSpc>
              <a:spcBef>
                <a:spcPts val="9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600"/>
              </a:spcBef>
              <a:spcAft>
                <a:spcPts val="0"/>
              </a:spcAft>
              <a:buSzPts val="1800"/>
              <a:buChar char="•"/>
              <a:defRPr/>
            </a:lvl8pPr>
            <a:lvl9pPr marL="4114800" lvl="8" indent="-342900" algn="l">
              <a:lnSpc>
                <a:spcPct val="90000"/>
              </a:lnSpc>
              <a:spcBef>
                <a:spcPts val="600"/>
              </a:spcBef>
              <a:spcAft>
                <a:spcPts val="0"/>
              </a:spcAft>
              <a:buSzPts val="1800"/>
              <a:buChar char="•"/>
              <a:defRPr/>
            </a:lvl9pPr>
          </a:lstStyle>
          <a:p>
            <a:endParaRPr/>
          </a:p>
        </p:txBody>
      </p:sp>
      <p:sp>
        <p:nvSpPr>
          <p:cNvPr id="212" name="Google Shape;212;p25"/>
          <p:cNvSpPr txBox="1">
            <a:spLocks noGrp="1"/>
          </p:cNvSpPr>
          <p:nvPr>
            <p:ph type="body" idx="2"/>
          </p:nvPr>
        </p:nvSpPr>
        <p:spPr>
          <a:xfrm>
            <a:off x="560389" y="1465263"/>
            <a:ext cx="8041405" cy="4445000"/>
          </a:xfrm>
          <a:prstGeom prst="rect">
            <a:avLst/>
          </a:prstGeom>
          <a:noFill/>
          <a:ln>
            <a:noFill/>
          </a:ln>
        </p:spPr>
        <p:txBody>
          <a:bodyPr spcFirstLastPara="1" wrap="square" lIns="121875" tIns="60925" rIns="121875" bIns="60925" anchor="t" anchorCtr="0"/>
          <a:lstStyle>
            <a:lvl1pPr marL="457200" marR="0" lvl="0" indent="-228600" algn="l">
              <a:lnSpc>
                <a:spcPct val="100000"/>
              </a:lnSpc>
              <a:spcBef>
                <a:spcPts val="400"/>
              </a:spcBef>
              <a:spcAft>
                <a:spcPts val="0"/>
              </a:spcAft>
              <a:buClr>
                <a:schemeClr val="dk1"/>
              </a:buClr>
              <a:buSzPts val="2000"/>
              <a:buFont typeface="Arial"/>
              <a:buNone/>
              <a:defRPr sz="2000">
                <a:latin typeface="Arial"/>
                <a:ea typeface="Arial"/>
                <a:cs typeface="Arial"/>
                <a:sym typeface="Arial"/>
              </a:defRPr>
            </a:lvl1pPr>
            <a:lvl2pPr marL="914400" lvl="1" indent="-342900" algn="l">
              <a:lnSpc>
                <a:spcPct val="90000"/>
              </a:lnSpc>
              <a:spcBef>
                <a:spcPts val="900"/>
              </a:spcBef>
              <a:spcAft>
                <a:spcPts val="0"/>
              </a:spcAft>
              <a:buSzPts val="1800"/>
              <a:buChar char="–"/>
              <a:defRPr/>
            </a:lvl2pPr>
            <a:lvl3pPr marL="1371600" lvl="2" indent="-323850" algn="l">
              <a:lnSpc>
                <a:spcPct val="90000"/>
              </a:lnSpc>
              <a:spcBef>
                <a:spcPts val="600"/>
              </a:spcBef>
              <a:spcAft>
                <a:spcPts val="0"/>
              </a:spcAft>
              <a:buSzPts val="1500"/>
              <a:buChar char="•"/>
              <a:defRPr/>
            </a:lvl3pPr>
            <a:lvl4pPr marL="1828800" lvl="3" indent="-323850" algn="l">
              <a:lnSpc>
                <a:spcPct val="90000"/>
              </a:lnSpc>
              <a:spcBef>
                <a:spcPts val="600"/>
              </a:spcBef>
              <a:spcAft>
                <a:spcPts val="0"/>
              </a:spcAft>
              <a:buSzPts val="15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600"/>
              </a:spcBef>
              <a:spcAft>
                <a:spcPts val="0"/>
              </a:spcAft>
              <a:buSzPts val="1800"/>
              <a:buChar char="•"/>
              <a:defRPr/>
            </a:lvl8pPr>
            <a:lvl9pPr marL="4114800" lvl="8" indent="-342900" algn="l">
              <a:lnSpc>
                <a:spcPct val="90000"/>
              </a:lnSpc>
              <a:spcBef>
                <a:spcPts val="600"/>
              </a:spcBef>
              <a:spcAft>
                <a:spcPts val="0"/>
              </a:spcAft>
              <a:buSzPts val="1800"/>
              <a:buChar char="•"/>
              <a:defRPr/>
            </a:lvl9pPr>
          </a:lstStyle>
          <a:p>
            <a:endParaRPr/>
          </a:p>
        </p:txBody>
      </p:sp>
      <p:pic>
        <p:nvPicPr>
          <p:cNvPr id="213" name="Google Shape;213;p25"/>
          <p:cNvPicPr preferRelativeResize="0"/>
          <p:nvPr/>
        </p:nvPicPr>
        <p:blipFill rotWithShape="1">
          <a:blip r:embed="rId2">
            <a:alphaModFix/>
          </a:blip>
          <a:srcRect/>
          <a:stretch/>
        </p:blipFill>
        <p:spPr>
          <a:xfrm>
            <a:off x="426345" y="6220680"/>
            <a:ext cx="2045922" cy="590170"/>
          </a:xfrm>
          <a:prstGeom prst="rect">
            <a:avLst/>
          </a:prstGeom>
          <a:noFill/>
          <a:ln>
            <a:noFill/>
          </a:ln>
        </p:spPr>
      </p:pic>
      <p:sp>
        <p:nvSpPr>
          <p:cNvPr id="214" name="Google Shape;214;p25"/>
          <p:cNvSpPr txBox="1"/>
          <p:nvPr/>
        </p:nvSpPr>
        <p:spPr>
          <a:xfrm>
            <a:off x="8147050" y="6424615"/>
            <a:ext cx="350838" cy="141287"/>
          </a:xfrm>
          <a:prstGeom prst="rect">
            <a:avLst/>
          </a:prstGeom>
          <a:noFill/>
          <a:ln>
            <a:noFill/>
          </a:ln>
        </p:spPr>
        <p:txBody>
          <a:bodyPr spcFirstLastPara="1" wrap="square" lIns="0" tIns="0" rIns="0" bIns="0" anchor="t" anchorCtr="0">
            <a:noAutofit/>
          </a:bodyPr>
          <a:lstStyle/>
          <a:p>
            <a:pPr marL="12700" marR="0" lvl="0" indent="0" algn="r" rtl="0">
              <a:lnSpc>
                <a:spcPct val="93333"/>
              </a:lnSpc>
              <a:spcBef>
                <a:spcPts val="0"/>
              </a:spcBef>
              <a:spcAft>
                <a:spcPts val="0"/>
              </a:spcAft>
              <a:buNone/>
            </a:pPr>
            <a:fld id="{00000000-1234-1234-1234-123412341234}" type="slidenum">
              <a:rPr lang="en-US" sz="1200" baseline="30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pic>
        <p:nvPicPr>
          <p:cNvPr id="215" name="Google Shape;215;p25"/>
          <p:cNvPicPr preferRelativeResize="0"/>
          <p:nvPr/>
        </p:nvPicPr>
        <p:blipFill rotWithShape="1">
          <a:blip r:embed="rId3">
            <a:alphaModFix/>
          </a:blip>
          <a:srcRect/>
          <a:stretch/>
        </p:blipFill>
        <p:spPr>
          <a:xfrm>
            <a:off x="5562600" y="6232174"/>
            <a:ext cx="2662249" cy="60344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216"/>
        <p:cNvGrpSpPr/>
        <p:nvPr/>
      </p:nvGrpSpPr>
      <p:grpSpPr>
        <a:xfrm>
          <a:off x="0" y="0"/>
          <a:ext cx="0" cy="0"/>
          <a:chOff x="0" y="0"/>
          <a:chExt cx="0" cy="0"/>
        </a:xfrm>
      </p:grpSpPr>
      <p:grpSp>
        <p:nvGrpSpPr>
          <p:cNvPr id="217" name="Google Shape;217;p26"/>
          <p:cNvGrpSpPr/>
          <p:nvPr/>
        </p:nvGrpSpPr>
        <p:grpSpPr>
          <a:xfrm>
            <a:off x="0" y="1135744"/>
            <a:ext cx="1217066" cy="799981"/>
            <a:chOff x="0" y="452558"/>
            <a:chExt cx="914400" cy="524182"/>
          </a:xfrm>
        </p:grpSpPr>
        <p:sp>
          <p:nvSpPr>
            <p:cNvPr id="218" name="Google Shape;218;p26"/>
            <p:cNvSpPr/>
            <p:nvPr/>
          </p:nvSpPr>
          <p:spPr>
            <a:xfrm>
              <a:off x="591671" y="452558"/>
              <a:ext cx="322729" cy="52418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19" name="Google Shape;219;p26"/>
            <p:cNvSpPr/>
            <p:nvPr/>
          </p:nvSpPr>
          <p:spPr>
            <a:xfrm>
              <a:off x="215154" y="452558"/>
              <a:ext cx="322729" cy="52418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20" name="Google Shape;220;p26"/>
            <p:cNvSpPr/>
            <p:nvPr/>
          </p:nvSpPr>
          <p:spPr>
            <a:xfrm rot="5400000">
              <a:off x="-181408" y="633966"/>
              <a:ext cx="524182" cy="161366"/>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21" name="Google Shape;221;p26"/>
          <p:cNvSpPr txBox="1">
            <a:spLocks noGrp="1"/>
          </p:cNvSpPr>
          <p:nvPr>
            <p:ph type="ctrTitle"/>
          </p:nvPr>
        </p:nvSpPr>
        <p:spPr>
          <a:xfrm>
            <a:off x="1371601" y="362396"/>
            <a:ext cx="6858000" cy="1676400"/>
          </a:xfrm>
          <a:prstGeom prst="rect">
            <a:avLst/>
          </a:prstGeom>
          <a:noFill/>
          <a:ln>
            <a:noFill/>
          </a:ln>
        </p:spPr>
        <p:txBody>
          <a:bodyPr spcFirstLastPara="1" wrap="square" lIns="121875" tIns="60925" rIns="121875" bIns="60925" anchor="b" anchorCtr="0"/>
          <a:lstStyle>
            <a:lvl1pPr lvl="0" algn="l">
              <a:lnSpc>
                <a:spcPct val="80000"/>
              </a:lnSpc>
              <a:spcBef>
                <a:spcPts val="0"/>
              </a:spcBef>
              <a:spcAft>
                <a:spcPts val="0"/>
              </a:spcAft>
              <a:buClr>
                <a:schemeClr val="dk1"/>
              </a:buClr>
              <a:buSzPts val="4501"/>
              <a:buFont typeface="Constantia"/>
              <a:buNone/>
              <a:defRPr sz="45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26"/>
          <p:cNvSpPr txBox="1">
            <a:spLocks noGrp="1"/>
          </p:cNvSpPr>
          <p:nvPr>
            <p:ph type="subTitle" idx="1"/>
          </p:nvPr>
        </p:nvSpPr>
        <p:spPr>
          <a:xfrm>
            <a:off x="1371601" y="2089595"/>
            <a:ext cx="6858000" cy="886344"/>
          </a:xfrm>
          <a:prstGeom prst="rect">
            <a:avLst/>
          </a:prstGeom>
          <a:noFill/>
          <a:ln>
            <a:noFill/>
          </a:ln>
        </p:spPr>
        <p:txBody>
          <a:bodyPr spcFirstLastPara="1" wrap="square" lIns="121875" tIns="60925" rIns="121875" bIns="60925" anchor="t" anchorCtr="0"/>
          <a:lstStyle>
            <a:lvl1pPr lvl="0" algn="l">
              <a:lnSpc>
                <a:spcPct val="90000"/>
              </a:lnSpc>
              <a:spcBef>
                <a:spcPts val="1350"/>
              </a:spcBef>
              <a:spcAft>
                <a:spcPts val="0"/>
              </a:spcAft>
              <a:buSzPts val="2101"/>
              <a:buNone/>
              <a:defRPr sz="2101">
                <a:solidFill>
                  <a:schemeClr val="accent1"/>
                </a:solidFill>
              </a:defRPr>
            </a:lvl1pPr>
            <a:lvl2pPr lvl="1" algn="ctr">
              <a:lnSpc>
                <a:spcPct val="90000"/>
              </a:lnSpc>
              <a:spcBef>
                <a:spcPts val="900"/>
              </a:spcBef>
              <a:spcAft>
                <a:spcPts val="0"/>
              </a:spcAft>
              <a:buSzPts val="1800"/>
              <a:buNone/>
              <a:defRPr>
                <a:solidFill>
                  <a:srgbClr val="888888"/>
                </a:solidFill>
              </a:defRPr>
            </a:lvl2pPr>
            <a:lvl3pPr lvl="2" algn="ctr">
              <a:lnSpc>
                <a:spcPct val="90000"/>
              </a:lnSpc>
              <a:spcBef>
                <a:spcPts val="600"/>
              </a:spcBef>
              <a:spcAft>
                <a:spcPts val="0"/>
              </a:spcAft>
              <a:buSzPts val="1500"/>
              <a:buNone/>
              <a:defRPr>
                <a:solidFill>
                  <a:srgbClr val="888888"/>
                </a:solidFill>
              </a:defRPr>
            </a:lvl3pPr>
            <a:lvl4pPr lvl="3" algn="ctr">
              <a:lnSpc>
                <a:spcPct val="90000"/>
              </a:lnSpc>
              <a:spcBef>
                <a:spcPts val="600"/>
              </a:spcBef>
              <a:spcAft>
                <a:spcPts val="0"/>
              </a:spcAft>
              <a:buSzPts val="1500"/>
              <a:buNone/>
              <a:defRPr>
                <a:solidFill>
                  <a:srgbClr val="888888"/>
                </a:solidFill>
              </a:defRPr>
            </a:lvl4pPr>
            <a:lvl5pPr lvl="4" algn="ctr">
              <a:lnSpc>
                <a:spcPct val="90000"/>
              </a:lnSpc>
              <a:spcBef>
                <a:spcPts val="600"/>
              </a:spcBef>
              <a:spcAft>
                <a:spcPts val="0"/>
              </a:spcAft>
              <a:buSzPts val="1500"/>
              <a:buNone/>
              <a:defRPr>
                <a:solidFill>
                  <a:srgbClr val="888888"/>
                </a:solidFill>
              </a:defRPr>
            </a:lvl5pPr>
            <a:lvl6pPr lvl="5" algn="ctr">
              <a:lnSpc>
                <a:spcPct val="90000"/>
              </a:lnSpc>
              <a:spcBef>
                <a:spcPts val="600"/>
              </a:spcBef>
              <a:spcAft>
                <a:spcPts val="0"/>
              </a:spcAft>
              <a:buSzPts val="1500"/>
              <a:buNone/>
              <a:defRPr>
                <a:solidFill>
                  <a:srgbClr val="888888"/>
                </a:solidFill>
              </a:defRPr>
            </a:lvl6pPr>
            <a:lvl7pPr lvl="6" algn="ctr">
              <a:lnSpc>
                <a:spcPct val="90000"/>
              </a:lnSpc>
              <a:spcBef>
                <a:spcPts val="600"/>
              </a:spcBef>
              <a:spcAft>
                <a:spcPts val="0"/>
              </a:spcAft>
              <a:buSzPts val="1500"/>
              <a:buNone/>
              <a:defRPr>
                <a:solidFill>
                  <a:srgbClr val="888888"/>
                </a:solidFill>
              </a:defRPr>
            </a:lvl7pPr>
            <a:lvl8pPr lvl="7" algn="ctr">
              <a:lnSpc>
                <a:spcPct val="90000"/>
              </a:lnSpc>
              <a:spcBef>
                <a:spcPts val="600"/>
              </a:spcBef>
              <a:spcAft>
                <a:spcPts val="0"/>
              </a:spcAft>
              <a:buSzPts val="1500"/>
              <a:buNone/>
              <a:defRPr>
                <a:solidFill>
                  <a:srgbClr val="888888"/>
                </a:solidFill>
              </a:defRPr>
            </a:lvl8pPr>
            <a:lvl9pPr lvl="8" algn="ctr">
              <a:lnSpc>
                <a:spcPct val="90000"/>
              </a:lnSpc>
              <a:spcBef>
                <a:spcPts val="600"/>
              </a:spcBef>
              <a:spcAft>
                <a:spcPts val="0"/>
              </a:spcAft>
              <a:buSzPts val="1500"/>
              <a:buNone/>
              <a:defRPr>
                <a:solidFill>
                  <a:srgbClr val="888888"/>
                </a:solidFill>
              </a:defRPr>
            </a:lvl9pPr>
          </a:lstStyle>
          <a:p>
            <a:endParaRPr/>
          </a:p>
        </p:txBody>
      </p:sp>
      <p:sp>
        <p:nvSpPr>
          <p:cNvPr id="223" name="Google Shape;223;p26"/>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6"/>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26"/>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6"/>
        <p:cNvGrpSpPr/>
        <p:nvPr/>
      </p:nvGrpSpPr>
      <p:grpSpPr>
        <a:xfrm>
          <a:off x="0" y="0"/>
          <a:ext cx="0" cy="0"/>
          <a:chOff x="0" y="0"/>
          <a:chExt cx="0" cy="0"/>
        </a:xfrm>
      </p:grpSpPr>
      <p:grpSp>
        <p:nvGrpSpPr>
          <p:cNvPr id="227" name="Google Shape;227;p27"/>
          <p:cNvGrpSpPr/>
          <p:nvPr/>
        </p:nvGrpSpPr>
        <p:grpSpPr>
          <a:xfrm>
            <a:off x="0" y="3124415"/>
            <a:ext cx="1217066" cy="805061"/>
            <a:chOff x="0" y="2343311"/>
            <a:chExt cx="1217066" cy="603796"/>
          </a:xfrm>
        </p:grpSpPr>
        <p:sp>
          <p:nvSpPr>
            <p:cNvPr id="228" name="Google Shape;228;p27"/>
            <p:cNvSpPr/>
            <p:nvPr/>
          </p:nvSpPr>
          <p:spPr>
            <a:xfrm>
              <a:off x="787514" y="2347123"/>
              <a:ext cx="429552" cy="599984"/>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29" name="Google Shape;229;p27"/>
            <p:cNvSpPr/>
            <p:nvPr/>
          </p:nvSpPr>
          <p:spPr>
            <a:xfrm>
              <a:off x="286370" y="2347123"/>
              <a:ext cx="429552" cy="599984"/>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30" name="Google Shape;230;p27"/>
            <p:cNvSpPr/>
            <p:nvPr/>
          </p:nvSpPr>
          <p:spPr>
            <a:xfrm rot="5400000">
              <a:off x="-192604" y="2535915"/>
              <a:ext cx="599986" cy="214778"/>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grpSp>
        <p:nvGrpSpPr>
          <p:cNvPr id="231" name="Google Shape;231;p27"/>
          <p:cNvGrpSpPr/>
          <p:nvPr/>
        </p:nvGrpSpPr>
        <p:grpSpPr>
          <a:xfrm>
            <a:off x="0" y="5409217"/>
            <a:ext cx="9144000" cy="1462483"/>
            <a:chOff x="0" y="4056912"/>
            <a:chExt cx="9144000" cy="1096862"/>
          </a:xfrm>
        </p:grpSpPr>
        <p:sp>
          <p:nvSpPr>
            <p:cNvPr id="232" name="Google Shape;232;p27"/>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33" name="Google Shape;233;p27"/>
            <p:cNvSpPr/>
            <p:nvPr/>
          </p:nvSpPr>
          <p:spPr>
            <a:xfrm rot="5400000">
              <a:off x="4023569" y="33343"/>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34" name="Google Shape;234;p27"/>
          <p:cNvSpPr txBox="1">
            <a:spLocks noGrp="1"/>
          </p:cNvSpPr>
          <p:nvPr>
            <p:ph type="title"/>
          </p:nvPr>
        </p:nvSpPr>
        <p:spPr>
          <a:xfrm>
            <a:off x="1371601" y="1932519"/>
            <a:ext cx="6858000" cy="2105367"/>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4501"/>
              <a:buFont typeface="Constantia"/>
              <a:buNone/>
              <a:defRPr sz="4501"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27"/>
          <p:cNvSpPr txBox="1">
            <a:spLocks noGrp="1"/>
          </p:cNvSpPr>
          <p:nvPr>
            <p:ph type="body" idx="1"/>
          </p:nvPr>
        </p:nvSpPr>
        <p:spPr>
          <a:xfrm>
            <a:off x="1371601" y="4084265"/>
            <a:ext cx="6858000" cy="933297"/>
          </a:xfrm>
          <a:prstGeom prst="rect">
            <a:avLst/>
          </a:prstGeom>
          <a:noFill/>
          <a:ln>
            <a:noFill/>
          </a:ln>
        </p:spPr>
        <p:txBody>
          <a:bodyPr spcFirstLastPara="1" wrap="square" lIns="121875" tIns="60925" rIns="121875" bIns="60925" anchor="t" anchorCtr="0"/>
          <a:lstStyle>
            <a:lvl1pPr marL="457200" lvl="0" indent="-228600" algn="l">
              <a:lnSpc>
                <a:spcPct val="90000"/>
              </a:lnSpc>
              <a:spcBef>
                <a:spcPts val="1350"/>
              </a:spcBef>
              <a:spcAft>
                <a:spcPts val="0"/>
              </a:spcAft>
              <a:buSzPts val="2101"/>
              <a:buNone/>
              <a:defRPr sz="2101">
                <a:solidFill>
                  <a:schemeClr val="accent1"/>
                </a:solidFill>
              </a:defRPr>
            </a:lvl1pPr>
            <a:lvl2pPr marL="914400" lvl="1" indent="-228600" algn="l">
              <a:lnSpc>
                <a:spcPct val="90000"/>
              </a:lnSpc>
              <a:spcBef>
                <a:spcPts val="900"/>
              </a:spcBef>
              <a:spcAft>
                <a:spcPts val="0"/>
              </a:spcAft>
              <a:buSzPts val="1800"/>
              <a:buNone/>
              <a:defRPr sz="1800">
                <a:solidFill>
                  <a:srgbClr val="888888"/>
                </a:solidFill>
              </a:defRPr>
            </a:lvl2pPr>
            <a:lvl3pPr marL="1371600" lvl="2" indent="-228600" algn="l">
              <a:lnSpc>
                <a:spcPct val="90000"/>
              </a:lnSpc>
              <a:spcBef>
                <a:spcPts val="600"/>
              </a:spcBef>
              <a:spcAft>
                <a:spcPts val="0"/>
              </a:spcAft>
              <a:buSzPts val="1575"/>
              <a:buNone/>
              <a:defRPr sz="1575">
                <a:solidFill>
                  <a:srgbClr val="888888"/>
                </a:solidFill>
              </a:defRPr>
            </a:lvl3pPr>
            <a:lvl4pPr marL="1828800" lvl="3" indent="-228600" algn="l">
              <a:lnSpc>
                <a:spcPct val="90000"/>
              </a:lnSpc>
              <a:spcBef>
                <a:spcPts val="600"/>
              </a:spcBef>
              <a:spcAft>
                <a:spcPts val="0"/>
              </a:spcAft>
              <a:buSzPts val="1425"/>
              <a:buNone/>
              <a:defRPr sz="1425">
                <a:solidFill>
                  <a:srgbClr val="888888"/>
                </a:solidFill>
              </a:defRPr>
            </a:lvl4pPr>
            <a:lvl5pPr marL="2286000" lvl="4" indent="-228600" algn="l">
              <a:lnSpc>
                <a:spcPct val="90000"/>
              </a:lnSpc>
              <a:spcBef>
                <a:spcPts val="600"/>
              </a:spcBef>
              <a:spcAft>
                <a:spcPts val="0"/>
              </a:spcAft>
              <a:buSzPts val="1425"/>
              <a:buNone/>
              <a:defRPr sz="1425">
                <a:solidFill>
                  <a:srgbClr val="888888"/>
                </a:solidFill>
              </a:defRPr>
            </a:lvl5pPr>
            <a:lvl6pPr marL="2743200" lvl="5" indent="-228600" algn="l">
              <a:lnSpc>
                <a:spcPct val="90000"/>
              </a:lnSpc>
              <a:spcBef>
                <a:spcPts val="600"/>
              </a:spcBef>
              <a:spcAft>
                <a:spcPts val="0"/>
              </a:spcAft>
              <a:buSzPts val="1425"/>
              <a:buNone/>
              <a:defRPr sz="1425">
                <a:solidFill>
                  <a:srgbClr val="888888"/>
                </a:solidFill>
              </a:defRPr>
            </a:lvl6pPr>
            <a:lvl7pPr marL="3200400" lvl="6" indent="-228600" algn="l">
              <a:lnSpc>
                <a:spcPct val="90000"/>
              </a:lnSpc>
              <a:spcBef>
                <a:spcPts val="600"/>
              </a:spcBef>
              <a:spcAft>
                <a:spcPts val="0"/>
              </a:spcAft>
              <a:buSzPts val="1425"/>
              <a:buNone/>
              <a:defRPr sz="1425">
                <a:solidFill>
                  <a:srgbClr val="888888"/>
                </a:solidFill>
              </a:defRPr>
            </a:lvl7pPr>
            <a:lvl8pPr marL="3657600" lvl="7" indent="-228600" algn="l">
              <a:lnSpc>
                <a:spcPct val="90000"/>
              </a:lnSpc>
              <a:spcBef>
                <a:spcPts val="600"/>
              </a:spcBef>
              <a:spcAft>
                <a:spcPts val="0"/>
              </a:spcAft>
              <a:buSzPts val="1425"/>
              <a:buNone/>
              <a:defRPr sz="1425">
                <a:solidFill>
                  <a:srgbClr val="888888"/>
                </a:solidFill>
              </a:defRPr>
            </a:lvl8pPr>
            <a:lvl9pPr marL="4114800" lvl="8" indent="-228600" algn="l">
              <a:lnSpc>
                <a:spcPct val="90000"/>
              </a:lnSpc>
              <a:spcBef>
                <a:spcPts val="600"/>
              </a:spcBef>
              <a:spcAft>
                <a:spcPts val="0"/>
              </a:spcAft>
              <a:buSzPts val="1425"/>
              <a:buNone/>
              <a:defRPr sz="1425">
                <a:solidFill>
                  <a:srgbClr val="888888"/>
                </a:solidFill>
              </a:defRPr>
            </a:lvl9pPr>
          </a:lstStyle>
          <a:p>
            <a:endParaRPr/>
          </a:p>
        </p:txBody>
      </p:sp>
      <p:sp>
        <p:nvSpPr>
          <p:cNvPr id="236" name="Google Shape;236;p27"/>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27"/>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27"/>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9"/>
        <p:cNvGrpSpPr/>
        <p:nvPr/>
      </p:nvGrpSpPr>
      <p:grpSpPr>
        <a:xfrm>
          <a:off x="0" y="0"/>
          <a:ext cx="0" cy="0"/>
          <a:chOff x="0" y="0"/>
          <a:chExt cx="0" cy="0"/>
        </a:xfrm>
      </p:grpSpPr>
      <p:sp>
        <p:nvSpPr>
          <p:cNvPr id="240" name="Google Shape;240;p28"/>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2701"/>
              <a:buFont typeface="Constant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8"/>
          <p:cNvSpPr txBox="1">
            <a:spLocks noGrp="1"/>
          </p:cNvSpPr>
          <p:nvPr>
            <p:ph type="body" idx="1"/>
          </p:nvPr>
        </p:nvSpPr>
        <p:spPr>
          <a:xfrm>
            <a:off x="914400" y="1596572"/>
            <a:ext cx="3657600" cy="816429"/>
          </a:xfrm>
          <a:prstGeom prst="rect">
            <a:avLst/>
          </a:prstGeom>
          <a:noFill/>
          <a:ln>
            <a:noFill/>
          </a:ln>
        </p:spPr>
        <p:txBody>
          <a:bodyPr spcFirstLastPara="1" wrap="square" lIns="121875" tIns="60925" rIns="121875" bIns="60925" anchor="ctr" anchorCtr="0"/>
          <a:lstStyle>
            <a:lvl1pPr marL="457200" lvl="0" indent="-228600" algn="l">
              <a:lnSpc>
                <a:spcPct val="90000"/>
              </a:lnSpc>
              <a:spcBef>
                <a:spcPts val="1350"/>
              </a:spcBef>
              <a:spcAft>
                <a:spcPts val="0"/>
              </a:spcAft>
              <a:buSzPts val="2101"/>
              <a:buNone/>
              <a:defRPr sz="2101" b="0">
                <a:solidFill>
                  <a:schemeClr val="accent1"/>
                </a:solidFill>
              </a:defRPr>
            </a:lvl1pPr>
            <a:lvl2pPr marL="914400" lvl="1" indent="-228600" algn="l">
              <a:lnSpc>
                <a:spcPct val="90000"/>
              </a:lnSpc>
              <a:spcBef>
                <a:spcPts val="900"/>
              </a:spcBef>
              <a:spcAft>
                <a:spcPts val="0"/>
              </a:spcAft>
              <a:buSzPts val="2026"/>
              <a:buNone/>
              <a:defRPr sz="2026"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575"/>
              <a:buNone/>
              <a:defRPr sz="1575" b="1"/>
            </a:lvl4pPr>
            <a:lvl5pPr marL="2286000" lvl="4" indent="-228600" algn="l">
              <a:lnSpc>
                <a:spcPct val="90000"/>
              </a:lnSpc>
              <a:spcBef>
                <a:spcPts val="600"/>
              </a:spcBef>
              <a:spcAft>
                <a:spcPts val="0"/>
              </a:spcAft>
              <a:buSzPts val="1575"/>
              <a:buNone/>
              <a:defRPr sz="1575" b="1"/>
            </a:lvl5pPr>
            <a:lvl6pPr marL="2743200" lvl="5" indent="-228600" algn="l">
              <a:lnSpc>
                <a:spcPct val="90000"/>
              </a:lnSpc>
              <a:spcBef>
                <a:spcPts val="600"/>
              </a:spcBef>
              <a:spcAft>
                <a:spcPts val="0"/>
              </a:spcAft>
              <a:buSzPts val="1575"/>
              <a:buNone/>
              <a:defRPr sz="1575" b="1"/>
            </a:lvl6pPr>
            <a:lvl7pPr marL="3200400" lvl="6" indent="-228600" algn="l">
              <a:lnSpc>
                <a:spcPct val="90000"/>
              </a:lnSpc>
              <a:spcBef>
                <a:spcPts val="600"/>
              </a:spcBef>
              <a:spcAft>
                <a:spcPts val="0"/>
              </a:spcAft>
              <a:buSzPts val="1575"/>
              <a:buNone/>
              <a:defRPr sz="1575" b="1"/>
            </a:lvl7pPr>
            <a:lvl8pPr marL="3657600" lvl="7" indent="-228600" algn="l">
              <a:lnSpc>
                <a:spcPct val="90000"/>
              </a:lnSpc>
              <a:spcBef>
                <a:spcPts val="600"/>
              </a:spcBef>
              <a:spcAft>
                <a:spcPts val="0"/>
              </a:spcAft>
              <a:buSzPts val="1575"/>
              <a:buNone/>
              <a:defRPr sz="1575" b="1"/>
            </a:lvl8pPr>
            <a:lvl9pPr marL="4114800" lvl="8" indent="-228600" algn="l">
              <a:lnSpc>
                <a:spcPct val="90000"/>
              </a:lnSpc>
              <a:spcBef>
                <a:spcPts val="600"/>
              </a:spcBef>
              <a:spcAft>
                <a:spcPts val="0"/>
              </a:spcAft>
              <a:buSzPts val="1575"/>
              <a:buNone/>
              <a:defRPr sz="1575" b="1"/>
            </a:lvl9pPr>
          </a:lstStyle>
          <a:p>
            <a:endParaRPr/>
          </a:p>
        </p:txBody>
      </p:sp>
      <p:sp>
        <p:nvSpPr>
          <p:cNvPr id="242" name="Google Shape;242;p28"/>
          <p:cNvSpPr txBox="1">
            <a:spLocks noGrp="1"/>
          </p:cNvSpPr>
          <p:nvPr>
            <p:ph type="body" idx="2"/>
          </p:nvPr>
        </p:nvSpPr>
        <p:spPr>
          <a:xfrm>
            <a:off x="914400" y="2413001"/>
            <a:ext cx="3657600" cy="3759199"/>
          </a:xfrm>
          <a:prstGeom prst="rect">
            <a:avLst/>
          </a:prstGeom>
          <a:noFill/>
          <a:ln>
            <a:noFill/>
          </a:ln>
        </p:spPr>
        <p:txBody>
          <a:bodyPr spcFirstLastPara="1" wrap="square" lIns="121875" tIns="60925" rIns="121875" bIns="60925" anchor="t" anchorCtr="0"/>
          <a:lstStyle>
            <a:lvl1pPr marL="457200" lvl="0" indent="-362013" algn="l">
              <a:lnSpc>
                <a:spcPct val="90000"/>
              </a:lnSpc>
              <a:spcBef>
                <a:spcPts val="1350"/>
              </a:spcBef>
              <a:spcAft>
                <a:spcPts val="0"/>
              </a:spcAft>
              <a:buSzPts val="2101"/>
              <a:buChar char="•"/>
              <a:defRPr sz="2101"/>
            </a:lvl1pPr>
            <a:lvl2pPr marL="914400" lvl="1" indent="-342900" algn="l">
              <a:lnSpc>
                <a:spcPct val="90000"/>
              </a:lnSpc>
              <a:spcBef>
                <a:spcPts val="900"/>
              </a:spcBef>
              <a:spcAft>
                <a:spcPts val="0"/>
              </a:spcAft>
              <a:buSzPts val="1800"/>
              <a:buChar char="–"/>
              <a:defRPr sz="1800"/>
            </a:lvl2pPr>
            <a:lvl3pPr marL="1371600" lvl="2" indent="-323850" algn="l">
              <a:lnSpc>
                <a:spcPct val="90000"/>
              </a:lnSpc>
              <a:spcBef>
                <a:spcPts val="600"/>
              </a:spcBef>
              <a:spcAft>
                <a:spcPts val="0"/>
              </a:spcAft>
              <a:buSzPts val="1500"/>
              <a:buChar char="•"/>
              <a:defRPr sz="1500"/>
            </a:lvl3pPr>
            <a:lvl4pPr marL="1828800" lvl="3" indent="-323850" algn="l">
              <a:lnSpc>
                <a:spcPct val="90000"/>
              </a:lnSpc>
              <a:spcBef>
                <a:spcPts val="600"/>
              </a:spcBef>
              <a:spcAft>
                <a:spcPts val="0"/>
              </a:spcAft>
              <a:buSzPts val="1500"/>
              <a:buChar char="•"/>
              <a:defRPr sz="1500"/>
            </a:lvl4pPr>
            <a:lvl5pPr marL="2286000" lvl="4" indent="-323850" algn="l">
              <a:lnSpc>
                <a:spcPct val="90000"/>
              </a:lnSpc>
              <a:spcBef>
                <a:spcPts val="600"/>
              </a:spcBef>
              <a:spcAft>
                <a:spcPts val="0"/>
              </a:spcAft>
              <a:buSzPts val="1500"/>
              <a:buChar char="•"/>
              <a:defRPr sz="1500"/>
            </a:lvl5pPr>
            <a:lvl6pPr marL="2743200" lvl="5" indent="-323850" algn="l">
              <a:lnSpc>
                <a:spcPct val="90000"/>
              </a:lnSpc>
              <a:spcBef>
                <a:spcPts val="600"/>
              </a:spcBef>
              <a:spcAft>
                <a:spcPts val="0"/>
              </a:spcAft>
              <a:buSzPts val="1500"/>
              <a:buChar char="•"/>
              <a:defRPr sz="1500"/>
            </a:lvl6pPr>
            <a:lvl7pPr marL="3200400" lvl="6" indent="-323850" algn="l">
              <a:lnSpc>
                <a:spcPct val="90000"/>
              </a:lnSpc>
              <a:spcBef>
                <a:spcPts val="600"/>
              </a:spcBef>
              <a:spcAft>
                <a:spcPts val="0"/>
              </a:spcAft>
              <a:buSzPts val="1500"/>
              <a:buChar char="•"/>
              <a:defRPr sz="1500"/>
            </a:lvl7pPr>
            <a:lvl8pPr marL="3657600" lvl="7" indent="-323850" algn="l">
              <a:lnSpc>
                <a:spcPct val="90000"/>
              </a:lnSpc>
              <a:spcBef>
                <a:spcPts val="600"/>
              </a:spcBef>
              <a:spcAft>
                <a:spcPts val="0"/>
              </a:spcAft>
              <a:buSzPts val="1500"/>
              <a:buChar char="•"/>
              <a:defRPr sz="1500"/>
            </a:lvl8pPr>
            <a:lvl9pPr marL="4114800" lvl="8" indent="-323850" algn="l">
              <a:lnSpc>
                <a:spcPct val="90000"/>
              </a:lnSpc>
              <a:spcBef>
                <a:spcPts val="600"/>
              </a:spcBef>
              <a:spcAft>
                <a:spcPts val="0"/>
              </a:spcAft>
              <a:buSzPts val="1500"/>
              <a:buChar char="•"/>
              <a:defRPr sz="1500"/>
            </a:lvl9pPr>
          </a:lstStyle>
          <a:p>
            <a:endParaRPr/>
          </a:p>
        </p:txBody>
      </p:sp>
      <p:sp>
        <p:nvSpPr>
          <p:cNvPr id="243" name="Google Shape;243;p28"/>
          <p:cNvSpPr txBox="1">
            <a:spLocks noGrp="1"/>
          </p:cNvSpPr>
          <p:nvPr>
            <p:ph type="body" idx="3"/>
          </p:nvPr>
        </p:nvSpPr>
        <p:spPr>
          <a:xfrm>
            <a:off x="4572000" y="1596572"/>
            <a:ext cx="3657600" cy="816429"/>
          </a:xfrm>
          <a:prstGeom prst="rect">
            <a:avLst/>
          </a:prstGeom>
          <a:noFill/>
          <a:ln>
            <a:noFill/>
          </a:ln>
        </p:spPr>
        <p:txBody>
          <a:bodyPr spcFirstLastPara="1" wrap="square" lIns="121875" tIns="60925" rIns="121875" bIns="60925" anchor="ctr" anchorCtr="0"/>
          <a:lstStyle>
            <a:lvl1pPr marL="457200" lvl="0" indent="-228600" algn="l">
              <a:lnSpc>
                <a:spcPct val="90000"/>
              </a:lnSpc>
              <a:spcBef>
                <a:spcPts val="1350"/>
              </a:spcBef>
              <a:spcAft>
                <a:spcPts val="0"/>
              </a:spcAft>
              <a:buSzPts val="2101"/>
              <a:buNone/>
              <a:defRPr sz="2101" b="0">
                <a:solidFill>
                  <a:schemeClr val="accent1"/>
                </a:solidFill>
              </a:defRPr>
            </a:lvl1pPr>
            <a:lvl2pPr marL="914400" lvl="1" indent="-228600" algn="l">
              <a:lnSpc>
                <a:spcPct val="90000"/>
              </a:lnSpc>
              <a:spcBef>
                <a:spcPts val="900"/>
              </a:spcBef>
              <a:spcAft>
                <a:spcPts val="0"/>
              </a:spcAft>
              <a:buSzPts val="2026"/>
              <a:buNone/>
              <a:defRPr sz="2026"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575"/>
              <a:buNone/>
              <a:defRPr sz="1575" b="1"/>
            </a:lvl4pPr>
            <a:lvl5pPr marL="2286000" lvl="4" indent="-228600" algn="l">
              <a:lnSpc>
                <a:spcPct val="90000"/>
              </a:lnSpc>
              <a:spcBef>
                <a:spcPts val="600"/>
              </a:spcBef>
              <a:spcAft>
                <a:spcPts val="0"/>
              </a:spcAft>
              <a:buSzPts val="1575"/>
              <a:buNone/>
              <a:defRPr sz="1575" b="1"/>
            </a:lvl5pPr>
            <a:lvl6pPr marL="2743200" lvl="5" indent="-228600" algn="l">
              <a:lnSpc>
                <a:spcPct val="90000"/>
              </a:lnSpc>
              <a:spcBef>
                <a:spcPts val="600"/>
              </a:spcBef>
              <a:spcAft>
                <a:spcPts val="0"/>
              </a:spcAft>
              <a:buSzPts val="1575"/>
              <a:buNone/>
              <a:defRPr sz="1575" b="1"/>
            </a:lvl6pPr>
            <a:lvl7pPr marL="3200400" lvl="6" indent="-228600" algn="l">
              <a:lnSpc>
                <a:spcPct val="90000"/>
              </a:lnSpc>
              <a:spcBef>
                <a:spcPts val="600"/>
              </a:spcBef>
              <a:spcAft>
                <a:spcPts val="0"/>
              </a:spcAft>
              <a:buSzPts val="1575"/>
              <a:buNone/>
              <a:defRPr sz="1575" b="1"/>
            </a:lvl7pPr>
            <a:lvl8pPr marL="3657600" lvl="7" indent="-228600" algn="l">
              <a:lnSpc>
                <a:spcPct val="90000"/>
              </a:lnSpc>
              <a:spcBef>
                <a:spcPts val="600"/>
              </a:spcBef>
              <a:spcAft>
                <a:spcPts val="0"/>
              </a:spcAft>
              <a:buSzPts val="1575"/>
              <a:buNone/>
              <a:defRPr sz="1575" b="1"/>
            </a:lvl8pPr>
            <a:lvl9pPr marL="4114800" lvl="8" indent="-228600" algn="l">
              <a:lnSpc>
                <a:spcPct val="90000"/>
              </a:lnSpc>
              <a:spcBef>
                <a:spcPts val="600"/>
              </a:spcBef>
              <a:spcAft>
                <a:spcPts val="0"/>
              </a:spcAft>
              <a:buSzPts val="1575"/>
              <a:buNone/>
              <a:defRPr sz="1575" b="1"/>
            </a:lvl9pPr>
          </a:lstStyle>
          <a:p>
            <a:endParaRPr/>
          </a:p>
        </p:txBody>
      </p:sp>
      <p:sp>
        <p:nvSpPr>
          <p:cNvPr id="244" name="Google Shape;244;p28"/>
          <p:cNvSpPr txBox="1">
            <a:spLocks noGrp="1"/>
          </p:cNvSpPr>
          <p:nvPr>
            <p:ph type="body" idx="4"/>
          </p:nvPr>
        </p:nvSpPr>
        <p:spPr>
          <a:xfrm>
            <a:off x="4572000" y="2413001"/>
            <a:ext cx="3657600" cy="3759199"/>
          </a:xfrm>
          <a:prstGeom prst="rect">
            <a:avLst/>
          </a:prstGeom>
          <a:noFill/>
          <a:ln>
            <a:noFill/>
          </a:ln>
        </p:spPr>
        <p:txBody>
          <a:bodyPr spcFirstLastPara="1" wrap="square" lIns="121875" tIns="60925" rIns="121875" bIns="60925" anchor="t" anchorCtr="0"/>
          <a:lstStyle>
            <a:lvl1pPr marL="457200" lvl="0" indent="-362013" algn="l">
              <a:lnSpc>
                <a:spcPct val="90000"/>
              </a:lnSpc>
              <a:spcBef>
                <a:spcPts val="1350"/>
              </a:spcBef>
              <a:spcAft>
                <a:spcPts val="0"/>
              </a:spcAft>
              <a:buSzPts val="2101"/>
              <a:buChar char="•"/>
              <a:defRPr sz="2101"/>
            </a:lvl1pPr>
            <a:lvl2pPr marL="914400" lvl="1" indent="-342900" algn="l">
              <a:lnSpc>
                <a:spcPct val="90000"/>
              </a:lnSpc>
              <a:spcBef>
                <a:spcPts val="900"/>
              </a:spcBef>
              <a:spcAft>
                <a:spcPts val="0"/>
              </a:spcAft>
              <a:buSzPts val="1800"/>
              <a:buChar char="–"/>
              <a:defRPr sz="1800"/>
            </a:lvl2pPr>
            <a:lvl3pPr marL="1371600" lvl="2" indent="-323850" algn="l">
              <a:lnSpc>
                <a:spcPct val="90000"/>
              </a:lnSpc>
              <a:spcBef>
                <a:spcPts val="600"/>
              </a:spcBef>
              <a:spcAft>
                <a:spcPts val="0"/>
              </a:spcAft>
              <a:buSzPts val="1500"/>
              <a:buChar char="•"/>
              <a:defRPr sz="1500"/>
            </a:lvl3pPr>
            <a:lvl4pPr marL="1828800" lvl="3" indent="-323850" algn="l">
              <a:lnSpc>
                <a:spcPct val="90000"/>
              </a:lnSpc>
              <a:spcBef>
                <a:spcPts val="600"/>
              </a:spcBef>
              <a:spcAft>
                <a:spcPts val="0"/>
              </a:spcAft>
              <a:buSzPts val="1500"/>
              <a:buChar char="•"/>
              <a:defRPr sz="1500"/>
            </a:lvl4pPr>
            <a:lvl5pPr marL="2286000" lvl="4" indent="-323850" algn="l">
              <a:lnSpc>
                <a:spcPct val="90000"/>
              </a:lnSpc>
              <a:spcBef>
                <a:spcPts val="600"/>
              </a:spcBef>
              <a:spcAft>
                <a:spcPts val="0"/>
              </a:spcAft>
              <a:buSzPts val="1500"/>
              <a:buChar char="•"/>
              <a:defRPr sz="1500"/>
            </a:lvl5pPr>
            <a:lvl6pPr marL="2743200" lvl="5" indent="-323850" algn="l">
              <a:lnSpc>
                <a:spcPct val="90000"/>
              </a:lnSpc>
              <a:spcBef>
                <a:spcPts val="600"/>
              </a:spcBef>
              <a:spcAft>
                <a:spcPts val="0"/>
              </a:spcAft>
              <a:buSzPts val="1500"/>
              <a:buChar char="•"/>
              <a:defRPr sz="1500"/>
            </a:lvl6pPr>
            <a:lvl7pPr marL="3200400" lvl="6" indent="-323850" algn="l">
              <a:lnSpc>
                <a:spcPct val="90000"/>
              </a:lnSpc>
              <a:spcBef>
                <a:spcPts val="600"/>
              </a:spcBef>
              <a:spcAft>
                <a:spcPts val="0"/>
              </a:spcAft>
              <a:buSzPts val="1500"/>
              <a:buChar char="•"/>
              <a:defRPr sz="1500"/>
            </a:lvl7pPr>
            <a:lvl8pPr marL="3657600" lvl="7" indent="-323850" algn="l">
              <a:lnSpc>
                <a:spcPct val="90000"/>
              </a:lnSpc>
              <a:spcBef>
                <a:spcPts val="600"/>
              </a:spcBef>
              <a:spcAft>
                <a:spcPts val="0"/>
              </a:spcAft>
              <a:buSzPts val="1500"/>
              <a:buChar char="•"/>
              <a:defRPr sz="1500"/>
            </a:lvl8pPr>
            <a:lvl9pPr marL="4114800" lvl="8" indent="-323850" algn="l">
              <a:lnSpc>
                <a:spcPct val="90000"/>
              </a:lnSpc>
              <a:spcBef>
                <a:spcPts val="600"/>
              </a:spcBef>
              <a:spcAft>
                <a:spcPts val="0"/>
              </a:spcAft>
              <a:buSzPts val="1500"/>
              <a:buChar char="•"/>
              <a:defRPr sz="1500"/>
            </a:lvl9pPr>
          </a:lstStyle>
          <a:p>
            <a:endParaRPr/>
          </a:p>
        </p:txBody>
      </p:sp>
      <p:sp>
        <p:nvSpPr>
          <p:cNvPr id="245" name="Google Shape;245;p28"/>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28"/>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28"/>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8"/>
        <p:cNvGrpSpPr/>
        <p:nvPr/>
      </p:nvGrpSpPr>
      <p:grpSpPr>
        <a:xfrm>
          <a:off x="0" y="0"/>
          <a:ext cx="0" cy="0"/>
          <a:chOff x="0" y="0"/>
          <a:chExt cx="0" cy="0"/>
        </a:xfrm>
      </p:grpSpPr>
      <p:grpSp>
        <p:nvGrpSpPr>
          <p:cNvPr id="249" name="Google Shape;249;p29"/>
          <p:cNvGrpSpPr/>
          <p:nvPr/>
        </p:nvGrpSpPr>
        <p:grpSpPr>
          <a:xfrm>
            <a:off x="0" y="5409217"/>
            <a:ext cx="9144000" cy="1462483"/>
            <a:chOff x="0" y="4056912"/>
            <a:chExt cx="9144000" cy="1096862"/>
          </a:xfrm>
        </p:grpSpPr>
        <p:sp>
          <p:nvSpPr>
            <p:cNvPr id="250" name="Google Shape;250;p29"/>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51" name="Google Shape;251;p29"/>
            <p:cNvSpPr/>
            <p:nvPr/>
          </p:nvSpPr>
          <p:spPr>
            <a:xfrm rot="5400000">
              <a:off x="4023569" y="33343"/>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52" name="Google Shape;252;p29"/>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9"/>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29"/>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5"/>
        <p:cNvGrpSpPr/>
        <p:nvPr/>
      </p:nvGrpSpPr>
      <p:grpSpPr>
        <a:xfrm>
          <a:off x="0" y="0"/>
          <a:ext cx="0" cy="0"/>
          <a:chOff x="0" y="0"/>
          <a:chExt cx="0" cy="0"/>
        </a:xfrm>
      </p:grpSpPr>
      <p:sp>
        <p:nvSpPr>
          <p:cNvPr id="256" name="Google Shape;256;p30"/>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2701"/>
              <a:buFont typeface="Constantia"/>
              <a:buNone/>
              <a:defRPr sz="2701"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30"/>
          <p:cNvSpPr txBox="1">
            <a:spLocks noGrp="1"/>
          </p:cNvSpPr>
          <p:nvPr>
            <p:ph type="body" idx="1"/>
          </p:nvPr>
        </p:nvSpPr>
        <p:spPr>
          <a:xfrm>
            <a:off x="3657601" y="1600200"/>
            <a:ext cx="4572000" cy="4572000"/>
          </a:xfrm>
          <a:prstGeom prst="rect">
            <a:avLst/>
          </a:prstGeom>
          <a:noFill/>
          <a:ln>
            <a:noFill/>
          </a:ln>
        </p:spPr>
        <p:txBody>
          <a:bodyPr spcFirstLastPara="1" wrap="square" lIns="121875" tIns="60925" rIns="121875" bIns="60925" anchor="t" anchorCtr="0"/>
          <a:lstStyle>
            <a:lvl1pPr marL="457200" lvl="0" indent="-362013" algn="l">
              <a:lnSpc>
                <a:spcPct val="90000"/>
              </a:lnSpc>
              <a:spcBef>
                <a:spcPts val="1350"/>
              </a:spcBef>
              <a:spcAft>
                <a:spcPts val="0"/>
              </a:spcAft>
              <a:buSzPts val="2101"/>
              <a:buChar char="•"/>
              <a:defRPr sz="2101"/>
            </a:lvl1pPr>
            <a:lvl2pPr marL="914400" lvl="1" indent="-342900" algn="l">
              <a:lnSpc>
                <a:spcPct val="90000"/>
              </a:lnSpc>
              <a:spcBef>
                <a:spcPts val="900"/>
              </a:spcBef>
              <a:spcAft>
                <a:spcPts val="0"/>
              </a:spcAft>
              <a:buSzPts val="1800"/>
              <a:buChar char="–"/>
              <a:defRPr sz="1800"/>
            </a:lvl2pPr>
            <a:lvl3pPr marL="1371600" lvl="2" indent="-323850" algn="l">
              <a:lnSpc>
                <a:spcPct val="90000"/>
              </a:lnSpc>
              <a:spcBef>
                <a:spcPts val="600"/>
              </a:spcBef>
              <a:spcAft>
                <a:spcPts val="0"/>
              </a:spcAft>
              <a:buSzPts val="1500"/>
              <a:buChar char="•"/>
              <a:defRPr sz="1500"/>
            </a:lvl3pPr>
            <a:lvl4pPr marL="1828800" lvl="3" indent="-323850" algn="l">
              <a:lnSpc>
                <a:spcPct val="90000"/>
              </a:lnSpc>
              <a:spcBef>
                <a:spcPts val="600"/>
              </a:spcBef>
              <a:spcAft>
                <a:spcPts val="0"/>
              </a:spcAft>
              <a:buSzPts val="1500"/>
              <a:buChar char="•"/>
              <a:defRPr sz="1500"/>
            </a:lvl4pPr>
            <a:lvl5pPr marL="2286000" lvl="4" indent="-323850" algn="l">
              <a:lnSpc>
                <a:spcPct val="90000"/>
              </a:lnSpc>
              <a:spcBef>
                <a:spcPts val="600"/>
              </a:spcBef>
              <a:spcAft>
                <a:spcPts val="0"/>
              </a:spcAft>
              <a:buSzPts val="1500"/>
              <a:buChar char="•"/>
              <a:defRPr sz="1500"/>
            </a:lvl5pPr>
            <a:lvl6pPr marL="2743200" lvl="5" indent="-323850" algn="l">
              <a:lnSpc>
                <a:spcPct val="90000"/>
              </a:lnSpc>
              <a:spcBef>
                <a:spcPts val="600"/>
              </a:spcBef>
              <a:spcAft>
                <a:spcPts val="0"/>
              </a:spcAft>
              <a:buSzPts val="1500"/>
              <a:buChar char="•"/>
              <a:defRPr sz="1500"/>
            </a:lvl6pPr>
            <a:lvl7pPr marL="3200400" lvl="6" indent="-323850" algn="l">
              <a:lnSpc>
                <a:spcPct val="90000"/>
              </a:lnSpc>
              <a:spcBef>
                <a:spcPts val="600"/>
              </a:spcBef>
              <a:spcAft>
                <a:spcPts val="0"/>
              </a:spcAft>
              <a:buSzPts val="1500"/>
              <a:buChar char="•"/>
              <a:defRPr sz="1500"/>
            </a:lvl7pPr>
            <a:lvl8pPr marL="3657600" lvl="7" indent="-323850" algn="l">
              <a:lnSpc>
                <a:spcPct val="90000"/>
              </a:lnSpc>
              <a:spcBef>
                <a:spcPts val="600"/>
              </a:spcBef>
              <a:spcAft>
                <a:spcPts val="0"/>
              </a:spcAft>
              <a:buSzPts val="1500"/>
              <a:buChar char="•"/>
              <a:defRPr sz="1500"/>
            </a:lvl8pPr>
            <a:lvl9pPr marL="4114800" lvl="8" indent="-323850" algn="l">
              <a:lnSpc>
                <a:spcPct val="90000"/>
              </a:lnSpc>
              <a:spcBef>
                <a:spcPts val="600"/>
              </a:spcBef>
              <a:spcAft>
                <a:spcPts val="0"/>
              </a:spcAft>
              <a:buSzPts val="1500"/>
              <a:buChar char="•"/>
              <a:defRPr sz="1500"/>
            </a:lvl9pPr>
          </a:lstStyle>
          <a:p>
            <a:endParaRPr/>
          </a:p>
        </p:txBody>
      </p:sp>
      <p:sp>
        <p:nvSpPr>
          <p:cNvPr id="258" name="Google Shape;258;p30"/>
          <p:cNvSpPr txBox="1">
            <a:spLocks noGrp="1"/>
          </p:cNvSpPr>
          <p:nvPr>
            <p:ph type="body" idx="2"/>
          </p:nvPr>
        </p:nvSpPr>
        <p:spPr>
          <a:xfrm>
            <a:off x="914400" y="1600202"/>
            <a:ext cx="2590800" cy="4571999"/>
          </a:xfrm>
          <a:prstGeom prst="rect">
            <a:avLst/>
          </a:prstGeom>
          <a:noFill/>
          <a:ln>
            <a:noFill/>
          </a:ln>
        </p:spPr>
        <p:txBody>
          <a:bodyPr spcFirstLastPara="1" wrap="square" lIns="121875" tIns="60925" rIns="121875" bIns="60925" anchor="t" anchorCtr="0"/>
          <a:lstStyle>
            <a:lvl1pPr marL="457200" lvl="0" indent="-228600" algn="l">
              <a:lnSpc>
                <a:spcPct val="90000"/>
              </a:lnSpc>
              <a:spcBef>
                <a:spcPts val="1350"/>
              </a:spcBef>
              <a:spcAft>
                <a:spcPts val="0"/>
              </a:spcAft>
              <a:buSzPts val="2101"/>
              <a:buNone/>
              <a:defRPr sz="2101">
                <a:solidFill>
                  <a:schemeClr val="accent1"/>
                </a:solidFill>
              </a:defRPr>
            </a:lvl1pPr>
            <a:lvl2pPr marL="914400" lvl="1" indent="-228600" algn="l">
              <a:lnSpc>
                <a:spcPct val="90000"/>
              </a:lnSpc>
              <a:spcBef>
                <a:spcPts val="900"/>
              </a:spcBef>
              <a:spcAft>
                <a:spcPts val="0"/>
              </a:spcAft>
              <a:buSzPts val="1200"/>
              <a:buNone/>
              <a:defRPr sz="1200"/>
            </a:lvl2pPr>
            <a:lvl3pPr marL="1371600" lvl="2" indent="-228600" algn="l">
              <a:lnSpc>
                <a:spcPct val="90000"/>
              </a:lnSpc>
              <a:spcBef>
                <a:spcPts val="600"/>
              </a:spcBef>
              <a:spcAft>
                <a:spcPts val="0"/>
              </a:spcAft>
              <a:buSzPts val="975"/>
              <a:buNone/>
              <a:defRPr sz="975"/>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
        <p:nvSpPr>
          <p:cNvPr id="259" name="Google Shape;259;p30"/>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30"/>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30"/>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2701"/>
              <a:buFont typeface="Constantia"/>
              <a:buNone/>
              <a:defRPr sz="2701"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31"/>
          <p:cNvSpPr>
            <a:spLocks noGrp="1"/>
          </p:cNvSpPr>
          <p:nvPr>
            <p:ph type="pic" idx="2"/>
          </p:nvPr>
        </p:nvSpPr>
        <p:spPr>
          <a:xfrm>
            <a:off x="914403" y="1600200"/>
            <a:ext cx="5029197" cy="3657600"/>
          </a:xfrm>
          <a:prstGeom prst="roundRect">
            <a:avLst>
              <a:gd name="adj" fmla="val 3098"/>
            </a:avLst>
          </a:prstGeom>
          <a:noFill/>
          <a:ln>
            <a:noFill/>
          </a:ln>
        </p:spPr>
        <p:txBody>
          <a:bodyPr spcFirstLastPara="1" wrap="square" lIns="121875" tIns="60925" rIns="121875" bIns="60925" anchor="t" anchorCtr="0"/>
          <a:lstStyle>
            <a:lvl1pPr marR="0" lvl="0" algn="l" rtl="0">
              <a:lnSpc>
                <a:spcPct val="90000"/>
              </a:lnSpc>
              <a:spcBef>
                <a:spcPts val="135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1pPr>
            <a:lvl2pPr marR="0" lvl="1" algn="l" rtl="0">
              <a:lnSpc>
                <a:spcPct val="90000"/>
              </a:lnSpc>
              <a:spcBef>
                <a:spcPts val="900"/>
              </a:spcBef>
              <a:spcAft>
                <a:spcPts val="0"/>
              </a:spcAft>
              <a:buClr>
                <a:schemeClr val="accent1"/>
              </a:buClr>
              <a:buSzPts val="2776"/>
              <a:buFont typeface="Arial"/>
              <a:buNone/>
              <a:defRPr sz="2776" b="0" i="0" u="none" strike="noStrike" cap="none">
                <a:solidFill>
                  <a:schemeClr val="dk1"/>
                </a:solidFill>
                <a:latin typeface="Constantia"/>
                <a:ea typeface="Constantia"/>
                <a:cs typeface="Constantia"/>
                <a:sym typeface="Constantia"/>
              </a:defRPr>
            </a:lvl2pPr>
            <a:lvl3pPr marR="0" lvl="2" algn="l" rtl="0">
              <a:lnSpc>
                <a:spcPct val="90000"/>
              </a:lnSpc>
              <a:spcBef>
                <a:spcPts val="600"/>
              </a:spcBef>
              <a:spcAft>
                <a:spcPts val="0"/>
              </a:spcAft>
              <a:buClr>
                <a:schemeClr val="accent1"/>
              </a:buClr>
              <a:buSzPts val="2401"/>
              <a:buFont typeface="Arial"/>
              <a:buNone/>
              <a:defRPr sz="2401" b="0" i="0" u="none" strike="noStrike" cap="none">
                <a:solidFill>
                  <a:schemeClr val="dk1"/>
                </a:solidFill>
                <a:latin typeface="Constantia"/>
                <a:ea typeface="Constantia"/>
                <a:cs typeface="Constantia"/>
                <a:sym typeface="Constantia"/>
              </a:defRPr>
            </a:lvl3pPr>
            <a:lvl4pPr marR="0" lvl="3"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4pPr>
            <a:lvl5pPr marR="0" lvl="4"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5pPr>
            <a:lvl6pPr marR="0" lvl="5"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6pPr>
            <a:lvl7pPr marR="0" lvl="6"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7pPr>
            <a:lvl8pPr marR="0" lvl="7"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8pPr>
            <a:lvl9pPr marR="0" lvl="8"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9pPr>
          </a:lstStyle>
          <a:p>
            <a:endParaRPr/>
          </a:p>
        </p:txBody>
      </p:sp>
      <p:sp>
        <p:nvSpPr>
          <p:cNvPr id="265" name="Google Shape;265;p31"/>
          <p:cNvSpPr txBox="1">
            <a:spLocks noGrp="1"/>
          </p:cNvSpPr>
          <p:nvPr>
            <p:ph type="body" idx="1"/>
          </p:nvPr>
        </p:nvSpPr>
        <p:spPr>
          <a:xfrm>
            <a:off x="6096000" y="1600200"/>
            <a:ext cx="2133600" cy="3759200"/>
          </a:xfrm>
          <a:prstGeom prst="rect">
            <a:avLst/>
          </a:prstGeom>
          <a:noFill/>
          <a:ln>
            <a:noFill/>
          </a:ln>
        </p:spPr>
        <p:txBody>
          <a:bodyPr spcFirstLastPara="1" wrap="square" lIns="121875" tIns="60925" rIns="121875" bIns="60925" anchor="b" anchorCtr="0"/>
          <a:lstStyle>
            <a:lvl1pPr marL="457200" lvl="0" indent="-228600" algn="l">
              <a:lnSpc>
                <a:spcPct val="90000"/>
              </a:lnSpc>
              <a:spcBef>
                <a:spcPts val="1350"/>
              </a:spcBef>
              <a:spcAft>
                <a:spcPts val="0"/>
              </a:spcAft>
              <a:buSzPts val="2101"/>
              <a:buNone/>
              <a:defRPr sz="2101">
                <a:solidFill>
                  <a:schemeClr val="accent1"/>
                </a:solidFill>
              </a:defRPr>
            </a:lvl1pPr>
            <a:lvl2pPr marL="914400" lvl="1" indent="-228600" algn="l">
              <a:lnSpc>
                <a:spcPct val="90000"/>
              </a:lnSpc>
              <a:spcBef>
                <a:spcPts val="900"/>
              </a:spcBef>
              <a:spcAft>
                <a:spcPts val="0"/>
              </a:spcAft>
              <a:buSzPts val="1200"/>
              <a:buNone/>
              <a:defRPr sz="1200"/>
            </a:lvl2pPr>
            <a:lvl3pPr marL="1371600" lvl="2" indent="-228600" algn="l">
              <a:lnSpc>
                <a:spcPct val="90000"/>
              </a:lnSpc>
              <a:spcBef>
                <a:spcPts val="600"/>
              </a:spcBef>
              <a:spcAft>
                <a:spcPts val="0"/>
              </a:spcAft>
              <a:buSzPts val="975"/>
              <a:buNone/>
              <a:defRPr sz="975"/>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lnSpc>
                <a:spcPct val="90000"/>
              </a:lnSpc>
              <a:spcBef>
                <a:spcPts val="600"/>
              </a:spcBef>
              <a:spcAft>
                <a:spcPts val="0"/>
              </a:spcAft>
              <a:buSzPts val="900"/>
              <a:buNone/>
              <a:defRPr sz="900"/>
            </a:lvl6pPr>
            <a:lvl7pPr marL="3200400" lvl="6" indent="-228600" algn="l">
              <a:lnSpc>
                <a:spcPct val="90000"/>
              </a:lnSpc>
              <a:spcBef>
                <a:spcPts val="600"/>
              </a:spcBef>
              <a:spcAft>
                <a:spcPts val="0"/>
              </a:spcAft>
              <a:buSzPts val="900"/>
              <a:buNone/>
              <a:defRPr sz="900"/>
            </a:lvl7pPr>
            <a:lvl8pPr marL="3657600" lvl="7" indent="-228600" algn="l">
              <a:lnSpc>
                <a:spcPct val="90000"/>
              </a:lnSpc>
              <a:spcBef>
                <a:spcPts val="600"/>
              </a:spcBef>
              <a:spcAft>
                <a:spcPts val="0"/>
              </a:spcAft>
              <a:buSzPts val="900"/>
              <a:buNone/>
              <a:defRPr sz="900"/>
            </a:lvl8pPr>
            <a:lvl9pPr marL="4114800" lvl="8" indent="-228600" algn="l">
              <a:lnSpc>
                <a:spcPct val="90000"/>
              </a:lnSpc>
              <a:spcBef>
                <a:spcPts val="600"/>
              </a:spcBef>
              <a:spcAft>
                <a:spcPts val="0"/>
              </a:spcAft>
              <a:buSzPts val="900"/>
              <a:buNone/>
              <a:defRPr sz="900"/>
            </a:lvl9pPr>
          </a:lstStyle>
          <a:p>
            <a:endParaRPr/>
          </a:p>
        </p:txBody>
      </p:sp>
      <p:sp>
        <p:nvSpPr>
          <p:cNvPr id="266" name="Google Shape;266;p31"/>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1"/>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1"/>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4"/>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8" name="Google Shape;58;p4"/>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Google Shape;59;p4"/>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9"/>
        <p:cNvGrpSpPr/>
        <p:nvPr/>
      </p:nvGrpSpPr>
      <p:grpSpPr>
        <a:xfrm>
          <a:off x="0" y="0"/>
          <a:ext cx="0" cy="0"/>
          <a:chOff x="0" y="0"/>
          <a:chExt cx="0" cy="0"/>
        </a:xfrm>
      </p:grpSpPr>
      <p:sp>
        <p:nvSpPr>
          <p:cNvPr id="270" name="Google Shape;270;p32"/>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32"/>
          <p:cNvSpPr txBox="1">
            <a:spLocks noGrp="1"/>
          </p:cNvSpPr>
          <p:nvPr>
            <p:ph type="body" idx="1"/>
          </p:nvPr>
        </p:nvSpPr>
        <p:spPr>
          <a:xfrm rot="5400000">
            <a:off x="2286000" y="228600"/>
            <a:ext cx="4572000" cy="7315200"/>
          </a:xfrm>
          <a:prstGeom prst="rect">
            <a:avLst/>
          </a:prstGeom>
          <a:noFill/>
          <a:ln>
            <a:noFill/>
          </a:ln>
        </p:spPr>
        <p:txBody>
          <a:bodyPr spcFirstLastPara="1" wrap="square" lIns="121875" tIns="60925" rIns="121875" bIns="60925" anchor="t" anchorCtr="0"/>
          <a:lstStyle>
            <a:lvl1pPr marL="457200" lvl="0" indent="-342900" algn="l">
              <a:lnSpc>
                <a:spcPct val="90000"/>
              </a:lnSpc>
              <a:spcBef>
                <a:spcPts val="1350"/>
              </a:spcBef>
              <a:spcAft>
                <a:spcPts val="0"/>
              </a:spcAft>
              <a:buSzPts val="1800"/>
              <a:buChar char="•"/>
              <a:defRPr/>
            </a:lvl1pPr>
            <a:lvl2pPr marL="914400" lvl="1" indent="-342900" algn="l">
              <a:lnSpc>
                <a:spcPct val="90000"/>
              </a:lnSpc>
              <a:spcBef>
                <a:spcPts val="9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23850" algn="l">
              <a:lnSpc>
                <a:spcPct val="90000"/>
              </a:lnSpc>
              <a:spcBef>
                <a:spcPts val="600"/>
              </a:spcBef>
              <a:spcAft>
                <a:spcPts val="0"/>
              </a:spcAft>
              <a:buSzPts val="1500"/>
              <a:buChar char="•"/>
              <a:defRPr/>
            </a:lvl5pPr>
            <a:lvl6pPr marL="2743200" lvl="5" indent="-323850" algn="l">
              <a:lnSpc>
                <a:spcPct val="90000"/>
              </a:lnSpc>
              <a:spcBef>
                <a:spcPts val="600"/>
              </a:spcBef>
              <a:spcAft>
                <a:spcPts val="0"/>
              </a:spcAft>
              <a:buSzPts val="1500"/>
              <a:buChar char="•"/>
              <a:defRPr/>
            </a:lvl6pPr>
            <a:lvl7pPr marL="3200400" lvl="6" indent="-323850" algn="l">
              <a:lnSpc>
                <a:spcPct val="90000"/>
              </a:lnSpc>
              <a:spcBef>
                <a:spcPts val="600"/>
              </a:spcBef>
              <a:spcAft>
                <a:spcPts val="0"/>
              </a:spcAft>
              <a:buSzPts val="1500"/>
              <a:buChar char="•"/>
              <a:defRPr/>
            </a:lvl7pPr>
            <a:lvl8pPr marL="3657600" lvl="7" indent="-323850" algn="l">
              <a:lnSpc>
                <a:spcPct val="90000"/>
              </a:lnSpc>
              <a:spcBef>
                <a:spcPts val="600"/>
              </a:spcBef>
              <a:spcAft>
                <a:spcPts val="0"/>
              </a:spcAft>
              <a:buSzPts val="1500"/>
              <a:buChar char="•"/>
              <a:defRPr/>
            </a:lvl8pPr>
            <a:lvl9pPr marL="4114800" lvl="8" indent="-323850" algn="l">
              <a:lnSpc>
                <a:spcPct val="90000"/>
              </a:lnSpc>
              <a:spcBef>
                <a:spcPts val="600"/>
              </a:spcBef>
              <a:spcAft>
                <a:spcPts val="0"/>
              </a:spcAft>
              <a:buSzPts val="1500"/>
              <a:buChar char="•"/>
              <a:defRPr/>
            </a:lvl9pPr>
          </a:lstStyle>
          <a:p>
            <a:endParaRPr/>
          </a:p>
        </p:txBody>
      </p:sp>
      <p:sp>
        <p:nvSpPr>
          <p:cNvPr id="272" name="Google Shape;272;p32"/>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32"/>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2"/>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75"/>
        <p:cNvGrpSpPr/>
        <p:nvPr/>
      </p:nvGrpSpPr>
      <p:grpSpPr>
        <a:xfrm>
          <a:off x="0" y="0"/>
          <a:ext cx="0" cy="0"/>
          <a:chOff x="0" y="0"/>
          <a:chExt cx="0" cy="0"/>
        </a:xfrm>
      </p:grpSpPr>
      <p:grpSp>
        <p:nvGrpSpPr>
          <p:cNvPr id="276" name="Google Shape;276;p33"/>
          <p:cNvGrpSpPr/>
          <p:nvPr/>
        </p:nvGrpSpPr>
        <p:grpSpPr>
          <a:xfrm rot="5400000">
            <a:off x="7056319" y="299319"/>
            <a:ext cx="1063300" cy="393137"/>
            <a:chOff x="0" y="452558"/>
            <a:chExt cx="914400" cy="524182"/>
          </a:xfrm>
        </p:grpSpPr>
        <p:sp>
          <p:nvSpPr>
            <p:cNvPr id="277" name="Google Shape;277;p33"/>
            <p:cNvSpPr/>
            <p:nvPr/>
          </p:nvSpPr>
          <p:spPr>
            <a:xfrm>
              <a:off x="591671" y="452558"/>
              <a:ext cx="322729" cy="52418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78" name="Google Shape;278;p33"/>
            <p:cNvSpPr/>
            <p:nvPr/>
          </p:nvSpPr>
          <p:spPr>
            <a:xfrm>
              <a:off x="215154" y="452558"/>
              <a:ext cx="322729" cy="52418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79" name="Google Shape;279;p33"/>
            <p:cNvSpPr/>
            <p:nvPr/>
          </p:nvSpPr>
          <p:spPr>
            <a:xfrm rot="5400000">
              <a:off x="-181408" y="633966"/>
              <a:ext cx="524182" cy="161366"/>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grpSp>
        <p:nvGrpSpPr>
          <p:cNvPr id="280" name="Google Shape;280;p33"/>
          <p:cNvGrpSpPr/>
          <p:nvPr/>
        </p:nvGrpSpPr>
        <p:grpSpPr>
          <a:xfrm>
            <a:off x="0" y="5395518"/>
            <a:ext cx="9144000" cy="1462483"/>
            <a:chOff x="0" y="4046638"/>
            <a:chExt cx="9144000" cy="1096862"/>
          </a:xfrm>
        </p:grpSpPr>
        <p:sp>
          <p:nvSpPr>
            <p:cNvPr id="281" name="Google Shape;281;p33"/>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82" name="Google Shape;282;p33"/>
            <p:cNvSpPr/>
            <p:nvPr/>
          </p:nvSpPr>
          <p:spPr>
            <a:xfrm rot="5400000">
              <a:off x="4023569" y="23069"/>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83" name="Google Shape;283;p33"/>
          <p:cNvSpPr txBox="1">
            <a:spLocks noGrp="1"/>
          </p:cNvSpPr>
          <p:nvPr>
            <p:ph type="title"/>
          </p:nvPr>
        </p:nvSpPr>
        <p:spPr>
          <a:xfrm rot="5400000">
            <a:off x="5490158" y="2975558"/>
            <a:ext cx="5021685" cy="1371600"/>
          </a:xfrm>
          <a:prstGeom prst="rect">
            <a:avLst/>
          </a:prstGeom>
          <a:noFill/>
          <a:ln>
            <a:noFill/>
          </a:ln>
        </p:spPr>
        <p:txBody>
          <a:bodyPr spcFirstLastPara="1" wrap="square" lIns="121875" tIns="60925" rIns="121875" bIns="60925" anchor="b" anchorCtr="0"/>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rot="5400000">
            <a:off x="1489658" y="575258"/>
            <a:ext cx="5021685" cy="6172200"/>
          </a:xfrm>
          <a:prstGeom prst="rect">
            <a:avLst/>
          </a:prstGeom>
          <a:noFill/>
          <a:ln>
            <a:noFill/>
          </a:ln>
        </p:spPr>
        <p:txBody>
          <a:bodyPr spcFirstLastPara="1" wrap="square" lIns="121875" tIns="60925" rIns="121875" bIns="60925" anchor="t" anchorCtr="0"/>
          <a:lstStyle>
            <a:lvl1pPr marL="457200" lvl="0" indent="-342900" algn="l">
              <a:lnSpc>
                <a:spcPct val="90000"/>
              </a:lnSpc>
              <a:spcBef>
                <a:spcPts val="1350"/>
              </a:spcBef>
              <a:spcAft>
                <a:spcPts val="0"/>
              </a:spcAft>
              <a:buSzPts val="1800"/>
              <a:buChar char="•"/>
              <a:defRPr/>
            </a:lvl1pPr>
            <a:lvl2pPr marL="914400" lvl="1" indent="-342900" algn="l">
              <a:lnSpc>
                <a:spcPct val="90000"/>
              </a:lnSpc>
              <a:spcBef>
                <a:spcPts val="9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23850" algn="l">
              <a:lnSpc>
                <a:spcPct val="90000"/>
              </a:lnSpc>
              <a:spcBef>
                <a:spcPts val="600"/>
              </a:spcBef>
              <a:spcAft>
                <a:spcPts val="0"/>
              </a:spcAft>
              <a:buSzPts val="1500"/>
              <a:buChar char="•"/>
              <a:defRPr/>
            </a:lvl5pPr>
            <a:lvl6pPr marL="2743200" lvl="5" indent="-323850" algn="l">
              <a:lnSpc>
                <a:spcPct val="90000"/>
              </a:lnSpc>
              <a:spcBef>
                <a:spcPts val="600"/>
              </a:spcBef>
              <a:spcAft>
                <a:spcPts val="0"/>
              </a:spcAft>
              <a:buSzPts val="1500"/>
              <a:buChar char="•"/>
              <a:defRPr/>
            </a:lvl6pPr>
            <a:lvl7pPr marL="3200400" lvl="6" indent="-323850" algn="l">
              <a:lnSpc>
                <a:spcPct val="90000"/>
              </a:lnSpc>
              <a:spcBef>
                <a:spcPts val="600"/>
              </a:spcBef>
              <a:spcAft>
                <a:spcPts val="0"/>
              </a:spcAft>
              <a:buSzPts val="1500"/>
              <a:buChar char="•"/>
              <a:defRPr/>
            </a:lvl7pPr>
            <a:lvl8pPr marL="3657600" lvl="7" indent="-323850" algn="l">
              <a:lnSpc>
                <a:spcPct val="90000"/>
              </a:lnSpc>
              <a:spcBef>
                <a:spcPts val="600"/>
              </a:spcBef>
              <a:spcAft>
                <a:spcPts val="0"/>
              </a:spcAft>
              <a:buSzPts val="1500"/>
              <a:buChar char="•"/>
              <a:defRPr/>
            </a:lvl8pPr>
            <a:lvl9pPr marL="4114800" lvl="8" indent="-323850" algn="l">
              <a:lnSpc>
                <a:spcPct val="90000"/>
              </a:lnSpc>
              <a:spcBef>
                <a:spcPts val="600"/>
              </a:spcBef>
              <a:spcAft>
                <a:spcPts val="0"/>
              </a:spcAft>
              <a:buSzPts val="1500"/>
              <a:buChar char="•"/>
              <a:defRPr/>
            </a:lvl9pPr>
          </a:lstStyle>
          <a:p>
            <a:endParaRPr/>
          </a:p>
        </p:txBody>
      </p:sp>
      <p:sp>
        <p:nvSpPr>
          <p:cNvPr id="285" name="Google Shape;285;p33"/>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3"/>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33"/>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5"/>
        <p:cNvGrpSpPr/>
        <p:nvPr/>
      </p:nvGrpSpPr>
      <p:grpSpPr>
        <a:xfrm>
          <a:off x="0" y="0"/>
          <a:ext cx="0" cy="0"/>
          <a:chOff x="0" y="0"/>
          <a:chExt cx="0" cy="0"/>
        </a:xfrm>
      </p:grpSpPr>
      <p:pic>
        <p:nvPicPr>
          <p:cNvPr id="296" name="Google Shape;296;p35"/>
          <p:cNvPicPr preferRelativeResize="0"/>
          <p:nvPr/>
        </p:nvPicPr>
        <p:blipFill rotWithShape="1">
          <a:blip r:embed="rId2">
            <a:alphaModFix/>
          </a:blip>
          <a:srcRect t="4126" b="3030"/>
          <a:stretch/>
        </p:blipFill>
        <p:spPr>
          <a:xfrm>
            <a:off x="0" y="0"/>
            <a:ext cx="9144000" cy="6858000"/>
          </a:xfrm>
          <a:prstGeom prst="rect">
            <a:avLst/>
          </a:prstGeom>
          <a:noFill/>
          <a:ln>
            <a:noFill/>
          </a:ln>
        </p:spPr>
      </p:pic>
      <p:pic>
        <p:nvPicPr>
          <p:cNvPr id="297" name="Google Shape;297;p35"/>
          <p:cNvPicPr preferRelativeResize="0"/>
          <p:nvPr/>
        </p:nvPicPr>
        <p:blipFill rotWithShape="1">
          <a:blip r:embed="rId3">
            <a:alphaModFix/>
          </a:blip>
          <a:srcRect/>
          <a:stretch/>
        </p:blipFill>
        <p:spPr>
          <a:xfrm>
            <a:off x="2133600" y="1676400"/>
            <a:ext cx="4876800" cy="4481513"/>
          </a:xfrm>
          <a:prstGeom prst="rect">
            <a:avLst/>
          </a:prstGeom>
          <a:noFill/>
          <a:ln>
            <a:noFill/>
          </a:ln>
        </p:spPr>
      </p:pic>
      <p:sp>
        <p:nvSpPr>
          <p:cNvPr id="298" name="Google Shape;298;p35"/>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3600" b="1">
                <a:solidFill>
                  <a:srgbClr val="00000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 name="Google Shape;299;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Clr>
                <a:schemeClr val="dk1"/>
              </a:buClr>
              <a:buSzPts val="2800"/>
              <a:buFont typeface="Arial"/>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300" name="Google Shape;300;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35"/>
          <p:cNvSpPr txBox="1">
            <a:spLocks noGrp="1"/>
          </p:cNvSpPr>
          <p:nvPr>
            <p:ph type="ftr" idx="11"/>
          </p:nvPr>
        </p:nvSpPr>
        <p:spPr>
          <a:xfrm>
            <a:off x="2667000" y="6248400"/>
            <a:ext cx="3810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3"/>
        <p:cNvGrpSpPr/>
        <p:nvPr/>
      </p:nvGrpSpPr>
      <p:grpSpPr>
        <a:xfrm>
          <a:off x="0" y="0"/>
          <a:ext cx="0" cy="0"/>
          <a:chOff x="0" y="0"/>
          <a:chExt cx="0" cy="0"/>
        </a:xfrm>
      </p:grpSpPr>
      <p:pic>
        <p:nvPicPr>
          <p:cNvPr id="304" name="Google Shape;304;p36"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05" name="Google Shape;305;p36"/>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6" name="Google Shape;306;p36"/>
          <p:cNvSpPr txBox="1">
            <a:spLocks noGrp="1"/>
          </p:cNvSpPr>
          <p:nvPr>
            <p:ph type="body" idx="1"/>
          </p:nvPr>
        </p:nvSpPr>
        <p:spPr>
          <a:xfrm>
            <a:off x="685800" y="2667000"/>
            <a:ext cx="7772400" cy="3429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7" name="Google Shape;307;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36"/>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
        <p:cNvGrpSpPr/>
        <p:nvPr/>
      </p:nvGrpSpPr>
      <p:grpSpPr>
        <a:xfrm>
          <a:off x="0" y="0"/>
          <a:ext cx="0" cy="0"/>
          <a:chOff x="0" y="0"/>
          <a:chExt cx="0" cy="0"/>
        </a:xfrm>
      </p:grpSpPr>
      <p:pic>
        <p:nvPicPr>
          <p:cNvPr id="311" name="Google Shape;311;p37"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12" name="Google Shape;312;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7"/>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5"/>
        <p:cNvGrpSpPr/>
        <p:nvPr/>
      </p:nvGrpSpPr>
      <p:grpSpPr>
        <a:xfrm>
          <a:off x="0" y="0"/>
          <a:ext cx="0" cy="0"/>
          <a:chOff x="0" y="0"/>
          <a:chExt cx="0" cy="0"/>
        </a:xfrm>
      </p:grpSpPr>
      <p:sp>
        <p:nvSpPr>
          <p:cNvPr id="316" name="Google Shape;316;p38"/>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317" name="Google Shape;317;p38"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8"/>
        <p:cNvGrpSpPr/>
        <p:nvPr/>
      </p:nvGrpSpPr>
      <p:grpSpPr>
        <a:xfrm>
          <a:off x="0" y="0"/>
          <a:ext cx="0" cy="0"/>
          <a:chOff x="0" y="0"/>
          <a:chExt cx="0" cy="0"/>
        </a:xfrm>
      </p:grpSpPr>
      <p:pic>
        <p:nvPicPr>
          <p:cNvPr id="319" name="Google Shape;319;p39"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20" name="Google Shape;320;p39"/>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1" name="Google Shape;321;p3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22" name="Google Shape;322;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39"/>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5"/>
        <p:cNvGrpSpPr/>
        <p:nvPr/>
      </p:nvGrpSpPr>
      <p:grpSpPr>
        <a:xfrm>
          <a:off x="0" y="0"/>
          <a:ext cx="0" cy="0"/>
          <a:chOff x="0" y="0"/>
          <a:chExt cx="0" cy="0"/>
        </a:xfrm>
      </p:grpSpPr>
      <p:pic>
        <p:nvPicPr>
          <p:cNvPr id="326" name="Google Shape;326;p40"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27" name="Google Shape;327;p40"/>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8" name="Google Shape;328;p40"/>
          <p:cNvSpPr txBox="1">
            <a:spLocks noGrp="1"/>
          </p:cNvSpPr>
          <p:nvPr>
            <p:ph type="body" idx="1"/>
          </p:nvPr>
        </p:nvSpPr>
        <p:spPr>
          <a:xfrm>
            <a:off x="685800" y="2667000"/>
            <a:ext cx="3810000" cy="34290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29" name="Google Shape;329;p40"/>
          <p:cNvSpPr txBox="1">
            <a:spLocks noGrp="1"/>
          </p:cNvSpPr>
          <p:nvPr>
            <p:ph type="body" idx="2"/>
          </p:nvPr>
        </p:nvSpPr>
        <p:spPr>
          <a:xfrm>
            <a:off x="4648200" y="2667000"/>
            <a:ext cx="3810000" cy="34290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30" name="Google Shape;330;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40"/>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3"/>
        <p:cNvGrpSpPr/>
        <p:nvPr/>
      </p:nvGrpSpPr>
      <p:grpSpPr>
        <a:xfrm>
          <a:off x="0" y="0"/>
          <a:ext cx="0" cy="0"/>
          <a:chOff x="0" y="0"/>
          <a:chExt cx="0" cy="0"/>
        </a:xfrm>
      </p:grpSpPr>
      <p:pic>
        <p:nvPicPr>
          <p:cNvPr id="334" name="Google Shape;334;p41"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35" name="Google Shape;335;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6" name="Google Shape;336;p4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7" name="Google Shape;337;p4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38" name="Google Shape;338;p41"/>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9" name="Google Shape;339;p41"/>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40" name="Google Shape;340;p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41"/>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3"/>
        <p:cNvGrpSpPr/>
        <p:nvPr/>
      </p:nvGrpSpPr>
      <p:grpSpPr>
        <a:xfrm>
          <a:off x="0" y="0"/>
          <a:ext cx="0" cy="0"/>
          <a:chOff x="0" y="0"/>
          <a:chExt cx="0" cy="0"/>
        </a:xfrm>
      </p:grpSpPr>
      <p:pic>
        <p:nvPicPr>
          <p:cNvPr id="344" name="Google Shape;344;p42"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45" name="Google Shape;345;p42"/>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6" name="Google Shape;346;p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42"/>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5"/>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5"/>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9"/>
        <p:cNvGrpSpPr/>
        <p:nvPr/>
      </p:nvGrpSpPr>
      <p:grpSpPr>
        <a:xfrm>
          <a:off x="0" y="0"/>
          <a:ext cx="0" cy="0"/>
          <a:chOff x="0" y="0"/>
          <a:chExt cx="0" cy="0"/>
        </a:xfrm>
      </p:grpSpPr>
      <p:pic>
        <p:nvPicPr>
          <p:cNvPr id="350" name="Google Shape;350;p43"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51" name="Google Shape;351;p43"/>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2" name="Google Shape;352;p43"/>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53" name="Google Shape;353;p43"/>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54" name="Google Shape;354;p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43"/>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7"/>
        <p:cNvGrpSpPr/>
        <p:nvPr/>
      </p:nvGrpSpPr>
      <p:grpSpPr>
        <a:xfrm>
          <a:off x="0" y="0"/>
          <a:ext cx="0" cy="0"/>
          <a:chOff x="0" y="0"/>
          <a:chExt cx="0" cy="0"/>
        </a:xfrm>
      </p:grpSpPr>
      <p:pic>
        <p:nvPicPr>
          <p:cNvPr id="358" name="Google Shape;358;p44"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59" name="Google Shape;359;p4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0" name="Google Shape;360;p4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1" name="Google Shape;361;p4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2" name="Google Shape;362;p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44"/>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5"/>
        <p:cNvGrpSpPr/>
        <p:nvPr/>
      </p:nvGrpSpPr>
      <p:grpSpPr>
        <a:xfrm>
          <a:off x="0" y="0"/>
          <a:ext cx="0" cy="0"/>
          <a:chOff x="0" y="0"/>
          <a:chExt cx="0" cy="0"/>
        </a:xfrm>
      </p:grpSpPr>
      <p:pic>
        <p:nvPicPr>
          <p:cNvPr id="366" name="Google Shape;366;p45"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67" name="Google Shape;367;p45"/>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 name="Google Shape;368;p45"/>
          <p:cNvSpPr txBox="1">
            <a:spLocks noGrp="1"/>
          </p:cNvSpPr>
          <p:nvPr>
            <p:ph type="body" idx="1"/>
          </p:nvPr>
        </p:nvSpPr>
        <p:spPr>
          <a:xfrm rot="5400000">
            <a:off x="2857500" y="495300"/>
            <a:ext cx="34290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9" name="Google Shape;369;p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5"/>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2"/>
        <p:cNvGrpSpPr/>
        <p:nvPr/>
      </p:nvGrpSpPr>
      <p:grpSpPr>
        <a:xfrm>
          <a:off x="0" y="0"/>
          <a:ext cx="0" cy="0"/>
          <a:chOff x="0" y="0"/>
          <a:chExt cx="0" cy="0"/>
        </a:xfrm>
      </p:grpSpPr>
      <p:pic>
        <p:nvPicPr>
          <p:cNvPr id="373" name="Google Shape;373;p46"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74" name="Google Shape;374;p46"/>
          <p:cNvSpPr txBox="1">
            <a:spLocks noGrp="1"/>
          </p:cNvSpPr>
          <p:nvPr>
            <p:ph type="title"/>
          </p:nvPr>
        </p:nvSpPr>
        <p:spPr>
          <a:xfrm rot="5400000">
            <a:off x="5238750" y="2876550"/>
            <a:ext cx="44958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5" name="Google Shape;375;p46"/>
          <p:cNvSpPr txBox="1">
            <a:spLocks noGrp="1"/>
          </p:cNvSpPr>
          <p:nvPr>
            <p:ph type="body" idx="1"/>
          </p:nvPr>
        </p:nvSpPr>
        <p:spPr>
          <a:xfrm rot="5400000">
            <a:off x="1276350" y="1009650"/>
            <a:ext cx="44958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6" name="Google Shape;376;p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6"/>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79"/>
        <p:cNvGrpSpPr/>
        <p:nvPr/>
      </p:nvGrpSpPr>
      <p:grpSpPr>
        <a:xfrm>
          <a:off x="0" y="0"/>
          <a:ext cx="0" cy="0"/>
          <a:chOff x="0" y="0"/>
          <a:chExt cx="0" cy="0"/>
        </a:xfrm>
      </p:grpSpPr>
      <p:pic>
        <p:nvPicPr>
          <p:cNvPr id="380" name="Google Shape;380;p47"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81" name="Google Shape;381;p47"/>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2" name="Google Shape;382;p47"/>
          <p:cNvSpPr>
            <a:spLocks noGrp="1"/>
          </p:cNvSpPr>
          <p:nvPr>
            <p:ph type="clipArt" idx="2"/>
          </p:nvPr>
        </p:nvSpPr>
        <p:spPr>
          <a:xfrm>
            <a:off x="685800" y="2667000"/>
            <a:ext cx="3810000" cy="34290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83" name="Google Shape;383;p47"/>
          <p:cNvSpPr txBox="1">
            <a:spLocks noGrp="1"/>
          </p:cNvSpPr>
          <p:nvPr>
            <p:ph type="body" idx="1"/>
          </p:nvPr>
        </p:nvSpPr>
        <p:spPr>
          <a:xfrm>
            <a:off x="4648200" y="2667000"/>
            <a:ext cx="3810000" cy="3429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4" name="Google Shape;384;p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47"/>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387"/>
        <p:cNvGrpSpPr/>
        <p:nvPr/>
      </p:nvGrpSpPr>
      <p:grpSpPr>
        <a:xfrm>
          <a:off x="0" y="0"/>
          <a:ext cx="0" cy="0"/>
          <a:chOff x="0" y="0"/>
          <a:chExt cx="0" cy="0"/>
        </a:xfrm>
      </p:grpSpPr>
      <p:pic>
        <p:nvPicPr>
          <p:cNvPr id="388" name="Google Shape;388;p48"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89" name="Google Shape;389;p48"/>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0" name="Google Shape;390;p48"/>
          <p:cNvSpPr>
            <a:spLocks noGrp="1"/>
          </p:cNvSpPr>
          <p:nvPr>
            <p:ph type="dgm" idx="2"/>
          </p:nvPr>
        </p:nvSpPr>
        <p:spPr>
          <a:xfrm>
            <a:off x="685800" y="2667000"/>
            <a:ext cx="7772400" cy="34290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91" name="Google Shape;391;p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48"/>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94"/>
        <p:cNvGrpSpPr/>
        <p:nvPr/>
      </p:nvGrpSpPr>
      <p:grpSpPr>
        <a:xfrm>
          <a:off x="0" y="0"/>
          <a:ext cx="0" cy="0"/>
          <a:chOff x="0" y="0"/>
          <a:chExt cx="0" cy="0"/>
        </a:xfrm>
      </p:grpSpPr>
      <p:pic>
        <p:nvPicPr>
          <p:cNvPr id="395" name="Google Shape;395;p49"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396" name="Google Shape;396;p49"/>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7" name="Google Shape;397;p49"/>
          <p:cNvSpPr txBox="1">
            <a:spLocks noGrp="1"/>
          </p:cNvSpPr>
          <p:nvPr>
            <p:ph type="body" idx="1"/>
          </p:nvPr>
        </p:nvSpPr>
        <p:spPr>
          <a:xfrm>
            <a:off x="685800" y="2667000"/>
            <a:ext cx="3810000" cy="3429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8" name="Google Shape;398;p49"/>
          <p:cNvSpPr txBox="1">
            <a:spLocks noGrp="1"/>
          </p:cNvSpPr>
          <p:nvPr>
            <p:ph type="body" idx="2"/>
          </p:nvPr>
        </p:nvSpPr>
        <p:spPr>
          <a:xfrm>
            <a:off x="4648200" y="2667000"/>
            <a:ext cx="3810000" cy="3429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9" name="Google Shape;399;p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49"/>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02"/>
        <p:cNvGrpSpPr/>
        <p:nvPr/>
      </p:nvGrpSpPr>
      <p:grpSpPr>
        <a:xfrm>
          <a:off x="0" y="0"/>
          <a:ext cx="0" cy="0"/>
          <a:chOff x="0" y="0"/>
          <a:chExt cx="0" cy="0"/>
        </a:xfrm>
      </p:grpSpPr>
      <p:pic>
        <p:nvPicPr>
          <p:cNvPr id="403" name="Google Shape;403;p50" descr="colorchange_epa_seal pantone trim"/>
          <p:cNvPicPr preferRelativeResize="0"/>
          <p:nvPr/>
        </p:nvPicPr>
        <p:blipFill rotWithShape="1">
          <a:blip r:embed="rId2">
            <a:alphaModFix/>
          </a:blip>
          <a:srcRect/>
          <a:stretch/>
        </p:blipFill>
        <p:spPr>
          <a:xfrm>
            <a:off x="6553200" y="76200"/>
            <a:ext cx="990600" cy="990600"/>
          </a:xfrm>
          <a:prstGeom prst="rect">
            <a:avLst/>
          </a:prstGeom>
          <a:noFill/>
          <a:ln>
            <a:noFill/>
          </a:ln>
        </p:spPr>
      </p:pic>
      <p:sp>
        <p:nvSpPr>
          <p:cNvPr id="404" name="Google Shape;404;p50"/>
          <p:cNvSpPr txBox="1">
            <a:spLocks noGrp="1"/>
          </p:cNvSpPr>
          <p:nvPr>
            <p:ph type="body" idx="1"/>
          </p:nvPr>
        </p:nvSpPr>
        <p:spPr>
          <a:xfrm>
            <a:off x="685800" y="1600200"/>
            <a:ext cx="7772400" cy="4495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5" name="Google Shape;405;p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50"/>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12"/>
        <p:cNvGrpSpPr/>
        <p:nvPr/>
      </p:nvGrpSpPr>
      <p:grpSpPr>
        <a:xfrm>
          <a:off x="0" y="0"/>
          <a:ext cx="0" cy="0"/>
          <a:chOff x="0" y="0"/>
          <a:chExt cx="0" cy="0"/>
        </a:xfrm>
      </p:grpSpPr>
      <p:sp>
        <p:nvSpPr>
          <p:cNvPr id="413" name="Google Shape;413;p52"/>
          <p:cNvSpPr/>
          <p:nvPr/>
        </p:nvSpPr>
        <p:spPr>
          <a:xfrm>
            <a:off x="0" y="0"/>
            <a:ext cx="9144000" cy="6858000"/>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4" name="Google Shape;414;p52" descr="3875_NIFB_Logo_K_FA_FINAL_REV_REG.MARK_K_NoTag.eps"/>
          <p:cNvPicPr preferRelativeResize="0"/>
          <p:nvPr/>
        </p:nvPicPr>
        <p:blipFill rotWithShape="1">
          <a:blip r:embed="rId2">
            <a:alphaModFix/>
          </a:blip>
          <a:srcRect/>
          <a:stretch/>
        </p:blipFill>
        <p:spPr>
          <a:xfrm>
            <a:off x="3086222" y="655441"/>
            <a:ext cx="2767398" cy="2971310"/>
          </a:xfrm>
          <a:prstGeom prst="rect">
            <a:avLst/>
          </a:prstGeom>
          <a:noFill/>
          <a:ln>
            <a:noFill/>
          </a:ln>
        </p:spPr>
      </p:pic>
      <p:pic>
        <p:nvPicPr>
          <p:cNvPr id="415" name="Google Shape;415;p52" descr="Untitled-2.png"/>
          <p:cNvPicPr preferRelativeResize="0"/>
          <p:nvPr/>
        </p:nvPicPr>
        <p:blipFill rotWithShape="1">
          <a:blip r:embed="rId3">
            <a:alphaModFix/>
          </a:blip>
          <a:srcRect/>
          <a:stretch/>
        </p:blipFill>
        <p:spPr>
          <a:xfrm flipH="1">
            <a:off x="-77912" y="1718928"/>
            <a:ext cx="2158174" cy="5139072"/>
          </a:xfrm>
          <a:prstGeom prst="rect">
            <a:avLst/>
          </a:prstGeom>
          <a:noFill/>
          <a:ln>
            <a:noFill/>
          </a:ln>
        </p:spPr>
      </p:pic>
      <p:pic>
        <p:nvPicPr>
          <p:cNvPr id="416" name="Google Shape;416;p52" descr="Untitled-2.png"/>
          <p:cNvPicPr preferRelativeResize="0"/>
          <p:nvPr/>
        </p:nvPicPr>
        <p:blipFill rotWithShape="1">
          <a:blip r:embed="rId3">
            <a:alphaModFix/>
          </a:blip>
          <a:srcRect/>
          <a:stretch/>
        </p:blipFill>
        <p:spPr>
          <a:xfrm>
            <a:off x="7066660" y="1718928"/>
            <a:ext cx="2158174" cy="5139072"/>
          </a:xfrm>
          <a:prstGeom prst="rect">
            <a:avLst/>
          </a:prstGeom>
          <a:noFill/>
          <a:ln>
            <a:noFill/>
          </a:ln>
        </p:spPr>
      </p:pic>
      <p:sp>
        <p:nvSpPr>
          <p:cNvPr id="417" name="Google Shape;417;p52"/>
          <p:cNvSpPr txBox="1">
            <a:spLocks noGrp="1"/>
          </p:cNvSpPr>
          <p:nvPr>
            <p:ph type="body" idx="1"/>
          </p:nvPr>
        </p:nvSpPr>
        <p:spPr>
          <a:xfrm>
            <a:off x="2307601" y="4431459"/>
            <a:ext cx="4534505" cy="648012"/>
          </a:xfrm>
          <a:prstGeom prst="rect">
            <a:avLst/>
          </a:prstGeom>
          <a:noFill/>
          <a:ln>
            <a:noFill/>
          </a:ln>
        </p:spPr>
        <p:txBody>
          <a:bodyPr spcFirstLastPara="1" wrap="square" lIns="91425" tIns="45700" rIns="91425" bIns="45700" anchor="t" anchorCtr="0"/>
          <a:lstStyle>
            <a:lvl1pPr marL="457200" marR="0" lvl="0" indent="-228600" algn="ctr" rtl="0">
              <a:spcBef>
                <a:spcPts val="620"/>
              </a:spcBef>
              <a:spcAft>
                <a:spcPts val="0"/>
              </a:spcAft>
              <a:buClr>
                <a:schemeClr val="lt1"/>
              </a:buClr>
              <a:buSzPts val="3100"/>
              <a:buFont typeface="Arial"/>
              <a:buNone/>
              <a:defRPr sz="31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52"/>
          <p:cNvSpPr txBox="1">
            <a:spLocks noGrp="1"/>
          </p:cNvSpPr>
          <p:nvPr>
            <p:ph type="body" idx="2"/>
          </p:nvPr>
        </p:nvSpPr>
        <p:spPr>
          <a:xfrm>
            <a:off x="2307601" y="5481848"/>
            <a:ext cx="4534505" cy="837499"/>
          </a:xfrm>
          <a:prstGeom prst="rect">
            <a:avLst/>
          </a:prstGeom>
          <a:noFill/>
          <a:ln>
            <a:noFill/>
          </a:ln>
        </p:spPr>
        <p:txBody>
          <a:bodyPr spcFirstLastPara="1" wrap="square" lIns="91425" tIns="45700" rIns="91425" bIns="45700" anchor="t" anchorCtr="0"/>
          <a:lstStyle>
            <a:lvl1pPr marL="457200" marR="0" lvl="0" indent="-228600" algn="ctr"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19" name="Google Shape;419;p52"/>
          <p:cNvCxnSpPr/>
          <p:nvPr/>
        </p:nvCxnSpPr>
        <p:spPr>
          <a:xfrm>
            <a:off x="2307601" y="5245559"/>
            <a:ext cx="4534505" cy="0"/>
          </a:xfrm>
          <a:prstGeom prst="straightConnector1">
            <a:avLst/>
          </a:prstGeom>
          <a:noFill/>
          <a:ln w="25400" cap="flat" cmpd="sng">
            <a:solidFill>
              <a:schemeClr val="accent3"/>
            </a:solidFill>
            <a:prstDash val="solid"/>
            <a:round/>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20"/>
        <p:cNvGrpSpPr/>
        <p:nvPr/>
      </p:nvGrpSpPr>
      <p:grpSpPr>
        <a:xfrm>
          <a:off x="0" y="0"/>
          <a:ext cx="0" cy="0"/>
          <a:chOff x="0" y="0"/>
          <a:chExt cx="0" cy="0"/>
        </a:xfrm>
      </p:grpSpPr>
      <p:pic>
        <p:nvPicPr>
          <p:cNvPr id="421" name="Google Shape;421;p53" descr="Background -full gradient_1.png"/>
          <p:cNvPicPr preferRelativeResize="0"/>
          <p:nvPr/>
        </p:nvPicPr>
        <p:blipFill rotWithShape="1">
          <a:blip r:embed="rId2">
            <a:alphaModFix/>
          </a:blip>
          <a:srcRect/>
          <a:stretch/>
        </p:blipFill>
        <p:spPr>
          <a:xfrm>
            <a:off x="0" y="7434"/>
            <a:ext cx="9144000" cy="6858000"/>
          </a:xfrm>
          <a:prstGeom prst="rect">
            <a:avLst/>
          </a:prstGeom>
          <a:noFill/>
          <a:ln>
            <a:noFill/>
          </a:ln>
        </p:spPr>
      </p:pic>
      <p:sp>
        <p:nvSpPr>
          <p:cNvPr id="422" name="Google Shape;422;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23" name="Google Shape;423;p53"/>
          <p:cNvSpPr txBox="1">
            <a:spLocks noGrp="1"/>
          </p:cNvSpPr>
          <p:nvPr>
            <p:ph type="body" idx="1"/>
          </p:nvPr>
        </p:nvSpPr>
        <p:spPr>
          <a:xfrm>
            <a:off x="600075" y="1600200"/>
            <a:ext cx="3799081" cy="4648199"/>
          </a:xfrm>
          <a:prstGeom prst="rect">
            <a:avLst/>
          </a:prstGeom>
          <a:noFill/>
          <a:ln>
            <a:noFill/>
          </a:ln>
        </p:spPr>
        <p:txBody>
          <a:bodyPr spcFirstLastPara="1" wrap="square" lIns="91425" tIns="45700" rIns="91425" bIns="45700" anchor="t" anchorCtr="0"/>
          <a:lstStyle>
            <a:lvl1pPr marL="457200" marR="0" lvl="0" indent="-228600" algn="l" rtl="0">
              <a:spcBef>
                <a:spcPts val="390"/>
              </a:spcBef>
              <a:spcAft>
                <a:spcPts val="0"/>
              </a:spcAft>
              <a:buClr>
                <a:schemeClr val="accent3"/>
              </a:buClr>
              <a:buSzPts val="1950"/>
              <a:buFont typeface="Arial"/>
              <a:buNone/>
              <a:defRPr sz="1950" b="0" i="0" u="none" strike="noStrike" cap="none">
                <a:solidFill>
                  <a:schemeClr val="accent3"/>
                </a:solidFill>
                <a:latin typeface="Arial"/>
                <a:ea typeface="Arial"/>
                <a:cs typeface="Arial"/>
                <a:sym typeface="Arial"/>
              </a:defRPr>
            </a:lvl1pPr>
            <a:lvl2pPr marL="914400" marR="0" lvl="1" indent="-228600" algn="l" rtl="0">
              <a:spcBef>
                <a:spcPts val="270"/>
              </a:spcBef>
              <a:spcAft>
                <a:spcPts val="0"/>
              </a:spcAft>
              <a:buClr>
                <a:schemeClr val="accent3"/>
              </a:buClr>
              <a:buSzPts val="1350"/>
              <a:buFont typeface="Arial"/>
              <a:buNone/>
              <a:defRPr sz="1350" b="0" i="0" u="none" strike="noStrike" cap="none">
                <a:solidFill>
                  <a:schemeClr val="accent3"/>
                </a:solidFill>
                <a:latin typeface="Arial"/>
                <a:ea typeface="Arial"/>
                <a:cs typeface="Arial"/>
                <a:sym typeface="Arial"/>
              </a:defRPr>
            </a:lvl2pPr>
            <a:lvl3pPr marL="1371600" marR="0" lvl="2" indent="-314325" algn="l" rtl="0">
              <a:spcBef>
                <a:spcPts val="270"/>
              </a:spcBef>
              <a:spcAft>
                <a:spcPts val="0"/>
              </a:spcAft>
              <a:buClr>
                <a:schemeClr val="accent3"/>
              </a:buClr>
              <a:buSzPts val="1350"/>
              <a:buFont typeface="Merriweather Sans"/>
              <a:buChar char="–"/>
              <a:defRPr sz="135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4" name="Google Shape;424;p53"/>
          <p:cNvSpPr txBox="1">
            <a:spLocks noGrp="1"/>
          </p:cNvSpPr>
          <p:nvPr>
            <p:ph type="body" idx="2"/>
          </p:nvPr>
        </p:nvSpPr>
        <p:spPr>
          <a:xfrm>
            <a:off x="4716270" y="1600200"/>
            <a:ext cx="3799081" cy="4648199"/>
          </a:xfrm>
          <a:prstGeom prst="rect">
            <a:avLst/>
          </a:prstGeom>
          <a:noFill/>
          <a:ln>
            <a:noFill/>
          </a:ln>
        </p:spPr>
        <p:txBody>
          <a:bodyPr spcFirstLastPara="1" wrap="square" lIns="91425" tIns="45700" rIns="91425" bIns="45700" anchor="t" anchorCtr="0"/>
          <a:lstStyle>
            <a:lvl1pPr marL="457200" marR="0" lvl="0" indent="-228600" algn="l" rtl="0">
              <a:spcBef>
                <a:spcPts val="390"/>
              </a:spcBef>
              <a:spcAft>
                <a:spcPts val="0"/>
              </a:spcAft>
              <a:buClr>
                <a:schemeClr val="accent3"/>
              </a:buClr>
              <a:buSzPts val="1950"/>
              <a:buFont typeface="Arial"/>
              <a:buNone/>
              <a:defRPr sz="1950" b="0" i="0" u="none" strike="noStrike" cap="none">
                <a:solidFill>
                  <a:schemeClr val="accent3"/>
                </a:solidFill>
                <a:latin typeface="Arial"/>
                <a:ea typeface="Arial"/>
                <a:cs typeface="Arial"/>
                <a:sym typeface="Arial"/>
              </a:defRPr>
            </a:lvl1pPr>
            <a:lvl2pPr marL="914400" marR="0" lvl="1" indent="-228600" algn="l" rtl="0">
              <a:spcBef>
                <a:spcPts val="270"/>
              </a:spcBef>
              <a:spcAft>
                <a:spcPts val="0"/>
              </a:spcAft>
              <a:buClr>
                <a:schemeClr val="accent3"/>
              </a:buClr>
              <a:buSzPts val="1350"/>
              <a:buFont typeface="Arial"/>
              <a:buNone/>
              <a:defRPr sz="1350" b="0" i="0" u="none" strike="noStrike" cap="none">
                <a:solidFill>
                  <a:schemeClr val="accent3"/>
                </a:solidFill>
                <a:latin typeface="Arial"/>
                <a:ea typeface="Arial"/>
                <a:cs typeface="Arial"/>
                <a:sym typeface="Arial"/>
              </a:defRPr>
            </a:lvl2pPr>
            <a:lvl3pPr marL="1371600" marR="0" lvl="2" indent="-314325" algn="l" rtl="0">
              <a:spcBef>
                <a:spcPts val="270"/>
              </a:spcBef>
              <a:spcAft>
                <a:spcPts val="0"/>
              </a:spcAft>
              <a:buClr>
                <a:schemeClr val="accent3"/>
              </a:buClr>
              <a:buSzPts val="1350"/>
              <a:buFont typeface="Merriweather Sans"/>
              <a:buChar char="–"/>
              <a:defRPr sz="135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5" name="Google Shape;425;p53"/>
          <p:cNvSpPr/>
          <p:nvPr/>
        </p:nvSpPr>
        <p:spPr>
          <a:xfrm>
            <a:off x="0" y="1"/>
            <a:ext cx="9144000" cy="1096767"/>
          </a:xfrm>
          <a:prstGeom prst="rect">
            <a:avLst/>
          </a:prstGeom>
          <a:gradFill>
            <a:gsLst>
              <a:gs pos="0">
                <a:srgbClr val="FF8603"/>
              </a:gs>
              <a:gs pos="55000">
                <a:srgbClr val="FF8603"/>
              </a:gs>
              <a:gs pos="100000">
                <a:srgbClr val="FF52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426" name="Google Shape;426;p53" descr="3875_NIFB_Logo_K_FA_FINAL_REV_REG.MARK_K_NoTag.eps"/>
          <p:cNvPicPr preferRelativeResize="0"/>
          <p:nvPr/>
        </p:nvPicPr>
        <p:blipFill rotWithShape="1">
          <a:blip r:embed="rId3">
            <a:alphaModFix/>
          </a:blip>
          <a:srcRect/>
          <a:stretch/>
        </p:blipFill>
        <p:spPr>
          <a:xfrm>
            <a:off x="536681" y="146962"/>
            <a:ext cx="583176" cy="834862"/>
          </a:xfrm>
          <a:prstGeom prst="rect">
            <a:avLst/>
          </a:prstGeom>
          <a:noFill/>
          <a:ln>
            <a:noFill/>
          </a:ln>
        </p:spPr>
      </p:pic>
      <p:pic>
        <p:nvPicPr>
          <p:cNvPr id="427" name="Google Shape;427;p53" descr="Untitled-2.png"/>
          <p:cNvPicPr preferRelativeResize="0"/>
          <p:nvPr/>
        </p:nvPicPr>
        <p:blipFill rotWithShape="1">
          <a:blip r:embed="rId4">
            <a:alphaModFix/>
          </a:blip>
          <a:srcRect/>
          <a:stretch/>
        </p:blipFill>
        <p:spPr>
          <a:xfrm flipH="1">
            <a:off x="-13997" y="48592"/>
            <a:ext cx="332000" cy="1054082"/>
          </a:xfrm>
          <a:prstGeom prst="rect">
            <a:avLst/>
          </a:prstGeom>
          <a:noFill/>
          <a:ln>
            <a:noFill/>
          </a:ln>
        </p:spPr>
      </p:pic>
      <p:sp>
        <p:nvSpPr>
          <p:cNvPr id="428" name="Google Shape;428;p53"/>
          <p:cNvSpPr txBox="1">
            <a:spLocks noGrp="1"/>
          </p:cNvSpPr>
          <p:nvPr>
            <p:ph type="body" idx="3"/>
          </p:nvPr>
        </p:nvSpPr>
        <p:spPr>
          <a:xfrm>
            <a:off x="1253502" y="305819"/>
            <a:ext cx="6017378" cy="648012"/>
          </a:xfrm>
          <a:prstGeom prst="rect">
            <a:avLst/>
          </a:prstGeom>
          <a:noFill/>
          <a:ln>
            <a:noFill/>
          </a:ln>
        </p:spPr>
        <p:txBody>
          <a:bodyPr spcFirstLastPara="1" wrap="square" lIns="91425" tIns="45700" rIns="91425" bIns="45700" anchor="t" anchorCtr="0"/>
          <a:lstStyle>
            <a:lvl1pPr marL="457200" marR="0" lvl="0" indent="-228600" algn="l" rtl="0">
              <a:spcBef>
                <a:spcPts val="42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ctr" rtl="0">
              <a:spcBef>
                <a:spcPts val="300"/>
              </a:spcBef>
              <a:spcAft>
                <a:spcPts val="0"/>
              </a:spcAft>
              <a:buClr>
                <a:schemeClr val="accent3"/>
              </a:buClr>
              <a:buSzPts val="1500"/>
              <a:buFont typeface="Arial"/>
              <a:buNone/>
              <a:defRPr sz="1500" b="0" i="0" u="none" strike="noStrike" cap="none">
                <a:solidFill>
                  <a:schemeClr val="accent3"/>
                </a:solidFill>
                <a:latin typeface="Arial"/>
                <a:ea typeface="Arial"/>
                <a:cs typeface="Arial"/>
                <a:sym typeface="Arial"/>
              </a:defRPr>
            </a:lvl3pPr>
            <a:lvl4pPr marL="1828800" marR="0" lvl="3"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4pPr>
            <a:lvl5pPr marL="2286000" marR="0" lvl="4"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008">
          <p15:clr>
            <a:srgbClr val="FBAE40"/>
          </p15:clr>
        </p15:guide>
        <p15:guide id="2" pos="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6"/>
          <p:cNvSpPr txBox="1">
            <a:spLocks noGrp="1"/>
          </p:cNvSpPr>
          <p:nvPr>
            <p:ph type="ctrTitle"/>
          </p:nvPr>
        </p:nvSpPr>
        <p:spPr>
          <a:xfrm>
            <a:off x="1942416" y="2514601"/>
            <a:ext cx="6600451" cy="226278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9" name="Google Shape;69;p6"/>
          <p:cNvSpPr txBox="1">
            <a:spLocks noGrp="1"/>
          </p:cNvSpPr>
          <p:nvPr>
            <p:ph type="subTitle" idx="1"/>
          </p:nvPr>
        </p:nvSpPr>
        <p:spPr>
          <a:xfrm>
            <a:off x="1942416" y="4777380"/>
            <a:ext cx="6600451" cy="1126283"/>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70" name="Google Shape;70;p6"/>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6"/>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6"/>
          <p:cNvSpPr/>
          <p:nvPr/>
        </p:nvSpPr>
        <p:spPr>
          <a:xfrm>
            <a:off x="-31719" y="4321158"/>
            <a:ext cx="1395473" cy="781781"/>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txBox="1">
            <a:spLocks noGrp="1"/>
          </p:cNvSpPr>
          <p:nvPr>
            <p:ph type="sldNum" idx="12"/>
          </p:nvPr>
        </p:nvSpPr>
        <p:spPr>
          <a:xfrm>
            <a:off x="423334" y="4529541"/>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29"/>
        <p:cNvGrpSpPr/>
        <p:nvPr/>
      </p:nvGrpSpPr>
      <p:grpSpPr>
        <a:xfrm>
          <a:off x="0" y="0"/>
          <a:ext cx="0" cy="0"/>
          <a:chOff x="0" y="0"/>
          <a:chExt cx="0" cy="0"/>
        </a:xfrm>
      </p:grpSpPr>
      <p:pic>
        <p:nvPicPr>
          <p:cNvPr id="430" name="Google Shape;430;p54" descr="Background -right gradient_1.png"/>
          <p:cNvPicPr preferRelativeResize="0"/>
          <p:nvPr/>
        </p:nvPicPr>
        <p:blipFill rotWithShape="1">
          <a:blip r:embed="rId2">
            <a:alphaModFix/>
          </a:blip>
          <a:srcRect/>
          <a:stretch/>
        </p:blipFill>
        <p:spPr>
          <a:xfrm>
            <a:off x="1181100" y="7434"/>
            <a:ext cx="7962900" cy="6858000"/>
          </a:xfrm>
          <a:prstGeom prst="rect">
            <a:avLst/>
          </a:prstGeom>
          <a:noFill/>
          <a:ln>
            <a:noFill/>
          </a:ln>
        </p:spPr>
      </p:pic>
      <p:sp>
        <p:nvSpPr>
          <p:cNvPr id="431" name="Google Shape;431;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32" name="Google Shape;432;p54" descr="Stalks_Right.png"/>
          <p:cNvPicPr preferRelativeResize="0"/>
          <p:nvPr/>
        </p:nvPicPr>
        <p:blipFill rotWithShape="1">
          <a:blip r:embed="rId3">
            <a:alphaModFix/>
          </a:blip>
          <a:srcRect/>
          <a:stretch/>
        </p:blipFill>
        <p:spPr>
          <a:xfrm>
            <a:off x="7575886" y="2433134"/>
            <a:ext cx="1657350" cy="4432300"/>
          </a:xfrm>
          <a:prstGeom prst="rect">
            <a:avLst/>
          </a:prstGeom>
          <a:noFill/>
          <a:ln>
            <a:noFill/>
          </a:ln>
        </p:spPr>
      </p:pic>
      <p:sp>
        <p:nvSpPr>
          <p:cNvPr id="433" name="Google Shape;433;p54"/>
          <p:cNvSpPr txBox="1">
            <a:spLocks noGrp="1"/>
          </p:cNvSpPr>
          <p:nvPr>
            <p:ph type="body" idx="1"/>
          </p:nvPr>
        </p:nvSpPr>
        <p:spPr>
          <a:xfrm>
            <a:off x="600075" y="1600200"/>
            <a:ext cx="7915275" cy="4648199"/>
          </a:xfrm>
          <a:prstGeom prst="rect">
            <a:avLst/>
          </a:prstGeom>
          <a:noFill/>
          <a:ln>
            <a:noFill/>
          </a:ln>
        </p:spPr>
        <p:txBody>
          <a:bodyPr spcFirstLastPara="1" wrap="square" lIns="91425" tIns="45700" rIns="91425" bIns="45700" anchor="t" anchorCtr="0"/>
          <a:lstStyle>
            <a:lvl1pPr marL="457200" marR="0" lvl="0" indent="-228600" algn="l" rtl="0">
              <a:spcBef>
                <a:spcPts val="390"/>
              </a:spcBef>
              <a:spcAft>
                <a:spcPts val="0"/>
              </a:spcAft>
              <a:buClr>
                <a:schemeClr val="accent3"/>
              </a:buClr>
              <a:buSzPts val="1950"/>
              <a:buFont typeface="Arial"/>
              <a:buNone/>
              <a:defRPr sz="1950" b="0" i="0" u="none" strike="noStrike" cap="none">
                <a:solidFill>
                  <a:schemeClr val="accent3"/>
                </a:solidFill>
                <a:latin typeface="Arial"/>
                <a:ea typeface="Arial"/>
                <a:cs typeface="Arial"/>
                <a:sym typeface="Arial"/>
              </a:defRPr>
            </a:lvl1pPr>
            <a:lvl2pPr marL="914400" marR="0" lvl="1" indent="-228600" algn="l" rtl="0">
              <a:spcBef>
                <a:spcPts val="270"/>
              </a:spcBef>
              <a:spcAft>
                <a:spcPts val="0"/>
              </a:spcAft>
              <a:buClr>
                <a:schemeClr val="accent3"/>
              </a:buClr>
              <a:buSzPts val="1350"/>
              <a:buFont typeface="Arial"/>
              <a:buNone/>
              <a:defRPr sz="1350" b="0" i="0" u="none" strike="noStrike" cap="none">
                <a:solidFill>
                  <a:schemeClr val="accent3"/>
                </a:solidFill>
                <a:latin typeface="Arial"/>
                <a:ea typeface="Arial"/>
                <a:cs typeface="Arial"/>
                <a:sym typeface="Arial"/>
              </a:defRPr>
            </a:lvl2pPr>
            <a:lvl3pPr marL="1371600" marR="0" lvl="2" indent="-314325" algn="l" rtl="0">
              <a:spcBef>
                <a:spcPts val="270"/>
              </a:spcBef>
              <a:spcAft>
                <a:spcPts val="0"/>
              </a:spcAft>
              <a:buClr>
                <a:schemeClr val="accent3"/>
              </a:buClr>
              <a:buSzPts val="1350"/>
              <a:buFont typeface="Merriweather Sans"/>
              <a:buChar char="–"/>
              <a:defRPr sz="135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4" name="Google Shape;434;p54"/>
          <p:cNvSpPr/>
          <p:nvPr/>
        </p:nvSpPr>
        <p:spPr>
          <a:xfrm>
            <a:off x="0" y="1"/>
            <a:ext cx="9144000" cy="1096767"/>
          </a:xfrm>
          <a:prstGeom prst="rect">
            <a:avLst/>
          </a:prstGeom>
          <a:gradFill>
            <a:gsLst>
              <a:gs pos="0">
                <a:srgbClr val="FF8603"/>
              </a:gs>
              <a:gs pos="55000">
                <a:srgbClr val="FF8603"/>
              </a:gs>
              <a:gs pos="100000">
                <a:srgbClr val="FF52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435" name="Google Shape;435;p54" descr="3875_NIFB_Logo_K_FA_FINAL_REV_REG.MARK_K_NoTag.eps"/>
          <p:cNvPicPr preferRelativeResize="0"/>
          <p:nvPr/>
        </p:nvPicPr>
        <p:blipFill rotWithShape="1">
          <a:blip r:embed="rId4">
            <a:alphaModFix/>
          </a:blip>
          <a:srcRect/>
          <a:stretch/>
        </p:blipFill>
        <p:spPr>
          <a:xfrm>
            <a:off x="536681" y="146962"/>
            <a:ext cx="583176" cy="834862"/>
          </a:xfrm>
          <a:prstGeom prst="rect">
            <a:avLst/>
          </a:prstGeom>
          <a:noFill/>
          <a:ln>
            <a:noFill/>
          </a:ln>
        </p:spPr>
      </p:pic>
      <p:pic>
        <p:nvPicPr>
          <p:cNvPr id="436" name="Google Shape;436;p54" descr="Untitled-2.png"/>
          <p:cNvPicPr preferRelativeResize="0"/>
          <p:nvPr/>
        </p:nvPicPr>
        <p:blipFill rotWithShape="1">
          <a:blip r:embed="rId5">
            <a:alphaModFix/>
          </a:blip>
          <a:srcRect/>
          <a:stretch/>
        </p:blipFill>
        <p:spPr>
          <a:xfrm flipH="1">
            <a:off x="-13997" y="48592"/>
            <a:ext cx="332000" cy="1054082"/>
          </a:xfrm>
          <a:prstGeom prst="rect">
            <a:avLst/>
          </a:prstGeom>
          <a:noFill/>
          <a:ln>
            <a:noFill/>
          </a:ln>
        </p:spPr>
      </p:pic>
      <p:sp>
        <p:nvSpPr>
          <p:cNvPr id="437" name="Google Shape;437;p54"/>
          <p:cNvSpPr txBox="1">
            <a:spLocks noGrp="1"/>
          </p:cNvSpPr>
          <p:nvPr>
            <p:ph type="body" idx="2"/>
          </p:nvPr>
        </p:nvSpPr>
        <p:spPr>
          <a:xfrm>
            <a:off x="1253502" y="305819"/>
            <a:ext cx="6017378" cy="648012"/>
          </a:xfrm>
          <a:prstGeom prst="rect">
            <a:avLst/>
          </a:prstGeom>
          <a:noFill/>
          <a:ln>
            <a:noFill/>
          </a:ln>
        </p:spPr>
        <p:txBody>
          <a:bodyPr spcFirstLastPara="1" wrap="square" lIns="91425" tIns="45700" rIns="91425" bIns="45700" anchor="t" anchorCtr="0"/>
          <a:lstStyle>
            <a:lvl1pPr marL="457200" marR="0" lvl="0" indent="-228600" algn="l" rtl="0">
              <a:spcBef>
                <a:spcPts val="42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ctr" rtl="0">
              <a:spcBef>
                <a:spcPts val="300"/>
              </a:spcBef>
              <a:spcAft>
                <a:spcPts val="0"/>
              </a:spcAft>
              <a:buClr>
                <a:schemeClr val="accent3"/>
              </a:buClr>
              <a:buSzPts val="1500"/>
              <a:buFont typeface="Arial"/>
              <a:buNone/>
              <a:defRPr sz="1500" b="0" i="0" u="none" strike="noStrike" cap="none">
                <a:solidFill>
                  <a:schemeClr val="accent3"/>
                </a:solidFill>
                <a:latin typeface="Arial"/>
                <a:ea typeface="Arial"/>
                <a:cs typeface="Arial"/>
                <a:sym typeface="Arial"/>
              </a:defRPr>
            </a:lvl3pPr>
            <a:lvl4pPr marL="1828800" marR="0" lvl="3"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4pPr>
            <a:lvl5pPr marL="2286000" marR="0" lvl="4"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38"/>
        <p:cNvGrpSpPr/>
        <p:nvPr/>
      </p:nvGrpSpPr>
      <p:grpSpPr>
        <a:xfrm>
          <a:off x="0" y="0"/>
          <a:ext cx="0" cy="0"/>
          <a:chOff x="0" y="0"/>
          <a:chExt cx="0" cy="0"/>
        </a:xfrm>
      </p:grpSpPr>
      <p:sp>
        <p:nvSpPr>
          <p:cNvPr id="439" name="Google Shape;439;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40" name="Google Shape;440;p55" descr="Background -right gradient_1.png"/>
          <p:cNvPicPr preferRelativeResize="0"/>
          <p:nvPr/>
        </p:nvPicPr>
        <p:blipFill rotWithShape="1">
          <a:blip r:embed="rId2">
            <a:alphaModFix/>
          </a:blip>
          <a:srcRect/>
          <a:stretch/>
        </p:blipFill>
        <p:spPr>
          <a:xfrm>
            <a:off x="1154571" y="7434"/>
            <a:ext cx="7989429" cy="6858000"/>
          </a:xfrm>
          <a:prstGeom prst="rect">
            <a:avLst/>
          </a:prstGeom>
          <a:noFill/>
          <a:ln>
            <a:noFill/>
          </a:ln>
        </p:spPr>
      </p:pic>
      <p:pic>
        <p:nvPicPr>
          <p:cNvPr id="441" name="Google Shape;441;p55" descr="Stalks_Right.png"/>
          <p:cNvPicPr preferRelativeResize="0"/>
          <p:nvPr/>
        </p:nvPicPr>
        <p:blipFill rotWithShape="1">
          <a:blip r:embed="rId3">
            <a:alphaModFix/>
          </a:blip>
          <a:srcRect/>
          <a:stretch/>
        </p:blipFill>
        <p:spPr>
          <a:xfrm>
            <a:off x="7588405" y="2460073"/>
            <a:ext cx="1644497" cy="4397927"/>
          </a:xfrm>
          <a:prstGeom prst="rect">
            <a:avLst/>
          </a:prstGeom>
          <a:noFill/>
          <a:ln>
            <a:noFill/>
          </a:ln>
        </p:spPr>
      </p:pic>
      <p:sp>
        <p:nvSpPr>
          <p:cNvPr id="442" name="Google Shape;442;p55"/>
          <p:cNvSpPr txBox="1">
            <a:spLocks noGrp="1"/>
          </p:cNvSpPr>
          <p:nvPr>
            <p:ph type="body" idx="1"/>
          </p:nvPr>
        </p:nvSpPr>
        <p:spPr>
          <a:xfrm>
            <a:off x="600075" y="1600200"/>
            <a:ext cx="4354830" cy="4648199"/>
          </a:xfrm>
          <a:prstGeom prst="rect">
            <a:avLst/>
          </a:prstGeom>
          <a:noFill/>
          <a:ln>
            <a:noFill/>
          </a:ln>
        </p:spPr>
        <p:txBody>
          <a:bodyPr spcFirstLastPara="1" wrap="square" lIns="91425" tIns="45700" rIns="91425" bIns="45700" anchor="t" anchorCtr="0"/>
          <a:lstStyle>
            <a:lvl1pPr marL="457200" marR="0" lvl="0" indent="-228600" algn="l" rtl="0">
              <a:spcBef>
                <a:spcPts val="390"/>
              </a:spcBef>
              <a:spcAft>
                <a:spcPts val="0"/>
              </a:spcAft>
              <a:buClr>
                <a:schemeClr val="accent3"/>
              </a:buClr>
              <a:buSzPts val="1950"/>
              <a:buFont typeface="Arial"/>
              <a:buNone/>
              <a:defRPr sz="1950" b="0" i="0" u="none" strike="noStrike" cap="none">
                <a:solidFill>
                  <a:schemeClr val="accent3"/>
                </a:solidFill>
                <a:latin typeface="Arial"/>
                <a:ea typeface="Arial"/>
                <a:cs typeface="Arial"/>
                <a:sym typeface="Arial"/>
              </a:defRPr>
            </a:lvl1pPr>
            <a:lvl2pPr marL="914400" marR="0" lvl="1" indent="-228600" algn="l" rtl="0">
              <a:spcBef>
                <a:spcPts val="270"/>
              </a:spcBef>
              <a:spcAft>
                <a:spcPts val="0"/>
              </a:spcAft>
              <a:buClr>
                <a:schemeClr val="accent3"/>
              </a:buClr>
              <a:buSzPts val="1350"/>
              <a:buFont typeface="Arial"/>
              <a:buNone/>
              <a:defRPr sz="1350" b="0" i="0" u="none" strike="noStrike" cap="none">
                <a:solidFill>
                  <a:schemeClr val="accent3"/>
                </a:solidFill>
                <a:latin typeface="Arial"/>
                <a:ea typeface="Arial"/>
                <a:cs typeface="Arial"/>
                <a:sym typeface="Arial"/>
              </a:defRPr>
            </a:lvl2pPr>
            <a:lvl3pPr marL="1371600" marR="0" lvl="2" indent="-314325" algn="l" rtl="0">
              <a:spcBef>
                <a:spcPts val="270"/>
              </a:spcBef>
              <a:spcAft>
                <a:spcPts val="0"/>
              </a:spcAft>
              <a:buClr>
                <a:schemeClr val="accent3"/>
              </a:buClr>
              <a:buSzPts val="1350"/>
              <a:buFont typeface="Merriweather Sans"/>
              <a:buChar char="–"/>
              <a:defRPr sz="135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3" name="Google Shape;443;p55"/>
          <p:cNvSpPr/>
          <p:nvPr/>
        </p:nvSpPr>
        <p:spPr>
          <a:xfrm>
            <a:off x="0" y="1"/>
            <a:ext cx="9144000" cy="1096767"/>
          </a:xfrm>
          <a:prstGeom prst="rect">
            <a:avLst/>
          </a:prstGeom>
          <a:gradFill>
            <a:gsLst>
              <a:gs pos="0">
                <a:srgbClr val="FF8603"/>
              </a:gs>
              <a:gs pos="55000">
                <a:srgbClr val="FF8603"/>
              </a:gs>
              <a:gs pos="100000">
                <a:srgbClr val="FF52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444" name="Google Shape;444;p55" descr="3875_NIFB_Logo_K_FA_FINAL_REV_REG.MARK_K_NoTag.eps"/>
          <p:cNvPicPr preferRelativeResize="0"/>
          <p:nvPr/>
        </p:nvPicPr>
        <p:blipFill rotWithShape="1">
          <a:blip r:embed="rId4">
            <a:alphaModFix/>
          </a:blip>
          <a:srcRect/>
          <a:stretch/>
        </p:blipFill>
        <p:spPr>
          <a:xfrm>
            <a:off x="536681" y="146962"/>
            <a:ext cx="583176" cy="834862"/>
          </a:xfrm>
          <a:prstGeom prst="rect">
            <a:avLst/>
          </a:prstGeom>
          <a:noFill/>
          <a:ln>
            <a:noFill/>
          </a:ln>
        </p:spPr>
      </p:pic>
      <p:pic>
        <p:nvPicPr>
          <p:cNvPr id="445" name="Google Shape;445;p55" descr="Untitled-2.png"/>
          <p:cNvPicPr preferRelativeResize="0"/>
          <p:nvPr/>
        </p:nvPicPr>
        <p:blipFill rotWithShape="1">
          <a:blip r:embed="rId5">
            <a:alphaModFix/>
          </a:blip>
          <a:srcRect/>
          <a:stretch/>
        </p:blipFill>
        <p:spPr>
          <a:xfrm flipH="1">
            <a:off x="-13997" y="48592"/>
            <a:ext cx="332000" cy="1054082"/>
          </a:xfrm>
          <a:prstGeom prst="rect">
            <a:avLst/>
          </a:prstGeom>
          <a:noFill/>
          <a:ln>
            <a:noFill/>
          </a:ln>
        </p:spPr>
      </p:pic>
      <p:sp>
        <p:nvSpPr>
          <p:cNvPr id="446" name="Google Shape;446;p55"/>
          <p:cNvSpPr txBox="1">
            <a:spLocks noGrp="1"/>
          </p:cNvSpPr>
          <p:nvPr>
            <p:ph type="body" idx="2"/>
          </p:nvPr>
        </p:nvSpPr>
        <p:spPr>
          <a:xfrm>
            <a:off x="1253502" y="305819"/>
            <a:ext cx="6017378" cy="648012"/>
          </a:xfrm>
          <a:prstGeom prst="rect">
            <a:avLst/>
          </a:prstGeom>
          <a:noFill/>
          <a:ln>
            <a:noFill/>
          </a:ln>
        </p:spPr>
        <p:txBody>
          <a:bodyPr spcFirstLastPara="1" wrap="square" lIns="91425" tIns="45700" rIns="91425" bIns="45700" anchor="t" anchorCtr="0"/>
          <a:lstStyle>
            <a:lvl1pPr marL="457200" marR="0" lvl="0" indent="-228600" algn="l" rtl="0">
              <a:spcBef>
                <a:spcPts val="42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ctr" rtl="0">
              <a:spcBef>
                <a:spcPts val="300"/>
              </a:spcBef>
              <a:spcAft>
                <a:spcPts val="0"/>
              </a:spcAft>
              <a:buClr>
                <a:schemeClr val="accent3"/>
              </a:buClr>
              <a:buSzPts val="1500"/>
              <a:buFont typeface="Arial"/>
              <a:buNone/>
              <a:defRPr sz="1500" b="0" i="0" u="none" strike="noStrike" cap="none">
                <a:solidFill>
                  <a:schemeClr val="accent3"/>
                </a:solidFill>
                <a:latin typeface="Arial"/>
                <a:ea typeface="Arial"/>
                <a:cs typeface="Arial"/>
                <a:sym typeface="Arial"/>
              </a:defRPr>
            </a:lvl3pPr>
            <a:lvl4pPr marL="1828800" marR="0" lvl="3"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4pPr>
            <a:lvl5pPr marL="2286000" marR="0" lvl="4"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447" name="Google Shape;447;p55"/>
          <p:cNvPicPr preferRelativeResize="0"/>
          <p:nvPr/>
        </p:nvPicPr>
        <p:blipFill rotWithShape="1">
          <a:blip r:embed="rId6">
            <a:alphaModFix/>
          </a:blip>
          <a:srcRect/>
          <a:stretch/>
        </p:blipFill>
        <p:spPr>
          <a:xfrm>
            <a:off x="4493941" y="366348"/>
            <a:ext cx="4332095" cy="64916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8"/>
        <p:cNvGrpSpPr/>
        <p:nvPr/>
      </p:nvGrpSpPr>
      <p:grpSpPr>
        <a:xfrm>
          <a:off x="0" y="0"/>
          <a:ext cx="0" cy="0"/>
          <a:chOff x="0" y="0"/>
          <a:chExt cx="0" cy="0"/>
        </a:xfrm>
      </p:grpSpPr>
      <p:pic>
        <p:nvPicPr>
          <p:cNvPr id="449" name="Google Shape;449;p56" descr="Background -full gradient_1.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0" name="Google Shape;450;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3"/>
                </a:solidFill>
                <a:latin typeface="Calibri"/>
                <a:ea typeface="Calibri"/>
                <a:cs typeface="Calibri"/>
                <a:sym typeface="Calibri"/>
              </a:defRPr>
            </a:lvl1pPr>
            <a:lvl2pPr marL="0" lvl="1" indent="0" algn="r">
              <a:spcBef>
                <a:spcPts val="0"/>
              </a:spcBef>
              <a:buNone/>
              <a:defRPr sz="1200" b="0" i="0" u="none" strike="noStrike" cap="none">
                <a:solidFill>
                  <a:schemeClr val="accent3"/>
                </a:solidFill>
                <a:latin typeface="Calibri"/>
                <a:ea typeface="Calibri"/>
                <a:cs typeface="Calibri"/>
                <a:sym typeface="Calibri"/>
              </a:defRPr>
            </a:lvl2pPr>
            <a:lvl3pPr marL="0" lvl="2" indent="0" algn="r">
              <a:spcBef>
                <a:spcPts val="0"/>
              </a:spcBef>
              <a:buNone/>
              <a:defRPr sz="1200" b="0" i="0" u="none" strike="noStrike" cap="none">
                <a:solidFill>
                  <a:schemeClr val="accent3"/>
                </a:solidFill>
                <a:latin typeface="Calibri"/>
                <a:ea typeface="Calibri"/>
                <a:cs typeface="Calibri"/>
                <a:sym typeface="Calibri"/>
              </a:defRPr>
            </a:lvl3pPr>
            <a:lvl4pPr marL="0" lvl="3" indent="0" algn="r">
              <a:spcBef>
                <a:spcPts val="0"/>
              </a:spcBef>
              <a:buNone/>
              <a:defRPr sz="1200" b="0" i="0" u="none" strike="noStrike" cap="none">
                <a:solidFill>
                  <a:schemeClr val="accent3"/>
                </a:solidFill>
                <a:latin typeface="Calibri"/>
                <a:ea typeface="Calibri"/>
                <a:cs typeface="Calibri"/>
                <a:sym typeface="Calibri"/>
              </a:defRPr>
            </a:lvl4pPr>
            <a:lvl5pPr marL="0" lvl="4" indent="0" algn="r">
              <a:spcBef>
                <a:spcPts val="0"/>
              </a:spcBef>
              <a:buNone/>
              <a:defRPr sz="1200" b="0" i="0" u="none" strike="noStrike" cap="none">
                <a:solidFill>
                  <a:schemeClr val="accent3"/>
                </a:solidFill>
                <a:latin typeface="Calibri"/>
                <a:ea typeface="Calibri"/>
                <a:cs typeface="Calibri"/>
                <a:sym typeface="Calibri"/>
              </a:defRPr>
            </a:lvl5pPr>
            <a:lvl6pPr marL="0" lvl="5" indent="0" algn="r">
              <a:spcBef>
                <a:spcPts val="0"/>
              </a:spcBef>
              <a:buNone/>
              <a:defRPr sz="1200" b="0" i="0" u="none" strike="noStrike" cap="none">
                <a:solidFill>
                  <a:schemeClr val="accent3"/>
                </a:solidFill>
                <a:latin typeface="Calibri"/>
                <a:ea typeface="Calibri"/>
                <a:cs typeface="Calibri"/>
                <a:sym typeface="Calibri"/>
              </a:defRPr>
            </a:lvl6pPr>
            <a:lvl7pPr marL="0" lvl="6" indent="0" algn="r">
              <a:spcBef>
                <a:spcPts val="0"/>
              </a:spcBef>
              <a:buNone/>
              <a:defRPr sz="1200" b="0" i="0" u="none" strike="noStrike" cap="none">
                <a:solidFill>
                  <a:schemeClr val="accent3"/>
                </a:solidFill>
                <a:latin typeface="Calibri"/>
                <a:ea typeface="Calibri"/>
                <a:cs typeface="Calibri"/>
                <a:sym typeface="Calibri"/>
              </a:defRPr>
            </a:lvl7pPr>
            <a:lvl8pPr marL="0" lvl="7" indent="0" algn="r">
              <a:spcBef>
                <a:spcPts val="0"/>
              </a:spcBef>
              <a:buNone/>
              <a:defRPr sz="1200" b="0" i="0" u="none" strike="noStrike" cap="none">
                <a:solidFill>
                  <a:schemeClr val="accent3"/>
                </a:solidFill>
                <a:latin typeface="Calibri"/>
                <a:ea typeface="Calibri"/>
                <a:cs typeface="Calibri"/>
                <a:sym typeface="Calibri"/>
              </a:defRPr>
            </a:lvl8pPr>
            <a:lvl9pPr marL="0" lvl="8" indent="0" algn="r">
              <a:spcBef>
                <a:spcPts val="0"/>
              </a:spcBef>
              <a:buNone/>
              <a:defRPr sz="12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51" name="Google Shape;451;p56"/>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2" name="Google Shape;452;p56" descr="3875_NIFB_Logo_K_FA_FINAL_REV_REG.MARK_K_NoTag.eps"/>
          <p:cNvPicPr preferRelativeResize="0"/>
          <p:nvPr/>
        </p:nvPicPr>
        <p:blipFill rotWithShape="1">
          <a:blip r:embed="rId3">
            <a:alphaModFix/>
          </a:blip>
          <a:srcRect/>
          <a:stretch/>
        </p:blipFill>
        <p:spPr>
          <a:xfrm>
            <a:off x="439285" y="146962"/>
            <a:ext cx="777568" cy="834862"/>
          </a:xfrm>
          <a:prstGeom prst="rect">
            <a:avLst/>
          </a:prstGeom>
          <a:noFill/>
          <a:ln>
            <a:noFill/>
          </a:ln>
        </p:spPr>
      </p:pic>
      <p:pic>
        <p:nvPicPr>
          <p:cNvPr id="453" name="Google Shape;453;p56" descr="Untitled-2.png"/>
          <p:cNvPicPr preferRelativeResize="0"/>
          <p:nvPr/>
        </p:nvPicPr>
        <p:blipFill rotWithShape="1">
          <a:blip r:embed="rId4">
            <a:alphaModFix/>
          </a:blip>
          <a:srcRect/>
          <a:stretch/>
        </p:blipFill>
        <p:spPr>
          <a:xfrm flipH="1">
            <a:off x="-15582" y="48592"/>
            <a:ext cx="442666" cy="1054082"/>
          </a:xfrm>
          <a:prstGeom prst="rect">
            <a:avLst/>
          </a:prstGeom>
          <a:noFill/>
          <a:ln>
            <a:noFill/>
          </a:ln>
        </p:spPr>
      </p:pic>
      <p:sp>
        <p:nvSpPr>
          <p:cNvPr id="454" name="Google Shape;454;p56"/>
          <p:cNvSpPr txBox="1">
            <a:spLocks noGrp="1"/>
          </p:cNvSpPr>
          <p:nvPr>
            <p:ph type="body" idx="1"/>
          </p:nvPr>
        </p:nvSpPr>
        <p:spPr>
          <a:xfrm>
            <a:off x="467163" y="1600200"/>
            <a:ext cx="8229600"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5" name="Google Shape;455;p56"/>
          <p:cNvSpPr txBox="1">
            <a:spLocks noGrp="1"/>
          </p:cNvSpPr>
          <p:nvPr>
            <p:ph type="body" idx="2"/>
          </p:nvPr>
        </p:nvSpPr>
        <p:spPr>
          <a:xfrm>
            <a:off x="1395045" y="239300"/>
            <a:ext cx="5693399"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6"/>
        <p:cNvGrpSpPr/>
        <p:nvPr/>
      </p:nvGrpSpPr>
      <p:grpSpPr>
        <a:xfrm>
          <a:off x="0" y="0"/>
          <a:ext cx="0" cy="0"/>
          <a:chOff x="0" y="0"/>
          <a:chExt cx="0" cy="0"/>
        </a:xfrm>
      </p:grpSpPr>
      <p:pic>
        <p:nvPicPr>
          <p:cNvPr id="457" name="Google Shape;457;p57" descr="Background -right gradient_1.pn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458" name="Google Shape;458;p57" descr="Stalks_Right.png"/>
          <p:cNvPicPr preferRelativeResize="0"/>
          <p:nvPr/>
        </p:nvPicPr>
        <p:blipFill rotWithShape="1">
          <a:blip r:embed="rId3">
            <a:alphaModFix/>
          </a:blip>
          <a:srcRect/>
          <a:stretch/>
        </p:blipFill>
        <p:spPr>
          <a:xfrm>
            <a:off x="7066656" y="2425700"/>
            <a:ext cx="2209800" cy="4432300"/>
          </a:xfrm>
          <a:prstGeom prst="rect">
            <a:avLst/>
          </a:prstGeom>
          <a:noFill/>
          <a:ln>
            <a:noFill/>
          </a:ln>
        </p:spPr>
      </p:pic>
      <p:sp>
        <p:nvSpPr>
          <p:cNvPr id="459" name="Google Shape;459;p57"/>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0" name="Google Shape;460;p57"/>
          <p:cNvSpPr txBox="1">
            <a:spLocks noGrp="1"/>
          </p:cNvSpPr>
          <p:nvPr>
            <p:ph type="body" idx="1"/>
          </p:nvPr>
        </p:nvSpPr>
        <p:spPr>
          <a:xfrm>
            <a:off x="467163" y="1600200"/>
            <a:ext cx="8229600"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1" name="Google Shape;461;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3"/>
                </a:solidFill>
                <a:latin typeface="Calibri"/>
                <a:ea typeface="Calibri"/>
                <a:cs typeface="Calibri"/>
                <a:sym typeface="Calibri"/>
              </a:defRPr>
            </a:lvl1pPr>
            <a:lvl2pPr marL="0" lvl="1" indent="0" algn="r">
              <a:spcBef>
                <a:spcPts val="0"/>
              </a:spcBef>
              <a:buNone/>
              <a:defRPr sz="1200" b="0" i="0" u="none" strike="noStrike" cap="none">
                <a:solidFill>
                  <a:schemeClr val="accent3"/>
                </a:solidFill>
                <a:latin typeface="Calibri"/>
                <a:ea typeface="Calibri"/>
                <a:cs typeface="Calibri"/>
                <a:sym typeface="Calibri"/>
              </a:defRPr>
            </a:lvl2pPr>
            <a:lvl3pPr marL="0" lvl="2" indent="0" algn="r">
              <a:spcBef>
                <a:spcPts val="0"/>
              </a:spcBef>
              <a:buNone/>
              <a:defRPr sz="1200" b="0" i="0" u="none" strike="noStrike" cap="none">
                <a:solidFill>
                  <a:schemeClr val="accent3"/>
                </a:solidFill>
                <a:latin typeface="Calibri"/>
                <a:ea typeface="Calibri"/>
                <a:cs typeface="Calibri"/>
                <a:sym typeface="Calibri"/>
              </a:defRPr>
            </a:lvl3pPr>
            <a:lvl4pPr marL="0" lvl="3" indent="0" algn="r">
              <a:spcBef>
                <a:spcPts val="0"/>
              </a:spcBef>
              <a:buNone/>
              <a:defRPr sz="1200" b="0" i="0" u="none" strike="noStrike" cap="none">
                <a:solidFill>
                  <a:schemeClr val="accent3"/>
                </a:solidFill>
                <a:latin typeface="Calibri"/>
                <a:ea typeface="Calibri"/>
                <a:cs typeface="Calibri"/>
                <a:sym typeface="Calibri"/>
              </a:defRPr>
            </a:lvl4pPr>
            <a:lvl5pPr marL="0" lvl="4" indent="0" algn="r">
              <a:spcBef>
                <a:spcPts val="0"/>
              </a:spcBef>
              <a:buNone/>
              <a:defRPr sz="1200" b="0" i="0" u="none" strike="noStrike" cap="none">
                <a:solidFill>
                  <a:schemeClr val="accent3"/>
                </a:solidFill>
                <a:latin typeface="Calibri"/>
                <a:ea typeface="Calibri"/>
                <a:cs typeface="Calibri"/>
                <a:sym typeface="Calibri"/>
              </a:defRPr>
            </a:lvl5pPr>
            <a:lvl6pPr marL="0" lvl="5" indent="0" algn="r">
              <a:spcBef>
                <a:spcPts val="0"/>
              </a:spcBef>
              <a:buNone/>
              <a:defRPr sz="1200" b="0" i="0" u="none" strike="noStrike" cap="none">
                <a:solidFill>
                  <a:schemeClr val="accent3"/>
                </a:solidFill>
                <a:latin typeface="Calibri"/>
                <a:ea typeface="Calibri"/>
                <a:cs typeface="Calibri"/>
                <a:sym typeface="Calibri"/>
              </a:defRPr>
            </a:lvl6pPr>
            <a:lvl7pPr marL="0" lvl="6" indent="0" algn="r">
              <a:spcBef>
                <a:spcPts val="0"/>
              </a:spcBef>
              <a:buNone/>
              <a:defRPr sz="1200" b="0" i="0" u="none" strike="noStrike" cap="none">
                <a:solidFill>
                  <a:schemeClr val="accent3"/>
                </a:solidFill>
                <a:latin typeface="Calibri"/>
                <a:ea typeface="Calibri"/>
                <a:cs typeface="Calibri"/>
                <a:sym typeface="Calibri"/>
              </a:defRPr>
            </a:lvl7pPr>
            <a:lvl8pPr marL="0" lvl="7" indent="0" algn="r">
              <a:spcBef>
                <a:spcPts val="0"/>
              </a:spcBef>
              <a:buNone/>
              <a:defRPr sz="1200" b="0" i="0" u="none" strike="noStrike" cap="none">
                <a:solidFill>
                  <a:schemeClr val="accent3"/>
                </a:solidFill>
                <a:latin typeface="Calibri"/>
                <a:ea typeface="Calibri"/>
                <a:cs typeface="Calibri"/>
                <a:sym typeface="Calibri"/>
              </a:defRPr>
            </a:lvl8pPr>
            <a:lvl9pPr marL="0" lvl="8" indent="0" algn="r">
              <a:spcBef>
                <a:spcPts val="0"/>
              </a:spcBef>
              <a:buNone/>
              <a:defRPr sz="12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62" name="Google Shape;462;p57" descr="3875_NIFB_Logo_K_FA_FINAL_REV_REG.MARK_K_NoTag.eps"/>
          <p:cNvPicPr preferRelativeResize="0"/>
          <p:nvPr/>
        </p:nvPicPr>
        <p:blipFill rotWithShape="1">
          <a:blip r:embed="rId4">
            <a:alphaModFix/>
          </a:blip>
          <a:srcRect/>
          <a:stretch/>
        </p:blipFill>
        <p:spPr>
          <a:xfrm>
            <a:off x="439285" y="146962"/>
            <a:ext cx="777568" cy="834862"/>
          </a:xfrm>
          <a:prstGeom prst="rect">
            <a:avLst/>
          </a:prstGeom>
          <a:noFill/>
          <a:ln>
            <a:noFill/>
          </a:ln>
        </p:spPr>
      </p:pic>
      <p:pic>
        <p:nvPicPr>
          <p:cNvPr id="463" name="Google Shape;463;p57" descr="Untitled-2.png"/>
          <p:cNvPicPr preferRelativeResize="0"/>
          <p:nvPr/>
        </p:nvPicPr>
        <p:blipFill rotWithShape="1">
          <a:blip r:embed="rId5">
            <a:alphaModFix/>
          </a:blip>
          <a:srcRect/>
          <a:stretch/>
        </p:blipFill>
        <p:spPr>
          <a:xfrm flipH="1">
            <a:off x="-15582" y="48592"/>
            <a:ext cx="442666" cy="1054082"/>
          </a:xfrm>
          <a:prstGeom prst="rect">
            <a:avLst/>
          </a:prstGeom>
          <a:noFill/>
          <a:ln>
            <a:noFill/>
          </a:ln>
        </p:spPr>
      </p:pic>
      <p:sp>
        <p:nvSpPr>
          <p:cNvPr id="464" name="Google Shape;464;p57"/>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65"/>
        <p:cNvGrpSpPr/>
        <p:nvPr/>
      </p:nvGrpSpPr>
      <p:grpSpPr>
        <a:xfrm>
          <a:off x="0" y="0"/>
          <a:ext cx="0" cy="0"/>
          <a:chOff x="0" y="0"/>
          <a:chExt cx="0" cy="0"/>
        </a:xfrm>
      </p:grpSpPr>
      <p:sp>
        <p:nvSpPr>
          <p:cNvPr id="466" name="Google Shape;46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67" name="Google Shape;467;p58"/>
          <p:cNvSpPr txBox="1">
            <a:spLocks noGrp="1"/>
          </p:cNvSpPr>
          <p:nvPr>
            <p:ph type="body" idx="1"/>
          </p:nvPr>
        </p:nvSpPr>
        <p:spPr>
          <a:xfrm>
            <a:off x="600075" y="1600200"/>
            <a:ext cx="3799081" cy="4648199"/>
          </a:xfrm>
          <a:prstGeom prst="rect">
            <a:avLst/>
          </a:prstGeom>
          <a:noFill/>
          <a:ln>
            <a:noFill/>
          </a:ln>
        </p:spPr>
        <p:txBody>
          <a:bodyPr spcFirstLastPara="1" wrap="square" lIns="91425" tIns="45700" rIns="91425" bIns="45700" anchor="t" anchorCtr="0"/>
          <a:lstStyle>
            <a:lvl1pPr marL="457200" marR="0" lvl="0" indent="-228600" algn="l" rtl="0">
              <a:spcBef>
                <a:spcPts val="390"/>
              </a:spcBef>
              <a:spcAft>
                <a:spcPts val="0"/>
              </a:spcAft>
              <a:buClr>
                <a:schemeClr val="accent3"/>
              </a:buClr>
              <a:buSzPts val="1950"/>
              <a:buFont typeface="Arial"/>
              <a:buNone/>
              <a:defRPr sz="1950" b="0" i="0" u="none" strike="noStrike" cap="none">
                <a:solidFill>
                  <a:schemeClr val="accent3"/>
                </a:solidFill>
                <a:latin typeface="Arial"/>
                <a:ea typeface="Arial"/>
                <a:cs typeface="Arial"/>
                <a:sym typeface="Arial"/>
              </a:defRPr>
            </a:lvl1pPr>
            <a:lvl2pPr marL="914400" marR="0" lvl="1" indent="-228600" algn="l" rtl="0">
              <a:spcBef>
                <a:spcPts val="270"/>
              </a:spcBef>
              <a:spcAft>
                <a:spcPts val="0"/>
              </a:spcAft>
              <a:buClr>
                <a:schemeClr val="accent3"/>
              </a:buClr>
              <a:buSzPts val="1350"/>
              <a:buFont typeface="Arial"/>
              <a:buNone/>
              <a:defRPr sz="1350" b="0" i="0" u="none" strike="noStrike" cap="none">
                <a:solidFill>
                  <a:schemeClr val="accent3"/>
                </a:solidFill>
                <a:latin typeface="Arial"/>
                <a:ea typeface="Arial"/>
                <a:cs typeface="Arial"/>
                <a:sym typeface="Arial"/>
              </a:defRPr>
            </a:lvl2pPr>
            <a:lvl3pPr marL="1371600" marR="0" lvl="2" indent="-314325" algn="l" rtl="0">
              <a:spcBef>
                <a:spcPts val="270"/>
              </a:spcBef>
              <a:spcAft>
                <a:spcPts val="0"/>
              </a:spcAft>
              <a:buClr>
                <a:schemeClr val="accent3"/>
              </a:buClr>
              <a:buSzPts val="1350"/>
              <a:buFont typeface="Merriweather Sans"/>
              <a:buChar char="–"/>
              <a:defRPr sz="135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8" name="Google Shape;468;p58"/>
          <p:cNvSpPr txBox="1">
            <a:spLocks noGrp="1"/>
          </p:cNvSpPr>
          <p:nvPr>
            <p:ph type="body" idx="2"/>
          </p:nvPr>
        </p:nvSpPr>
        <p:spPr>
          <a:xfrm>
            <a:off x="4716270" y="1600200"/>
            <a:ext cx="3799081" cy="4648199"/>
          </a:xfrm>
          <a:prstGeom prst="rect">
            <a:avLst/>
          </a:prstGeom>
          <a:noFill/>
          <a:ln>
            <a:noFill/>
          </a:ln>
        </p:spPr>
        <p:txBody>
          <a:bodyPr spcFirstLastPara="1" wrap="square" lIns="91425" tIns="45700" rIns="91425" bIns="45700" anchor="t" anchorCtr="0"/>
          <a:lstStyle>
            <a:lvl1pPr marL="457200" marR="0" lvl="0" indent="-228600" algn="l" rtl="0">
              <a:spcBef>
                <a:spcPts val="390"/>
              </a:spcBef>
              <a:spcAft>
                <a:spcPts val="0"/>
              </a:spcAft>
              <a:buClr>
                <a:schemeClr val="accent3"/>
              </a:buClr>
              <a:buSzPts val="1950"/>
              <a:buFont typeface="Arial"/>
              <a:buNone/>
              <a:defRPr sz="1950" b="0" i="0" u="none" strike="noStrike" cap="none">
                <a:solidFill>
                  <a:schemeClr val="accent3"/>
                </a:solidFill>
                <a:latin typeface="Arial"/>
                <a:ea typeface="Arial"/>
                <a:cs typeface="Arial"/>
                <a:sym typeface="Arial"/>
              </a:defRPr>
            </a:lvl1pPr>
            <a:lvl2pPr marL="914400" marR="0" lvl="1" indent="-228600" algn="l" rtl="0">
              <a:spcBef>
                <a:spcPts val="270"/>
              </a:spcBef>
              <a:spcAft>
                <a:spcPts val="0"/>
              </a:spcAft>
              <a:buClr>
                <a:schemeClr val="accent3"/>
              </a:buClr>
              <a:buSzPts val="1350"/>
              <a:buFont typeface="Arial"/>
              <a:buNone/>
              <a:defRPr sz="1350" b="0" i="0" u="none" strike="noStrike" cap="none">
                <a:solidFill>
                  <a:schemeClr val="accent3"/>
                </a:solidFill>
                <a:latin typeface="Arial"/>
                <a:ea typeface="Arial"/>
                <a:cs typeface="Arial"/>
                <a:sym typeface="Arial"/>
              </a:defRPr>
            </a:lvl2pPr>
            <a:lvl3pPr marL="1371600" marR="0" lvl="2" indent="-314325" algn="l" rtl="0">
              <a:spcBef>
                <a:spcPts val="270"/>
              </a:spcBef>
              <a:spcAft>
                <a:spcPts val="0"/>
              </a:spcAft>
              <a:buClr>
                <a:schemeClr val="accent3"/>
              </a:buClr>
              <a:buSzPts val="1350"/>
              <a:buFont typeface="Merriweather Sans"/>
              <a:buChar char="–"/>
              <a:defRPr sz="135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9" name="Google Shape;469;p58"/>
          <p:cNvSpPr/>
          <p:nvPr/>
        </p:nvSpPr>
        <p:spPr>
          <a:xfrm>
            <a:off x="0" y="1"/>
            <a:ext cx="9144000" cy="1096767"/>
          </a:xfrm>
          <a:prstGeom prst="rect">
            <a:avLst/>
          </a:prstGeom>
          <a:gradFill>
            <a:gsLst>
              <a:gs pos="0">
                <a:srgbClr val="FF8603"/>
              </a:gs>
              <a:gs pos="55000">
                <a:srgbClr val="FF8603"/>
              </a:gs>
              <a:gs pos="100000">
                <a:srgbClr val="FF52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470" name="Google Shape;470;p58" descr="3875_NIFB_Logo_K_FA_FINAL_REV_REG.MARK_K_NoTag.eps"/>
          <p:cNvPicPr preferRelativeResize="0"/>
          <p:nvPr/>
        </p:nvPicPr>
        <p:blipFill rotWithShape="1">
          <a:blip r:embed="rId2">
            <a:alphaModFix/>
          </a:blip>
          <a:srcRect/>
          <a:stretch/>
        </p:blipFill>
        <p:spPr>
          <a:xfrm>
            <a:off x="536681" y="146962"/>
            <a:ext cx="583176" cy="834862"/>
          </a:xfrm>
          <a:prstGeom prst="rect">
            <a:avLst/>
          </a:prstGeom>
          <a:noFill/>
          <a:ln>
            <a:noFill/>
          </a:ln>
        </p:spPr>
      </p:pic>
      <p:pic>
        <p:nvPicPr>
          <p:cNvPr id="471" name="Google Shape;471;p58" descr="Untitled-2.png"/>
          <p:cNvPicPr preferRelativeResize="0"/>
          <p:nvPr/>
        </p:nvPicPr>
        <p:blipFill rotWithShape="1">
          <a:blip r:embed="rId3">
            <a:alphaModFix/>
          </a:blip>
          <a:srcRect/>
          <a:stretch/>
        </p:blipFill>
        <p:spPr>
          <a:xfrm flipH="1">
            <a:off x="-13997" y="48592"/>
            <a:ext cx="332000" cy="1054082"/>
          </a:xfrm>
          <a:prstGeom prst="rect">
            <a:avLst/>
          </a:prstGeom>
          <a:noFill/>
          <a:ln>
            <a:noFill/>
          </a:ln>
        </p:spPr>
      </p:pic>
      <p:sp>
        <p:nvSpPr>
          <p:cNvPr id="472" name="Google Shape;472;p58"/>
          <p:cNvSpPr txBox="1">
            <a:spLocks noGrp="1"/>
          </p:cNvSpPr>
          <p:nvPr>
            <p:ph type="body" idx="3"/>
          </p:nvPr>
        </p:nvSpPr>
        <p:spPr>
          <a:xfrm>
            <a:off x="1253502" y="305819"/>
            <a:ext cx="6017378" cy="648012"/>
          </a:xfrm>
          <a:prstGeom prst="rect">
            <a:avLst/>
          </a:prstGeom>
          <a:noFill/>
          <a:ln>
            <a:noFill/>
          </a:ln>
        </p:spPr>
        <p:txBody>
          <a:bodyPr spcFirstLastPara="1" wrap="square" lIns="91425" tIns="45700" rIns="91425" bIns="45700" anchor="t" anchorCtr="0"/>
          <a:lstStyle>
            <a:lvl1pPr marL="457200" marR="0" lvl="0" indent="-228600" algn="l" rtl="0">
              <a:spcBef>
                <a:spcPts val="42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L="914400" marR="0" lvl="1"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ctr" rtl="0">
              <a:spcBef>
                <a:spcPts val="300"/>
              </a:spcBef>
              <a:spcAft>
                <a:spcPts val="0"/>
              </a:spcAft>
              <a:buClr>
                <a:schemeClr val="accent3"/>
              </a:buClr>
              <a:buSzPts val="1500"/>
              <a:buFont typeface="Arial"/>
              <a:buNone/>
              <a:defRPr sz="1500" b="0" i="0" u="none" strike="noStrike" cap="none">
                <a:solidFill>
                  <a:schemeClr val="accent3"/>
                </a:solidFill>
                <a:latin typeface="Arial"/>
                <a:ea typeface="Arial"/>
                <a:cs typeface="Arial"/>
                <a:sym typeface="Arial"/>
              </a:defRPr>
            </a:lvl3pPr>
            <a:lvl4pPr marL="1828800" marR="0" lvl="3"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4pPr>
            <a:lvl5pPr marL="2286000" marR="0" lvl="4" indent="-228600" algn="ctr" rtl="0">
              <a:spcBef>
                <a:spcPts val="27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008">
          <p15:clr>
            <a:srgbClr val="FBAE40"/>
          </p15:clr>
        </p15:guide>
        <p15:guide id="2" pos="5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3"/>
        <p:cNvGrpSpPr/>
        <p:nvPr/>
      </p:nvGrpSpPr>
      <p:grpSpPr>
        <a:xfrm>
          <a:off x="0" y="0"/>
          <a:ext cx="0" cy="0"/>
          <a:chOff x="0" y="0"/>
          <a:chExt cx="0" cy="0"/>
        </a:xfrm>
      </p:grpSpPr>
      <p:pic>
        <p:nvPicPr>
          <p:cNvPr id="474" name="Google Shape;474;p59" descr="Stalks_Right.png"/>
          <p:cNvPicPr preferRelativeResize="0"/>
          <p:nvPr/>
        </p:nvPicPr>
        <p:blipFill rotWithShape="1">
          <a:blip r:embed="rId2">
            <a:alphaModFix/>
          </a:blip>
          <a:srcRect/>
          <a:stretch/>
        </p:blipFill>
        <p:spPr>
          <a:xfrm>
            <a:off x="7634708" y="3565070"/>
            <a:ext cx="1641747" cy="3292929"/>
          </a:xfrm>
          <a:prstGeom prst="rect">
            <a:avLst/>
          </a:prstGeom>
          <a:noFill/>
          <a:ln>
            <a:noFill/>
          </a:ln>
        </p:spPr>
      </p:pic>
      <p:sp>
        <p:nvSpPr>
          <p:cNvPr id="475" name="Google Shape;475;p59"/>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59"/>
          <p:cNvSpPr txBox="1">
            <a:spLocks noGrp="1"/>
          </p:cNvSpPr>
          <p:nvPr>
            <p:ph type="body" idx="1"/>
          </p:nvPr>
        </p:nvSpPr>
        <p:spPr>
          <a:xfrm>
            <a:off x="4968026" y="1600200"/>
            <a:ext cx="3718774"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3"/>
                </a:solidFill>
                <a:latin typeface="Calibri"/>
                <a:ea typeface="Calibri"/>
                <a:cs typeface="Calibri"/>
                <a:sym typeface="Calibri"/>
              </a:defRPr>
            </a:lvl1pPr>
            <a:lvl2pPr marL="0" lvl="1" indent="0" algn="r">
              <a:spcBef>
                <a:spcPts val="0"/>
              </a:spcBef>
              <a:buNone/>
              <a:defRPr sz="1200">
                <a:solidFill>
                  <a:schemeClr val="accent3"/>
                </a:solidFill>
                <a:latin typeface="Calibri"/>
                <a:ea typeface="Calibri"/>
                <a:cs typeface="Calibri"/>
                <a:sym typeface="Calibri"/>
              </a:defRPr>
            </a:lvl2pPr>
            <a:lvl3pPr marL="0" lvl="2" indent="0" algn="r">
              <a:spcBef>
                <a:spcPts val="0"/>
              </a:spcBef>
              <a:buNone/>
              <a:defRPr sz="1200">
                <a:solidFill>
                  <a:schemeClr val="accent3"/>
                </a:solidFill>
                <a:latin typeface="Calibri"/>
                <a:ea typeface="Calibri"/>
                <a:cs typeface="Calibri"/>
                <a:sym typeface="Calibri"/>
              </a:defRPr>
            </a:lvl3pPr>
            <a:lvl4pPr marL="0" lvl="3" indent="0" algn="r">
              <a:spcBef>
                <a:spcPts val="0"/>
              </a:spcBef>
              <a:buNone/>
              <a:defRPr sz="1200">
                <a:solidFill>
                  <a:schemeClr val="accent3"/>
                </a:solidFill>
                <a:latin typeface="Calibri"/>
                <a:ea typeface="Calibri"/>
                <a:cs typeface="Calibri"/>
                <a:sym typeface="Calibri"/>
              </a:defRPr>
            </a:lvl4pPr>
            <a:lvl5pPr marL="0" lvl="4" indent="0" algn="r">
              <a:spcBef>
                <a:spcPts val="0"/>
              </a:spcBef>
              <a:buNone/>
              <a:defRPr sz="1200">
                <a:solidFill>
                  <a:schemeClr val="accent3"/>
                </a:solidFill>
                <a:latin typeface="Calibri"/>
                <a:ea typeface="Calibri"/>
                <a:cs typeface="Calibri"/>
                <a:sym typeface="Calibri"/>
              </a:defRPr>
            </a:lvl5pPr>
            <a:lvl6pPr marL="0" lvl="5" indent="0" algn="r">
              <a:spcBef>
                <a:spcPts val="0"/>
              </a:spcBef>
              <a:buNone/>
              <a:defRPr sz="1200">
                <a:solidFill>
                  <a:schemeClr val="accent3"/>
                </a:solidFill>
                <a:latin typeface="Calibri"/>
                <a:ea typeface="Calibri"/>
                <a:cs typeface="Calibri"/>
                <a:sym typeface="Calibri"/>
              </a:defRPr>
            </a:lvl6pPr>
            <a:lvl7pPr marL="0" lvl="6" indent="0" algn="r">
              <a:spcBef>
                <a:spcPts val="0"/>
              </a:spcBef>
              <a:buNone/>
              <a:defRPr sz="1200">
                <a:solidFill>
                  <a:schemeClr val="accent3"/>
                </a:solidFill>
                <a:latin typeface="Calibri"/>
                <a:ea typeface="Calibri"/>
                <a:cs typeface="Calibri"/>
                <a:sym typeface="Calibri"/>
              </a:defRPr>
            </a:lvl7pPr>
            <a:lvl8pPr marL="0" lvl="7" indent="0" algn="r">
              <a:spcBef>
                <a:spcPts val="0"/>
              </a:spcBef>
              <a:buNone/>
              <a:defRPr sz="1200">
                <a:solidFill>
                  <a:schemeClr val="accent3"/>
                </a:solidFill>
                <a:latin typeface="Calibri"/>
                <a:ea typeface="Calibri"/>
                <a:cs typeface="Calibri"/>
                <a:sym typeface="Calibri"/>
              </a:defRPr>
            </a:lvl8pPr>
            <a:lvl9pPr marL="0" lvl="8" indent="0" algn="r">
              <a:spcBef>
                <a:spcPts val="0"/>
              </a:spcBef>
              <a:buNone/>
              <a:defRPr sz="12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8" name="Google Shape;478;p59" descr="3875_NIFB_Logo_K_FA_FINAL_REV_REG.MARK_K_NoTag.eps"/>
          <p:cNvPicPr preferRelativeResize="0"/>
          <p:nvPr/>
        </p:nvPicPr>
        <p:blipFill rotWithShape="1">
          <a:blip r:embed="rId3">
            <a:alphaModFix/>
          </a:blip>
          <a:srcRect/>
          <a:stretch/>
        </p:blipFill>
        <p:spPr>
          <a:xfrm>
            <a:off x="439285" y="146962"/>
            <a:ext cx="777568" cy="834862"/>
          </a:xfrm>
          <a:prstGeom prst="rect">
            <a:avLst/>
          </a:prstGeom>
          <a:noFill/>
          <a:ln>
            <a:noFill/>
          </a:ln>
        </p:spPr>
      </p:pic>
      <p:pic>
        <p:nvPicPr>
          <p:cNvPr id="479" name="Google Shape;479;p59" descr="Untitled-2.png"/>
          <p:cNvPicPr preferRelativeResize="0"/>
          <p:nvPr/>
        </p:nvPicPr>
        <p:blipFill rotWithShape="1">
          <a:blip r:embed="rId4">
            <a:alphaModFix/>
          </a:blip>
          <a:srcRect/>
          <a:stretch/>
        </p:blipFill>
        <p:spPr>
          <a:xfrm flipH="1">
            <a:off x="-15582" y="48592"/>
            <a:ext cx="442666" cy="1054082"/>
          </a:xfrm>
          <a:prstGeom prst="rect">
            <a:avLst/>
          </a:prstGeom>
          <a:noFill/>
          <a:ln>
            <a:noFill/>
          </a:ln>
        </p:spPr>
      </p:pic>
      <p:sp>
        <p:nvSpPr>
          <p:cNvPr id="480" name="Google Shape;480;p59"/>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81" name="Google Shape;481;p59" descr="AbidingLove3_13-214_LowRes.png"/>
          <p:cNvPicPr preferRelativeResize="0"/>
          <p:nvPr/>
        </p:nvPicPr>
        <p:blipFill rotWithShape="1">
          <a:blip r:embed="rId5">
            <a:alphaModFix/>
          </a:blip>
          <a:srcRect/>
          <a:stretch/>
        </p:blipFill>
        <p:spPr>
          <a:xfrm>
            <a:off x="-2882" y="787704"/>
            <a:ext cx="5140986" cy="607664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82"/>
        <p:cNvGrpSpPr/>
        <p:nvPr/>
      </p:nvGrpSpPr>
      <p:grpSpPr>
        <a:xfrm>
          <a:off x="0" y="0"/>
          <a:ext cx="0" cy="0"/>
          <a:chOff x="0" y="0"/>
          <a:chExt cx="0" cy="0"/>
        </a:xfrm>
      </p:grpSpPr>
      <p:pic>
        <p:nvPicPr>
          <p:cNvPr id="483" name="Google Shape;483;p60" descr="Stalks_Right.png"/>
          <p:cNvPicPr preferRelativeResize="0"/>
          <p:nvPr/>
        </p:nvPicPr>
        <p:blipFill rotWithShape="1">
          <a:blip r:embed="rId2">
            <a:alphaModFix/>
          </a:blip>
          <a:srcRect/>
          <a:stretch/>
        </p:blipFill>
        <p:spPr>
          <a:xfrm>
            <a:off x="3551361" y="4146526"/>
            <a:ext cx="1351852" cy="2711473"/>
          </a:xfrm>
          <a:prstGeom prst="rect">
            <a:avLst/>
          </a:prstGeom>
          <a:noFill/>
          <a:ln>
            <a:noFill/>
          </a:ln>
        </p:spPr>
      </p:pic>
      <p:sp>
        <p:nvSpPr>
          <p:cNvPr id="484" name="Google Shape;484;p60"/>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60"/>
          <p:cNvSpPr txBox="1">
            <a:spLocks noGrp="1"/>
          </p:cNvSpPr>
          <p:nvPr>
            <p:ph type="body" idx="1"/>
          </p:nvPr>
        </p:nvSpPr>
        <p:spPr>
          <a:xfrm>
            <a:off x="467164" y="1600200"/>
            <a:ext cx="3718774"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6" name="Google Shape;486;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3"/>
                </a:solidFill>
                <a:latin typeface="Calibri"/>
                <a:ea typeface="Calibri"/>
                <a:cs typeface="Calibri"/>
                <a:sym typeface="Calibri"/>
              </a:defRPr>
            </a:lvl1pPr>
            <a:lvl2pPr marL="0" lvl="1" indent="0" algn="r">
              <a:spcBef>
                <a:spcPts val="0"/>
              </a:spcBef>
              <a:buNone/>
              <a:defRPr sz="1200">
                <a:solidFill>
                  <a:schemeClr val="accent3"/>
                </a:solidFill>
                <a:latin typeface="Calibri"/>
                <a:ea typeface="Calibri"/>
                <a:cs typeface="Calibri"/>
                <a:sym typeface="Calibri"/>
              </a:defRPr>
            </a:lvl2pPr>
            <a:lvl3pPr marL="0" lvl="2" indent="0" algn="r">
              <a:spcBef>
                <a:spcPts val="0"/>
              </a:spcBef>
              <a:buNone/>
              <a:defRPr sz="1200">
                <a:solidFill>
                  <a:schemeClr val="accent3"/>
                </a:solidFill>
                <a:latin typeface="Calibri"/>
                <a:ea typeface="Calibri"/>
                <a:cs typeface="Calibri"/>
                <a:sym typeface="Calibri"/>
              </a:defRPr>
            </a:lvl3pPr>
            <a:lvl4pPr marL="0" lvl="3" indent="0" algn="r">
              <a:spcBef>
                <a:spcPts val="0"/>
              </a:spcBef>
              <a:buNone/>
              <a:defRPr sz="1200">
                <a:solidFill>
                  <a:schemeClr val="accent3"/>
                </a:solidFill>
                <a:latin typeface="Calibri"/>
                <a:ea typeface="Calibri"/>
                <a:cs typeface="Calibri"/>
                <a:sym typeface="Calibri"/>
              </a:defRPr>
            </a:lvl4pPr>
            <a:lvl5pPr marL="0" lvl="4" indent="0" algn="r">
              <a:spcBef>
                <a:spcPts val="0"/>
              </a:spcBef>
              <a:buNone/>
              <a:defRPr sz="1200">
                <a:solidFill>
                  <a:schemeClr val="accent3"/>
                </a:solidFill>
                <a:latin typeface="Calibri"/>
                <a:ea typeface="Calibri"/>
                <a:cs typeface="Calibri"/>
                <a:sym typeface="Calibri"/>
              </a:defRPr>
            </a:lvl5pPr>
            <a:lvl6pPr marL="0" lvl="5" indent="0" algn="r">
              <a:spcBef>
                <a:spcPts val="0"/>
              </a:spcBef>
              <a:buNone/>
              <a:defRPr sz="1200">
                <a:solidFill>
                  <a:schemeClr val="accent3"/>
                </a:solidFill>
                <a:latin typeface="Calibri"/>
                <a:ea typeface="Calibri"/>
                <a:cs typeface="Calibri"/>
                <a:sym typeface="Calibri"/>
              </a:defRPr>
            </a:lvl6pPr>
            <a:lvl7pPr marL="0" lvl="6" indent="0" algn="r">
              <a:spcBef>
                <a:spcPts val="0"/>
              </a:spcBef>
              <a:buNone/>
              <a:defRPr sz="1200">
                <a:solidFill>
                  <a:schemeClr val="accent3"/>
                </a:solidFill>
                <a:latin typeface="Calibri"/>
                <a:ea typeface="Calibri"/>
                <a:cs typeface="Calibri"/>
                <a:sym typeface="Calibri"/>
              </a:defRPr>
            </a:lvl7pPr>
            <a:lvl8pPr marL="0" lvl="7" indent="0" algn="r">
              <a:spcBef>
                <a:spcPts val="0"/>
              </a:spcBef>
              <a:buNone/>
              <a:defRPr sz="1200">
                <a:solidFill>
                  <a:schemeClr val="accent3"/>
                </a:solidFill>
                <a:latin typeface="Calibri"/>
                <a:ea typeface="Calibri"/>
                <a:cs typeface="Calibri"/>
                <a:sym typeface="Calibri"/>
              </a:defRPr>
            </a:lvl8pPr>
            <a:lvl9pPr marL="0" lvl="8" indent="0" algn="r">
              <a:spcBef>
                <a:spcPts val="0"/>
              </a:spcBef>
              <a:buNone/>
              <a:defRPr sz="12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87" name="Google Shape;487;p60" descr="3875_NIFB_Logo_K_FA_FINAL_REV_REG.MARK_K_NoTag.eps"/>
          <p:cNvPicPr preferRelativeResize="0"/>
          <p:nvPr/>
        </p:nvPicPr>
        <p:blipFill rotWithShape="1">
          <a:blip r:embed="rId3">
            <a:alphaModFix/>
          </a:blip>
          <a:srcRect/>
          <a:stretch/>
        </p:blipFill>
        <p:spPr>
          <a:xfrm>
            <a:off x="439285" y="146962"/>
            <a:ext cx="777568" cy="834862"/>
          </a:xfrm>
          <a:prstGeom prst="rect">
            <a:avLst/>
          </a:prstGeom>
          <a:noFill/>
          <a:ln>
            <a:noFill/>
          </a:ln>
        </p:spPr>
      </p:pic>
      <p:pic>
        <p:nvPicPr>
          <p:cNvPr id="488" name="Google Shape;488;p60" descr="Untitled-2.png"/>
          <p:cNvPicPr preferRelativeResize="0"/>
          <p:nvPr/>
        </p:nvPicPr>
        <p:blipFill rotWithShape="1">
          <a:blip r:embed="rId4">
            <a:alphaModFix/>
          </a:blip>
          <a:srcRect/>
          <a:stretch/>
        </p:blipFill>
        <p:spPr>
          <a:xfrm flipH="1">
            <a:off x="-15582" y="48592"/>
            <a:ext cx="442666" cy="1054082"/>
          </a:xfrm>
          <a:prstGeom prst="rect">
            <a:avLst/>
          </a:prstGeom>
          <a:noFill/>
          <a:ln>
            <a:noFill/>
          </a:ln>
        </p:spPr>
      </p:pic>
      <p:sp>
        <p:nvSpPr>
          <p:cNvPr id="489" name="Google Shape;489;p60"/>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0" name="Google Shape;490;p60" descr="NIFB_5_2012-264_ol_LowRes.png"/>
          <p:cNvPicPr preferRelativeResize="0"/>
          <p:nvPr/>
        </p:nvPicPr>
        <p:blipFill rotWithShape="1">
          <a:blip r:embed="rId5">
            <a:alphaModFix/>
          </a:blip>
          <a:srcRect/>
          <a:stretch/>
        </p:blipFill>
        <p:spPr>
          <a:xfrm>
            <a:off x="3048000" y="310490"/>
            <a:ext cx="6096000" cy="654710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1"/>
        <p:cNvGrpSpPr/>
        <p:nvPr/>
      </p:nvGrpSpPr>
      <p:grpSpPr>
        <a:xfrm>
          <a:off x="0" y="0"/>
          <a:ext cx="0" cy="0"/>
          <a:chOff x="0" y="0"/>
          <a:chExt cx="0" cy="0"/>
        </a:xfrm>
      </p:grpSpPr>
      <p:pic>
        <p:nvPicPr>
          <p:cNvPr id="492" name="Google Shape;492;p61" descr="Background -right gradient_1.pn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493" name="Google Shape;493;p61" descr="Stalks_Right.png"/>
          <p:cNvPicPr preferRelativeResize="0"/>
          <p:nvPr/>
        </p:nvPicPr>
        <p:blipFill rotWithShape="1">
          <a:blip r:embed="rId3">
            <a:alphaModFix/>
          </a:blip>
          <a:srcRect/>
          <a:stretch/>
        </p:blipFill>
        <p:spPr>
          <a:xfrm>
            <a:off x="7634708" y="3565070"/>
            <a:ext cx="1641747" cy="3292929"/>
          </a:xfrm>
          <a:prstGeom prst="rect">
            <a:avLst/>
          </a:prstGeom>
          <a:noFill/>
          <a:ln>
            <a:noFill/>
          </a:ln>
        </p:spPr>
      </p:pic>
      <p:sp>
        <p:nvSpPr>
          <p:cNvPr id="494" name="Google Shape;494;p61"/>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61"/>
          <p:cNvSpPr txBox="1">
            <a:spLocks noGrp="1"/>
          </p:cNvSpPr>
          <p:nvPr>
            <p:ph type="body" idx="1"/>
          </p:nvPr>
        </p:nvSpPr>
        <p:spPr>
          <a:xfrm>
            <a:off x="467164" y="1600200"/>
            <a:ext cx="3718774"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6" name="Google Shape;496;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3"/>
                </a:solidFill>
                <a:latin typeface="Calibri"/>
                <a:ea typeface="Calibri"/>
                <a:cs typeface="Calibri"/>
                <a:sym typeface="Calibri"/>
              </a:defRPr>
            </a:lvl1pPr>
            <a:lvl2pPr marL="0" lvl="1" indent="0" algn="r">
              <a:spcBef>
                <a:spcPts val="0"/>
              </a:spcBef>
              <a:buNone/>
              <a:defRPr sz="1200">
                <a:solidFill>
                  <a:schemeClr val="accent3"/>
                </a:solidFill>
                <a:latin typeface="Calibri"/>
                <a:ea typeface="Calibri"/>
                <a:cs typeface="Calibri"/>
                <a:sym typeface="Calibri"/>
              </a:defRPr>
            </a:lvl2pPr>
            <a:lvl3pPr marL="0" lvl="2" indent="0" algn="r">
              <a:spcBef>
                <a:spcPts val="0"/>
              </a:spcBef>
              <a:buNone/>
              <a:defRPr sz="1200">
                <a:solidFill>
                  <a:schemeClr val="accent3"/>
                </a:solidFill>
                <a:latin typeface="Calibri"/>
                <a:ea typeface="Calibri"/>
                <a:cs typeface="Calibri"/>
                <a:sym typeface="Calibri"/>
              </a:defRPr>
            </a:lvl3pPr>
            <a:lvl4pPr marL="0" lvl="3" indent="0" algn="r">
              <a:spcBef>
                <a:spcPts val="0"/>
              </a:spcBef>
              <a:buNone/>
              <a:defRPr sz="1200">
                <a:solidFill>
                  <a:schemeClr val="accent3"/>
                </a:solidFill>
                <a:latin typeface="Calibri"/>
                <a:ea typeface="Calibri"/>
                <a:cs typeface="Calibri"/>
                <a:sym typeface="Calibri"/>
              </a:defRPr>
            </a:lvl4pPr>
            <a:lvl5pPr marL="0" lvl="4" indent="0" algn="r">
              <a:spcBef>
                <a:spcPts val="0"/>
              </a:spcBef>
              <a:buNone/>
              <a:defRPr sz="1200">
                <a:solidFill>
                  <a:schemeClr val="accent3"/>
                </a:solidFill>
                <a:latin typeface="Calibri"/>
                <a:ea typeface="Calibri"/>
                <a:cs typeface="Calibri"/>
                <a:sym typeface="Calibri"/>
              </a:defRPr>
            </a:lvl5pPr>
            <a:lvl6pPr marL="0" lvl="5" indent="0" algn="r">
              <a:spcBef>
                <a:spcPts val="0"/>
              </a:spcBef>
              <a:buNone/>
              <a:defRPr sz="1200">
                <a:solidFill>
                  <a:schemeClr val="accent3"/>
                </a:solidFill>
                <a:latin typeface="Calibri"/>
                <a:ea typeface="Calibri"/>
                <a:cs typeface="Calibri"/>
                <a:sym typeface="Calibri"/>
              </a:defRPr>
            </a:lvl6pPr>
            <a:lvl7pPr marL="0" lvl="6" indent="0" algn="r">
              <a:spcBef>
                <a:spcPts val="0"/>
              </a:spcBef>
              <a:buNone/>
              <a:defRPr sz="1200">
                <a:solidFill>
                  <a:schemeClr val="accent3"/>
                </a:solidFill>
                <a:latin typeface="Calibri"/>
                <a:ea typeface="Calibri"/>
                <a:cs typeface="Calibri"/>
                <a:sym typeface="Calibri"/>
              </a:defRPr>
            </a:lvl7pPr>
            <a:lvl8pPr marL="0" lvl="7" indent="0" algn="r">
              <a:spcBef>
                <a:spcPts val="0"/>
              </a:spcBef>
              <a:buNone/>
              <a:defRPr sz="1200">
                <a:solidFill>
                  <a:schemeClr val="accent3"/>
                </a:solidFill>
                <a:latin typeface="Calibri"/>
                <a:ea typeface="Calibri"/>
                <a:cs typeface="Calibri"/>
                <a:sym typeface="Calibri"/>
              </a:defRPr>
            </a:lvl8pPr>
            <a:lvl9pPr marL="0" lvl="8" indent="0" algn="r">
              <a:spcBef>
                <a:spcPts val="0"/>
              </a:spcBef>
              <a:buNone/>
              <a:defRPr sz="12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97" name="Google Shape;497;p61" descr="3875_NIFB_Logo_K_FA_FINAL_REV_REG.MARK_K_NoTag.eps"/>
          <p:cNvPicPr preferRelativeResize="0"/>
          <p:nvPr/>
        </p:nvPicPr>
        <p:blipFill rotWithShape="1">
          <a:blip r:embed="rId4">
            <a:alphaModFix/>
          </a:blip>
          <a:srcRect/>
          <a:stretch/>
        </p:blipFill>
        <p:spPr>
          <a:xfrm>
            <a:off x="439285" y="146962"/>
            <a:ext cx="777568" cy="834862"/>
          </a:xfrm>
          <a:prstGeom prst="rect">
            <a:avLst/>
          </a:prstGeom>
          <a:noFill/>
          <a:ln>
            <a:noFill/>
          </a:ln>
        </p:spPr>
      </p:pic>
      <p:pic>
        <p:nvPicPr>
          <p:cNvPr id="498" name="Google Shape;498;p61" descr="Untitled-2.png"/>
          <p:cNvPicPr preferRelativeResize="0"/>
          <p:nvPr/>
        </p:nvPicPr>
        <p:blipFill rotWithShape="1">
          <a:blip r:embed="rId5">
            <a:alphaModFix/>
          </a:blip>
          <a:srcRect/>
          <a:stretch/>
        </p:blipFill>
        <p:spPr>
          <a:xfrm flipH="1">
            <a:off x="-15582" y="48592"/>
            <a:ext cx="442666" cy="1054082"/>
          </a:xfrm>
          <a:prstGeom prst="rect">
            <a:avLst/>
          </a:prstGeom>
          <a:noFill/>
          <a:ln>
            <a:noFill/>
          </a:ln>
        </p:spPr>
      </p:pic>
      <p:sp>
        <p:nvSpPr>
          <p:cNvPr id="499" name="Google Shape;499;p61"/>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00" name="Google Shape;500;p61" descr="AbidingLove3_13-61_LowRes.png"/>
          <p:cNvPicPr preferRelativeResize="0"/>
          <p:nvPr/>
        </p:nvPicPr>
        <p:blipFill rotWithShape="1">
          <a:blip r:embed="rId6">
            <a:alphaModFix/>
          </a:blip>
          <a:srcRect/>
          <a:stretch/>
        </p:blipFill>
        <p:spPr>
          <a:xfrm>
            <a:off x="3595419" y="868083"/>
            <a:ext cx="5137150" cy="598991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01"/>
        <p:cNvGrpSpPr/>
        <p:nvPr/>
      </p:nvGrpSpPr>
      <p:grpSpPr>
        <a:xfrm>
          <a:off x="0" y="0"/>
          <a:ext cx="0" cy="0"/>
          <a:chOff x="0" y="0"/>
          <a:chExt cx="0" cy="0"/>
        </a:xfrm>
      </p:grpSpPr>
      <p:pic>
        <p:nvPicPr>
          <p:cNvPr id="502" name="Google Shape;502;p62" descr="AuroraInterfaithFoodPantry3-14-96.jpg"/>
          <p:cNvPicPr preferRelativeResize="0"/>
          <p:nvPr/>
        </p:nvPicPr>
        <p:blipFill rotWithShape="1">
          <a:blip r:embed="rId2">
            <a:alphaModFix/>
          </a:blip>
          <a:srcRect/>
          <a:stretch/>
        </p:blipFill>
        <p:spPr>
          <a:xfrm>
            <a:off x="-9675" y="1090860"/>
            <a:ext cx="4610230" cy="5767140"/>
          </a:xfrm>
          <a:prstGeom prst="rect">
            <a:avLst/>
          </a:prstGeom>
          <a:noFill/>
          <a:ln>
            <a:noFill/>
          </a:ln>
        </p:spPr>
      </p:pic>
      <p:sp>
        <p:nvSpPr>
          <p:cNvPr id="503" name="Google Shape;503;p62"/>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62"/>
          <p:cNvSpPr txBox="1">
            <a:spLocks noGrp="1"/>
          </p:cNvSpPr>
          <p:nvPr>
            <p:ph type="body" idx="1"/>
          </p:nvPr>
        </p:nvSpPr>
        <p:spPr>
          <a:xfrm>
            <a:off x="4968026" y="1600200"/>
            <a:ext cx="3718774"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5" name="Google Shape;505;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3"/>
                </a:solidFill>
                <a:latin typeface="Calibri"/>
                <a:ea typeface="Calibri"/>
                <a:cs typeface="Calibri"/>
                <a:sym typeface="Calibri"/>
              </a:defRPr>
            </a:lvl1pPr>
            <a:lvl2pPr marL="0" lvl="1" indent="0" algn="r">
              <a:spcBef>
                <a:spcPts val="0"/>
              </a:spcBef>
              <a:buNone/>
              <a:defRPr sz="1200">
                <a:solidFill>
                  <a:schemeClr val="accent3"/>
                </a:solidFill>
                <a:latin typeface="Calibri"/>
                <a:ea typeface="Calibri"/>
                <a:cs typeface="Calibri"/>
                <a:sym typeface="Calibri"/>
              </a:defRPr>
            </a:lvl2pPr>
            <a:lvl3pPr marL="0" lvl="2" indent="0" algn="r">
              <a:spcBef>
                <a:spcPts val="0"/>
              </a:spcBef>
              <a:buNone/>
              <a:defRPr sz="1200">
                <a:solidFill>
                  <a:schemeClr val="accent3"/>
                </a:solidFill>
                <a:latin typeface="Calibri"/>
                <a:ea typeface="Calibri"/>
                <a:cs typeface="Calibri"/>
                <a:sym typeface="Calibri"/>
              </a:defRPr>
            </a:lvl3pPr>
            <a:lvl4pPr marL="0" lvl="3" indent="0" algn="r">
              <a:spcBef>
                <a:spcPts val="0"/>
              </a:spcBef>
              <a:buNone/>
              <a:defRPr sz="1200">
                <a:solidFill>
                  <a:schemeClr val="accent3"/>
                </a:solidFill>
                <a:latin typeface="Calibri"/>
                <a:ea typeface="Calibri"/>
                <a:cs typeface="Calibri"/>
                <a:sym typeface="Calibri"/>
              </a:defRPr>
            </a:lvl4pPr>
            <a:lvl5pPr marL="0" lvl="4" indent="0" algn="r">
              <a:spcBef>
                <a:spcPts val="0"/>
              </a:spcBef>
              <a:buNone/>
              <a:defRPr sz="1200">
                <a:solidFill>
                  <a:schemeClr val="accent3"/>
                </a:solidFill>
                <a:latin typeface="Calibri"/>
                <a:ea typeface="Calibri"/>
                <a:cs typeface="Calibri"/>
                <a:sym typeface="Calibri"/>
              </a:defRPr>
            </a:lvl5pPr>
            <a:lvl6pPr marL="0" lvl="5" indent="0" algn="r">
              <a:spcBef>
                <a:spcPts val="0"/>
              </a:spcBef>
              <a:buNone/>
              <a:defRPr sz="1200">
                <a:solidFill>
                  <a:schemeClr val="accent3"/>
                </a:solidFill>
                <a:latin typeface="Calibri"/>
                <a:ea typeface="Calibri"/>
                <a:cs typeface="Calibri"/>
                <a:sym typeface="Calibri"/>
              </a:defRPr>
            </a:lvl6pPr>
            <a:lvl7pPr marL="0" lvl="6" indent="0" algn="r">
              <a:spcBef>
                <a:spcPts val="0"/>
              </a:spcBef>
              <a:buNone/>
              <a:defRPr sz="1200">
                <a:solidFill>
                  <a:schemeClr val="accent3"/>
                </a:solidFill>
                <a:latin typeface="Calibri"/>
                <a:ea typeface="Calibri"/>
                <a:cs typeface="Calibri"/>
                <a:sym typeface="Calibri"/>
              </a:defRPr>
            </a:lvl7pPr>
            <a:lvl8pPr marL="0" lvl="7" indent="0" algn="r">
              <a:spcBef>
                <a:spcPts val="0"/>
              </a:spcBef>
              <a:buNone/>
              <a:defRPr sz="1200">
                <a:solidFill>
                  <a:schemeClr val="accent3"/>
                </a:solidFill>
                <a:latin typeface="Calibri"/>
                <a:ea typeface="Calibri"/>
                <a:cs typeface="Calibri"/>
                <a:sym typeface="Calibri"/>
              </a:defRPr>
            </a:lvl8pPr>
            <a:lvl9pPr marL="0" lvl="8" indent="0" algn="r">
              <a:spcBef>
                <a:spcPts val="0"/>
              </a:spcBef>
              <a:buNone/>
              <a:defRPr sz="1200">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06" name="Google Shape;506;p62" descr="3875_NIFB_Logo_K_FA_FINAL_REV_REG.MARK_K_NoTag.eps"/>
          <p:cNvPicPr preferRelativeResize="0"/>
          <p:nvPr/>
        </p:nvPicPr>
        <p:blipFill rotWithShape="1">
          <a:blip r:embed="rId3">
            <a:alphaModFix/>
          </a:blip>
          <a:srcRect/>
          <a:stretch/>
        </p:blipFill>
        <p:spPr>
          <a:xfrm>
            <a:off x="439285" y="146962"/>
            <a:ext cx="777568" cy="834862"/>
          </a:xfrm>
          <a:prstGeom prst="rect">
            <a:avLst/>
          </a:prstGeom>
          <a:noFill/>
          <a:ln>
            <a:noFill/>
          </a:ln>
        </p:spPr>
      </p:pic>
      <p:pic>
        <p:nvPicPr>
          <p:cNvPr id="507" name="Google Shape;507;p62" descr="Untitled-2.png"/>
          <p:cNvPicPr preferRelativeResize="0"/>
          <p:nvPr/>
        </p:nvPicPr>
        <p:blipFill rotWithShape="1">
          <a:blip r:embed="rId4">
            <a:alphaModFix/>
          </a:blip>
          <a:srcRect/>
          <a:stretch/>
        </p:blipFill>
        <p:spPr>
          <a:xfrm flipH="1">
            <a:off x="-15582" y="48592"/>
            <a:ext cx="442666" cy="1054082"/>
          </a:xfrm>
          <a:prstGeom prst="rect">
            <a:avLst/>
          </a:prstGeom>
          <a:noFill/>
          <a:ln>
            <a:noFill/>
          </a:ln>
        </p:spPr>
      </p:pic>
      <p:sp>
        <p:nvSpPr>
          <p:cNvPr id="508" name="Google Shape;508;p62"/>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509"/>
        <p:cNvGrpSpPr/>
        <p:nvPr/>
      </p:nvGrpSpPr>
      <p:grpSpPr>
        <a:xfrm>
          <a:off x="0" y="0"/>
          <a:ext cx="0" cy="0"/>
          <a:chOff x="0" y="0"/>
          <a:chExt cx="0" cy="0"/>
        </a:xfrm>
      </p:grpSpPr>
      <p:pic>
        <p:nvPicPr>
          <p:cNvPr id="510" name="Google Shape;510;p63" descr="FrankfortTownshipFoodPantry3-14-106.jpg"/>
          <p:cNvPicPr preferRelativeResize="0"/>
          <p:nvPr/>
        </p:nvPicPr>
        <p:blipFill rotWithShape="1">
          <a:blip r:embed="rId2">
            <a:alphaModFix/>
          </a:blip>
          <a:srcRect/>
          <a:stretch/>
        </p:blipFill>
        <p:spPr>
          <a:xfrm>
            <a:off x="-4478" y="0"/>
            <a:ext cx="4569141" cy="6863905"/>
          </a:xfrm>
          <a:prstGeom prst="rect">
            <a:avLst/>
          </a:prstGeom>
          <a:noFill/>
          <a:ln>
            <a:noFill/>
          </a:ln>
        </p:spPr>
      </p:pic>
      <p:pic>
        <p:nvPicPr>
          <p:cNvPr id="511" name="Google Shape;511;p63" descr="Background - THANK YOU_1.png"/>
          <p:cNvPicPr preferRelativeResize="0"/>
          <p:nvPr/>
        </p:nvPicPr>
        <p:blipFill rotWithShape="1">
          <a:blip r:embed="rId3">
            <a:alphaModFix/>
          </a:blip>
          <a:srcRect/>
          <a:stretch/>
        </p:blipFill>
        <p:spPr>
          <a:xfrm>
            <a:off x="5239662" y="2309857"/>
            <a:ext cx="3242126" cy="2461715"/>
          </a:xfrm>
          <a:prstGeom prst="rect">
            <a:avLst/>
          </a:prstGeom>
          <a:noFill/>
          <a:ln>
            <a:noFill/>
          </a:ln>
        </p:spPr>
      </p:pic>
      <p:cxnSp>
        <p:nvCxnSpPr>
          <p:cNvPr id="512" name="Google Shape;512;p63"/>
          <p:cNvCxnSpPr/>
          <p:nvPr/>
        </p:nvCxnSpPr>
        <p:spPr>
          <a:xfrm>
            <a:off x="5442862" y="4976224"/>
            <a:ext cx="2884714" cy="0"/>
          </a:xfrm>
          <a:prstGeom prst="straightConnector1">
            <a:avLst/>
          </a:prstGeom>
          <a:noFill/>
          <a:ln w="25400" cap="flat" cmpd="sng">
            <a:solidFill>
              <a:schemeClr val="accent3"/>
            </a:solidFill>
            <a:prstDash val="solid"/>
            <a:round/>
            <a:headEnd type="none" w="sm" len="sm"/>
            <a:tailEnd type="none" w="sm" len="sm"/>
          </a:ln>
        </p:spPr>
      </p:cxnSp>
      <p:pic>
        <p:nvPicPr>
          <p:cNvPr id="513" name="Google Shape;513;p63" descr="3875_NIFB_Logo_K_FA_FINAL_CMYK_REG.MARK_K.png"/>
          <p:cNvPicPr preferRelativeResize="0"/>
          <p:nvPr/>
        </p:nvPicPr>
        <p:blipFill rotWithShape="1">
          <a:blip r:embed="rId4">
            <a:alphaModFix/>
          </a:blip>
          <a:srcRect/>
          <a:stretch/>
        </p:blipFill>
        <p:spPr>
          <a:xfrm>
            <a:off x="6108508" y="453578"/>
            <a:ext cx="1384495" cy="1605630"/>
          </a:xfrm>
          <a:prstGeom prst="rect">
            <a:avLst/>
          </a:prstGeom>
          <a:noFill/>
          <a:ln>
            <a:noFill/>
          </a:ln>
        </p:spPr>
      </p:pic>
      <p:sp>
        <p:nvSpPr>
          <p:cNvPr id="514" name="Google Shape;514;p63"/>
          <p:cNvSpPr txBox="1">
            <a:spLocks noGrp="1"/>
          </p:cNvSpPr>
          <p:nvPr>
            <p:ph type="body" idx="1"/>
          </p:nvPr>
        </p:nvSpPr>
        <p:spPr>
          <a:xfrm>
            <a:off x="5442862" y="5636384"/>
            <a:ext cx="2884714" cy="755951"/>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7"/>
          <p:cNvSpPr txBox="1">
            <a:spLocks noGrp="1"/>
          </p:cNvSpPr>
          <p:nvPr>
            <p:ph type="title"/>
          </p:nvPr>
        </p:nvSpPr>
        <p:spPr>
          <a:xfrm>
            <a:off x="1942415" y="2074562"/>
            <a:ext cx="6591985"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6" name="Google Shape;76;p7"/>
          <p:cNvSpPr txBox="1">
            <a:spLocks noGrp="1"/>
          </p:cNvSpPr>
          <p:nvPr>
            <p:ph type="body" idx="1"/>
          </p:nvPr>
        </p:nvSpPr>
        <p:spPr>
          <a:xfrm>
            <a:off x="1942415" y="3581400"/>
            <a:ext cx="6591985"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77" name="Google Shape;77;p7"/>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Google Shape;78;p7"/>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Google Shape;79;p7"/>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515"/>
        <p:cNvGrpSpPr/>
        <p:nvPr/>
      </p:nvGrpSpPr>
      <p:grpSpPr>
        <a:xfrm>
          <a:off x="0" y="0"/>
          <a:ext cx="0" cy="0"/>
          <a:chOff x="0" y="0"/>
          <a:chExt cx="0" cy="0"/>
        </a:xfrm>
      </p:grpSpPr>
      <p:sp>
        <p:nvSpPr>
          <p:cNvPr id="516" name="Google Shape;516;p64"/>
          <p:cNvSpPr txBox="1">
            <a:spLocks noGrp="1"/>
          </p:cNvSpPr>
          <p:nvPr>
            <p:ph type="body" idx="1"/>
          </p:nvPr>
        </p:nvSpPr>
        <p:spPr>
          <a:xfrm>
            <a:off x="4971143" y="3415308"/>
            <a:ext cx="3791857" cy="1149891"/>
          </a:xfrm>
          <a:prstGeom prst="rect">
            <a:avLst/>
          </a:prstGeom>
          <a:noFill/>
          <a:ln>
            <a:noFill/>
          </a:ln>
        </p:spPr>
        <p:txBody>
          <a:bodyPr spcFirstLastPara="1" wrap="square" lIns="91425" tIns="45700" rIns="91425" bIns="45700" anchor="t" anchorCtr="0"/>
          <a:lstStyle>
            <a:lvl1pPr marL="457200" marR="0" lvl="0" indent="-228600" algn="ctr" rtl="0">
              <a:spcBef>
                <a:spcPts val="620"/>
              </a:spcBef>
              <a:spcAft>
                <a:spcPts val="0"/>
              </a:spcAft>
              <a:buClr>
                <a:schemeClr val="accent6"/>
              </a:buClr>
              <a:buSzPts val="3100"/>
              <a:buFont typeface="Arial"/>
              <a:buNone/>
              <a:defRPr sz="3100" b="1" i="0" u="none" strike="noStrike" cap="none">
                <a:solidFill>
                  <a:schemeClr val="accent6"/>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7" name="Google Shape;517;p64"/>
          <p:cNvSpPr txBox="1">
            <a:spLocks noGrp="1"/>
          </p:cNvSpPr>
          <p:nvPr>
            <p:ph type="body" idx="2"/>
          </p:nvPr>
        </p:nvSpPr>
        <p:spPr>
          <a:xfrm>
            <a:off x="4971143" y="4438205"/>
            <a:ext cx="3791857" cy="837499"/>
          </a:xfrm>
          <a:prstGeom prst="rect">
            <a:avLst/>
          </a:prstGeom>
          <a:noFill/>
          <a:ln>
            <a:noFill/>
          </a:ln>
        </p:spPr>
        <p:txBody>
          <a:bodyPr spcFirstLastPara="1" wrap="square" lIns="91425" tIns="45700" rIns="91425" bIns="45700" anchor="t" anchorCtr="0"/>
          <a:lstStyle>
            <a:lvl1pPr marL="457200" marR="0" lvl="0" indent="-228600" algn="ctr" rtl="0">
              <a:spcBef>
                <a:spcPts val="480"/>
              </a:spcBef>
              <a:spcAft>
                <a:spcPts val="0"/>
              </a:spcAft>
              <a:buClr>
                <a:schemeClr val="accent3"/>
              </a:buClr>
              <a:buSzPts val="2400"/>
              <a:buFont typeface="Arial"/>
              <a:buNone/>
              <a:defRPr sz="2400" b="1" i="0" u="none" strike="noStrike" cap="none">
                <a:solidFill>
                  <a:schemeClr val="accent3"/>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18" name="Google Shape;518;p64"/>
          <p:cNvCxnSpPr/>
          <p:nvPr/>
        </p:nvCxnSpPr>
        <p:spPr>
          <a:xfrm>
            <a:off x="5218545" y="4223292"/>
            <a:ext cx="3278910" cy="0"/>
          </a:xfrm>
          <a:prstGeom prst="straightConnector1">
            <a:avLst/>
          </a:prstGeom>
          <a:noFill/>
          <a:ln w="25400" cap="flat" cmpd="sng">
            <a:solidFill>
              <a:schemeClr val="accent3"/>
            </a:solidFill>
            <a:prstDash val="solid"/>
            <a:round/>
            <a:headEnd type="none" w="sm" len="sm"/>
            <a:tailEnd type="none" w="sm" len="sm"/>
          </a:ln>
        </p:spPr>
      </p:cxnSp>
      <p:pic>
        <p:nvPicPr>
          <p:cNvPr id="519" name="Google Shape;519;p64" descr="3875_NIFB_Logo_K_FA_FINAL_CMYK_REG.MARK_K.png"/>
          <p:cNvPicPr preferRelativeResize="0"/>
          <p:nvPr/>
        </p:nvPicPr>
        <p:blipFill rotWithShape="1">
          <a:blip r:embed="rId2">
            <a:alphaModFix/>
          </a:blip>
          <a:srcRect/>
          <a:stretch/>
        </p:blipFill>
        <p:spPr>
          <a:xfrm>
            <a:off x="5901165" y="576944"/>
            <a:ext cx="1903891" cy="2207985"/>
          </a:xfrm>
          <a:prstGeom prst="rect">
            <a:avLst/>
          </a:prstGeom>
          <a:noFill/>
          <a:ln>
            <a:noFill/>
          </a:ln>
        </p:spPr>
      </p:pic>
      <p:pic>
        <p:nvPicPr>
          <p:cNvPr id="520" name="Google Shape;520;p64" descr="YWCA_Elgin3_13-17.jpg"/>
          <p:cNvPicPr preferRelativeResize="0"/>
          <p:nvPr/>
        </p:nvPicPr>
        <p:blipFill rotWithShape="1">
          <a:blip r:embed="rId3">
            <a:alphaModFix/>
          </a:blip>
          <a:srcRect/>
          <a:stretch/>
        </p:blipFill>
        <p:spPr>
          <a:xfrm>
            <a:off x="-13710" y="0"/>
            <a:ext cx="4574019" cy="6858000"/>
          </a:xfrm>
          <a:prstGeom prst="rect">
            <a:avLst/>
          </a:prstGeom>
          <a:noFill/>
          <a:ln>
            <a:noFill/>
          </a:ln>
        </p:spPr>
      </p:pic>
      <p:sp>
        <p:nvSpPr>
          <p:cNvPr id="521" name="Google Shape;521;p64"/>
          <p:cNvSpPr txBox="1">
            <a:spLocks noGrp="1"/>
          </p:cNvSpPr>
          <p:nvPr>
            <p:ph type="body" idx="3"/>
          </p:nvPr>
        </p:nvSpPr>
        <p:spPr>
          <a:xfrm>
            <a:off x="4971143" y="5832929"/>
            <a:ext cx="3791857" cy="755951"/>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522"/>
        <p:cNvGrpSpPr/>
        <p:nvPr/>
      </p:nvGrpSpPr>
      <p:grpSpPr>
        <a:xfrm>
          <a:off x="0" y="0"/>
          <a:ext cx="0" cy="0"/>
          <a:chOff x="0" y="0"/>
          <a:chExt cx="0" cy="0"/>
        </a:xfrm>
      </p:grpSpPr>
      <p:sp>
        <p:nvSpPr>
          <p:cNvPr id="523" name="Google Shape;523;p65"/>
          <p:cNvSpPr/>
          <p:nvPr/>
        </p:nvSpPr>
        <p:spPr>
          <a:xfrm>
            <a:off x="4565670" y="0"/>
            <a:ext cx="4578330" cy="6858000"/>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4" name="Google Shape;524;p65" descr="Untitled-2.png"/>
          <p:cNvPicPr preferRelativeResize="0"/>
          <p:nvPr/>
        </p:nvPicPr>
        <p:blipFill rotWithShape="1">
          <a:blip r:embed="rId2">
            <a:alphaModFix/>
          </a:blip>
          <a:srcRect/>
          <a:stretch/>
        </p:blipFill>
        <p:spPr>
          <a:xfrm>
            <a:off x="7066660" y="1718928"/>
            <a:ext cx="2158174" cy="5139072"/>
          </a:xfrm>
          <a:prstGeom prst="rect">
            <a:avLst/>
          </a:prstGeom>
          <a:noFill/>
          <a:ln>
            <a:noFill/>
          </a:ln>
        </p:spPr>
      </p:pic>
      <p:pic>
        <p:nvPicPr>
          <p:cNvPr id="525" name="Google Shape;525;p65" descr="CommunityTable3-14-106_clinet 9.jpg"/>
          <p:cNvPicPr preferRelativeResize="0"/>
          <p:nvPr/>
        </p:nvPicPr>
        <p:blipFill rotWithShape="1">
          <a:blip r:embed="rId3">
            <a:alphaModFix/>
          </a:blip>
          <a:srcRect/>
          <a:stretch/>
        </p:blipFill>
        <p:spPr>
          <a:xfrm>
            <a:off x="0" y="1"/>
            <a:ext cx="4571577" cy="6859409"/>
          </a:xfrm>
          <a:prstGeom prst="rect">
            <a:avLst/>
          </a:prstGeom>
          <a:noFill/>
          <a:ln>
            <a:noFill/>
          </a:ln>
        </p:spPr>
      </p:pic>
      <p:sp>
        <p:nvSpPr>
          <p:cNvPr id="526" name="Google Shape;526;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7" name="Google Shape;527;p65"/>
          <p:cNvSpPr txBox="1">
            <a:spLocks noGrp="1"/>
          </p:cNvSpPr>
          <p:nvPr>
            <p:ph type="body" idx="1"/>
          </p:nvPr>
        </p:nvSpPr>
        <p:spPr>
          <a:xfrm>
            <a:off x="5276904" y="1205996"/>
            <a:ext cx="3257496" cy="357346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96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L="914400" marR="0" lvl="1"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2pPr>
            <a:lvl3pPr marL="1371600" marR="0" lvl="2"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3pPr>
            <a:lvl4pPr marL="1828800" marR="0" lvl="3"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4pPr>
            <a:lvl5pPr marL="2286000" marR="0" lvl="4"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8" name="Google Shape;528;p65"/>
          <p:cNvSpPr txBox="1">
            <a:spLocks noGrp="1"/>
          </p:cNvSpPr>
          <p:nvPr>
            <p:ph type="body" idx="2"/>
          </p:nvPr>
        </p:nvSpPr>
        <p:spPr>
          <a:xfrm>
            <a:off x="5276850" y="2847754"/>
            <a:ext cx="3257550" cy="3248025"/>
          </a:xfrm>
          <a:prstGeom prst="rect">
            <a:avLst/>
          </a:prstGeom>
          <a:noFill/>
          <a:ln>
            <a:noFill/>
          </a:ln>
        </p:spPr>
        <p:txBody>
          <a:bodyPr spcFirstLastPara="1" wrap="square" lIns="91425" tIns="45700" rIns="91425" bIns="45700" anchor="t" anchorCtr="0"/>
          <a:lstStyle>
            <a:lvl1pPr marL="457200" marR="0" lvl="0" indent="-342900" algn="l" rtl="0">
              <a:lnSpc>
                <a:spcPct val="100000"/>
              </a:lnSpc>
              <a:spcBef>
                <a:spcPts val="360"/>
              </a:spcBef>
              <a:spcAft>
                <a:spcPts val="0"/>
              </a:spcAft>
              <a:buClr>
                <a:schemeClr val="lt1"/>
              </a:buClr>
              <a:buSzPts val="1800"/>
              <a:buFont typeface="Arial"/>
              <a:buChar char="•"/>
              <a:defRPr sz="1800" b="1"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2pPr>
            <a:lvl3pPr marL="1371600" marR="0" lvl="2"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3pPr>
            <a:lvl4pPr marL="1828800" marR="0" lvl="3"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4pPr>
            <a:lvl5pPr marL="2286000" marR="0" lvl="4"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529"/>
        <p:cNvGrpSpPr/>
        <p:nvPr/>
      </p:nvGrpSpPr>
      <p:grpSpPr>
        <a:xfrm>
          <a:off x="0" y="0"/>
          <a:ext cx="0" cy="0"/>
          <a:chOff x="0" y="0"/>
          <a:chExt cx="0" cy="0"/>
        </a:xfrm>
      </p:grpSpPr>
      <p:sp>
        <p:nvSpPr>
          <p:cNvPr id="530" name="Google Shape;530;p66"/>
          <p:cNvSpPr/>
          <p:nvPr/>
        </p:nvSpPr>
        <p:spPr>
          <a:xfrm>
            <a:off x="4565670" y="0"/>
            <a:ext cx="4578330" cy="6858000"/>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1" name="Google Shape;531;p66" descr="Untitled-2.png"/>
          <p:cNvPicPr preferRelativeResize="0"/>
          <p:nvPr/>
        </p:nvPicPr>
        <p:blipFill rotWithShape="1">
          <a:blip r:embed="rId2">
            <a:alphaModFix/>
          </a:blip>
          <a:srcRect/>
          <a:stretch/>
        </p:blipFill>
        <p:spPr>
          <a:xfrm>
            <a:off x="7066660" y="1718928"/>
            <a:ext cx="2158174" cy="5139072"/>
          </a:xfrm>
          <a:prstGeom prst="rect">
            <a:avLst/>
          </a:prstGeom>
          <a:noFill/>
          <a:ln>
            <a:noFill/>
          </a:ln>
        </p:spPr>
      </p:pic>
      <p:pic>
        <p:nvPicPr>
          <p:cNvPr id="532" name="Google Shape;532;p66" descr="AbidingLove3_13-1672.jpg"/>
          <p:cNvPicPr preferRelativeResize="0"/>
          <p:nvPr/>
        </p:nvPicPr>
        <p:blipFill rotWithShape="1">
          <a:blip r:embed="rId3">
            <a:alphaModFix/>
          </a:blip>
          <a:srcRect/>
          <a:stretch/>
        </p:blipFill>
        <p:spPr>
          <a:xfrm>
            <a:off x="0" y="0"/>
            <a:ext cx="4581144" cy="6858001"/>
          </a:xfrm>
          <a:prstGeom prst="rect">
            <a:avLst/>
          </a:prstGeom>
          <a:noFill/>
          <a:ln>
            <a:noFill/>
          </a:ln>
        </p:spPr>
      </p:pic>
      <p:sp>
        <p:nvSpPr>
          <p:cNvPr id="533" name="Google Shape;533;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34" name="Google Shape;534;p66"/>
          <p:cNvSpPr txBox="1">
            <a:spLocks noGrp="1"/>
          </p:cNvSpPr>
          <p:nvPr>
            <p:ph type="body" idx="1"/>
          </p:nvPr>
        </p:nvSpPr>
        <p:spPr>
          <a:xfrm>
            <a:off x="5276904" y="1205996"/>
            <a:ext cx="3257496" cy="357346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96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L="914400" marR="0" lvl="1"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2pPr>
            <a:lvl3pPr marL="1371600" marR="0" lvl="2"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3pPr>
            <a:lvl4pPr marL="1828800" marR="0" lvl="3"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4pPr>
            <a:lvl5pPr marL="2286000" marR="0" lvl="4"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5" name="Google Shape;535;p66"/>
          <p:cNvSpPr txBox="1">
            <a:spLocks noGrp="1"/>
          </p:cNvSpPr>
          <p:nvPr>
            <p:ph type="body" idx="2"/>
          </p:nvPr>
        </p:nvSpPr>
        <p:spPr>
          <a:xfrm>
            <a:off x="5276850" y="2847754"/>
            <a:ext cx="3257550" cy="3248025"/>
          </a:xfrm>
          <a:prstGeom prst="rect">
            <a:avLst/>
          </a:prstGeom>
          <a:noFill/>
          <a:ln>
            <a:noFill/>
          </a:ln>
        </p:spPr>
        <p:txBody>
          <a:bodyPr spcFirstLastPara="1" wrap="square" lIns="91425" tIns="45700" rIns="91425" bIns="45700" anchor="t" anchorCtr="0"/>
          <a:lstStyle>
            <a:lvl1pPr marL="457200" marR="0" lvl="0" indent="-342900" algn="l" rtl="0">
              <a:lnSpc>
                <a:spcPct val="100000"/>
              </a:lnSpc>
              <a:spcBef>
                <a:spcPts val="360"/>
              </a:spcBef>
              <a:spcAft>
                <a:spcPts val="0"/>
              </a:spcAft>
              <a:buClr>
                <a:schemeClr val="lt1"/>
              </a:buClr>
              <a:buSzPts val="1800"/>
              <a:buFont typeface="Arial"/>
              <a:buChar char="•"/>
              <a:defRPr sz="1800" b="1"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2pPr>
            <a:lvl3pPr marL="1371600" marR="0" lvl="2"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3pPr>
            <a:lvl4pPr marL="1828800" marR="0" lvl="3"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4pPr>
            <a:lvl5pPr marL="2286000" marR="0" lvl="4"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536"/>
        <p:cNvGrpSpPr/>
        <p:nvPr/>
      </p:nvGrpSpPr>
      <p:grpSpPr>
        <a:xfrm>
          <a:off x="0" y="0"/>
          <a:ext cx="0" cy="0"/>
          <a:chOff x="0" y="0"/>
          <a:chExt cx="0" cy="0"/>
        </a:xfrm>
      </p:grpSpPr>
      <p:sp>
        <p:nvSpPr>
          <p:cNvPr id="537" name="Google Shape;537;p67"/>
          <p:cNvSpPr/>
          <p:nvPr/>
        </p:nvSpPr>
        <p:spPr>
          <a:xfrm>
            <a:off x="4565670" y="0"/>
            <a:ext cx="4578330" cy="6858000"/>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8" name="Google Shape;538;p67" descr="Untitled-2.png"/>
          <p:cNvPicPr preferRelativeResize="0"/>
          <p:nvPr/>
        </p:nvPicPr>
        <p:blipFill rotWithShape="1">
          <a:blip r:embed="rId2">
            <a:alphaModFix/>
          </a:blip>
          <a:srcRect/>
          <a:stretch/>
        </p:blipFill>
        <p:spPr>
          <a:xfrm>
            <a:off x="7066660" y="1718928"/>
            <a:ext cx="2158174" cy="5139072"/>
          </a:xfrm>
          <a:prstGeom prst="rect">
            <a:avLst/>
          </a:prstGeom>
          <a:noFill/>
          <a:ln>
            <a:noFill/>
          </a:ln>
        </p:spPr>
      </p:pic>
      <p:pic>
        <p:nvPicPr>
          <p:cNvPr id="539" name="Google Shape;539;p67" descr="FrankfortTownshipFoodPantry3-14-106.jpg"/>
          <p:cNvPicPr preferRelativeResize="0"/>
          <p:nvPr/>
        </p:nvPicPr>
        <p:blipFill rotWithShape="1">
          <a:blip r:embed="rId3">
            <a:alphaModFix/>
          </a:blip>
          <a:srcRect/>
          <a:stretch/>
        </p:blipFill>
        <p:spPr>
          <a:xfrm>
            <a:off x="1429" y="0"/>
            <a:ext cx="4569141" cy="6857998"/>
          </a:xfrm>
          <a:prstGeom prst="rect">
            <a:avLst/>
          </a:prstGeom>
          <a:noFill/>
          <a:ln>
            <a:noFill/>
          </a:ln>
        </p:spPr>
      </p:pic>
      <p:sp>
        <p:nvSpPr>
          <p:cNvPr id="540" name="Google Shape;54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41" name="Google Shape;541;p67"/>
          <p:cNvSpPr txBox="1">
            <a:spLocks noGrp="1"/>
          </p:cNvSpPr>
          <p:nvPr>
            <p:ph type="body" idx="1"/>
          </p:nvPr>
        </p:nvSpPr>
        <p:spPr>
          <a:xfrm>
            <a:off x="5276904" y="1205996"/>
            <a:ext cx="3257496" cy="357346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96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L="914400" marR="0" lvl="1"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2pPr>
            <a:lvl3pPr marL="1371600" marR="0" lvl="2"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3pPr>
            <a:lvl4pPr marL="1828800" marR="0" lvl="3"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4pPr>
            <a:lvl5pPr marL="2286000" marR="0" lvl="4" indent="-228600" algn="l" rtl="0">
              <a:spcBef>
                <a:spcPts val="800"/>
              </a:spcBef>
              <a:spcAft>
                <a:spcPts val="0"/>
              </a:spcAft>
              <a:buClr>
                <a:srgbClr val="293217"/>
              </a:buClr>
              <a:buSzPts val="4000"/>
              <a:buFont typeface="Arial"/>
              <a:buNone/>
              <a:defRPr sz="4000" b="1" i="0" u="none" strike="noStrike" cap="none">
                <a:solidFill>
                  <a:srgbClr val="293217"/>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2" name="Google Shape;542;p67"/>
          <p:cNvSpPr txBox="1">
            <a:spLocks noGrp="1"/>
          </p:cNvSpPr>
          <p:nvPr>
            <p:ph type="body" idx="2"/>
          </p:nvPr>
        </p:nvSpPr>
        <p:spPr>
          <a:xfrm>
            <a:off x="5276850" y="2847754"/>
            <a:ext cx="3257550" cy="3248025"/>
          </a:xfrm>
          <a:prstGeom prst="rect">
            <a:avLst/>
          </a:prstGeom>
          <a:noFill/>
          <a:ln>
            <a:noFill/>
          </a:ln>
        </p:spPr>
        <p:txBody>
          <a:bodyPr spcFirstLastPara="1" wrap="square" lIns="91425" tIns="45700" rIns="91425" bIns="45700" anchor="t" anchorCtr="0"/>
          <a:lstStyle>
            <a:lvl1pPr marL="457200" marR="0" lvl="0" indent="-342900" algn="l" rtl="0">
              <a:lnSpc>
                <a:spcPct val="100000"/>
              </a:lnSpc>
              <a:spcBef>
                <a:spcPts val="360"/>
              </a:spcBef>
              <a:spcAft>
                <a:spcPts val="0"/>
              </a:spcAft>
              <a:buClr>
                <a:schemeClr val="lt1"/>
              </a:buClr>
              <a:buSzPts val="1800"/>
              <a:buFont typeface="Arial"/>
              <a:buChar char="•"/>
              <a:defRPr sz="1800" b="1"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2pPr>
            <a:lvl3pPr marL="1371600" marR="0" lvl="2"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3pPr>
            <a:lvl4pPr marL="1828800" marR="0" lvl="3"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4pPr>
            <a:lvl5pPr marL="2286000" marR="0" lvl="4" indent="-228600" algn="l" rtl="0">
              <a:spcBef>
                <a:spcPts val="360"/>
              </a:spcBef>
              <a:spcAft>
                <a:spcPts val="0"/>
              </a:spcAft>
              <a:buClr>
                <a:srgbClr val="293217"/>
              </a:buClr>
              <a:buSzPts val="1800"/>
              <a:buFont typeface="Arial"/>
              <a:buNone/>
              <a:defRPr sz="1800" b="0" i="0" u="none" strike="noStrike" cap="none">
                <a:solidFill>
                  <a:srgbClr val="293217"/>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43"/>
        <p:cNvGrpSpPr/>
        <p:nvPr/>
      </p:nvGrpSpPr>
      <p:grpSpPr>
        <a:xfrm>
          <a:off x="0" y="0"/>
          <a:ext cx="0" cy="0"/>
          <a:chOff x="0" y="0"/>
          <a:chExt cx="0" cy="0"/>
        </a:xfrm>
      </p:grpSpPr>
      <p:pic>
        <p:nvPicPr>
          <p:cNvPr id="544" name="Google Shape;544;p68" descr="FrankfortTownshipFoodPantry3-14-76.jpg"/>
          <p:cNvPicPr preferRelativeResize="0"/>
          <p:nvPr/>
        </p:nvPicPr>
        <p:blipFill rotWithShape="1">
          <a:blip r:embed="rId2">
            <a:alphaModFix/>
          </a:blip>
          <a:srcRect/>
          <a:stretch/>
        </p:blipFill>
        <p:spPr>
          <a:xfrm>
            <a:off x="4540921" y="1096767"/>
            <a:ext cx="4608986" cy="5761233"/>
          </a:xfrm>
          <a:prstGeom prst="rect">
            <a:avLst/>
          </a:prstGeom>
          <a:noFill/>
          <a:ln>
            <a:noFill/>
          </a:ln>
        </p:spPr>
      </p:pic>
      <p:sp>
        <p:nvSpPr>
          <p:cNvPr id="545" name="Google Shape;545;p68"/>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68"/>
          <p:cNvSpPr txBox="1">
            <a:spLocks noGrp="1"/>
          </p:cNvSpPr>
          <p:nvPr>
            <p:ph type="body" idx="1"/>
          </p:nvPr>
        </p:nvSpPr>
        <p:spPr>
          <a:xfrm>
            <a:off x="467164" y="1600200"/>
            <a:ext cx="3718774"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7" name="Google Shape;547;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48" name="Google Shape;548;p68" descr="3875_NIFB_Logo_K_FA_FINAL_REV_REG.MARK_K_NoTag.eps"/>
          <p:cNvPicPr preferRelativeResize="0"/>
          <p:nvPr/>
        </p:nvPicPr>
        <p:blipFill rotWithShape="1">
          <a:blip r:embed="rId3">
            <a:alphaModFix/>
          </a:blip>
          <a:srcRect/>
          <a:stretch/>
        </p:blipFill>
        <p:spPr>
          <a:xfrm>
            <a:off x="439285" y="146962"/>
            <a:ext cx="777568" cy="834862"/>
          </a:xfrm>
          <a:prstGeom prst="rect">
            <a:avLst/>
          </a:prstGeom>
          <a:noFill/>
          <a:ln>
            <a:noFill/>
          </a:ln>
        </p:spPr>
      </p:pic>
      <p:pic>
        <p:nvPicPr>
          <p:cNvPr id="549" name="Google Shape;549;p68" descr="Untitled-2.png"/>
          <p:cNvPicPr preferRelativeResize="0"/>
          <p:nvPr/>
        </p:nvPicPr>
        <p:blipFill rotWithShape="1">
          <a:blip r:embed="rId4">
            <a:alphaModFix/>
          </a:blip>
          <a:srcRect/>
          <a:stretch/>
        </p:blipFill>
        <p:spPr>
          <a:xfrm flipH="1">
            <a:off x="-15582" y="48592"/>
            <a:ext cx="442666" cy="1054082"/>
          </a:xfrm>
          <a:prstGeom prst="rect">
            <a:avLst/>
          </a:prstGeom>
          <a:noFill/>
          <a:ln>
            <a:noFill/>
          </a:ln>
        </p:spPr>
      </p:pic>
      <p:sp>
        <p:nvSpPr>
          <p:cNvPr id="550" name="Google Shape;550;p68"/>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551"/>
        <p:cNvGrpSpPr/>
        <p:nvPr/>
      </p:nvGrpSpPr>
      <p:grpSpPr>
        <a:xfrm>
          <a:off x="0" y="0"/>
          <a:ext cx="0" cy="0"/>
          <a:chOff x="0" y="0"/>
          <a:chExt cx="0" cy="0"/>
        </a:xfrm>
      </p:grpSpPr>
      <p:pic>
        <p:nvPicPr>
          <p:cNvPr id="552" name="Google Shape;552;p69" descr="AuroraInterfaithFoodPantry3-14-96StElizabethsSoupKitchen3-14-137.jpg"/>
          <p:cNvPicPr preferRelativeResize="0"/>
          <p:nvPr/>
        </p:nvPicPr>
        <p:blipFill rotWithShape="1">
          <a:blip r:embed="rId2">
            <a:alphaModFix/>
          </a:blip>
          <a:srcRect/>
          <a:stretch/>
        </p:blipFill>
        <p:spPr>
          <a:xfrm>
            <a:off x="4539677" y="1096768"/>
            <a:ext cx="4610230" cy="5767140"/>
          </a:xfrm>
          <a:prstGeom prst="rect">
            <a:avLst/>
          </a:prstGeom>
          <a:noFill/>
          <a:ln>
            <a:noFill/>
          </a:ln>
        </p:spPr>
      </p:pic>
      <p:sp>
        <p:nvSpPr>
          <p:cNvPr id="553" name="Google Shape;553;p69"/>
          <p:cNvSpPr/>
          <p:nvPr/>
        </p:nvSpPr>
        <p:spPr>
          <a:xfrm>
            <a:off x="0" y="0"/>
            <a:ext cx="9144000" cy="1096767"/>
          </a:xfrm>
          <a:prstGeom prst="rect">
            <a:avLst/>
          </a:prstGeom>
          <a:gradFill>
            <a:gsLst>
              <a:gs pos="0">
                <a:schemeClr val="accent1"/>
              </a:gs>
              <a:gs pos="52999">
                <a:schemeClr val="accent6"/>
              </a:gs>
              <a:gs pos="100000">
                <a:schemeClr val="accent6"/>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69"/>
          <p:cNvSpPr txBox="1">
            <a:spLocks noGrp="1"/>
          </p:cNvSpPr>
          <p:nvPr>
            <p:ph type="body" idx="1"/>
          </p:nvPr>
        </p:nvSpPr>
        <p:spPr>
          <a:xfrm>
            <a:off x="508513" y="1600200"/>
            <a:ext cx="3718774" cy="4648199"/>
          </a:xfrm>
          <a:prstGeom prst="rect">
            <a:avLst/>
          </a:prstGeom>
          <a:noFill/>
          <a:ln>
            <a:noFill/>
          </a:ln>
        </p:spPr>
        <p:txBody>
          <a:bodyPr spcFirstLastPara="1" wrap="square" lIns="91425" tIns="45700" rIns="91425" bIns="45700" anchor="t" anchorCtr="0"/>
          <a:lstStyle>
            <a:lvl1pPr marL="457200" marR="0" lvl="0" indent="-228600" algn="l" rtl="0">
              <a:spcBef>
                <a:spcPts val="520"/>
              </a:spcBef>
              <a:spcAft>
                <a:spcPts val="0"/>
              </a:spcAft>
              <a:buClr>
                <a:schemeClr val="accent3"/>
              </a:buClr>
              <a:buSzPts val="2600"/>
              <a:buFont typeface="Arial"/>
              <a:buNone/>
              <a:defRPr sz="2600" b="0" i="0" u="none" strike="noStrike" cap="none">
                <a:solidFill>
                  <a:schemeClr val="accent3"/>
                </a:solidFill>
                <a:latin typeface="Arial"/>
                <a:ea typeface="Arial"/>
                <a:cs typeface="Arial"/>
                <a:sym typeface="Arial"/>
              </a:defRPr>
            </a:lvl1pPr>
            <a:lvl2pPr marL="914400" marR="0" lvl="1" indent="-228600" algn="l" rtl="0">
              <a:spcBef>
                <a:spcPts val="360"/>
              </a:spcBef>
              <a:spcAft>
                <a:spcPts val="0"/>
              </a:spcAft>
              <a:buClr>
                <a:schemeClr val="accent3"/>
              </a:buClr>
              <a:buSzPts val="1800"/>
              <a:buFont typeface="Arial"/>
              <a:buNone/>
              <a:defRPr sz="1800" b="0" i="0" u="none" strike="noStrike" cap="none">
                <a:solidFill>
                  <a:schemeClr val="accent3"/>
                </a:solidFill>
                <a:latin typeface="Arial"/>
                <a:ea typeface="Arial"/>
                <a:cs typeface="Arial"/>
                <a:sym typeface="Arial"/>
              </a:defRPr>
            </a:lvl2pPr>
            <a:lvl3pPr marL="1371600" marR="0" lvl="2" indent="-342900" algn="l" rtl="0">
              <a:spcBef>
                <a:spcPts val="360"/>
              </a:spcBef>
              <a:spcAft>
                <a:spcPts val="0"/>
              </a:spcAft>
              <a:buClr>
                <a:schemeClr val="accent3"/>
              </a:buClr>
              <a:buSzPts val="1800"/>
              <a:buFont typeface="Merriweather Sans"/>
              <a:buChar char="–"/>
              <a:defRPr sz="1800" b="0" i="0" u="none" strike="noStrike" cap="none">
                <a:solidFill>
                  <a:schemeClr val="accent3"/>
                </a:solidFill>
                <a:latin typeface="Arial"/>
                <a:ea typeface="Arial"/>
                <a:cs typeface="Arial"/>
                <a:sym typeface="Arial"/>
              </a:defRPr>
            </a:lvl3pPr>
            <a:lvl4pPr marL="1828800" marR="0" lvl="3"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4pPr>
            <a:lvl5pPr marL="2286000" marR="0" lvl="4"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56" name="Google Shape;556;p69" descr="3875_NIFB_Logo_K_FA_FINAL_REV_REG.MARK_K_NoTag.eps"/>
          <p:cNvPicPr preferRelativeResize="0"/>
          <p:nvPr/>
        </p:nvPicPr>
        <p:blipFill rotWithShape="1">
          <a:blip r:embed="rId3">
            <a:alphaModFix/>
          </a:blip>
          <a:srcRect/>
          <a:stretch/>
        </p:blipFill>
        <p:spPr>
          <a:xfrm>
            <a:off x="439285" y="146962"/>
            <a:ext cx="777568" cy="834862"/>
          </a:xfrm>
          <a:prstGeom prst="rect">
            <a:avLst/>
          </a:prstGeom>
          <a:noFill/>
          <a:ln>
            <a:noFill/>
          </a:ln>
        </p:spPr>
      </p:pic>
      <p:pic>
        <p:nvPicPr>
          <p:cNvPr id="557" name="Google Shape;557;p69" descr="Untitled-2.png"/>
          <p:cNvPicPr preferRelativeResize="0"/>
          <p:nvPr/>
        </p:nvPicPr>
        <p:blipFill rotWithShape="1">
          <a:blip r:embed="rId4">
            <a:alphaModFix/>
          </a:blip>
          <a:srcRect/>
          <a:stretch/>
        </p:blipFill>
        <p:spPr>
          <a:xfrm flipH="1">
            <a:off x="-15582" y="48592"/>
            <a:ext cx="442666" cy="1054082"/>
          </a:xfrm>
          <a:prstGeom prst="rect">
            <a:avLst/>
          </a:prstGeom>
          <a:noFill/>
          <a:ln>
            <a:noFill/>
          </a:ln>
        </p:spPr>
      </p:pic>
      <p:sp>
        <p:nvSpPr>
          <p:cNvPr id="558" name="Google Shape;558;p69"/>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lstStyle>
            <a:lvl1pPr marL="457200" marR="0" lvl="0" indent="-228600"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9"/>
        <p:cNvGrpSpPr/>
        <p:nvPr/>
      </p:nvGrpSpPr>
      <p:grpSpPr>
        <a:xfrm>
          <a:off x="0" y="0"/>
          <a:ext cx="0" cy="0"/>
          <a:chOff x="0" y="0"/>
          <a:chExt cx="0" cy="0"/>
        </a:xfrm>
      </p:grpSpPr>
      <p:pic>
        <p:nvPicPr>
          <p:cNvPr id="560" name="Google Shape;560;p70" descr="Background - THANK YOU_1.png"/>
          <p:cNvPicPr preferRelativeResize="0"/>
          <p:nvPr/>
        </p:nvPicPr>
        <p:blipFill rotWithShape="1">
          <a:blip r:embed="rId2">
            <a:alphaModFix/>
          </a:blip>
          <a:srcRect/>
          <a:stretch/>
        </p:blipFill>
        <p:spPr>
          <a:xfrm>
            <a:off x="277587" y="371929"/>
            <a:ext cx="5579362" cy="4236357"/>
          </a:xfrm>
          <a:prstGeom prst="rect">
            <a:avLst/>
          </a:prstGeom>
          <a:noFill/>
          <a:ln>
            <a:noFill/>
          </a:ln>
        </p:spPr>
      </p:pic>
      <p:pic>
        <p:nvPicPr>
          <p:cNvPr id="561" name="Google Shape;561;p70" descr="3875_NIFB_Logo_K_FA_FINAL_CMYK_REG.MARK_K.png"/>
          <p:cNvPicPr preferRelativeResize="0"/>
          <p:nvPr/>
        </p:nvPicPr>
        <p:blipFill rotWithShape="1">
          <a:blip r:embed="rId3">
            <a:alphaModFix/>
          </a:blip>
          <a:srcRect/>
          <a:stretch/>
        </p:blipFill>
        <p:spPr>
          <a:xfrm>
            <a:off x="611219" y="4816938"/>
            <a:ext cx="1384495" cy="1605630"/>
          </a:xfrm>
          <a:prstGeom prst="rect">
            <a:avLst/>
          </a:prstGeom>
          <a:noFill/>
          <a:ln>
            <a:noFill/>
          </a:ln>
        </p:spPr>
      </p:pic>
      <p:sp>
        <p:nvSpPr>
          <p:cNvPr id="562" name="Google Shape;562;p70"/>
          <p:cNvSpPr txBox="1">
            <a:spLocks noGrp="1"/>
          </p:cNvSpPr>
          <p:nvPr>
            <p:ph type="body" idx="1"/>
          </p:nvPr>
        </p:nvSpPr>
        <p:spPr>
          <a:xfrm>
            <a:off x="1560288" y="5427741"/>
            <a:ext cx="4583691" cy="755951"/>
          </a:xfrm>
          <a:prstGeom prst="rect">
            <a:avLst/>
          </a:prstGeom>
          <a:noFill/>
          <a:ln>
            <a:noFill/>
          </a:ln>
        </p:spPr>
        <p:txBody>
          <a:bodyPr spcFirstLastPara="1" wrap="square" lIns="91425" tIns="45700" rIns="91425" bIns="45700" anchor="t" anchorCtr="0"/>
          <a:lstStyle>
            <a:lvl1pPr marL="457200" marR="0" lvl="0" indent="-228600" algn="ctr" rtl="0">
              <a:spcBef>
                <a:spcPts val="24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spcBef>
                <a:spcPts val="40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L="1828800" marR="0" lvl="3"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63" name="Google Shape;563;p70"/>
          <p:cNvCxnSpPr/>
          <p:nvPr/>
        </p:nvCxnSpPr>
        <p:spPr>
          <a:xfrm>
            <a:off x="2540000" y="4780654"/>
            <a:ext cx="0" cy="1605630"/>
          </a:xfrm>
          <a:prstGeom prst="straightConnector1">
            <a:avLst/>
          </a:prstGeom>
          <a:noFill/>
          <a:ln w="25400" cap="flat" cmpd="sng">
            <a:solidFill>
              <a:schemeClr val="accent3"/>
            </a:solidFill>
            <a:prstDash val="solid"/>
            <a:round/>
            <a:headEnd type="none" w="sm" len="sm"/>
            <a:tailEnd type="none" w="sm" len="sm"/>
          </a:ln>
        </p:spPr>
      </p:cxnSp>
      <p:pic>
        <p:nvPicPr>
          <p:cNvPr id="564" name="Google Shape;564;p70" descr="NIFB_5_2012-161_OL_LowRes.png"/>
          <p:cNvPicPr preferRelativeResize="0"/>
          <p:nvPr/>
        </p:nvPicPr>
        <p:blipFill rotWithShape="1">
          <a:blip r:embed="rId4">
            <a:alphaModFix/>
          </a:blip>
          <a:srcRect/>
          <a:stretch/>
        </p:blipFill>
        <p:spPr>
          <a:xfrm>
            <a:off x="4578350" y="454406"/>
            <a:ext cx="4572000" cy="640994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1"/>
        <p:cNvGrpSpPr/>
        <p:nvPr/>
      </p:nvGrpSpPr>
      <p:grpSpPr>
        <a:xfrm>
          <a:off x="0" y="0"/>
          <a:ext cx="0" cy="0"/>
          <a:chOff x="0" y="0"/>
          <a:chExt cx="0" cy="0"/>
        </a:xfrm>
      </p:grpSpPr>
      <p:sp>
        <p:nvSpPr>
          <p:cNvPr id="572" name="Google Shape;572;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7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4" name="Google Shape;574;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5" name="Google Shape;575;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7"/>
        <p:cNvGrpSpPr/>
        <p:nvPr/>
      </p:nvGrpSpPr>
      <p:grpSpPr>
        <a:xfrm>
          <a:off x="0" y="0"/>
          <a:ext cx="0" cy="0"/>
          <a:chOff x="0" y="0"/>
          <a:chExt cx="0" cy="0"/>
        </a:xfrm>
      </p:grpSpPr>
      <p:sp>
        <p:nvSpPr>
          <p:cNvPr id="578" name="Google Shape;578;p7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9" name="Google Shape;579;p7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80" name="Google Shape;580;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2" name="Google Shape;582;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3"/>
        <p:cNvGrpSpPr/>
        <p:nvPr/>
      </p:nvGrpSpPr>
      <p:grpSpPr>
        <a:xfrm>
          <a:off x="0" y="0"/>
          <a:ext cx="0" cy="0"/>
          <a:chOff x="0" y="0"/>
          <a:chExt cx="0" cy="0"/>
        </a:xfrm>
      </p:grpSpPr>
      <p:sp>
        <p:nvSpPr>
          <p:cNvPr id="584" name="Google Shape;584;p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5" name="Google Shape;585;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86" name="Google Shape;586;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7" name="Google Shape;587;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8"/>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3" name="Google Shape;83;p8"/>
          <p:cNvSpPr txBox="1">
            <a:spLocks noGrp="1"/>
          </p:cNvSpPr>
          <p:nvPr>
            <p:ph type="body" idx="1"/>
          </p:nvPr>
        </p:nvSpPr>
        <p:spPr>
          <a:xfrm>
            <a:off x="1942416" y="2136706"/>
            <a:ext cx="3197531" cy="3767397"/>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4" name="Google Shape;84;p8"/>
          <p:cNvSpPr txBox="1">
            <a:spLocks noGrp="1"/>
          </p:cNvSpPr>
          <p:nvPr>
            <p:ph type="body" idx="2"/>
          </p:nvPr>
        </p:nvSpPr>
        <p:spPr>
          <a:xfrm>
            <a:off x="5337307" y="2136706"/>
            <a:ext cx="3197093" cy="3767397"/>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5" name="Google Shape;85;p8"/>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Google Shape;86;p8"/>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8"/>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9"/>
        <p:cNvGrpSpPr/>
        <p:nvPr/>
      </p:nvGrpSpPr>
      <p:grpSpPr>
        <a:xfrm>
          <a:off x="0" y="0"/>
          <a:ext cx="0" cy="0"/>
          <a:chOff x="0" y="0"/>
          <a:chExt cx="0" cy="0"/>
        </a:xfrm>
      </p:grpSpPr>
      <p:sp>
        <p:nvSpPr>
          <p:cNvPr id="590" name="Google Shape;590;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1" name="Google Shape;591;p7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92" name="Google Shape;592;p7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93" name="Google Shape;593;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4" name="Google Shape;594;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6"/>
        <p:cNvGrpSpPr/>
        <p:nvPr/>
      </p:nvGrpSpPr>
      <p:grpSpPr>
        <a:xfrm>
          <a:off x="0" y="0"/>
          <a:ext cx="0" cy="0"/>
          <a:chOff x="0" y="0"/>
          <a:chExt cx="0" cy="0"/>
        </a:xfrm>
      </p:grpSpPr>
      <p:sp>
        <p:nvSpPr>
          <p:cNvPr id="597" name="Google Shape;597;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8" name="Google Shape;598;p7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9" name="Google Shape;599;p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0" name="Google Shape;600;p7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01" name="Google Shape;601;p7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2" name="Google Shape;602;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5"/>
        <p:cNvGrpSpPr/>
        <p:nvPr/>
      </p:nvGrpSpPr>
      <p:grpSpPr>
        <a:xfrm>
          <a:off x="0" y="0"/>
          <a:ext cx="0" cy="0"/>
          <a:chOff x="0" y="0"/>
          <a:chExt cx="0" cy="0"/>
        </a:xfrm>
      </p:grpSpPr>
      <p:sp>
        <p:nvSpPr>
          <p:cNvPr id="606" name="Google Shape;606;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0"/>
        <p:cNvGrpSpPr/>
        <p:nvPr/>
      </p:nvGrpSpPr>
      <p:grpSpPr>
        <a:xfrm>
          <a:off x="0" y="0"/>
          <a:ext cx="0" cy="0"/>
          <a:chOff x="0" y="0"/>
          <a:chExt cx="0" cy="0"/>
        </a:xfrm>
      </p:grpSpPr>
      <p:sp>
        <p:nvSpPr>
          <p:cNvPr id="611" name="Google Shape;611;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2" name="Google Shape;612;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3" name="Google Shape;613;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4"/>
        <p:cNvGrpSpPr/>
        <p:nvPr/>
      </p:nvGrpSpPr>
      <p:grpSpPr>
        <a:xfrm>
          <a:off x="0" y="0"/>
          <a:ext cx="0" cy="0"/>
          <a:chOff x="0" y="0"/>
          <a:chExt cx="0" cy="0"/>
        </a:xfrm>
      </p:grpSpPr>
      <p:sp>
        <p:nvSpPr>
          <p:cNvPr id="615" name="Google Shape;615;p7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6" name="Google Shape;616;p7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7" name="Google Shape;617;p7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18" name="Google Shape;618;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1"/>
        <p:cNvGrpSpPr/>
        <p:nvPr/>
      </p:nvGrpSpPr>
      <p:grpSpPr>
        <a:xfrm>
          <a:off x="0" y="0"/>
          <a:ext cx="0" cy="0"/>
          <a:chOff x="0" y="0"/>
          <a:chExt cx="0" cy="0"/>
        </a:xfrm>
      </p:grpSpPr>
      <p:sp>
        <p:nvSpPr>
          <p:cNvPr id="622" name="Google Shape;622;p8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3" name="Google Shape;623;p8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8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5" name="Google Shape;625;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8"/>
        <p:cNvGrpSpPr/>
        <p:nvPr/>
      </p:nvGrpSpPr>
      <p:grpSpPr>
        <a:xfrm>
          <a:off x="0" y="0"/>
          <a:ext cx="0" cy="0"/>
          <a:chOff x="0" y="0"/>
          <a:chExt cx="0" cy="0"/>
        </a:xfrm>
      </p:grpSpPr>
      <p:sp>
        <p:nvSpPr>
          <p:cNvPr id="629" name="Google Shape;629;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8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1" name="Google Shape;631;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3" name="Google Shape;633;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4"/>
        <p:cNvGrpSpPr/>
        <p:nvPr/>
      </p:nvGrpSpPr>
      <p:grpSpPr>
        <a:xfrm>
          <a:off x="0" y="0"/>
          <a:ext cx="0" cy="0"/>
          <a:chOff x="0" y="0"/>
          <a:chExt cx="0" cy="0"/>
        </a:xfrm>
      </p:grpSpPr>
      <p:sp>
        <p:nvSpPr>
          <p:cNvPr id="635" name="Google Shape;635;p8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6" name="Google Shape;636;p8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7" name="Google Shape;637;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
        <p:cNvGrpSpPr/>
        <p:nvPr/>
      </p:nvGrpSpPr>
      <p:grpSpPr>
        <a:xfrm>
          <a:off x="0" y="0"/>
          <a:ext cx="0" cy="0"/>
          <a:chOff x="0" y="0"/>
          <a:chExt cx="0" cy="0"/>
        </a:xfrm>
      </p:grpSpPr>
      <p:sp>
        <p:nvSpPr>
          <p:cNvPr id="90" name="Google Shape;90;p9"/>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1" name="Google Shape;91;p9"/>
          <p:cNvSpPr txBox="1">
            <a:spLocks noGrp="1"/>
          </p:cNvSpPr>
          <p:nvPr>
            <p:ph type="body" idx="1"/>
          </p:nvPr>
        </p:nvSpPr>
        <p:spPr>
          <a:xfrm>
            <a:off x="2265352" y="2226626"/>
            <a:ext cx="2874596"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92" name="Google Shape;92;p9"/>
          <p:cNvSpPr txBox="1">
            <a:spLocks noGrp="1"/>
          </p:cNvSpPr>
          <p:nvPr>
            <p:ph type="body" idx="2"/>
          </p:nvPr>
        </p:nvSpPr>
        <p:spPr>
          <a:xfrm>
            <a:off x="1942415" y="2802888"/>
            <a:ext cx="3197532" cy="310570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3" name="Google Shape;93;p9"/>
          <p:cNvSpPr txBox="1">
            <a:spLocks noGrp="1"/>
          </p:cNvSpPr>
          <p:nvPr>
            <p:ph type="body" idx="3"/>
          </p:nvPr>
        </p:nvSpPr>
        <p:spPr>
          <a:xfrm>
            <a:off x="5656154" y="2223398"/>
            <a:ext cx="2873239"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94" name="Google Shape;94;p9"/>
          <p:cNvSpPr txBox="1">
            <a:spLocks noGrp="1"/>
          </p:cNvSpPr>
          <p:nvPr>
            <p:ph type="body" idx="4"/>
          </p:nvPr>
        </p:nvSpPr>
        <p:spPr>
          <a:xfrm>
            <a:off x="5333715" y="2799660"/>
            <a:ext cx="3195680" cy="310570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Google Shape;95;p9"/>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Google Shape;96;p9"/>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Google Shape;97;p9"/>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1942415" y="446088"/>
            <a:ext cx="2629584" cy="97631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1" name="Google Shape;101;p10"/>
          <p:cNvSpPr txBox="1">
            <a:spLocks noGrp="1"/>
          </p:cNvSpPr>
          <p:nvPr>
            <p:ph type="body" idx="1"/>
          </p:nvPr>
        </p:nvSpPr>
        <p:spPr>
          <a:xfrm>
            <a:off x="4743494" y="446089"/>
            <a:ext cx="3790906" cy="5414963"/>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02" name="Google Shape;102;p10"/>
          <p:cNvSpPr txBox="1">
            <a:spLocks noGrp="1"/>
          </p:cNvSpPr>
          <p:nvPr>
            <p:ph type="body" idx="2"/>
          </p:nvPr>
        </p:nvSpPr>
        <p:spPr>
          <a:xfrm>
            <a:off x="1942415" y="1598613"/>
            <a:ext cx="2629584" cy="4262436"/>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3" name="Google Shape;103;p10"/>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4" name="Google Shape;104;p10"/>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Google Shape;105;p10"/>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4.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1981200"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
          <p:cNvGrpSpPr/>
          <p:nvPr/>
        </p:nvGrpSpPr>
        <p:grpSpPr>
          <a:xfrm>
            <a:off x="20421" y="285"/>
            <a:ext cx="1952272" cy="6852968"/>
            <a:chOff x="6627813" y="195717"/>
            <a:chExt cx="1952625" cy="5678034"/>
          </a:xfrm>
        </p:grpSpPr>
        <p:sp>
          <p:nvSpPr>
            <p:cNvPr id="24" name="Google Shape;24;p1"/>
            <p:cNvSpPr/>
            <p:nvPr/>
          </p:nvSpPr>
          <p:spPr>
            <a:xfrm>
              <a:off x="6627813" y="195717"/>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1942415" y="2133600"/>
            <a:ext cx="6591985"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grpSp>
        <p:nvGrpSpPr>
          <p:cNvPr id="179" name="Google Shape;179;p21"/>
          <p:cNvGrpSpPr/>
          <p:nvPr/>
        </p:nvGrpSpPr>
        <p:grpSpPr>
          <a:xfrm>
            <a:off x="0" y="5409217"/>
            <a:ext cx="9144000" cy="1462483"/>
            <a:chOff x="0" y="4056912"/>
            <a:chExt cx="9144000" cy="1096862"/>
          </a:xfrm>
        </p:grpSpPr>
        <p:sp>
          <p:nvSpPr>
            <p:cNvPr id="180" name="Google Shape;180;p21"/>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81" name="Google Shape;181;p21"/>
            <p:cNvSpPr/>
            <p:nvPr/>
          </p:nvSpPr>
          <p:spPr>
            <a:xfrm rot="5400000">
              <a:off x="4023569" y="33343"/>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grpSp>
      <p:grpSp>
        <p:nvGrpSpPr>
          <p:cNvPr id="182" name="Google Shape;182;p21"/>
          <p:cNvGrpSpPr/>
          <p:nvPr/>
        </p:nvGrpSpPr>
        <p:grpSpPr>
          <a:xfrm>
            <a:off x="1" y="800552"/>
            <a:ext cx="797475" cy="524183"/>
            <a:chOff x="0" y="452558"/>
            <a:chExt cx="914400" cy="524182"/>
          </a:xfrm>
        </p:grpSpPr>
        <p:sp>
          <p:nvSpPr>
            <p:cNvPr id="183" name="Google Shape;183;p21"/>
            <p:cNvSpPr/>
            <p:nvPr/>
          </p:nvSpPr>
          <p:spPr>
            <a:xfrm>
              <a:off x="591671" y="452558"/>
              <a:ext cx="322729" cy="52418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84" name="Google Shape;184;p21"/>
            <p:cNvSpPr/>
            <p:nvPr/>
          </p:nvSpPr>
          <p:spPr>
            <a:xfrm>
              <a:off x="215154" y="452558"/>
              <a:ext cx="322729" cy="52418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85" name="Google Shape;185;p21"/>
            <p:cNvSpPr/>
            <p:nvPr/>
          </p:nvSpPr>
          <p:spPr>
            <a:xfrm rot="5400000">
              <a:off x="-181408" y="633966"/>
              <a:ext cx="524182" cy="161366"/>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grpSp>
      <p:sp>
        <p:nvSpPr>
          <p:cNvPr id="186" name="Google Shape;186;p21"/>
          <p:cNvSpPr txBox="1">
            <a:spLocks noGrp="1"/>
          </p:cNvSpPr>
          <p:nvPr>
            <p:ph type="ftr" idx="11"/>
          </p:nvPr>
        </p:nvSpPr>
        <p:spPr>
          <a:xfrm>
            <a:off x="914401" y="6448425"/>
            <a:ext cx="6217920" cy="180976"/>
          </a:xfrm>
          <a:prstGeom prst="rect">
            <a:avLst/>
          </a:prstGeom>
          <a:noFill/>
          <a:ln>
            <a:noFill/>
          </a:ln>
        </p:spPr>
        <p:txBody>
          <a:bodyPr spcFirstLastPara="1" wrap="square" lIns="121875" tIns="60925" rIns="121875" bIns="60925" anchor="ctr" anchorCtr="0"/>
          <a:lstStyle>
            <a:lvl1pPr marR="0" lvl="0" algn="l" rtl="0">
              <a:spcBef>
                <a:spcPts val="0"/>
              </a:spcBef>
              <a:spcAft>
                <a:spcPts val="0"/>
              </a:spcAft>
              <a:buSzPts val="1400"/>
              <a:buNone/>
              <a:defRPr sz="900" b="0" i="0" u="none" strike="noStrike" cap="none">
                <a:solidFill>
                  <a:schemeClr val="dk1"/>
                </a:solidFill>
                <a:latin typeface="Constantia"/>
                <a:ea typeface="Constantia"/>
                <a:cs typeface="Constantia"/>
                <a:sym typeface="Constantia"/>
              </a:defRPr>
            </a:lvl1pPr>
            <a:lvl2pPr marR="0" lvl="1"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9pPr>
          </a:lstStyle>
          <a:p>
            <a:endParaRPr/>
          </a:p>
        </p:txBody>
      </p:sp>
      <p:sp>
        <p:nvSpPr>
          <p:cNvPr id="187" name="Google Shape;187;p21"/>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marR="0" lvl="0" algn="l" rtl="0">
              <a:spcBef>
                <a:spcPts val="0"/>
              </a:spcBef>
              <a:spcAft>
                <a:spcPts val="0"/>
              </a:spcAft>
              <a:buClr>
                <a:schemeClr val="dk1"/>
              </a:buClr>
              <a:buSzPts val="2701"/>
              <a:buFont typeface="Constantia"/>
              <a:buNone/>
              <a:defRPr sz="2701" b="0" i="0" u="none" strike="noStrike" cap="none">
                <a:solidFill>
                  <a:schemeClr val="dk1"/>
                </a:solidFill>
                <a:latin typeface="Constantia"/>
                <a:ea typeface="Constantia"/>
                <a:cs typeface="Constantia"/>
                <a:sym typeface="Constant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8" name="Google Shape;188;p21"/>
          <p:cNvSpPr txBox="1">
            <a:spLocks noGrp="1"/>
          </p:cNvSpPr>
          <p:nvPr>
            <p:ph type="body" idx="1"/>
          </p:nvPr>
        </p:nvSpPr>
        <p:spPr>
          <a:xfrm>
            <a:off x="914400" y="1600200"/>
            <a:ext cx="7315200" cy="4572000"/>
          </a:xfrm>
          <a:prstGeom prst="rect">
            <a:avLst/>
          </a:prstGeom>
          <a:noFill/>
          <a:ln>
            <a:noFill/>
          </a:ln>
        </p:spPr>
        <p:txBody>
          <a:bodyPr spcFirstLastPara="1" wrap="square" lIns="121875" tIns="60925" rIns="121875" bIns="60925" anchor="t" anchorCtr="0"/>
          <a:lstStyle>
            <a:lvl1pPr marL="457200" marR="0" lvl="0" indent="-362013" algn="l" rtl="0">
              <a:lnSpc>
                <a:spcPct val="90000"/>
              </a:lnSpc>
              <a:spcBef>
                <a:spcPts val="1350"/>
              </a:spcBef>
              <a:spcAft>
                <a:spcPts val="0"/>
              </a:spcAft>
              <a:buClr>
                <a:schemeClr val="accent1"/>
              </a:buClr>
              <a:buSzPts val="2101"/>
              <a:buFont typeface="Arial"/>
              <a:buChar char="•"/>
              <a:defRPr sz="2101" b="0" i="0" u="none" strike="noStrike" cap="none">
                <a:solidFill>
                  <a:schemeClr val="dk1"/>
                </a:solidFill>
                <a:latin typeface="Constantia"/>
                <a:ea typeface="Constantia"/>
                <a:cs typeface="Constantia"/>
                <a:sym typeface="Constantia"/>
              </a:defRPr>
            </a:lvl1pPr>
            <a:lvl2pPr marL="914400" marR="0" lvl="1" indent="-342900" algn="l" rtl="0">
              <a:lnSpc>
                <a:spcPct val="90000"/>
              </a:lnSpc>
              <a:spcBef>
                <a:spcPts val="900"/>
              </a:spcBef>
              <a:spcAft>
                <a:spcPts val="0"/>
              </a:spcAft>
              <a:buClr>
                <a:schemeClr val="accent1"/>
              </a:buClr>
              <a:buSzPts val="1800"/>
              <a:buFont typeface="Arial"/>
              <a:buChar char="–"/>
              <a:defRPr sz="1800" b="0" i="0" u="none" strike="noStrike" cap="none">
                <a:solidFill>
                  <a:schemeClr val="dk1"/>
                </a:solidFill>
                <a:latin typeface="Constantia"/>
                <a:ea typeface="Constantia"/>
                <a:cs typeface="Constantia"/>
                <a:sym typeface="Constantia"/>
              </a:defRPr>
            </a:lvl2pPr>
            <a:lvl3pPr marL="1371600" marR="0" lvl="2"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3pPr>
            <a:lvl4pPr marL="1828800" marR="0" lvl="3"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4pPr>
            <a:lvl5pPr marL="2286000" marR="0" lvl="4"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5pPr>
            <a:lvl6pPr marL="2743200" marR="0" lvl="5"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6pPr>
            <a:lvl7pPr marL="3200400" marR="0" lvl="6"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7pPr>
            <a:lvl8pPr marL="3657600" marR="0" lvl="7"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8pPr>
            <a:lvl9pPr marL="4114800" marR="0" lvl="8"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9pPr>
          </a:lstStyle>
          <a:p>
            <a:endParaRPr/>
          </a:p>
        </p:txBody>
      </p:sp>
      <p:sp>
        <p:nvSpPr>
          <p:cNvPr id="189" name="Google Shape;189;p21"/>
          <p:cNvSpPr txBox="1">
            <a:spLocks noGrp="1"/>
          </p:cNvSpPr>
          <p:nvPr>
            <p:ph type="dt" idx="10"/>
          </p:nvPr>
        </p:nvSpPr>
        <p:spPr>
          <a:xfrm>
            <a:off x="7162800" y="6448425"/>
            <a:ext cx="1066800" cy="180976"/>
          </a:xfrm>
          <a:prstGeom prst="rect">
            <a:avLst/>
          </a:prstGeom>
          <a:noFill/>
          <a:ln>
            <a:noFill/>
          </a:ln>
        </p:spPr>
        <p:txBody>
          <a:bodyPr spcFirstLastPara="1" wrap="square" lIns="121875" tIns="60925" rIns="121875" bIns="60925" anchor="ctr" anchorCtr="0"/>
          <a:lstStyle>
            <a:lvl1pPr marR="0" lvl="0" algn="r" rtl="0">
              <a:spcBef>
                <a:spcPts val="0"/>
              </a:spcBef>
              <a:spcAft>
                <a:spcPts val="0"/>
              </a:spcAft>
              <a:buSzPts val="1400"/>
              <a:buNone/>
              <a:defRPr sz="900" b="0" i="0" u="none" strike="noStrike" cap="none">
                <a:solidFill>
                  <a:schemeClr val="dk1"/>
                </a:solidFill>
                <a:latin typeface="Constantia"/>
                <a:ea typeface="Constantia"/>
                <a:cs typeface="Constantia"/>
                <a:sym typeface="Constantia"/>
              </a:defRPr>
            </a:lvl1pPr>
            <a:lvl2pPr marR="0" lvl="1"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9pPr>
          </a:lstStyle>
          <a:p>
            <a:endParaRPr/>
          </a:p>
        </p:txBody>
      </p:sp>
      <p:sp>
        <p:nvSpPr>
          <p:cNvPr id="190" name="Google Shape;190;p21"/>
          <p:cNvSpPr txBox="1">
            <a:spLocks noGrp="1"/>
          </p:cNvSpPr>
          <p:nvPr>
            <p:ph type="sldNum" idx="12"/>
          </p:nvPr>
        </p:nvSpPr>
        <p:spPr>
          <a:xfrm>
            <a:off x="8305800" y="6448425"/>
            <a:ext cx="609600" cy="180976"/>
          </a:xfrm>
          <a:prstGeom prst="rect">
            <a:avLst/>
          </a:prstGeom>
          <a:noFill/>
          <a:ln>
            <a:noFill/>
          </a:ln>
        </p:spPr>
        <p:txBody>
          <a:bodyPr spcFirstLastPara="1" wrap="square" lIns="121875" tIns="60925" rIns="121875" bIns="60925" anchor="ctr" anchorCtr="0">
            <a:noAutofit/>
          </a:bodyPr>
          <a:lstStyle>
            <a:lvl1pPr marL="0" marR="0" lvl="0" indent="0" algn="r" rtl="0">
              <a:spcBef>
                <a:spcPts val="0"/>
              </a:spcBef>
              <a:buNone/>
              <a:defRPr sz="900" b="0" i="0" u="none" strike="noStrike" cap="none">
                <a:solidFill>
                  <a:schemeClr val="dk1"/>
                </a:solidFill>
                <a:latin typeface="Constantia"/>
                <a:ea typeface="Constantia"/>
                <a:cs typeface="Constantia"/>
                <a:sym typeface="Constantia"/>
              </a:defRPr>
            </a:lvl1pPr>
            <a:lvl2pPr marL="0" marR="0" lvl="1" indent="0" algn="r" rtl="0">
              <a:spcBef>
                <a:spcPts val="0"/>
              </a:spcBef>
              <a:buNone/>
              <a:defRPr sz="900" b="0" i="0" u="none" strike="noStrike" cap="none">
                <a:solidFill>
                  <a:schemeClr val="dk1"/>
                </a:solidFill>
                <a:latin typeface="Constantia"/>
                <a:ea typeface="Constantia"/>
                <a:cs typeface="Constantia"/>
                <a:sym typeface="Constantia"/>
              </a:defRPr>
            </a:lvl2pPr>
            <a:lvl3pPr marL="0" marR="0" lvl="2" indent="0" algn="r" rtl="0">
              <a:spcBef>
                <a:spcPts val="0"/>
              </a:spcBef>
              <a:buNone/>
              <a:defRPr sz="900" b="0" i="0" u="none" strike="noStrike" cap="none">
                <a:solidFill>
                  <a:schemeClr val="dk1"/>
                </a:solidFill>
                <a:latin typeface="Constantia"/>
                <a:ea typeface="Constantia"/>
                <a:cs typeface="Constantia"/>
                <a:sym typeface="Constantia"/>
              </a:defRPr>
            </a:lvl3pPr>
            <a:lvl4pPr marL="0" marR="0" lvl="3" indent="0" algn="r" rtl="0">
              <a:spcBef>
                <a:spcPts val="0"/>
              </a:spcBef>
              <a:buNone/>
              <a:defRPr sz="900" b="0" i="0" u="none" strike="noStrike" cap="none">
                <a:solidFill>
                  <a:schemeClr val="dk1"/>
                </a:solidFill>
                <a:latin typeface="Constantia"/>
                <a:ea typeface="Constantia"/>
                <a:cs typeface="Constantia"/>
                <a:sym typeface="Constantia"/>
              </a:defRPr>
            </a:lvl4pPr>
            <a:lvl5pPr marL="0" marR="0" lvl="4" indent="0" algn="r" rtl="0">
              <a:spcBef>
                <a:spcPts val="0"/>
              </a:spcBef>
              <a:buNone/>
              <a:defRPr sz="900" b="0" i="0" u="none" strike="noStrike" cap="none">
                <a:solidFill>
                  <a:schemeClr val="dk1"/>
                </a:solidFill>
                <a:latin typeface="Constantia"/>
                <a:ea typeface="Constantia"/>
                <a:cs typeface="Constantia"/>
                <a:sym typeface="Constantia"/>
              </a:defRPr>
            </a:lvl5pPr>
            <a:lvl6pPr marL="0" marR="0" lvl="5" indent="0" algn="r" rtl="0">
              <a:spcBef>
                <a:spcPts val="0"/>
              </a:spcBef>
              <a:buNone/>
              <a:defRPr sz="900" b="0" i="0" u="none" strike="noStrike" cap="none">
                <a:solidFill>
                  <a:schemeClr val="dk1"/>
                </a:solidFill>
                <a:latin typeface="Constantia"/>
                <a:ea typeface="Constantia"/>
                <a:cs typeface="Constantia"/>
                <a:sym typeface="Constantia"/>
              </a:defRPr>
            </a:lvl6pPr>
            <a:lvl7pPr marL="0" marR="0" lvl="6" indent="0" algn="r" rtl="0">
              <a:spcBef>
                <a:spcPts val="0"/>
              </a:spcBef>
              <a:buNone/>
              <a:defRPr sz="900" b="0" i="0" u="none" strike="noStrike" cap="none">
                <a:solidFill>
                  <a:schemeClr val="dk1"/>
                </a:solidFill>
                <a:latin typeface="Constantia"/>
                <a:ea typeface="Constantia"/>
                <a:cs typeface="Constantia"/>
                <a:sym typeface="Constantia"/>
              </a:defRPr>
            </a:lvl7pPr>
            <a:lvl8pPr marL="0" marR="0" lvl="7" indent="0" algn="r" rtl="0">
              <a:spcBef>
                <a:spcPts val="0"/>
              </a:spcBef>
              <a:buNone/>
              <a:defRPr sz="900" b="0" i="0" u="none" strike="noStrike" cap="none">
                <a:solidFill>
                  <a:schemeClr val="dk1"/>
                </a:solidFill>
                <a:latin typeface="Constantia"/>
                <a:ea typeface="Constantia"/>
                <a:cs typeface="Constantia"/>
                <a:sym typeface="Constantia"/>
              </a:defRPr>
            </a:lvl8pPr>
            <a:lvl9pPr marL="0" marR="0" lvl="8" indent="0" algn="r" rtl="0">
              <a:spcBef>
                <a:spcPts val="0"/>
              </a:spcBef>
              <a:buNone/>
              <a:defRPr sz="900" b="0" i="0" u="none" strike="noStrike" cap="none">
                <a:solidFill>
                  <a:schemeClr val="dk1"/>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pic>
        <p:nvPicPr>
          <p:cNvPr id="289" name="Google Shape;289;p34"/>
          <p:cNvPicPr preferRelativeResize="0"/>
          <p:nvPr/>
        </p:nvPicPr>
        <p:blipFill rotWithShape="1">
          <a:blip r:embed="rId18">
            <a:alphaModFix/>
          </a:blip>
          <a:srcRect t="4126" b="3030"/>
          <a:stretch/>
        </p:blipFill>
        <p:spPr>
          <a:xfrm>
            <a:off x="0" y="0"/>
            <a:ext cx="9144000" cy="6858000"/>
          </a:xfrm>
          <a:prstGeom prst="rect">
            <a:avLst/>
          </a:prstGeom>
          <a:noFill/>
          <a:ln>
            <a:noFill/>
          </a:ln>
        </p:spPr>
      </p:pic>
      <p:sp>
        <p:nvSpPr>
          <p:cNvPr id="290" name="Google Shape;290;p34"/>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sp>
        <p:nvSpPr>
          <p:cNvPr id="291" name="Google Shape;291;p34"/>
          <p:cNvSpPr txBox="1">
            <a:spLocks noGrp="1"/>
          </p:cNvSpPr>
          <p:nvPr>
            <p:ph type="body" idx="1"/>
          </p:nvPr>
        </p:nvSpPr>
        <p:spPr>
          <a:xfrm>
            <a:off x="685800" y="2667000"/>
            <a:ext cx="7772400" cy="34290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92" name="Google Shape;292;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93" name="Google Shape;293;p34"/>
          <p:cNvSpPr txBox="1">
            <a:spLocks noGrp="1"/>
          </p:cNvSpPr>
          <p:nvPr>
            <p:ph type="ftr" idx="11"/>
          </p:nvPr>
        </p:nvSpPr>
        <p:spPr>
          <a:xfrm>
            <a:off x="1905000" y="6248400"/>
            <a:ext cx="54864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94" name="Google Shape;294;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0" name="Google Shape;410;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1" name="Google Shape;411;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5"/>
        <p:cNvGrpSpPr/>
        <p:nvPr/>
      </p:nvGrpSpPr>
      <p:grpSpPr>
        <a:xfrm>
          <a:off x="0" y="0"/>
          <a:ext cx="0" cy="0"/>
          <a:chOff x="0" y="0"/>
          <a:chExt cx="0" cy="0"/>
        </a:xfrm>
      </p:grpSpPr>
      <p:sp>
        <p:nvSpPr>
          <p:cNvPr id="566" name="Google Shape;566;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7" name="Google Shape;567;p7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8" name="Google Shape;568;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9" name="Google Shape;569;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0" name="Google Shape;570;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64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hyperlink" Target="https://sevengenerationsahead.org/" TargetMode="External"/><Relationship Id="rId7" Type="http://schemas.openxmlformats.org/officeDocument/2006/relationships/hyperlink" Target="http://illinoisfarmtoschool.org/" TargetMode="External"/><Relationship Id="rId12"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hyperlink" Target="http://sevengenerationsahead.org/forums/greentown" TargetMode="External"/><Relationship Id="rId5" Type="http://schemas.openxmlformats.org/officeDocument/2006/relationships/hyperlink" Target="http://sevengenerationsahead.org/sustainability/planit-green" TargetMode="External"/><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hyperlink" Target="http://sevengenerationsahead.org/zero-waste/zero-waste-schools" TargetMode="External"/><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sevengenerationsahead.org/images/work/zerowaste/IFSC-FoodScrapReportFINAL-Jan2015.pdf" TargetMode="Externa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7" Type="http://schemas.openxmlformats.org/officeDocument/2006/relationships/hyperlink" Target="http://www.illinoisrecycles.org/wp-content/uploads/2014/10/2015-Waste-Characterization-Update-FINAL.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55.png"/><Relationship Id="rId4" Type="http://schemas.openxmlformats.org/officeDocument/2006/relationships/hyperlink" Target="https://sevengenerationsahead.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0.png"/><Relationship Id="rId7" Type="http://schemas.openxmlformats.org/officeDocument/2006/relationships/image" Target="../media/image77.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hyperlink" Target="https://sevengenerationsahead.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hyperlink" Target="https://sevengenerationsahead.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sevengenerationsahead.org/" TargetMode="External"/><Relationship Id="rId7"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66.jpg"/><Relationship Id="rId5" Type="http://schemas.openxmlformats.org/officeDocument/2006/relationships/image" Target="../media/image87.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hyperlink" Target="https://sevengenerationsahead.or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55.png"/><Relationship Id="rId4" Type="http://schemas.openxmlformats.org/officeDocument/2006/relationships/image" Target="../media/image91.png"/><Relationship Id="rId9" Type="http://schemas.openxmlformats.org/officeDocument/2006/relationships/hyperlink" Target="https://sevengenerationsahead.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sevengenerationsahead.org/"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illinoisfarmtoschool.org/" TargetMode="External"/><Relationship Id="rId13" Type="http://schemas.openxmlformats.org/officeDocument/2006/relationships/image" Target="../media/image59.png"/><Relationship Id="rId3" Type="http://schemas.openxmlformats.org/officeDocument/2006/relationships/hyperlink" Target="https://sevengenerationsahead.org/" TargetMode="External"/><Relationship Id="rId7" Type="http://schemas.openxmlformats.org/officeDocument/2006/relationships/image" Target="../media/image56.png"/><Relationship Id="rId12" Type="http://schemas.openxmlformats.org/officeDocument/2006/relationships/hyperlink" Target="http://sevengenerationsahead.org/forums/greentown"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evengenerationsahead.org/sustainability/planit-green" TargetMode="External"/><Relationship Id="rId11" Type="http://schemas.openxmlformats.org/officeDocument/2006/relationships/image" Target="../media/image58.png"/><Relationship Id="rId5" Type="http://schemas.openxmlformats.org/officeDocument/2006/relationships/hyperlink" Target="http://illinoiscomposts.org/" TargetMode="External"/><Relationship Id="rId10" Type="http://schemas.openxmlformats.org/officeDocument/2006/relationships/hyperlink" Target="http://sevengenerationsahead.org/zero-waste/zero-waste-schools" TargetMode="External"/><Relationship Id="rId4" Type="http://schemas.openxmlformats.org/officeDocument/2006/relationships/image" Target="../media/image55.png"/><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31.jp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34.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56.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15.png"/><Relationship Id="rId5" Type="http://schemas.openxmlformats.org/officeDocument/2006/relationships/image" Target="../media/image114.jpg"/><Relationship Id="rId4" Type="http://schemas.openxmlformats.org/officeDocument/2006/relationships/image" Target="../media/image113.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g"/><Relationship Id="rId7"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31.jpg"/><Relationship Id="rId7" Type="http://schemas.openxmlformats.org/officeDocument/2006/relationships/image" Target="../media/image132.jpg"/><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image" Target="../media/image119.png"/><Relationship Id="rId5" Type="http://schemas.openxmlformats.org/officeDocument/2006/relationships/image" Target="../media/image118.jpg"/><Relationship Id="rId4" Type="http://schemas.openxmlformats.org/officeDocument/2006/relationships/image" Target="../media/image117.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135.gi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67.xml"/><Relationship Id="rId1" Type="http://schemas.openxmlformats.org/officeDocument/2006/relationships/slideLayout" Target="../slideLayouts/slideLayout78.xml"/><Relationship Id="rId5" Type="http://schemas.openxmlformats.org/officeDocument/2006/relationships/image" Target="../media/image137.png"/><Relationship Id="rId4" Type="http://schemas.openxmlformats.org/officeDocument/2006/relationships/hyperlink" Target="https://www.cityofevanston.org/government/departments/public-works/services/trash-recycling-and-yard-waste-services/backyard-composting"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38.jpg"/><Relationship Id="rId7" Type="http://schemas.openxmlformats.org/officeDocument/2006/relationships/image" Target="../media/image142.jpg"/><Relationship Id="rId2" Type="http://schemas.openxmlformats.org/officeDocument/2006/relationships/notesSlide" Target="../notesSlides/notesSlide68.xml"/><Relationship Id="rId1" Type="http://schemas.openxmlformats.org/officeDocument/2006/relationships/slideLayout" Target="../slideLayouts/slideLayout78.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 Id="rId9" Type="http://schemas.openxmlformats.org/officeDocument/2006/relationships/image" Target="../media/image137.png"/></Relationships>
</file>

<file path=ppt/slides/_rels/slide6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44.jpg"/><Relationship Id="rId7" Type="http://schemas.openxmlformats.org/officeDocument/2006/relationships/image" Target="../media/image148.jpg"/><Relationship Id="rId2" Type="http://schemas.openxmlformats.org/officeDocument/2006/relationships/notesSlide" Target="../notesSlides/notesSlide69.xml"/><Relationship Id="rId1" Type="http://schemas.openxmlformats.org/officeDocument/2006/relationships/slideLayout" Target="../slideLayouts/slideLayout78.xml"/><Relationship Id="rId6" Type="http://schemas.openxmlformats.org/officeDocument/2006/relationships/image" Target="../media/image147.jpg"/><Relationship Id="rId5" Type="http://schemas.openxmlformats.org/officeDocument/2006/relationships/image" Target="../media/image146.jpg"/><Relationship Id="rId4" Type="http://schemas.openxmlformats.org/officeDocument/2006/relationships/image" Target="../media/image145.jp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38.jpg"/><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70.xml"/><Relationship Id="rId1" Type="http://schemas.openxmlformats.org/officeDocument/2006/relationships/slideLayout" Target="../slideLayouts/slideLayout78.xml"/><Relationship Id="rId5" Type="http://schemas.openxmlformats.org/officeDocument/2006/relationships/image" Target="../media/image137.png"/><Relationship Id="rId4" Type="http://schemas.openxmlformats.org/officeDocument/2006/relationships/image" Target="../media/image150.jpg"/></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1.xml"/><Relationship Id="rId1" Type="http://schemas.openxmlformats.org/officeDocument/2006/relationships/slideLayout" Target="../slideLayouts/slideLayout78.xml"/><Relationship Id="rId5" Type="http://schemas.openxmlformats.org/officeDocument/2006/relationships/image" Target="../media/image153.jpg"/><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3.xml"/><Relationship Id="rId1" Type="http://schemas.openxmlformats.org/officeDocument/2006/relationships/slideLayout" Target="../slideLayouts/slideLayout78.xml"/><Relationship Id="rId4" Type="http://schemas.openxmlformats.org/officeDocument/2006/relationships/image" Target="../media/image155.jpg"/></Relationships>
</file>

<file path=ppt/slides/_rels/slide7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4.xml"/><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76.xml.rels><?xml version="1.0" encoding="UTF-8" standalone="yes"?>
<Relationships xmlns="http://schemas.openxmlformats.org/package/2006/relationships"><Relationship Id="rId3" Type="http://schemas.openxmlformats.org/officeDocument/2006/relationships/hyperlink" Target="https://www.epa.gov/sustainable-management-food/food-too-good-waste-implementation-guide-and-toolkit" TargetMode="External"/><Relationship Id="rId2" Type="http://schemas.openxmlformats.org/officeDocument/2006/relationships/notesSlide" Target="../notesSlides/notesSlide76.xml"/><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7.xml"/><Relationship Id="rId1" Type="http://schemas.openxmlformats.org/officeDocument/2006/relationships/slideLayout" Target="../slideLayouts/slideLayout6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4.xml"/><Relationship Id="rId1" Type="http://schemas.openxmlformats.org/officeDocument/2006/relationships/slideLayout" Target="../slideLayouts/slideLayout54.xml"/><Relationship Id="rId5" Type="http://schemas.openxmlformats.org/officeDocument/2006/relationships/image" Target="../media/image165.png"/><Relationship Id="rId4" Type="http://schemas.openxmlformats.org/officeDocument/2006/relationships/image" Target="../media/image164.png"/></Relationships>
</file>

<file path=ppt/slides/_rels/slide8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5.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8.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hyperlink" Target="https://www.epa.gov/sustainable-management-food/call-action-stakeholders-united-states-food-loss-waste-2030-reduction"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90.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91.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92.xml"/><Relationship Id="rId1" Type="http://schemas.openxmlformats.org/officeDocument/2006/relationships/slideLayout" Target="../slideLayouts/slideLayout53.xml"/><Relationship Id="rId4" Type="http://schemas.openxmlformats.org/officeDocument/2006/relationships/image" Target="../media/image171.jpg"/></Relationships>
</file>

<file path=ppt/slides/_rels/slide93.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93.xml"/><Relationship Id="rId1" Type="http://schemas.openxmlformats.org/officeDocument/2006/relationships/slideLayout" Target="../slideLayouts/slideLayout53.xml"/><Relationship Id="rId6" Type="http://schemas.openxmlformats.org/officeDocument/2006/relationships/image" Target="../media/image175.jpg"/><Relationship Id="rId5" Type="http://schemas.openxmlformats.org/officeDocument/2006/relationships/image" Target="../media/image174.jpg"/><Relationship Id="rId4" Type="http://schemas.openxmlformats.org/officeDocument/2006/relationships/image" Target="../media/image173.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95.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3" Type="http://schemas.openxmlformats.org/officeDocument/2006/relationships/hyperlink" Target="mailto:jkannegiesser@northernilfoodbank.org" TargetMode="External"/><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5"/>
          <p:cNvSpPr txBox="1">
            <a:spLocks noGrp="1"/>
          </p:cNvSpPr>
          <p:nvPr>
            <p:ph type="title"/>
          </p:nvPr>
        </p:nvSpPr>
        <p:spPr>
          <a:xfrm>
            <a:off x="279450" y="172475"/>
            <a:ext cx="8864400"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US" sz="2800" b="1"/>
              <a:t>Metropolitan Mayors Caucus</a:t>
            </a:r>
            <a:endParaRPr sz="2800" b="1"/>
          </a:p>
          <a:p>
            <a:pPr marL="0" marR="0" lvl="0" indent="0" algn="l" rtl="0">
              <a:spcBef>
                <a:spcPts val="0"/>
              </a:spcBef>
              <a:spcAft>
                <a:spcPts val="0"/>
              </a:spcAft>
              <a:buClr>
                <a:schemeClr val="dk1"/>
              </a:buClr>
              <a:buSzPts val="1100"/>
              <a:buFont typeface="Arial"/>
              <a:buNone/>
            </a:pPr>
            <a:r>
              <a:rPr lang="en-US" sz="2400"/>
              <a:t>Environment Committee</a:t>
            </a:r>
            <a:endParaRPr sz="2400"/>
          </a:p>
          <a:p>
            <a:pPr marL="0" marR="0" lvl="0" indent="0" algn="l" rtl="0">
              <a:spcBef>
                <a:spcPts val="0"/>
              </a:spcBef>
              <a:spcAft>
                <a:spcPts val="0"/>
              </a:spcAft>
              <a:buClr>
                <a:schemeClr val="dk1"/>
              </a:buClr>
              <a:buSzPts val="1100"/>
              <a:buFont typeface="Arial"/>
              <a:buNone/>
            </a:pPr>
            <a:endParaRPr sz="600"/>
          </a:p>
          <a:p>
            <a:pPr marL="0" marR="0" lvl="0" indent="0" algn="l" rtl="0">
              <a:spcBef>
                <a:spcPts val="0"/>
              </a:spcBef>
              <a:spcAft>
                <a:spcPts val="0"/>
              </a:spcAft>
              <a:buClr>
                <a:schemeClr val="dk1"/>
              </a:buClr>
              <a:buSzPts val="1100"/>
              <a:buFont typeface="Arial"/>
              <a:buNone/>
            </a:pPr>
            <a:r>
              <a:rPr lang="en-US" sz="2400"/>
              <a:t>December 17, 2018</a:t>
            </a:r>
            <a:endParaRPr sz="2400"/>
          </a:p>
          <a:p>
            <a:pPr marL="0" marR="0" lvl="0" indent="0" algn="l" rtl="0">
              <a:spcBef>
                <a:spcPts val="0"/>
              </a:spcBef>
              <a:spcAft>
                <a:spcPts val="0"/>
              </a:spcAft>
              <a:buClr>
                <a:srgbClr val="262626"/>
              </a:buClr>
              <a:buSzPts val="3600"/>
              <a:buFont typeface="Century Gothic"/>
              <a:buNone/>
            </a:pPr>
            <a:endParaRPr/>
          </a:p>
        </p:txBody>
      </p:sp>
      <p:pic>
        <p:nvPicPr>
          <p:cNvPr id="648" name="Google Shape;648;p85"/>
          <p:cNvPicPr preferRelativeResize="0"/>
          <p:nvPr/>
        </p:nvPicPr>
        <p:blipFill>
          <a:blip r:embed="rId3">
            <a:alphaModFix/>
          </a:blip>
          <a:stretch>
            <a:fillRect/>
          </a:stretch>
        </p:blipFill>
        <p:spPr>
          <a:xfrm>
            <a:off x="1486956" y="2622500"/>
            <a:ext cx="3183969" cy="2171500"/>
          </a:xfrm>
          <a:prstGeom prst="rect">
            <a:avLst/>
          </a:prstGeom>
          <a:noFill/>
          <a:ln>
            <a:noFill/>
          </a:ln>
        </p:spPr>
      </p:pic>
      <p:pic>
        <p:nvPicPr>
          <p:cNvPr id="649" name="Google Shape;649;p85"/>
          <p:cNvPicPr preferRelativeResize="0"/>
          <p:nvPr/>
        </p:nvPicPr>
        <p:blipFill>
          <a:blip r:embed="rId4">
            <a:alphaModFix/>
          </a:blip>
          <a:stretch>
            <a:fillRect/>
          </a:stretch>
        </p:blipFill>
        <p:spPr>
          <a:xfrm>
            <a:off x="4761750" y="2622500"/>
            <a:ext cx="2895299" cy="2171501"/>
          </a:xfrm>
          <a:prstGeom prst="rect">
            <a:avLst/>
          </a:prstGeom>
          <a:noFill/>
          <a:ln>
            <a:noFill/>
          </a:ln>
        </p:spPr>
      </p:pic>
      <p:sp>
        <p:nvSpPr>
          <p:cNvPr id="650" name="Google Shape;650;p85"/>
          <p:cNvSpPr txBox="1"/>
          <p:nvPr/>
        </p:nvSpPr>
        <p:spPr>
          <a:xfrm>
            <a:off x="1311000" y="4963225"/>
            <a:ext cx="6801300" cy="108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262626"/>
                </a:solidFill>
                <a:latin typeface="Century Gothic"/>
                <a:ea typeface="Century Gothic"/>
                <a:cs typeface="Century Gothic"/>
                <a:sym typeface="Century Gothic"/>
              </a:rPr>
              <a:t>Role of Municipalities in </a:t>
            </a:r>
            <a:endParaRPr sz="2400" b="1">
              <a:solidFill>
                <a:srgbClr val="262626"/>
              </a:solidFill>
              <a:latin typeface="Century Gothic"/>
              <a:ea typeface="Century Gothic"/>
              <a:cs typeface="Century Gothic"/>
              <a:sym typeface="Century Gothic"/>
            </a:endParaRPr>
          </a:p>
          <a:p>
            <a:pPr marL="0" lvl="0" indent="0" algn="ctr" rtl="0">
              <a:spcBef>
                <a:spcPts val="0"/>
              </a:spcBef>
              <a:spcAft>
                <a:spcPts val="0"/>
              </a:spcAft>
              <a:buNone/>
            </a:pPr>
            <a:r>
              <a:rPr lang="en-US" sz="2400" b="1">
                <a:solidFill>
                  <a:srgbClr val="262626"/>
                </a:solidFill>
                <a:latin typeface="Century Gothic"/>
                <a:ea typeface="Century Gothic"/>
                <a:cs typeface="Century Gothic"/>
                <a:sym typeface="Century Gothic"/>
              </a:rPr>
              <a:t>Reducing Wasted Food</a:t>
            </a:r>
            <a:endParaRPr sz="2400" b="1">
              <a:solidFill>
                <a:srgbClr val="262626"/>
              </a:solidFill>
              <a:latin typeface="Century Gothic"/>
              <a:ea typeface="Century Gothic"/>
              <a:cs typeface="Century Gothic"/>
              <a:sym typeface="Century Gothic"/>
            </a:endParaRPr>
          </a:p>
        </p:txBody>
      </p:sp>
      <p:pic>
        <p:nvPicPr>
          <p:cNvPr id="651" name="Google Shape;651;p85"/>
          <p:cNvPicPr preferRelativeResize="0"/>
          <p:nvPr/>
        </p:nvPicPr>
        <p:blipFill>
          <a:blip r:embed="rId5">
            <a:alphaModFix/>
          </a:blip>
          <a:stretch>
            <a:fillRect/>
          </a:stretch>
        </p:blipFill>
        <p:spPr>
          <a:xfrm>
            <a:off x="6883975" y="174450"/>
            <a:ext cx="2117671" cy="1139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94"/>
          <p:cNvPicPr preferRelativeResize="0"/>
          <p:nvPr/>
        </p:nvPicPr>
        <p:blipFill rotWithShape="1">
          <a:blip r:embed="rId3">
            <a:alphaModFix/>
          </a:blip>
          <a:srcRect/>
          <a:stretch/>
        </p:blipFill>
        <p:spPr>
          <a:xfrm>
            <a:off x="152400" y="2209800"/>
            <a:ext cx="4542217" cy="4267200"/>
          </a:xfrm>
          <a:prstGeom prst="rect">
            <a:avLst/>
          </a:prstGeom>
          <a:noFill/>
          <a:ln>
            <a:noFill/>
          </a:ln>
        </p:spPr>
      </p:pic>
      <p:sp>
        <p:nvSpPr>
          <p:cNvPr id="740" name="Google Shape;740;p94"/>
          <p:cNvSpPr txBox="1"/>
          <p:nvPr/>
        </p:nvSpPr>
        <p:spPr>
          <a:xfrm>
            <a:off x="5105400" y="2688833"/>
            <a:ext cx="3733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Food: Too Good To Waste (EPA)</a:t>
            </a:r>
            <a:endParaRPr/>
          </a:p>
        </p:txBody>
      </p:sp>
      <p:cxnSp>
        <p:nvCxnSpPr>
          <p:cNvPr id="741" name="Google Shape;741;p94"/>
          <p:cNvCxnSpPr/>
          <p:nvPr/>
        </p:nvCxnSpPr>
        <p:spPr>
          <a:xfrm flipH="1">
            <a:off x="4495800" y="2895466"/>
            <a:ext cx="609600" cy="21968"/>
          </a:xfrm>
          <a:prstGeom prst="straightConnector1">
            <a:avLst/>
          </a:prstGeom>
          <a:solidFill>
            <a:schemeClr val="accent1"/>
          </a:solidFill>
          <a:ln w="50800" cap="flat" cmpd="sng">
            <a:solidFill>
              <a:srgbClr val="FF0000"/>
            </a:solidFill>
            <a:prstDash val="solid"/>
            <a:round/>
            <a:headEnd type="none" w="sm" len="sm"/>
            <a:tailEnd type="triangle" w="med" len="med"/>
          </a:ln>
        </p:spPr>
      </p:cxnSp>
      <p:sp>
        <p:nvSpPr>
          <p:cNvPr id="742" name="Google Shape;742;p94"/>
          <p:cNvSpPr txBox="1"/>
          <p:nvPr/>
        </p:nvSpPr>
        <p:spPr>
          <a:xfrm>
            <a:off x="4876800" y="3172465"/>
            <a:ext cx="4114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Enhancing Food Donation through Federal Policy (NRDC, Harvard)</a:t>
            </a:r>
            <a:endParaRPr/>
          </a:p>
        </p:txBody>
      </p:sp>
      <p:cxnSp>
        <p:nvCxnSpPr>
          <p:cNvPr id="743" name="Google Shape;743;p94"/>
          <p:cNvCxnSpPr/>
          <p:nvPr/>
        </p:nvCxnSpPr>
        <p:spPr>
          <a:xfrm flipH="1">
            <a:off x="4176109" y="3438480"/>
            <a:ext cx="609600" cy="21968"/>
          </a:xfrm>
          <a:prstGeom prst="straightConnector1">
            <a:avLst/>
          </a:prstGeom>
          <a:solidFill>
            <a:schemeClr val="accent1"/>
          </a:solidFill>
          <a:ln w="50800" cap="flat" cmpd="sng">
            <a:solidFill>
              <a:srgbClr val="FF0000"/>
            </a:solidFill>
            <a:prstDash val="solid"/>
            <a:round/>
            <a:headEnd type="none" w="sm" len="sm"/>
            <a:tailEnd type="triangle" w="med" len="med"/>
          </a:ln>
        </p:spPr>
      </p:cxnSp>
      <p:cxnSp>
        <p:nvCxnSpPr>
          <p:cNvPr id="744" name="Google Shape;744;p94"/>
          <p:cNvCxnSpPr/>
          <p:nvPr/>
        </p:nvCxnSpPr>
        <p:spPr>
          <a:xfrm flipH="1">
            <a:off x="3906047" y="4016632"/>
            <a:ext cx="644338" cy="3558"/>
          </a:xfrm>
          <a:prstGeom prst="straightConnector1">
            <a:avLst/>
          </a:prstGeom>
          <a:solidFill>
            <a:schemeClr val="accent1"/>
          </a:solidFill>
          <a:ln w="50800" cap="flat" cmpd="sng">
            <a:solidFill>
              <a:srgbClr val="FF0000"/>
            </a:solidFill>
            <a:prstDash val="solid"/>
            <a:round/>
            <a:headEnd type="none" w="sm" len="sm"/>
            <a:tailEnd type="triangle" w="med" len="med"/>
          </a:ln>
        </p:spPr>
      </p:cxnSp>
      <p:sp>
        <p:nvSpPr>
          <p:cNvPr id="745" name="Google Shape;745;p94"/>
          <p:cNvSpPr txBox="1"/>
          <p:nvPr/>
        </p:nvSpPr>
        <p:spPr>
          <a:xfrm>
            <a:off x="4632640" y="3769504"/>
            <a:ext cx="43546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Leftovers for Livestock: A Legal Guide to Feeding Animals (U of Arkansas)</a:t>
            </a:r>
            <a:endParaRPr/>
          </a:p>
        </p:txBody>
      </p:sp>
      <p:cxnSp>
        <p:nvCxnSpPr>
          <p:cNvPr id="746" name="Google Shape;746;p94"/>
          <p:cNvCxnSpPr/>
          <p:nvPr/>
        </p:nvCxnSpPr>
        <p:spPr>
          <a:xfrm rot="10800000">
            <a:off x="3635985" y="4503910"/>
            <a:ext cx="540124" cy="173505"/>
          </a:xfrm>
          <a:prstGeom prst="straightConnector1">
            <a:avLst/>
          </a:prstGeom>
          <a:solidFill>
            <a:schemeClr val="accent1"/>
          </a:solidFill>
          <a:ln w="50800" cap="flat" cmpd="sng">
            <a:solidFill>
              <a:srgbClr val="FF0000"/>
            </a:solidFill>
            <a:prstDash val="solid"/>
            <a:round/>
            <a:headEnd type="none" w="sm" len="sm"/>
            <a:tailEnd type="triangle" w="med" len="med"/>
          </a:ln>
        </p:spPr>
      </p:cxnSp>
      <p:cxnSp>
        <p:nvCxnSpPr>
          <p:cNvPr id="747" name="Google Shape;747;p94"/>
          <p:cNvCxnSpPr/>
          <p:nvPr/>
        </p:nvCxnSpPr>
        <p:spPr>
          <a:xfrm flipH="1">
            <a:off x="3437641" y="4792235"/>
            <a:ext cx="738468" cy="168622"/>
          </a:xfrm>
          <a:prstGeom prst="straightConnector1">
            <a:avLst/>
          </a:prstGeom>
          <a:solidFill>
            <a:schemeClr val="accent1"/>
          </a:solidFill>
          <a:ln w="50800" cap="flat" cmpd="sng">
            <a:solidFill>
              <a:srgbClr val="FF0000"/>
            </a:solidFill>
            <a:prstDash val="solid"/>
            <a:round/>
            <a:headEnd type="none" w="sm" len="sm"/>
            <a:tailEnd type="triangle" w="med" len="med"/>
          </a:ln>
        </p:spPr>
      </p:cxnSp>
      <p:sp>
        <p:nvSpPr>
          <p:cNvPr id="748" name="Google Shape;748;p94"/>
          <p:cNvSpPr txBox="1"/>
          <p:nvPr/>
        </p:nvSpPr>
        <p:spPr>
          <a:xfrm>
            <a:off x="4343400" y="4601900"/>
            <a:ext cx="435460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Excess Food Opportunities Tool (EPA)</a:t>
            </a:r>
            <a:endParaRPr/>
          </a:p>
        </p:txBody>
      </p:sp>
      <p:cxnSp>
        <p:nvCxnSpPr>
          <p:cNvPr id="749" name="Google Shape;749;p94"/>
          <p:cNvCxnSpPr/>
          <p:nvPr/>
        </p:nvCxnSpPr>
        <p:spPr>
          <a:xfrm flipH="1">
            <a:off x="3026385" y="5610865"/>
            <a:ext cx="609600" cy="21968"/>
          </a:xfrm>
          <a:prstGeom prst="straightConnector1">
            <a:avLst/>
          </a:prstGeom>
          <a:solidFill>
            <a:schemeClr val="accent1"/>
          </a:solidFill>
          <a:ln w="50800" cap="flat" cmpd="sng">
            <a:solidFill>
              <a:srgbClr val="FF0000"/>
            </a:solidFill>
            <a:prstDash val="solid"/>
            <a:round/>
            <a:headEnd type="none" w="sm" len="sm"/>
            <a:tailEnd type="triangle" w="med" len="med"/>
          </a:ln>
        </p:spPr>
      </p:cxnSp>
      <p:sp>
        <p:nvSpPr>
          <p:cNvPr id="750" name="Google Shape;750;p94"/>
          <p:cNvSpPr txBox="1"/>
          <p:nvPr/>
        </p:nvSpPr>
        <p:spPr>
          <a:xfrm>
            <a:off x="3806875" y="5313402"/>
            <a:ext cx="43546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Keeping Food Out of the Landfills: Policy Ideas for States and Localities (Harvard)</a:t>
            </a:r>
            <a:endParaRPr/>
          </a:p>
        </p:txBody>
      </p:sp>
      <p:sp>
        <p:nvSpPr>
          <p:cNvPr id="751" name="Google Shape;751;p94"/>
          <p:cNvSpPr txBox="1"/>
          <p:nvPr/>
        </p:nvSpPr>
        <p:spPr>
          <a:xfrm>
            <a:off x="0" y="1295400"/>
            <a:ext cx="8904194"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Other National Efforts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5"/>
          <p:cNvSpPr txBox="1"/>
          <p:nvPr/>
        </p:nvSpPr>
        <p:spPr>
          <a:xfrm>
            <a:off x="152400" y="1219200"/>
            <a:ext cx="85344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Driving Action to Reduce Wasted Food</a:t>
            </a:r>
            <a:endParaRPr/>
          </a:p>
        </p:txBody>
      </p:sp>
      <p:sp>
        <p:nvSpPr>
          <p:cNvPr id="758" name="Google Shape;758;p95"/>
          <p:cNvSpPr/>
          <p:nvPr/>
        </p:nvSpPr>
        <p:spPr>
          <a:xfrm>
            <a:off x="457200" y="2133600"/>
            <a:ext cx="3657600" cy="120032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Long term diversion and waste reduction goals</a:t>
            </a:r>
            <a:endParaRPr/>
          </a:p>
          <a:p>
            <a:pPr marL="800100" marR="0" lvl="1" indent="-34290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Vermont’s UW Recycling Law – 30% increase in donation</a:t>
            </a:r>
            <a:endParaRPr/>
          </a:p>
        </p:txBody>
      </p:sp>
      <p:pic>
        <p:nvPicPr>
          <p:cNvPr id="759" name="Google Shape;759;p95"/>
          <p:cNvPicPr preferRelativeResize="0"/>
          <p:nvPr/>
        </p:nvPicPr>
        <p:blipFill rotWithShape="1">
          <a:blip r:embed="rId3">
            <a:alphaModFix/>
          </a:blip>
          <a:srcRect l="58874" t="18879" r="10822" b="25708"/>
          <a:stretch/>
        </p:blipFill>
        <p:spPr>
          <a:xfrm>
            <a:off x="4263736" y="1990598"/>
            <a:ext cx="3965864" cy="2039586"/>
          </a:xfrm>
          <a:prstGeom prst="rect">
            <a:avLst/>
          </a:prstGeom>
          <a:noFill/>
          <a:ln>
            <a:noFill/>
          </a:ln>
        </p:spPr>
      </p:pic>
      <p:sp>
        <p:nvSpPr>
          <p:cNvPr id="760" name="Google Shape;760;p95"/>
          <p:cNvSpPr/>
          <p:nvPr/>
        </p:nvSpPr>
        <p:spPr>
          <a:xfrm>
            <a:off x="4128655" y="4609282"/>
            <a:ext cx="4405745" cy="196977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ReFED</a:t>
            </a:r>
            <a:endParaRPr sz="2000">
              <a:solidFill>
                <a:schemeClr val="dk1"/>
              </a:solidFill>
              <a:latin typeface="Arial"/>
              <a:ea typeface="Arial"/>
              <a:cs typeface="Arial"/>
              <a:sym typeface="Arial"/>
            </a:endParaRPr>
          </a:p>
          <a:p>
            <a:pPr marL="800100" marR="0" lvl="1" indent="-34290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Roadmap to Reduce Food Waste</a:t>
            </a:r>
            <a:endParaRPr/>
          </a:p>
          <a:p>
            <a:pPr marL="800100" marR="0" lvl="1" indent="-34290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Supports 2030 FLW Goal</a:t>
            </a:r>
            <a:endParaRPr/>
          </a:p>
          <a:p>
            <a:pPr marL="800100" marR="0" lvl="1" indent="-34290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Analysis of financial and non-financial impacts of solutions</a:t>
            </a:r>
            <a:endParaRPr/>
          </a:p>
          <a:p>
            <a:pPr marL="800100" marR="0" lvl="1" indent="-22860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800100" marR="0" lvl="1" indent="-215900" algn="l" rtl="0">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761" name="Google Shape;761;p95" descr="A picture containing tree&#10;&#10;Description generated with very high confidence"/>
          <p:cNvPicPr preferRelativeResize="0"/>
          <p:nvPr/>
        </p:nvPicPr>
        <p:blipFill rotWithShape="1">
          <a:blip r:embed="rId4">
            <a:alphaModFix/>
          </a:blip>
          <a:srcRect/>
          <a:stretch/>
        </p:blipFill>
        <p:spPr>
          <a:xfrm>
            <a:off x="1427020" y="3886200"/>
            <a:ext cx="2362200" cy="30569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96"/>
          <p:cNvSpPr txBox="1"/>
          <p:nvPr/>
        </p:nvSpPr>
        <p:spPr>
          <a:xfrm>
            <a:off x="0" y="1219200"/>
            <a:ext cx="91440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Opportunities for Municipalities</a:t>
            </a:r>
            <a:endParaRPr/>
          </a:p>
        </p:txBody>
      </p:sp>
      <p:pic>
        <p:nvPicPr>
          <p:cNvPr id="768" name="Google Shape;768;p96"/>
          <p:cNvPicPr preferRelativeResize="0"/>
          <p:nvPr/>
        </p:nvPicPr>
        <p:blipFill rotWithShape="1">
          <a:blip r:embed="rId3">
            <a:alphaModFix/>
          </a:blip>
          <a:srcRect/>
          <a:stretch/>
        </p:blipFill>
        <p:spPr>
          <a:xfrm>
            <a:off x="2095806" y="1864518"/>
            <a:ext cx="4838394" cy="4917281"/>
          </a:xfrm>
          <a:prstGeom prst="rect">
            <a:avLst/>
          </a:prstGeom>
          <a:noFill/>
          <a:ln>
            <a:noFill/>
          </a:ln>
        </p:spPr>
      </p:pic>
      <p:sp>
        <p:nvSpPr>
          <p:cNvPr id="769" name="Google Shape;769;p96"/>
          <p:cNvSpPr txBox="1"/>
          <p:nvPr/>
        </p:nvSpPr>
        <p:spPr>
          <a:xfrm>
            <a:off x="6390665" y="6324600"/>
            <a:ext cx="68800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ReFED</a:t>
            </a:r>
            <a:endParaRPr sz="12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7"/>
          <p:cNvSpPr txBox="1"/>
          <p:nvPr/>
        </p:nvSpPr>
        <p:spPr>
          <a:xfrm>
            <a:off x="0" y="1219200"/>
            <a:ext cx="91440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Opportunities for Municipalities</a:t>
            </a:r>
            <a:endParaRPr/>
          </a:p>
        </p:txBody>
      </p:sp>
      <p:sp>
        <p:nvSpPr>
          <p:cNvPr id="776" name="Google Shape;776;p97"/>
          <p:cNvSpPr txBox="1">
            <a:spLocks noGrp="1"/>
          </p:cNvSpPr>
          <p:nvPr>
            <p:ph type="title"/>
          </p:nvPr>
        </p:nvSpPr>
        <p:spPr>
          <a:xfrm>
            <a:off x="652849" y="1600200"/>
            <a:ext cx="76200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Consumer Education</a:t>
            </a:r>
            <a:endParaRPr/>
          </a:p>
        </p:txBody>
      </p:sp>
      <p:sp>
        <p:nvSpPr>
          <p:cNvPr id="777" name="Google Shape;777;p97"/>
          <p:cNvSpPr txBox="1">
            <a:spLocks noGrp="1"/>
          </p:cNvSpPr>
          <p:nvPr>
            <p:ph type="body" idx="1"/>
          </p:nvPr>
        </p:nvSpPr>
        <p:spPr>
          <a:xfrm>
            <a:off x="685800" y="2667000"/>
            <a:ext cx="4800600" cy="270271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US" sz="2400"/>
              <a:t>NRDC/Ad Council’s Save the Food</a:t>
            </a:r>
            <a:endParaRPr/>
          </a:p>
          <a:p>
            <a:pPr marL="742950" lvl="1" indent="-285750" algn="l" rtl="0">
              <a:spcBef>
                <a:spcPts val="400"/>
              </a:spcBef>
              <a:spcAft>
                <a:spcPts val="0"/>
              </a:spcAft>
              <a:buClr>
                <a:schemeClr val="dk1"/>
              </a:buClr>
              <a:buSzPts val="2000"/>
              <a:buFont typeface="Arial"/>
              <a:buChar char="–"/>
            </a:pPr>
            <a:r>
              <a:rPr lang="en-US" sz="2000"/>
              <a:t>Videos, print, out-of-home, digital, radio</a:t>
            </a:r>
            <a:endParaRPr/>
          </a:p>
          <a:p>
            <a:pPr marL="742950" lvl="1" indent="-285750" algn="l" rtl="0">
              <a:spcBef>
                <a:spcPts val="400"/>
              </a:spcBef>
              <a:spcAft>
                <a:spcPts val="0"/>
              </a:spcAft>
              <a:buClr>
                <a:schemeClr val="dk1"/>
              </a:buClr>
              <a:buSzPts val="2000"/>
              <a:buFont typeface="Arial"/>
              <a:buChar char="–"/>
            </a:pPr>
            <a:r>
              <a:rPr lang="en-US" sz="2000"/>
              <a:t>Posts and graphics to share across social media</a:t>
            </a:r>
            <a:endParaRPr/>
          </a:p>
        </p:txBody>
      </p:sp>
      <p:pic>
        <p:nvPicPr>
          <p:cNvPr id="778" name="Google Shape;778;p97" descr="Save the Food Campaign"/>
          <p:cNvPicPr preferRelativeResize="0"/>
          <p:nvPr/>
        </p:nvPicPr>
        <p:blipFill rotWithShape="1">
          <a:blip r:embed="rId3">
            <a:alphaModFix/>
          </a:blip>
          <a:srcRect/>
          <a:stretch/>
        </p:blipFill>
        <p:spPr>
          <a:xfrm>
            <a:off x="5715000" y="2438400"/>
            <a:ext cx="3108960" cy="3886200"/>
          </a:xfrm>
          <a:prstGeom prst="rect">
            <a:avLst/>
          </a:prstGeom>
          <a:noFill/>
          <a:ln>
            <a:noFill/>
          </a:ln>
        </p:spPr>
      </p:pic>
      <p:sp>
        <p:nvSpPr>
          <p:cNvPr id="779" name="Google Shape;779;p97"/>
          <p:cNvSpPr txBox="1"/>
          <p:nvPr/>
        </p:nvSpPr>
        <p:spPr>
          <a:xfrm>
            <a:off x="1452960" y="5407967"/>
            <a:ext cx="350589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www.savethefood.com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98"/>
          <p:cNvSpPr txBox="1">
            <a:spLocks noGrp="1"/>
          </p:cNvSpPr>
          <p:nvPr>
            <p:ph type="body" idx="1"/>
          </p:nvPr>
        </p:nvSpPr>
        <p:spPr>
          <a:xfrm>
            <a:off x="504568" y="2041811"/>
            <a:ext cx="7772400" cy="313978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US" sz="2400"/>
              <a:t>EPA’s Food: Too Good to Waste Toolkit</a:t>
            </a:r>
            <a:endParaRPr/>
          </a:p>
          <a:p>
            <a:pPr marL="914400" lvl="0" indent="-214312" algn="l" rtl="0">
              <a:spcBef>
                <a:spcPts val="320"/>
              </a:spcBef>
              <a:spcAft>
                <a:spcPts val="0"/>
              </a:spcAft>
              <a:buClr>
                <a:schemeClr val="dk1"/>
              </a:buClr>
              <a:buSzPts val="1600"/>
              <a:buFont typeface="Arial"/>
              <a:buChar char="•"/>
            </a:pPr>
            <a:r>
              <a:rPr lang="en-US" sz="1600" b="1"/>
              <a:t>Get Smart</a:t>
            </a:r>
            <a:r>
              <a:rPr lang="en-US" sz="1600"/>
              <a:t>: See how much food (&amp; money) </a:t>
            </a:r>
            <a:br>
              <a:rPr lang="en-US" sz="1600"/>
            </a:br>
            <a:r>
              <a:rPr lang="en-US" sz="1600"/>
              <a:t>you’re throwing away</a:t>
            </a:r>
            <a:endParaRPr/>
          </a:p>
          <a:p>
            <a:pPr marL="914400" lvl="0" indent="-214312" algn="l" rtl="0">
              <a:spcBef>
                <a:spcPts val="770"/>
              </a:spcBef>
              <a:spcAft>
                <a:spcPts val="0"/>
              </a:spcAft>
              <a:buClr>
                <a:schemeClr val="dk1"/>
              </a:buClr>
              <a:buSzPts val="1600"/>
              <a:buFont typeface="Arial"/>
              <a:buChar char="•"/>
            </a:pPr>
            <a:r>
              <a:rPr lang="en-US" sz="1600" b="1"/>
              <a:t>Smart Shopping</a:t>
            </a:r>
            <a:r>
              <a:rPr lang="en-US" sz="1600"/>
              <a:t>: Buy what you need</a:t>
            </a:r>
            <a:endParaRPr/>
          </a:p>
          <a:p>
            <a:pPr marL="914400" lvl="0" indent="-214312" algn="l" rtl="0">
              <a:spcBef>
                <a:spcPts val="770"/>
              </a:spcBef>
              <a:spcAft>
                <a:spcPts val="0"/>
              </a:spcAft>
              <a:buClr>
                <a:schemeClr val="dk1"/>
              </a:buClr>
              <a:buSzPts val="1600"/>
              <a:buFont typeface="Arial"/>
              <a:buChar char="•"/>
            </a:pPr>
            <a:r>
              <a:rPr lang="en-US" sz="1600" b="1"/>
              <a:t>Smart Saving</a:t>
            </a:r>
            <a:r>
              <a:rPr lang="en-US" sz="1600"/>
              <a:t>: Eat what you buy</a:t>
            </a:r>
            <a:endParaRPr/>
          </a:p>
          <a:p>
            <a:pPr marL="914400" lvl="0" indent="-214312" algn="l" rtl="0">
              <a:spcBef>
                <a:spcPts val="770"/>
              </a:spcBef>
              <a:spcAft>
                <a:spcPts val="0"/>
              </a:spcAft>
              <a:buClr>
                <a:schemeClr val="dk1"/>
              </a:buClr>
              <a:buSzPts val="1600"/>
              <a:buFont typeface="Arial"/>
              <a:buChar char="•"/>
            </a:pPr>
            <a:r>
              <a:rPr lang="en-US" sz="1600" b="1"/>
              <a:t>Smart Storage: </a:t>
            </a:r>
            <a:r>
              <a:rPr lang="en-US" sz="1600"/>
              <a:t>Keep fruits and vegetables fresh </a:t>
            </a:r>
            <a:endParaRPr sz="1600"/>
          </a:p>
          <a:p>
            <a:pPr marL="914400" lvl="0" indent="-214312" algn="l" rtl="0">
              <a:spcBef>
                <a:spcPts val="770"/>
              </a:spcBef>
              <a:spcAft>
                <a:spcPts val="0"/>
              </a:spcAft>
              <a:buClr>
                <a:schemeClr val="dk1"/>
              </a:buClr>
              <a:buSzPts val="1600"/>
              <a:buFont typeface="Arial"/>
              <a:buChar char="•"/>
            </a:pPr>
            <a:r>
              <a:rPr lang="en-US" sz="1600" b="1"/>
              <a:t>Smart Prep</a:t>
            </a:r>
            <a:r>
              <a:rPr lang="en-US" sz="1600"/>
              <a:t>: Prep now, eat later </a:t>
            </a:r>
            <a:endParaRPr sz="1600"/>
          </a:p>
          <a:p>
            <a:pPr marL="342900" lvl="0" indent="-165100" algn="l" rtl="0">
              <a:spcBef>
                <a:spcPts val="1010"/>
              </a:spcBef>
              <a:spcAft>
                <a:spcPts val="0"/>
              </a:spcAft>
              <a:buClr>
                <a:schemeClr val="dk1"/>
              </a:buClr>
              <a:buSzPts val="2800"/>
              <a:buFont typeface="Arial"/>
              <a:buNone/>
            </a:pPr>
            <a:endParaRPr/>
          </a:p>
          <a:p>
            <a:pPr marL="342900" lvl="0" indent="-165100" algn="l" rtl="0">
              <a:spcBef>
                <a:spcPts val="560"/>
              </a:spcBef>
              <a:spcAft>
                <a:spcPts val="0"/>
              </a:spcAft>
              <a:buClr>
                <a:schemeClr val="dk1"/>
              </a:buClr>
              <a:buSzPts val="2800"/>
              <a:buFont typeface="Arial"/>
              <a:buNone/>
            </a:pPr>
            <a:endParaRPr/>
          </a:p>
        </p:txBody>
      </p:sp>
      <p:sp>
        <p:nvSpPr>
          <p:cNvPr id="786" name="Google Shape;786;p98"/>
          <p:cNvSpPr txBox="1"/>
          <p:nvPr/>
        </p:nvSpPr>
        <p:spPr>
          <a:xfrm>
            <a:off x="762000" y="1371600"/>
            <a:ext cx="7620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Consumer Education</a:t>
            </a:r>
            <a:endParaRPr/>
          </a:p>
        </p:txBody>
      </p:sp>
      <p:sp>
        <p:nvSpPr>
          <p:cNvPr id="787" name="Google Shape;787;p98"/>
          <p:cNvSpPr txBox="1"/>
          <p:nvPr/>
        </p:nvSpPr>
        <p:spPr>
          <a:xfrm>
            <a:off x="0" y="1018032"/>
            <a:ext cx="91440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Opportunities for Municipalities</a:t>
            </a:r>
            <a:endParaRPr/>
          </a:p>
        </p:txBody>
      </p:sp>
      <p:pic>
        <p:nvPicPr>
          <p:cNvPr id="788" name="Google Shape;788;p98"/>
          <p:cNvPicPr preferRelativeResize="0"/>
          <p:nvPr/>
        </p:nvPicPr>
        <p:blipFill rotWithShape="1">
          <a:blip r:embed="rId3">
            <a:alphaModFix/>
          </a:blip>
          <a:srcRect b="49491"/>
          <a:stretch/>
        </p:blipFill>
        <p:spPr>
          <a:xfrm>
            <a:off x="1134637" y="4626467"/>
            <a:ext cx="3132563" cy="2047570"/>
          </a:xfrm>
          <a:prstGeom prst="rect">
            <a:avLst/>
          </a:prstGeom>
          <a:noFill/>
          <a:ln>
            <a:noFill/>
          </a:ln>
        </p:spPr>
      </p:pic>
      <p:pic>
        <p:nvPicPr>
          <p:cNvPr id="789" name="Google Shape;789;p98"/>
          <p:cNvPicPr preferRelativeResize="0"/>
          <p:nvPr/>
        </p:nvPicPr>
        <p:blipFill rotWithShape="1">
          <a:blip r:embed="rId4">
            <a:alphaModFix/>
          </a:blip>
          <a:srcRect/>
          <a:stretch/>
        </p:blipFill>
        <p:spPr>
          <a:xfrm>
            <a:off x="5791200" y="4630342"/>
            <a:ext cx="2286808" cy="1777930"/>
          </a:xfrm>
          <a:prstGeom prst="rect">
            <a:avLst/>
          </a:prstGeom>
          <a:noFill/>
          <a:ln>
            <a:noFill/>
          </a:ln>
        </p:spPr>
      </p:pic>
      <p:cxnSp>
        <p:nvCxnSpPr>
          <p:cNvPr id="790" name="Google Shape;790;p98"/>
          <p:cNvCxnSpPr/>
          <p:nvPr/>
        </p:nvCxnSpPr>
        <p:spPr>
          <a:xfrm>
            <a:off x="4123163" y="5620942"/>
            <a:ext cx="2201437" cy="449138"/>
          </a:xfrm>
          <a:prstGeom prst="straightConnector1">
            <a:avLst/>
          </a:prstGeom>
          <a:noFill/>
          <a:ln w="98425" cap="flat" cmpd="sng">
            <a:solidFill>
              <a:srgbClr val="92D050"/>
            </a:solidFill>
            <a:prstDash val="solid"/>
            <a:round/>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99"/>
          <p:cNvSpPr txBox="1">
            <a:spLocks noGrp="1"/>
          </p:cNvSpPr>
          <p:nvPr>
            <p:ph type="body" idx="1"/>
          </p:nvPr>
        </p:nvSpPr>
        <p:spPr>
          <a:xfrm>
            <a:off x="449148" y="2055658"/>
            <a:ext cx="3665652" cy="3429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US" sz="2400"/>
              <a:t>Further with Food: Center for Food Loss and Waste Solutions</a:t>
            </a:r>
            <a:endParaRPr/>
          </a:p>
          <a:p>
            <a:pPr marL="342900" lvl="0" indent="-215900" algn="l" rtl="0">
              <a:spcBef>
                <a:spcPts val="400"/>
              </a:spcBef>
              <a:spcAft>
                <a:spcPts val="0"/>
              </a:spcAft>
              <a:buClr>
                <a:schemeClr val="dk1"/>
              </a:buClr>
              <a:buSzPts val="2000"/>
              <a:buFont typeface="Arial"/>
              <a:buNone/>
            </a:pPr>
            <a:endParaRPr sz="2000"/>
          </a:p>
        </p:txBody>
      </p:sp>
      <p:sp>
        <p:nvSpPr>
          <p:cNvPr id="797" name="Google Shape;797;p99"/>
          <p:cNvSpPr txBox="1"/>
          <p:nvPr/>
        </p:nvSpPr>
        <p:spPr>
          <a:xfrm>
            <a:off x="525348" y="1353741"/>
            <a:ext cx="7620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Consumer Education</a:t>
            </a:r>
            <a:endParaRPr/>
          </a:p>
        </p:txBody>
      </p:sp>
      <p:sp>
        <p:nvSpPr>
          <p:cNvPr id="798" name="Google Shape;798;p99"/>
          <p:cNvSpPr txBox="1"/>
          <p:nvPr/>
        </p:nvSpPr>
        <p:spPr>
          <a:xfrm>
            <a:off x="0" y="1013222"/>
            <a:ext cx="91440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Opportunities for Municipalities</a:t>
            </a:r>
            <a:endParaRPr/>
          </a:p>
        </p:txBody>
      </p:sp>
      <p:sp>
        <p:nvSpPr>
          <p:cNvPr id="799" name="Google Shape;799;p99"/>
          <p:cNvSpPr txBox="1"/>
          <p:nvPr/>
        </p:nvSpPr>
        <p:spPr>
          <a:xfrm>
            <a:off x="2590800" y="6324600"/>
            <a:ext cx="382649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www.furtherwithfood.org</a:t>
            </a:r>
            <a:endParaRPr/>
          </a:p>
        </p:txBody>
      </p:sp>
      <p:pic>
        <p:nvPicPr>
          <p:cNvPr id="800" name="Google Shape;800;p99"/>
          <p:cNvPicPr preferRelativeResize="0"/>
          <p:nvPr/>
        </p:nvPicPr>
        <p:blipFill rotWithShape="1">
          <a:blip r:embed="rId3">
            <a:alphaModFix/>
          </a:blip>
          <a:srcRect t="8519" r="50000"/>
          <a:stretch/>
        </p:blipFill>
        <p:spPr>
          <a:xfrm>
            <a:off x="150687" y="3596766"/>
            <a:ext cx="5269067" cy="2711374"/>
          </a:xfrm>
          <a:prstGeom prst="rect">
            <a:avLst/>
          </a:prstGeom>
          <a:noFill/>
          <a:ln>
            <a:noFill/>
          </a:ln>
        </p:spPr>
      </p:pic>
      <p:pic>
        <p:nvPicPr>
          <p:cNvPr id="801" name="Google Shape;801;p99"/>
          <p:cNvPicPr preferRelativeResize="0"/>
          <p:nvPr/>
        </p:nvPicPr>
        <p:blipFill rotWithShape="1">
          <a:blip r:embed="rId4">
            <a:alphaModFix/>
          </a:blip>
          <a:srcRect b="2231"/>
          <a:stretch/>
        </p:blipFill>
        <p:spPr>
          <a:xfrm>
            <a:off x="4355943" y="2052064"/>
            <a:ext cx="4726113" cy="33456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0"/>
          <p:cNvSpPr txBox="1"/>
          <p:nvPr/>
        </p:nvSpPr>
        <p:spPr>
          <a:xfrm>
            <a:off x="0" y="990600"/>
            <a:ext cx="91440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Opportunities for Municipalities</a:t>
            </a:r>
            <a:endParaRPr/>
          </a:p>
        </p:txBody>
      </p:sp>
      <p:sp>
        <p:nvSpPr>
          <p:cNvPr id="808" name="Google Shape;808;p100"/>
          <p:cNvSpPr txBox="1">
            <a:spLocks noGrp="1"/>
          </p:cNvSpPr>
          <p:nvPr>
            <p:ph type="title"/>
          </p:nvPr>
        </p:nvSpPr>
        <p:spPr>
          <a:xfrm>
            <a:off x="762000" y="1429940"/>
            <a:ext cx="7620000" cy="56911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Address Food Insecurity</a:t>
            </a:r>
            <a:endParaRPr/>
          </a:p>
        </p:txBody>
      </p:sp>
      <p:sp>
        <p:nvSpPr>
          <p:cNvPr id="809" name="Google Shape;809;p100"/>
          <p:cNvSpPr txBox="1">
            <a:spLocks noGrp="1"/>
          </p:cNvSpPr>
          <p:nvPr>
            <p:ph type="body" idx="1"/>
          </p:nvPr>
        </p:nvSpPr>
        <p:spPr>
          <a:xfrm>
            <a:off x="533400" y="1999059"/>
            <a:ext cx="7772400" cy="3429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US" sz="2400"/>
              <a:t>Bill Emerson Good Samaritan Act</a:t>
            </a:r>
            <a:endParaRPr/>
          </a:p>
          <a:p>
            <a:pPr marL="342900" lvl="0" indent="-342900" algn="l" rtl="0">
              <a:spcBef>
                <a:spcPts val="480"/>
              </a:spcBef>
              <a:spcAft>
                <a:spcPts val="0"/>
              </a:spcAft>
              <a:buClr>
                <a:schemeClr val="dk1"/>
              </a:buClr>
              <a:buSzPts val="2400"/>
              <a:buFont typeface="Arial"/>
              <a:buChar char="•"/>
            </a:pPr>
            <a:r>
              <a:rPr lang="en-US" sz="2400"/>
              <a:t>Excess Food Opportunities Map</a:t>
            </a:r>
            <a:endParaRPr/>
          </a:p>
          <a:p>
            <a:pPr marL="342900" lvl="0" indent="-190500" algn="l" rtl="0">
              <a:spcBef>
                <a:spcPts val="480"/>
              </a:spcBef>
              <a:spcAft>
                <a:spcPts val="0"/>
              </a:spcAft>
              <a:buClr>
                <a:schemeClr val="dk1"/>
              </a:buClr>
              <a:buSzPts val="2400"/>
              <a:buFont typeface="Arial"/>
              <a:buNone/>
            </a:pPr>
            <a:endParaRPr sz="2400"/>
          </a:p>
          <a:p>
            <a:pPr marL="342900" lvl="0" indent="-165100" algn="l" rtl="0">
              <a:spcBef>
                <a:spcPts val="560"/>
              </a:spcBef>
              <a:spcAft>
                <a:spcPts val="0"/>
              </a:spcAft>
              <a:buClr>
                <a:schemeClr val="dk1"/>
              </a:buClr>
              <a:buSzPts val="2800"/>
              <a:buFont typeface="Arial"/>
              <a:buNone/>
            </a:pPr>
            <a:endParaRPr/>
          </a:p>
        </p:txBody>
      </p:sp>
      <p:pic>
        <p:nvPicPr>
          <p:cNvPr id="810" name="Google Shape;810;p100" descr="About.JPG"/>
          <p:cNvPicPr preferRelativeResize="0"/>
          <p:nvPr/>
        </p:nvPicPr>
        <p:blipFill rotWithShape="1">
          <a:blip r:embed="rId3">
            <a:alphaModFix/>
          </a:blip>
          <a:srcRect r="19519"/>
          <a:stretch/>
        </p:blipFill>
        <p:spPr>
          <a:xfrm>
            <a:off x="387759" y="3124200"/>
            <a:ext cx="4184241" cy="3246693"/>
          </a:xfrm>
          <a:prstGeom prst="rect">
            <a:avLst/>
          </a:prstGeom>
          <a:noFill/>
          <a:ln>
            <a:noFill/>
          </a:ln>
        </p:spPr>
      </p:pic>
      <p:pic>
        <p:nvPicPr>
          <p:cNvPr id="811" name="Google Shape;811;p100" descr="A close up of a map&#10;&#10;Description generated with high confidence"/>
          <p:cNvPicPr preferRelativeResize="0"/>
          <p:nvPr/>
        </p:nvPicPr>
        <p:blipFill rotWithShape="1">
          <a:blip r:embed="rId4">
            <a:alphaModFix/>
          </a:blip>
          <a:srcRect/>
          <a:stretch/>
        </p:blipFill>
        <p:spPr>
          <a:xfrm>
            <a:off x="4694987" y="3126259"/>
            <a:ext cx="4309868" cy="33303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01"/>
          <p:cNvSpPr txBox="1"/>
          <p:nvPr/>
        </p:nvSpPr>
        <p:spPr>
          <a:xfrm>
            <a:off x="0" y="1219200"/>
            <a:ext cx="91440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Opportunities for Municipalities</a:t>
            </a:r>
            <a:endParaRPr/>
          </a:p>
        </p:txBody>
      </p:sp>
      <p:sp>
        <p:nvSpPr>
          <p:cNvPr id="818" name="Google Shape;818;p101"/>
          <p:cNvSpPr txBox="1">
            <a:spLocks noGrp="1"/>
          </p:cNvSpPr>
          <p:nvPr>
            <p:ph type="title"/>
          </p:nvPr>
        </p:nvSpPr>
        <p:spPr>
          <a:xfrm>
            <a:off x="762000" y="1600200"/>
            <a:ext cx="76200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600"/>
              <a:t>Promote Community and At-Home Composting</a:t>
            </a:r>
            <a:endParaRPr/>
          </a:p>
        </p:txBody>
      </p:sp>
      <p:pic>
        <p:nvPicPr>
          <p:cNvPr id="819" name="Google Shape;819;p101" descr="A picture containing grass, outdoor, next, ground&#10;&#10;Description generated with very high confidence"/>
          <p:cNvPicPr preferRelativeResize="0">
            <a:picLocks noGrp="1"/>
          </p:cNvPicPr>
          <p:nvPr>
            <p:ph type="body" idx="1"/>
          </p:nvPr>
        </p:nvPicPr>
        <p:blipFill rotWithShape="1">
          <a:blip r:embed="rId3">
            <a:alphaModFix/>
          </a:blip>
          <a:srcRect/>
          <a:stretch/>
        </p:blipFill>
        <p:spPr>
          <a:xfrm>
            <a:off x="762000" y="3563135"/>
            <a:ext cx="3909525" cy="2767417"/>
          </a:xfrm>
          <a:prstGeom prst="rect">
            <a:avLst/>
          </a:prstGeom>
          <a:noFill/>
          <a:ln>
            <a:noFill/>
          </a:ln>
        </p:spPr>
      </p:pic>
      <p:pic>
        <p:nvPicPr>
          <p:cNvPr id="820" name="Google Shape;820;p101" descr="A sign on the side of a building&#10;&#10;Description generated with very high confidence"/>
          <p:cNvPicPr preferRelativeResize="0"/>
          <p:nvPr/>
        </p:nvPicPr>
        <p:blipFill rotWithShape="1">
          <a:blip r:embed="rId4">
            <a:alphaModFix/>
          </a:blip>
          <a:srcRect/>
          <a:stretch/>
        </p:blipFill>
        <p:spPr>
          <a:xfrm>
            <a:off x="5041338" y="2406253"/>
            <a:ext cx="2800350" cy="3733800"/>
          </a:xfrm>
          <a:prstGeom prst="rect">
            <a:avLst/>
          </a:prstGeom>
          <a:noFill/>
          <a:ln>
            <a:noFill/>
          </a:ln>
        </p:spPr>
      </p:pic>
      <p:sp>
        <p:nvSpPr>
          <p:cNvPr id="821" name="Google Shape;821;p101"/>
          <p:cNvSpPr txBox="1"/>
          <p:nvPr/>
        </p:nvSpPr>
        <p:spPr>
          <a:xfrm>
            <a:off x="439101" y="2362200"/>
            <a:ext cx="7772400" cy="331827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Local Non-Profits</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SCARCE, IFSC</a:t>
            </a:r>
            <a:endParaRPr/>
          </a:p>
          <a:p>
            <a:pPr marL="342900" marR="0" lvl="0" indent="-165100" algn="l" rtl="0">
              <a:spcBef>
                <a:spcPts val="56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2"/>
          <p:cNvSpPr txBox="1"/>
          <p:nvPr/>
        </p:nvSpPr>
        <p:spPr>
          <a:xfrm>
            <a:off x="0" y="1219200"/>
            <a:ext cx="91440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Opportunities for Municipalities</a:t>
            </a:r>
            <a:endParaRPr/>
          </a:p>
        </p:txBody>
      </p:sp>
      <p:sp>
        <p:nvSpPr>
          <p:cNvPr id="828" name="Google Shape;828;p102"/>
          <p:cNvSpPr txBox="1">
            <a:spLocks noGrp="1"/>
          </p:cNvSpPr>
          <p:nvPr>
            <p:ph type="title"/>
          </p:nvPr>
        </p:nvSpPr>
        <p:spPr>
          <a:xfrm>
            <a:off x="762000" y="1559719"/>
            <a:ext cx="7620000" cy="8024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Compost Procurement</a:t>
            </a:r>
            <a:endParaRPr/>
          </a:p>
        </p:txBody>
      </p:sp>
      <p:pic>
        <p:nvPicPr>
          <p:cNvPr id="829" name="Google Shape;829;p102" descr="A picture containing grass, outdoor, carrot, building&#10;&#10;Description generated with very high confidence"/>
          <p:cNvPicPr preferRelativeResize="0"/>
          <p:nvPr/>
        </p:nvPicPr>
        <p:blipFill rotWithShape="1">
          <a:blip r:embed="rId3">
            <a:alphaModFix/>
          </a:blip>
          <a:srcRect/>
          <a:stretch/>
        </p:blipFill>
        <p:spPr>
          <a:xfrm>
            <a:off x="5029200" y="2802732"/>
            <a:ext cx="3916373" cy="2928940"/>
          </a:xfrm>
          <a:prstGeom prst="rect">
            <a:avLst/>
          </a:prstGeom>
          <a:noFill/>
          <a:ln>
            <a:noFill/>
          </a:ln>
        </p:spPr>
      </p:pic>
      <p:sp>
        <p:nvSpPr>
          <p:cNvPr id="830" name="Google Shape;830;p102"/>
          <p:cNvSpPr txBox="1"/>
          <p:nvPr/>
        </p:nvSpPr>
        <p:spPr>
          <a:xfrm>
            <a:off x="381000" y="2709860"/>
            <a:ext cx="4495800" cy="3429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Stormwater Management</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Construction, post-construction</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Municipal landscape projects</a:t>
            </a:r>
            <a:br>
              <a:rPr lang="en-US"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342900" marR="0" lvl="0" indent="-342900" algn="l" rtl="0">
              <a:spcBef>
                <a:spcPts val="480"/>
              </a:spcBef>
              <a:spcAft>
                <a:spcPts val="0"/>
              </a:spcAft>
              <a:buClr>
                <a:schemeClr val="dk1"/>
              </a:buClr>
              <a:buSzPts val="2400"/>
              <a:buFont typeface="Arial"/>
              <a:buChar char="•"/>
            </a:pPr>
            <a:r>
              <a:rPr lang="en-US" sz="2400">
                <a:solidFill>
                  <a:schemeClr val="dk1"/>
                </a:solidFill>
                <a:latin typeface="Arial"/>
                <a:ea typeface="Arial"/>
                <a:cs typeface="Arial"/>
                <a:sym typeface="Arial"/>
              </a:rPr>
              <a:t>Market Development</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Expansion of programs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03"/>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Thank you</a:t>
            </a:r>
            <a:endParaRPr/>
          </a:p>
        </p:txBody>
      </p:sp>
      <p:sp>
        <p:nvSpPr>
          <p:cNvPr id="837" name="Google Shape;837;p103"/>
          <p:cNvSpPr txBox="1">
            <a:spLocks noGrp="1"/>
          </p:cNvSpPr>
          <p:nvPr>
            <p:ph type="body" idx="1"/>
          </p:nvPr>
        </p:nvSpPr>
        <p:spPr>
          <a:xfrm>
            <a:off x="685800" y="2895600"/>
            <a:ext cx="7772400" cy="3429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Font typeface="Arial"/>
              <a:buNone/>
            </a:pPr>
            <a:r>
              <a:rPr lang="en-US"/>
              <a:t>Julie Schilf</a:t>
            </a:r>
            <a:endParaRPr/>
          </a:p>
          <a:p>
            <a:pPr marL="0" lvl="0" indent="0" algn="ctr" rtl="0">
              <a:spcBef>
                <a:spcPts val="560"/>
              </a:spcBef>
              <a:spcAft>
                <a:spcPts val="0"/>
              </a:spcAft>
              <a:buClr>
                <a:schemeClr val="dk1"/>
              </a:buClr>
              <a:buSzPts val="2800"/>
              <a:buFont typeface="Arial"/>
              <a:buNone/>
            </a:pPr>
            <a:r>
              <a:rPr lang="en-US"/>
              <a:t>312-886-0407</a:t>
            </a:r>
            <a:br>
              <a:rPr lang="en-US"/>
            </a:br>
            <a:r>
              <a:rPr lang="en-US"/>
              <a:t>schilf.julie@epa.gov</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6"/>
          <p:cNvSpPr txBox="1">
            <a:spLocks noGrp="1"/>
          </p:cNvSpPr>
          <p:nvPr>
            <p:ph type="ctrTitle"/>
          </p:nvPr>
        </p:nvSpPr>
        <p:spPr>
          <a:xfrm>
            <a:off x="0" y="1905000"/>
            <a:ext cx="91440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100"/>
              <a:t>Sustainable Management of Food -</a:t>
            </a:r>
            <a:br>
              <a:rPr lang="en-US" sz="3100"/>
            </a:br>
            <a:r>
              <a:rPr lang="en-US" sz="2400"/>
              <a:t>A National Perspective</a:t>
            </a:r>
            <a:endParaRPr/>
          </a:p>
        </p:txBody>
      </p:sp>
      <p:sp>
        <p:nvSpPr>
          <p:cNvPr id="658" name="Google Shape;658;p86"/>
          <p:cNvSpPr txBox="1"/>
          <p:nvPr/>
        </p:nvSpPr>
        <p:spPr>
          <a:xfrm>
            <a:off x="2819400" y="4191000"/>
            <a:ext cx="3474720" cy="1154162"/>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500" b="1" i="0" u="none" strike="noStrike" cap="none">
                <a:solidFill>
                  <a:srgbClr val="000000"/>
                </a:solidFill>
                <a:latin typeface="Calibri"/>
                <a:ea typeface="Calibri"/>
                <a:cs typeface="Calibri"/>
                <a:sym typeface="Calibri"/>
              </a:rPr>
              <a:t>Julie Schilf</a:t>
            </a:r>
            <a:br>
              <a:rPr lang="en-US" sz="1500" b="1" i="0" u="none" strike="noStrike" cap="none">
                <a:solidFill>
                  <a:srgbClr val="000000"/>
                </a:solidFill>
                <a:latin typeface="Calibri"/>
                <a:ea typeface="Calibri"/>
                <a:cs typeface="Calibri"/>
                <a:sym typeface="Calibri"/>
              </a:rPr>
            </a:br>
            <a:r>
              <a:rPr lang="en-US" sz="1500" b="1" i="0" u="none" strike="noStrike" cap="none">
                <a:solidFill>
                  <a:srgbClr val="000000"/>
                </a:solidFill>
                <a:latin typeface="Calibri"/>
                <a:ea typeface="Calibri"/>
                <a:cs typeface="Calibri"/>
                <a:sym typeface="Calibri"/>
              </a:rPr>
              <a:t>US EPA Region 5  </a:t>
            </a:r>
            <a:endParaRPr/>
          </a:p>
          <a:p>
            <a:pPr marL="0" marR="0" lvl="0" indent="0" algn="ctr" rtl="0">
              <a:spcBef>
                <a:spcPts val="19"/>
              </a:spcBef>
              <a:spcAft>
                <a:spcPts val="0"/>
              </a:spcAft>
              <a:buNone/>
            </a:pPr>
            <a:r>
              <a:rPr lang="en-US" sz="1500" b="1" i="0" u="none" strike="noStrike" cap="none">
                <a:solidFill>
                  <a:srgbClr val="000000"/>
                </a:solidFill>
                <a:latin typeface="Calibri"/>
                <a:ea typeface="Calibri"/>
                <a:cs typeface="Calibri"/>
                <a:sym typeface="Calibri"/>
              </a:rPr>
              <a:t>Metropolitan Mayors Caucus </a:t>
            </a:r>
            <a:br>
              <a:rPr lang="en-US" sz="1500" b="1" i="0" u="none" strike="noStrike" cap="none">
                <a:solidFill>
                  <a:srgbClr val="000000"/>
                </a:solidFill>
                <a:latin typeface="Calibri"/>
                <a:ea typeface="Calibri"/>
                <a:cs typeface="Calibri"/>
                <a:sym typeface="Calibri"/>
              </a:rPr>
            </a:br>
            <a:r>
              <a:rPr lang="en-US" sz="1500" b="1" i="0" u="none" strike="noStrike" cap="none">
                <a:solidFill>
                  <a:srgbClr val="000000"/>
                </a:solidFill>
                <a:latin typeface="Calibri"/>
                <a:ea typeface="Calibri"/>
                <a:cs typeface="Calibri"/>
                <a:sym typeface="Calibri"/>
              </a:rPr>
              <a:t>Environment Committee Meeting</a:t>
            </a:r>
            <a:br>
              <a:rPr lang="en-US" sz="1500" b="1" i="0" u="none" strike="noStrike" cap="none">
                <a:solidFill>
                  <a:srgbClr val="000000"/>
                </a:solidFill>
                <a:latin typeface="Calibri"/>
                <a:ea typeface="Calibri"/>
                <a:cs typeface="Calibri"/>
                <a:sym typeface="Calibri"/>
              </a:rPr>
            </a:br>
            <a:r>
              <a:rPr lang="en-US" sz="1500" b="1" i="0" u="none" strike="noStrike" cap="none">
                <a:solidFill>
                  <a:srgbClr val="000000"/>
                </a:solidFill>
                <a:latin typeface="Calibri"/>
                <a:ea typeface="Calibri"/>
                <a:cs typeface="Calibri"/>
                <a:sym typeface="Calibri"/>
              </a:rPr>
              <a:t>December 17, 2018</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04"/>
          <p:cNvSpPr txBox="1">
            <a:spLocks noGrp="1"/>
          </p:cNvSpPr>
          <p:nvPr>
            <p:ph type="title"/>
          </p:nvPr>
        </p:nvSpPr>
        <p:spPr>
          <a:xfrm>
            <a:off x="2331575" y="2190525"/>
            <a:ext cx="5889900" cy="242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a:t>Jen Nelson</a:t>
            </a:r>
            <a:r>
              <a:rPr lang="en-US" sz="3240" b="0" i="0" u="none" strike="noStrike" cap="none">
                <a:solidFill>
                  <a:srgbClr val="262626"/>
                </a:solidFill>
                <a:latin typeface="Century Gothic"/>
                <a:ea typeface="Century Gothic"/>
                <a:cs typeface="Century Gothic"/>
                <a:sym typeface="Century Gothic"/>
              </a:rPr>
              <a:t/>
            </a:r>
            <a:br>
              <a:rPr lang="en-US" sz="3240" b="0" i="0" u="none" strike="noStrike" cap="none">
                <a:solidFill>
                  <a:srgbClr val="262626"/>
                </a:solidFill>
                <a:latin typeface="Century Gothic"/>
                <a:ea typeface="Century Gothic"/>
                <a:cs typeface="Century Gothic"/>
                <a:sym typeface="Century Gothic"/>
              </a:rPr>
            </a:br>
            <a:endParaRPr sz="1000" b="0" i="0" u="none" strike="noStrike" cap="none">
              <a:solidFill>
                <a:srgbClr val="262626"/>
              </a:solidFill>
              <a:latin typeface="Century Gothic"/>
              <a:ea typeface="Century Gothic"/>
              <a:cs typeface="Century Gothic"/>
              <a:sym typeface="Century Gothic"/>
            </a:endParaRPr>
          </a:p>
          <a:p>
            <a:pPr marL="0" marR="0" lvl="0" indent="0" algn="l" rtl="0">
              <a:spcBef>
                <a:spcPts val="0"/>
              </a:spcBef>
              <a:spcAft>
                <a:spcPts val="0"/>
              </a:spcAft>
              <a:buClr>
                <a:srgbClr val="262626"/>
              </a:buClr>
              <a:buSzPts val="3240"/>
              <a:buFont typeface="Century Gothic"/>
              <a:buNone/>
            </a:pPr>
            <a:r>
              <a:rPr lang="en-US" sz="1600" b="1" i="0" u="none" strike="noStrike" cap="none">
                <a:solidFill>
                  <a:srgbClr val="262626"/>
                </a:solidFill>
              </a:rPr>
              <a:t>Seven Generations Ahead</a:t>
            </a:r>
            <a:r>
              <a:rPr lang="en-US" sz="1600" b="0" i="0" u="none" strike="noStrike" cap="none">
                <a:solidFill>
                  <a:srgbClr val="262626"/>
                </a:solidFill>
                <a:latin typeface="Century Gothic"/>
                <a:ea typeface="Century Gothic"/>
                <a:cs typeface="Century Gothic"/>
                <a:sym typeface="Century Gothic"/>
              </a:rPr>
              <a:t>, Senior </a:t>
            </a:r>
            <a:r>
              <a:rPr lang="en-US" sz="1600"/>
              <a:t>Program Manager</a:t>
            </a:r>
            <a:endParaRPr sz="1600"/>
          </a:p>
          <a:p>
            <a:pPr marL="0" marR="0" lvl="0" indent="0" algn="l" rtl="0">
              <a:spcBef>
                <a:spcPts val="0"/>
              </a:spcBef>
              <a:spcAft>
                <a:spcPts val="0"/>
              </a:spcAft>
              <a:buClr>
                <a:srgbClr val="262626"/>
              </a:buClr>
              <a:buSzPts val="3240"/>
              <a:buFont typeface="Century Gothic"/>
              <a:buNone/>
            </a:pPr>
            <a:r>
              <a:rPr lang="en-US" sz="1600" b="1"/>
              <a:t>Illinois Food Scrap Coalition</a:t>
            </a:r>
            <a:r>
              <a:rPr lang="en-US" sz="1600"/>
              <a:t>, Board Member and  Education Committee Chair</a:t>
            </a:r>
            <a:endParaRPr sz="1600"/>
          </a:p>
          <a:p>
            <a:pPr marL="0" marR="0" lvl="0" indent="0" algn="l" rtl="0">
              <a:spcBef>
                <a:spcPts val="0"/>
              </a:spcBef>
              <a:spcAft>
                <a:spcPts val="0"/>
              </a:spcAft>
              <a:buClr>
                <a:srgbClr val="262626"/>
              </a:buClr>
              <a:buSzPts val="3240"/>
              <a:buFont typeface="Century Gothic"/>
              <a:buNone/>
            </a:pPr>
            <a:r>
              <a:rPr lang="en-US" sz="1600" b="1"/>
              <a:t>Illinois Wasted Food Solutions Task Force</a:t>
            </a:r>
            <a:r>
              <a:rPr lang="en-US" sz="1600"/>
              <a:t>, Member</a:t>
            </a:r>
            <a:endParaRPr sz="1600"/>
          </a:p>
          <a:p>
            <a:pPr marL="0" marR="0" lvl="0" indent="0" algn="l" rtl="0">
              <a:spcBef>
                <a:spcPts val="0"/>
              </a:spcBef>
              <a:spcAft>
                <a:spcPts val="0"/>
              </a:spcAft>
              <a:buClr>
                <a:srgbClr val="262626"/>
              </a:buClr>
              <a:buSzPts val="3240"/>
              <a:buFont typeface="Century Gothic"/>
              <a:buNone/>
            </a:pPr>
            <a:endParaRPr sz="1600"/>
          </a:p>
          <a:p>
            <a:pPr marL="0" marR="0" lvl="0" indent="0" algn="l" rtl="0">
              <a:spcBef>
                <a:spcPts val="0"/>
              </a:spcBef>
              <a:spcAft>
                <a:spcPts val="0"/>
              </a:spcAft>
              <a:buClr>
                <a:srgbClr val="262626"/>
              </a:buClr>
              <a:buSzPts val="3240"/>
              <a:buFont typeface="Century Gothic"/>
              <a:buNone/>
            </a:pPr>
            <a:r>
              <a:rPr lang="en-US" sz="1600"/>
              <a:t>jennifer@sevengenerationsahead.org</a:t>
            </a:r>
            <a:endParaRPr sz="1600"/>
          </a:p>
        </p:txBody>
      </p:sp>
      <p:sp>
        <p:nvSpPr>
          <p:cNvPr id="844" name="Google Shape;844;p104"/>
          <p:cNvSpPr txBox="1"/>
          <p:nvPr/>
        </p:nvSpPr>
        <p:spPr>
          <a:xfrm>
            <a:off x="1539600" y="493850"/>
            <a:ext cx="7604400" cy="1281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4"/>
              <a:buFont typeface="Noto Sans Symbols"/>
              <a:buNone/>
            </a:pPr>
            <a:r>
              <a:rPr lang="en-US" sz="3000" b="1">
                <a:solidFill>
                  <a:srgbClr val="3F3F3F"/>
                </a:solidFill>
                <a:latin typeface="Century Gothic"/>
                <a:ea typeface="Century Gothic"/>
                <a:cs typeface="Century Gothic"/>
                <a:sym typeface="Century Gothic"/>
              </a:rPr>
              <a:t>Illinois Update</a:t>
            </a:r>
            <a:endParaRPr sz="3000" b="1">
              <a:solidFill>
                <a:srgbClr val="3F3F3F"/>
              </a:solidFill>
              <a:latin typeface="Century Gothic"/>
              <a:ea typeface="Century Gothic"/>
              <a:cs typeface="Century Gothic"/>
              <a:sym typeface="Century Gothic"/>
            </a:endParaRPr>
          </a:p>
          <a:p>
            <a:pPr marL="0" lvl="0" indent="0" algn="l" rtl="0">
              <a:lnSpc>
                <a:spcPct val="80000"/>
              </a:lnSpc>
              <a:spcBef>
                <a:spcPts val="0"/>
              </a:spcBef>
              <a:spcAft>
                <a:spcPts val="0"/>
              </a:spcAft>
              <a:buClr>
                <a:schemeClr val="accent1"/>
              </a:buClr>
              <a:buSzPts val="1804"/>
              <a:buFont typeface="Noto Sans Symbols"/>
              <a:buNone/>
            </a:pPr>
            <a:r>
              <a:rPr lang="en-US" sz="3000">
                <a:solidFill>
                  <a:srgbClr val="3F3F3F"/>
                </a:solidFill>
                <a:latin typeface="Century Gothic"/>
                <a:ea typeface="Century Gothic"/>
                <a:cs typeface="Century Gothic"/>
                <a:sym typeface="Century Gothic"/>
              </a:rPr>
              <a:t>Residential Food Scrap Composting</a:t>
            </a:r>
            <a:endParaRPr sz="3000">
              <a:solidFill>
                <a:schemeClr val="dk1"/>
              </a:solidFill>
              <a:latin typeface="Century Gothic"/>
              <a:ea typeface="Century Gothic"/>
              <a:cs typeface="Century Gothic"/>
              <a:sym typeface="Century Gothic"/>
            </a:endParaRPr>
          </a:p>
        </p:txBody>
      </p:sp>
      <p:pic>
        <p:nvPicPr>
          <p:cNvPr id="845" name="Google Shape;845;p104">
            <a:hlinkClick r:id="rId3"/>
          </p:cNvPr>
          <p:cNvPicPr preferRelativeResize="0"/>
          <p:nvPr/>
        </p:nvPicPr>
        <p:blipFill>
          <a:blip r:embed="rId4">
            <a:alphaModFix/>
          </a:blip>
          <a:stretch>
            <a:fillRect/>
          </a:stretch>
        </p:blipFill>
        <p:spPr>
          <a:xfrm>
            <a:off x="975600" y="2255050"/>
            <a:ext cx="1004600" cy="702949"/>
          </a:xfrm>
          <a:prstGeom prst="rect">
            <a:avLst/>
          </a:prstGeom>
          <a:noFill/>
          <a:ln>
            <a:noFill/>
          </a:ln>
        </p:spPr>
      </p:pic>
      <p:pic>
        <p:nvPicPr>
          <p:cNvPr id="846" name="Google Shape;846;p104">
            <a:hlinkClick r:id="rId5"/>
          </p:cNvPr>
          <p:cNvPicPr preferRelativeResize="0"/>
          <p:nvPr/>
        </p:nvPicPr>
        <p:blipFill>
          <a:blip r:embed="rId6">
            <a:alphaModFix/>
          </a:blip>
          <a:stretch>
            <a:fillRect/>
          </a:stretch>
        </p:blipFill>
        <p:spPr>
          <a:xfrm>
            <a:off x="4835951" y="5724202"/>
            <a:ext cx="2480325" cy="876400"/>
          </a:xfrm>
          <a:prstGeom prst="rect">
            <a:avLst/>
          </a:prstGeom>
          <a:noFill/>
          <a:ln>
            <a:noFill/>
          </a:ln>
        </p:spPr>
      </p:pic>
      <p:pic>
        <p:nvPicPr>
          <p:cNvPr id="847" name="Google Shape;847;p104">
            <a:hlinkClick r:id="rId7"/>
          </p:cNvPr>
          <p:cNvPicPr preferRelativeResize="0"/>
          <p:nvPr/>
        </p:nvPicPr>
        <p:blipFill>
          <a:blip r:embed="rId8">
            <a:alphaModFix/>
          </a:blip>
          <a:stretch>
            <a:fillRect/>
          </a:stretch>
        </p:blipFill>
        <p:spPr>
          <a:xfrm>
            <a:off x="3183325" y="5660093"/>
            <a:ext cx="1146860" cy="1004600"/>
          </a:xfrm>
          <a:prstGeom prst="rect">
            <a:avLst/>
          </a:prstGeom>
          <a:noFill/>
          <a:ln>
            <a:noFill/>
          </a:ln>
        </p:spPr>
      </p:pic>
      <p:pic>
        <p:nvPicPr>
          <p:cNvPr id="848" name="Google Shape;848;p104">
            <a:hlinkClick r:id="rId9"/>
          </p:cNvPr>
          <p:cNvPicPr preferRelativeResize="0"/>
          <p:nvPr/>
        </p:nvPicPr>
        <p:blipFill>
          <a:blip r:embed="rId10">
            <a:alphaModFix/>
          </a:blip>
          <a:stretch>
            <a:fillRect/>
          </a:stretch>
        </p:blipFill>
        <p:spPr>
          <a:xfrm>
            <a:off x="1236200" y="5811790"/>
            <a:ext cx="1441325" cy="852902"/>
          </a:xfrm>
          <a:prstGeom prst="rect">
            <a:avLst/>
          </a:prstGeom>
          <a:noFill/>
          <a:ln>
            <a:noFill/>
          </a:ln>
        </p:spPr>
      </p:pic>
      <p:pic>
        <p:nvPicPr>
          <p:cNvPr id="849" name="Google Shape;849;p104" descr="logo_greentown.gif">
            <a:hlinkClick r:id="rId11"/>
          </p:cNvPr>
          <p:cNvPicPr preferRelativeResize="0"/>
          <p:nvPr/>
        </p:nvPicPr>
        <p:blipFill rotWithShape="1">
          <a:blip r:embed="rId12">
            <a:alphaModFix/>
          </a:blip>
          <a:srcRect/>
          <a:stretch/>
        </p:blipFill>
        <p:spPr>
          <a:xfrm>
            <a:off x="7822085" y="5660088"/>
            <a:ext cx="1004602" cy="1004602"/>
          </a:xfrm>
          <a:prstGeom prst="rect">
            <a:avLst/>
          </a:prstGeom>
          <a:noFill/>
          <a:ln>
            <a:noFill/>
          </a:ln>
        </p:spPr>
      </p:pic>
      <p:pic>
        <p:nvPicPr>
          <p:cNvPr id="850" name="Google Shape;850;p104"/>
          <p:cNvPicPr preferRelativeResize="0"/>
          <p:nvPr/>
        </p:nvPicPr>
        <p:blipFill>
          <a:blip r:embed="rId13">
            <a:alphaModFix/>
          </a:blip>
          <a:stretch>
            <a:fillRect/>
          </a:stretch>
        </p:blipFill>
        <p:spPr>
          <a:xfrm>
            <a:off x="1059959" y="3778222"/>
            <a:ext cx="835881" cy="488844"/>
          </a:xfrm>
          <a:prstGeom prst="rect">
            <a:avLst/>
          </a:prstGeom>
          <a:noFill/>
          <a:ln>
            <a:noFill/>
          </a:ln>
        </p:spPr>
      </p:pic>
      <p:pic>
        <p:nvPicPr>
          <p:cNvPr id="851" name="Google Shape;851;p104"/>
          <p:cNvPicPr preferRelativeResize="0"/>
          <p:nvPr/>
        </p:nvPicPr>
        <p:blipFill>
          <a:blip r:embed="rId14">
            <a:alphaModFix/>
          </a:blip>
          <a:stretch>
            <a:fillRect/>
          </a:stretch>
        </p:blipFill>
        <p:spPr>
          <a:xfrm>
            <a:off x="786063" y="3180491"/>
            <a:ext cx="1383675" cy="464417"/>
          </a:xfrm>
          <a:prstGeom prst="rect">
            <a:avLst/>
          </a:prstGeom>
          <a:noFill/>
          <a:ln>
            <a:noFill/>
          </a:ln>
        </p:spPr>
      </p:pic>
      <p:pic>
        <p:nvPicPr>
          <p:cNvPr id="852" name="Google Shape;852;p104"/>
          <p:cNvPicPr preferRelativeResize="0"/>
          <p:nvPr/>
        </p:nvPicPr>
        <p:blipFill>
          <a:blip r:embed="rId15">
            <a:alphaModFix/>
          </a:blip>
          <a:stretch>
            <a:fillRect/>
          </a:stretch>
        </p:blipFill>
        <p:spPr>
          <a:xfrm>
            <a:off x="3455628" y="4903168"/>
            <a:ext cx="2136266" cy="46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05"/>
          <p:cNvSpPr txBox="1">
            <a:spLocks noGrp="1"/>
          </p:cNvSpPr>
          <p:nvPr>
            <p:ph type="title"/>
          </p:nvPr>
        </p:nvSpPr>
        <p:spPr>
          <a:xfrm>
            <a:off x="1444951" y="595979"/>
            <a:ext cx="65892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0" i="0" u="none" strike="noStrike" cap="none">
                <a:solidFill>
                  <a:srgbClr val="262626"/>
                </a:solidFill>
                <a:latin typeface="Century Gothic"/>
                <a:ea typeface="Century Gothic"/>
                <a:cs typeface="Century Gothic"/>
                <a:sym typeface="Century Gothic"/>
              </a:rPr>
              <a:t>Outline</a:t>
            </a:r>
            <a:endParaRPr sz="3600" b="0" i="0" u="none" strike="noStrike" cap="none">
              <a:solidFill>
                <a:srgbClr val="262626"/>
              </a:solidFill>
              <a:latin typeface="Century Gothic"/>
              <a:ea typeface="Century Gothic"/>
              <a:cs typeface="Century Gothic"/>
              <a:sym typeface="Century Gothic"/>
            </a:endParaRPr>
          </a:p>
        </p:txBody>
      </p:sp>
      <p:pic>
        <p:nvPicPr>
          <p:cNvPr id="859" name="Google Shape;859;p105">
            <a:hlinkClick r:id="rId3"/>
          </p:cNvPr>
          <p:cNvPicPr preferRelativeResize="0"/>
          <p:nvPr/>
        </p:nvPicPr>
        <p:blipFill>
          <a:blip r:embed="rId4">
            <a:alphaModFix/>
          </a:blip>
          <a:stretch>
            <a:fillRect/>
          </a:stretch>
        </p:blipFill>
        <p:spPr>
          <a:xfrm>
            <a:off x="8034149" y="5938501"/>
            <a:ext cx="911090" cy="637500"/>
          </a:xfrm>
          <a:prstGeom prst="rect">
            <a:avLst/>
          </a:prstGeom>
          <a:noFill/>
          <a:ln>
            <a:noFill/>
          </a:ln>
        </p:spPr>
      </p:pic>
      <p:pic>
        <p:nvPicPr>
          <p:cNvPr id="860" name="Google Shape;860;p105">
            <a:hlinkClick r:id="rId5"/>
          </p:cNvPr>
          <p:cNvPicPr preferRelativeResize="0"/>
          <p:nvPr/>
        </p:nvPicPr>
        <p:blipFill rotWithShape="1">
          <a:blip r:embed="rId6">
            <a:alphaModFix/>
          </a:blip>
          <a:srcRect/>
          <a:stretch/>
        </p:blipFill>
        <p:spPr>
          <a:xfrm>
            <a:off x="663937" y="2026775"/>
            <a:ext cx="2724525" cy="3362700"/>
          </a:xfrm>
          <a:prstGeom prst="rect">
            <a:avLst/>
          </a:prstGeom>
          <a:noFill/>
          <a:ln>
            <a:noFill/>
          </a:ln>
        </p:spPr>
      </p:pic>
      <p:sp>
        <p:nvSpPr>
          <p:cNvPr id="861" name="Google Shape;861;p105"/>
          <p:cNvSpPr txBox="1">
            <a:spLocks noGrp="1"/>
          </p:cNvSpPr>
          <p:nvPr>
            <p:ph type="body" idx="1"/>
          </p:nvPr>
        </p:nvSpPr>
        <p:spPr>
          <a:xfrm>
            <a:off x="3806825" y="1829475"/>
            <a:ext cx="5502900" cy="4103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accent1"/>
              </a:buClr>
              <a:buSzPts val="1804"/>
              <a:buFont typeface="Noto Sans Symbols"/>
              <a:buNone/>
            </a:pPr>
            <a:r>
              <a:rPr lang="en-US" sz="2400"/>
              <a:t>Food Scrap Composting in Illinois</a:t>
            </a:r>
            <a:endParaRPr sz="2400"/>
          </a:p>
          <a:p>
            <a:pPr marL="0" marR="0" lvl="0" indent="0" algn="l" rtl="0">
              <a:lnSpc>
                <a:spcPct val="80000"/>
              </a:lnSpc>
              <a:spcBef>
                <a:spcPts val="1000"/>
              </a:spcBef>
              <a:spcAft>
                <a:spcPts val="0"/>
              </a:spcAft>
              <a:buClr>
                <a:schemeClr val="accent1"/>
              </a:buClr>
              <a:buSzPts val="1804"/>
              <a:buFont typeface="Noto Sans Symbols"/>
              <a:buNone/>
            </a:pPr>
            <a:r>
              <a:rPr lang="en-US" sz="2400"/>
              <a:t>Municipal Options</a:t>
            </a:r>
            <a:endParaRPr sz="2400"/>
          </a:p>
          <a:p>
            <a:pPr marL="0" marR="0" lvl="0" indent="0" algn="l" rtl="0">
              <a:lnSpc>
                <a:spcPct val="80000"/>
              </a:lnSpc>
              <a:spcBef>
                <a:spcPts val="1000"/>
              </a:spcBef>
              <a:spcAft>
                <a:spcPts val="0"/>
              </a:spcAft>
              <a:buClr>
                <a:schemeClr val="accent1"/>
              </a:buClr>
              <a:buSzPts val="1804"/>
              <a:buFont typeface="Noto Sans Symbols"/>
              <a:buNone/>
            </a:pPr>
            <a:r>
              <a:rPr lang="en-US" sz="2400"/>
              <a:t>Planning and Partners</a:t>
            </a:r>
            <a:endParaRPr sz="2400"/>
          </a:p>
          <a:p>
            <a:pPr marL="0" marR="0" lvl="0" indent="0" algn="l" rtl="0">
              <a:lnSpc>
                <a:spcPct val="80000"/>
              </a:lnSpc>
              <a:spcBef>
                <a:spcPts val="1000"/>
              </a:spcBef>
              <a:spcAft>
                <a:spcPts val="0"/>
              </a:spcAft>
              <a:buClr>
                <a:schemeClr val="accent1"/>
              </a:buClr>
              <a:buSzPts val="1804"/>
              <a:buFont typeface="Noto Sans Symbols"/>
              <a:buNone/>
            </a:pPr>
            <a:r>
              <a:rPr lang="en-US" sz="2400"/>
              <a:t>Education and Engagement</a:t>
            </a:r>
            <a:endParaRPr sz="2400"/>
          </a:p>
          <a:p>
            <a:pPr marL="0" marR="0" lvl="0" indent="0" algn="l" rtl="0">
              <a:lnSpc>
                <a:spcPct val="80000"/>
              </a:lnSpc>
              <a:spcBef>
                <a:spcPts val="1000"/>
              </a:spcBef>
              <a:spcAft>
                <a:spcPts val="0"/>
              </a:spcAft>
              <a:buClr>
                <a:schemeClr val="accent1"/>
              </a:buClr>
              <a:buSzPts val="1804"/>
              <a:buFont typeface="Noto Sans Symbols"/>
              <a:buNone/>
            </a:pPr>
            <a:r>
              <a:rPr lang="en-US" sz="2400"/>
              <a:t>Municipal Use of Compost</a:t>
            </a:r>
            <a:endParaRPr sz="2400"/>
          </a:p>
          <a:p>
            <a:pPr marL="0" marR="0" lvl="0" indent="0" algn="l" rtl="0">
              <a:lnSpc>
                <a:spcPct val="80000"/>
              </a:lnSpc>
              <a:spcBef>
                <a:spcPts val="1000"/>
              </a:spcBef>
              <a:spcAft>
                <a:spcPts val="0"/>
              </a:spcAft>
              <a:buClr>
                <a:schemeClr val="accent1"/>
              </a:buClr>
              <a:buSzPts val="1804"/>
              <a:buFont typeface="Noto Sans Symbols"/>
              <a:buNone/>
            </a:pPr>
            <a:endParaRPr sz="1400" b="1"/>
          </a:p>
          <a:p>
            <a:pPr marL="0" marR="0" lvl="0" indent="0" algn="l" rtl="0">
              <a:lnSpc>
                <a:spcPct val="80000"/>
              </a:lnSpc>
              <a:spcBef>
                <a:spcPts val="1000"/>
              </a:spcBef>
              <a:spcAft>
                <a:spcPts val="0"/>
              </a:spcAft>
              <a:buClr>
                <a:schemeClr val="accent1"/>
              </a:buClr>
              <a:buSzPts val="1804"/>
              <a:buFont typeface="Noto Sans Symbols"/>
              <a:buNone/>
            </a:pPr>
            <a:r>
              <a:rPr lang="en-US" sz="2400" b="1"/>
              <a:t>Municipal Guide to Residential Food Scrap Composting</a:t>
            </a:r>
            <a:endParaRPr sz="1400" b="1"/>
          </a:p>
        </p:txBody>
      </p:sp>
      <p:sp>
        <p:nvSpPr>
          <p:cNvPr id="862" name="Google Shape;862;p105"/>
          <p:cNvSpPr txBox="1"/>
          <p:nvPr/>
        </p:nvSpPr>
        <p:spPr>
          <a:xfrm>
            <a:off x="629538" y="5539275"/>
            <a:ext cx="27933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chemeClr val="dk1"/>
                </a:solidFill>
                <a:latin typeface="Calibri"/>
                <a:ea typeface="Calibri"/>
                <a:cs typeface="Calibri"/>
                <a:sym typeface="Calibri"/>
              </a:rPr>
              <a:t>www.sevengenerationsahead.org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06"/>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a:t>Illinois Waste Management</a:t>
            </a:r>
            <a:endParaRPr sz="3600" b="0" i="0" u="none" strike="noStrike" cap="none">
              <a:solidFill>
                <a:srgbClr val="262626"/>
              </a:solidFill>
              <a:latin typeface="Century Gothic"/>
              <a:ea typeface="Century Gothic"/>
              <a:cs typeface="Century Gothic"/>
              <a:sym typeface="Century Gothic"/>
            </a:endParaRPr>
          </a:p>
        </p:txBody>
      </p:sp>
      <p:pic>
        <p:nvPicPr>
          <p:cNvPr id="869" name="Google Shape;869;p106">
            <a:hlinkClick r:id="rId3"/>
          </p:cNvPr>
          <p:cNvPicPr preferRelativeResize="0"/>
          <p:nvPr/>
        </p:nvPicPr>
        <p:blipFill>
          <a:blip r:embed="rId4">
            <a:alphaModFix/>
          </a:blip>
          <a:stretch>
            <a:fillRect/>
          </a:stretch>
        </p:blipFill>
        <p:spPr>
          <a:xfrm>
            <a:off x="8345249" y="6181976"/>
            <a:ext cx="683318" cy="478125"/>
          </a:xfrm>
          <a:prstGeom prst="rect">
            <a:avLst/>
          </a:prstGeom>
          <a:noFill/>
          <a:ln>
            <a:noFill/>
          </a:ln>
        </p:spPr>
      </p:pic>
      <p:sp>
        <p:nvSpPr>
          <p:cNvPr id="870" name="Google Shape;870;p106"/>
          <p:cNvSpPr txBox="1"/>
          <p:nvPr/>
        </p:nvSpPr>
        <p:spPr>
          <a:xfrm>
            <a:off x="4298400" y="1221000"/>
            <a:ext cx="4845600" cy="4416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14 million tons of waste landfilled annually</a:t>
            </a:r>
            <a:endParaRPr sz="2000">
              <a:latin typeface="Century Gothic"/>
              <a:ea typeface="Century Gothic"/>
              <a:cs typeface="Century Gothic"/>
              <a:sym typeface="Century Gothic"/>
            </a:endParaRPr>
          </a:p>
          <a:p>
            <a:pPr marL="914400" lvl="1" indent="-355600" algn="l" rtl="0">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3.4 million tons of compostable organics</a:t>
            </a:r>
            <a:endParaRPr sz="2000">
              <a:latin typeface="Century Gothic"/>
              <a:ea typeface="Century Gothic"/>
              <a:cs typeface="Century Gothic"/>
              <a:sym typeface="Century Gothic"/>
            </a:endParaRPr>
          </a:p>
          <a:p>
            <a:pPr marL="914400" lvl="1" indent="-355600" algn="l" rtl="0">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nearly 20% of what is landfilled is food scraps </a:t>
            </a:r>
            <a:endParaRPr sz="2000">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000">
              <a:latin typeface="Century Gothic"/>
              <a:ea typeface="Century Gothic"/>
              <a:cs typeface="Century Gothic"/>
              <a:sym typeface="Century Gothic"/>
            </a:endParaRPr>
          </a:p>
          <a:p>
            <a:pPr marL="457200" lvl="0" indent="-355600" algn="l" rtl="0">
              <a:lnSpc>
                <a:spcPct val="115000"/>
              </a:lnSpc>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Of all compostable organics generated, only 15% were composted</a:t>
            </a:r>
            <a:endParaRPr sz="2000">
              <a:solidFill>
                <a:schemeClr val="dk1"/>
              </a:solidFill>
              <a:latin typeface="Century Gothic"/>
              <a:ea typeface="Century Gothic"/>
              <a:cs typeface="Century Gothic"/>
              <a:sym typeface="Century Gothic"/>
            </a:endParaRPr>
          </a:p>
          <a:p>
            <a:pPr marL="914400" lvl="1" indent="-355600" algn="l" rtl="0">
              <a:lnSpc>
                <a:spcPct val="115000"/>
              </a:lnSpc>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59% of all yardwaste</a:t>
            </a:r>
            <a:endParaRPr sz="2000">
              <a:solidFill>
                <a:schemeClr val="dk1"/>
              </a:solidFill>
              <a:latin typeface="Century Gothic"/>
              <a:ea typeface="Century Gothic"/>
              <a:cs typeface="Century Gothic"/>
              <a:sym typeface="Century Gothic"/>
            </a:endParaRPr>
          </a:p>
          <a:p>
            <a:pPr marL="914400" lvl="1" indent="-355600" algn="l" rtl="0">
              <a:lnSpc>
                <a:spcPct val="115000"/>
              </a:lnSpc>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only 1% food waste</a:t>
            </a:r>
            <a:endParaRPr sz="2000">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100">
              <a:solidFill>
                <a:schemeClr val="dk1"/>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Illinois landfill life expectancy is 20 years</a:t>
            </a:r>
            <a:endParaRPr sz="2000">
              <a:latin typeface="Century Gothic"/>
              <a:ea typeface="Century Gothic"/>
              <a:cs typeface="Century Gothic"/>
              <a:sym typeface="Century Gothic"/>
            </a:endParaRPr>
          </a:p>
        </p:txBody>
      </p:sp>
      <p:pic>
        <p:nvPicPr>
          <p:cNvPr id="871" name="Google Shape;871;p106"/>
          <p:cNvPicPr preferRelativeResize="0"/>
          <p:nvPr/>
        </p:nvPicPr>
        <p:blipFill rotWithShape="1">
          <a:blip r:embed="rId5">
            <a:alphaModFix/>
          </a:blip>
          <a:srcRect l="16523" r="16523"/>
          <a:stretch/>
        </p:blipFill>
        <p:spPr>
          <a:xfrm>
            <a:off x="1070825" y="1082700"/>
            <a:ext cx="2697900" cy="3021600"/>
          </a:xfrm>
          <a:prstGeom prst="rect">
            <a:avLst/>
          </a:prstGeom>
          <a:noFill/>
          <a:ln w="38100" cap="flat" cmpd="sng">
            <a:solidFill>
              <a:srgbClr val="000000">
                <a:alpha val="0"/>
              </a:srgbClr>
            </a:solidFill>
            <a:prstDash val="solid"/>
            <a:round/>
            <a:headEnd type="none" w="sm" len="sm"/>
            <a:tailEnd type="none" w="sm" len="sm"/>
          </a:ln>
        </p:spPr>
      </p:pic>
      <p:pic>
        <p:nvPicPr>
          <p:cNvPr id="872" name="Google Shape;872;p106"/>
          <p:cNvPicPr preferRelativeResize="0"/>
          <p:nvPr/>
        </p:nvPicPr>
        <p:blipFill>
          <a:blip r:embed="rId6">
            <a:alphaModFix/>
          </a:blip>
          <a:stretch>
            <a:fillRect/>
          </a:stretch>
        </p:blipFill>
        <p:spPr>
          <a:xfrm>
            <a:off x="933875" y="4691705"/>
            <a:ext cx="2971800" cy="2076045"/>
          </a:xfrm>
          <a:prstGeom prst="rect">
            <a:avLst/>
          </a:prstGeom>
          <a:noFill/>
          <a:ln>
            <a:noFill/>
          </a:ln>
        </p:spPr>
      </p:pic>
      <p:sp>
        <p:nvSpPr>
          <p:cNvPr id="873" name="Google Shape;873;p106"/>
          <p:cNvSpPr txBox="1"/>
          <p:nvPr/>
        </p:nvSpPr>
        <p:spPr>
          <a:xfrm>
            <a:off x="919775" y="4158900"/>
            <a:ext cx="3000000"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dk1"/>
                </a:solidFill>
                <a:uFill>
                  <a:noFill/>
                </a:uFill>
                <a:hlinkClick r:id="rId7"/>
              </a:rPr>
              <a:t>2015 Illinois Commodity/ Waste Generation </a:t>
            </a:r>
            <a:endParaRPr sz="900">
              <a:solidFill>
                <a:schemeClr val="dk1"/>
              </a:solidFill>
            </a:endParaRPr>
          </a:p>
          <a:p>
            <a:pPr marL="0" lvl="0" indent="0" algn="ctr" rtl="0">
              <a:spcBef>
                <a:spcPts val="0"/>
              </a:spcBef>
              <a:spcAft>
                <a:spcPts val="0"/>
              </a:spcAft>
              <a:buNone/>
            </a:pPr>
            <a:r>
              <a:rPr lang="en-US" sz="900">
                <a:solidFill>
                  <a:schemeClr val="dk1"/>
                </a:solidFill>
                <a:uFill>
                  <a:noFill/>
                </a:uFill>
                <a:hlinkClick r:id="rId7"/>
              </a:rPr>
              <a:t>and Characterization Study Update</a:t>
            </a:r>
            <a:r>
              <a:rPr lang="en-US" sz="900">
                <a:solidFill>
                  <a:schemeClr val="dk1"/>
                </a:solidFil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07"/>
          <p:cNvSpPr txBox="1"/>
          <p:nvPr/>
        </p:nvSpPr>
        <p:spPr>
          <a:xfrm>
            <a:off x="510694" y="3525414"/>
            <a:ext cx="23850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1. Sort food scraps</a:t>
            </a:r>
            <a:endParaRPr sz="1800" b="1" i="0" u="none" strike="noStrike" cap="none">
              <a:solidFill>
                <a:srgbClr val="000000"/>
              </a:solidFill>
              <a:latin typeface="Arial"/>
              <a:ea typeface="Arial"/>
              <a:cs typeface="Arial"/>
              <a:sym typeface="Arial"/>
            </a:endParaRPr>
          </a:p>
        </p:txBody>
      </p:sp>
      <p:pic>
        <p:nvPicPr>
          <p:cNvPr id="880" name="Google Shape;880;p107"/>
          <p:cNvPicPr preferRelativeResize="0"/>
          <p:nvPr/>
        </p:nvPicPr>
        <p:blipFill rotWithShape="1">
          <a:blip r:embed="rId3">
            <a:alphaModFix/>
          </a:blip>
          <a:srcRect/>
          <a:stretch/>
        </p:blipFill>
        <p:spPr>
          <a:xfrm>
            <a:off x="3327664" y="1066800"/>
            <a:ext cx="2274901" cy="3166501"/>
          </a:xfrm>
          <a:prstGeom prst="rect">
            <a:avLst/>
          </a:prstGeom>
          <a:noFill/>
          <a:ln>
            <a:noFill/>
          </a:ln>
        </p:spPr>
      </p:pic>
      <p:sp>
        <p:nvSpPr>
          <p:cNvPr id="881" name="Google Shape;881;p107"/>
          <p:cNvSpPr txBox="1"/>
          <p:nvPr/>
        </p:nvSpPr>
        <p:spPr>
          <a:xfrm>
            <a:off x="3327664" y="3548962"/>
            <a:ext cx="22749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2. Haul to a compost facility</a:t>
            </a:r>
            <a:endParaRPr sz="1800" b="1" i="0" u="none" strike="noStrike" cap="none">
              <a:solidFill>
                <a:srgbClr val="000000"/>
              </a:solidFill>
              <a:latin typeface="Arial"/>
              <a:ea typeface="Arial"/>
              <a:cs typeface="Arial"/>
              <a:sym typeface="Arial"/>
            </a:endParaRPr>
          </a:p>
        </p:txBody>
      </p:sp>
      <p:pic>
        <p:nvPicPr>
          <p:cNvPr id="882" name="Google Shape;882;p107"/>
          <p:cNvPicPr preferRelativeResize="0"/>
          <p:nvPr/>
        </p:nvPicPr>
        <p:blipFill rotWithShape="1">
          <a:blip r:embed="rId4">
            <a:alphaModFix/>
          </a:blip>
          <a:srcRect/>
          <a:stretch/>
        </p:blipFill>
        <p:spPr>
          <a:xfrm>
            <a:off x="6302634" y="1066800"/>
            <a:ext cx="2426400" cy="3166500"/>
          </a:xfrm>
          <a:prstGeom prst="rect">
            <a:avLst/>
          </a:prstGeom>
          <a:noFill/>
          <a:ln>
            <a:noFill/>
          </a:ln>
        </p:spPr>
      </p:pic>
      <p:sp>
        <p:nvSpPr>
          <p:cNvPr id="883" name="Google Shape;883;p107"/>
          <p:cNvSpPr txBox="1"/>
          <p:nvPr/>
        </p:nvSpPr>
        <p:spPr>
          <a:xfrm>
            <a:off x="6172200" y="3548962"/>
            <a:ext cx="25569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3. Food scraps decompose</a:t>
            </a:r>
            <a:endParaRPr sz="1800" b="1" i="0" u="none" strike="noStrike" cap="none">
              <a:solidFill>
                <a:srgbClr val="000000"/>
              </a:solidFill>
              <a:latin typeface="Arial"/>
              <a:ea typeface="Arial"/>
              <a:cs typeface="Arial"/>
              <a:sym typeface="Arial"/>
            </a:endParaRPr>
          </a:p>
        </p:txBody>
      </p:sp>
      <p:sp>
        <p:nvSpPr>
          <p:cNvPr id="884" name="Google Shape;884;p107"/>
          <p:cNvSpPr txBox="1"/>
          <p:nvPr/>
        </p:nvSpPr>
        <p:spPr>
          <a:xfrm>
            <a:off x="510700" y="234600"/>
            <a:ext cx="8576400" cy="64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i="0" u="none" strike="noStrike" cap="none">
                <a:latin typeface="Century Gothic"/>
                <a:ea typeface="Century Gothic"/>
                <a:cs typeface="Century Gothic"/>
                <a:sym typeface="Century Gothic"/>
              </a:rPr>
              <a:t>Commercial Food Scrap Composting</a:t>
            </a:r>
            <a:endParaRPr sz="3600" i="0" u="none" strike="noStrike" cap="none">
              <a:latin typeface="Century Gothic"/>
              <a:ea typeface="Century Gothic"/>
              <a:cs typeface="Century Gothic"/>
              <a:sym typeface="Century Gothic"/>
            </a:endParaRPr>
          </a:p>
        </p:txBody>
      </p:sp>
      <p:pic>
        <p:nvPicPr>
          <p:cNvPr id="885" name="Google Shape;885;p107"/>
          <p:cNvPicPr preferRelativeResize="0"/>
          <p:nvPr/>
        </p:nvPicPr>
        <p:blipFill rotWithShape="1">
          <a:blip r:embed="rId5">
            <a:alphaModFix/>
          </a:blip>
          <a:srcRect/>
          <a:stretch/>
        </p:blipFill>
        <p:spPr>
          <a:xfrm>
            <a:off x="898616" y="4419600"/>
            <a:ext cx="7567501" cy="2189101"/>
          </a:xfrm>
          <a:prstGeom prst="rect">
            <a:avLst/>
          </a:prstGeom>
          <a:noFill/>
          <a:ln>
            <a:noFill/>
          </a:ln>
        </p:spPr>
      </p:pic>
      <p:sp>
        <p:nvSpPr>
          <p:cNvPr id="886" name="Google Shape;886;p107"/>
          <p:cNvSpPr txBox="1"/>
          <p:nvPr/>
        </p:nvSpPr>
        <p:spPr>
          <a:xfrm>
            <a:off x="6509855" y="5900731"/>
            <a:ext cx="20121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4. Finished compost sold</a:t>
            </a:r>
            <a:endParaRPr sz="1400" b="0" i="0" u="none" strike="noStrike" cap="none">
              <a:solidFill>
                <a:srgbClr val="000000"/>
              </a:solidFill>
              <a:latin typeface="Arial"/>
              <a:ea typeface="Arial"/>
              <a:cs typeface="Arial"/>
              <a:sym typeface="Arial"/>
            </a:endParaRPr>
          </a:p>
        </p:txBody>
      </p:sp>
      <p:pic>
        <p:nvPicPr>
          <p:cNvPr id="887" name="Google Shape;887;p107" descr=" photo IMG_1284_zps2ujhi1px.jpg"/>
          <p:cNvPicPr preferRelativeResize="0"/>
          <p:nvPr/>
        </p:nvPicPr>
        <p:blipFill rotWithShape="1">
          <a:blip r:embed="rId6">
            <a:alphaModFix/>
          </a:blip>
          <a:srcRect t="55408" r="66409"/>
          <a:stretch/>
        </p:blipFill>
        <p:spPr>
          <a:xfrm rot="5400000">
            <a:off x="609900" y="1239857"/>
            <a:ext cx="2426099" cy="2145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08"/>
          <p:cNvSpPr txBox="1">
            <a:spLocks noGrp="1"/>
          </p:cNvSpPr>
          <p:nvPr>
            <p:ph type="title"/>
          </p:nvPr>
        </p:nvSpPr>
        <p:spPr>
          <a:xfrm>
            <a:off x="457200" y="144148"/>
            <a:ext cx="8229600" cy="9258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900"/>
              <a:buFont typeface="Century Gothic"/>
              <a:buNone/>
            </a:pPr>
            <a:r>
              <a:rPr lang="en-US" sz="3600" i="0" u="none" strike="noStrike" cap="none">
                <a:solidFill>
                  <a:schemeClr val="dk1"/>
                </a:solidFill>
              </a:rPr>
              <a:t>Projected Benefits in Illinois</a:t>
            </a:r>
            <a:endParaRPr/>
          </a:p>
        </p:txBody>
      </p:sp>
      <p:sp>
        <p:nvSpPr>
          <p:cNvPr id="894" name="Google Shape;894;p108"/>
          <p:cNvSpPr txBox="1">
            <a:spLocks noGrp="1"/>
          </p:cNvSpPr>
          <p:nvPr>
            <p:ph type="body" idx="1"/>
          </p:nvPr>
        </p:nvSpPr>
        <p:spPr>
          <a:xfrm>
            <a:off x="693750" y="1848500"/>
            <a:ext cx="61854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000" b="1">
                <a:solidFill>
                  <a:schemeClr val="dk1"/>
                </a:solidFill>
              </a:rPr>
              <a:t>JOBS </a:t>
            </a:r>
            <a:endParaRPr sz="2000" b="1">
              <a:solidFill>
                <a:schemeClr val="dk1"/>
              </a:solidFill>
            </a:endParaRPr>
          </a:p>
          <a:p>
            <a:pPr marL="0" marR="0" lvl="0" indent="0" algn="l" rtl="0">
              <a:lnSpc>
                <a:spcPct val="115000"/>
              </a:lnSpc>
              <a:spcBef>
                <a:spcPts val="0"/>
              </a:spcBef>
              <a:spcAft>
                <a:spcPts val="0"/>
              </a:spcAft>
              <a:buNone/>
            </a:pPr>
            <a:r>
              <a:rPr lang="en-US">
                <a:solidFill>
                  <a:schemeClr val="dk1"/>
                </a:solidFill>
              </a:rPr>
              <a:t>On a per-ton basis, composting in Illinois employs 5 times more workers than landfilling.</a:t>
            </a:r>
            <a:endParaRPr>
              <a:solidFill>
                <a:schemeClr val="dk1"/>
              </a:solidFill>
            </a:endParaRPr>
          </a:p>
          <a:p>
            <a:pPr marL="457200" marR="0" lvl="0" indent="-330200" algn="l" rtl="0">
              <a:lnSpc>
                <a:spcPct val="115000"/>
              </a:lnSpc>
              <a:spcBef>
                <a:spcPts val="0"/>
              </a:spcBef>
              <a:spcAft>
                <a:spcPts val="0"/>
              </a:spcAft>
              <a:buClr>
                <a:schemeClr val="dk1"/>
              </a:buClr>
              <a:buSzPts val="1800"/>
              <a:buFont typeface="Arial"/>
              <a:buChar char="●"/>
            </a:pPr>
            <a:r>
              <a:rPr lang="en-US">
                <a:solidFill>
                  <a:schemeClr val="dk1"/>
                </a:solidFill>
              </a:rPr>
              <a:t>3,185 new jobs paying an average salary of $50k</a:t>
            </a:r>
            <a:endParaRPr>
              <a:solidFill>
                <a:schemeClr val="dk1"/>
              </a:solidFill>
            </a:endParaRPr>
          </a:p>
          <a:p>
            <a:pPr marL="457200" marR="0" lvl="0" indent="-342900" algn="l" rtl="0">
              <a:lnSpc>
                <a:spcPct val="115000"/>
              </a:lnSpc>
              <a:spcBef>
                <a:spcPts val="0"/>
              </a:spcBef>
              <a:spcAft>
                <a:spcPts val="0"/>
              </a:spcAft>
              <a:buClr>
                <a:schemeClr val="dk1"/>
              </a:buClr>
              <a:buSzPts val="2000"/>
              <a:buFont typeface="Arial"/>
              <a:buChar char="●"/>
            </a:pPr>
            <a:r>
              <a:rPr lang="en-US">
                <a:solidFill>
                  <a:schemeClr val="dk1"/>
                </a:solidFill>
              </a:rPr>
              <a:t>New industries: opportunities for in-state manufacturing, urban food scrap processors and rural compost spreaders.</a:t>
            </a:r>
            <a:endParaRPr>
              <a:solidFill>
                <a:schemeClr val="dk1"/>
              </a:solidFill>
            </a:endParaRPr>
          </a:p>
          <a:p>
            <a:pPr marL="0" lvl="0" indent="0" algn="l" rtl="0">
              <a:lnSpc>
                <a:spcPct val="115000"/>
              </a:lnSpc>
              <a:spcBef>
                <a:spcPts val="0"/>
              </a:spcBef>
              <a:spcAft>
                <a:spcPts val="0"/>
              </a:spcAft>
              <a:buNone/>
            </a:pPr>
            <a:endParaRPr sz="1000" b="1">
              <a:solidFill>
                <a:schemeClr val="dk1"/>
              </a:solidFill>
            </a:endParaRPr>
          </a:p>
          <a:p>
            <a:pPr marL="0" lvl="0" indent="0" algn="l" rtl="0">
              <a:lnSpc>
                <a:spcPct val="115000"/>
              </a:lnSpc>
              <a:spcBef>
                <a:spcPts val="0"/>
              </a:spcBef>
              <a:spcAft>
                <a:spcPts val="0"/>
              </a:spcAft>
              <a:buClr>
                <a:srgbClr val="000000"/>
              </a:buClr>
              <a:buSzPts val="1100"/>
              <a:buFont typeface="Arial"/>
              <a:buNone/>
            </a:pPr>
            <a:r>
              <a:rPr lang="en-US" sz="2000" b="1">
                <a:solidFill>
                  <a:schemeClr val="dk1"/>
                </a:solidFill>
              </a:rPr>
              <a:t>ECONOMY</a:t>
            </a:r>
            <a:endParaRPr sz="2000" b="1">
              <a:solidFill>
                <a:schemeClr val="dk1"/>
              </a:solidFill>
            </a:endParaRPr>
          </a:p>
          <a:p>
            <a:pPr marL="457200" marR="0" lvl="0" indent="-330200" algn="l" rtl="0">
              <a:lnSpc>
                <a:spcPct val="115000"/>
              </a:lnSpc>
              <a:spcBef>
                <a:spcPts val="0"/>
              </a:spcBef>
              <a:spcAft>
                <a:spcPts val="0"/>
              </a:spcAft>
              <a:buClr>
                <a:schemeClr val="dk1"/>
              </a:buClr>
              <a:buSzPts val="1800"/>
              <a:buFont typeface="Arial"/>
              <a:buChar char="●"/>
            </a:pPr>
            <a:r>
              <a:rPr lang="en-US" b="1" i="0" u="none" strike="noStrike" cap="none">
                <a:solidFill>
                  <a:schemeClr val="dk1"/>
                </a:solidFill>
              </a:rPr>
              <a:t>$290 million in economic output</a:t>
            </a:r>
            <a:r>
              <a:rPr lang="en-US" b="0" i="0" u="none" strike="noStrike" cap="none">
                <a:solidFill>
                  <a:schemeClr val="dk1"/>
                </a:solidFill>
                <a:latin typeface="Century Gothic"/>
                <a:ea typeface="Century Gothic"/>
                <a:cs typeface="Century Gothic"/>
                <a:sym typeface="Century Gothic"/>
              </a:rPr>
              <a:t> for the state</a:t>
            </a:r>
            <a:endParaRPr/>
          </a:p>
          <a:p>
            <a:pPr marL="457200" marR="0" lvl="0" indent="-330200" algn="l" rtl="0">
              <a:lnSpc>
                <a:spcPct val="115000"/>
              </a:lnSpc>
              <a:spcBef>
                <a:spcPts val="0"/>
              </a:spcBef>
              <a:spcAft>
                <a:spcPts val="0"/>
              </a:spcAft>
              <a:buClr>
                <a:schemeClr val="dk1"/>
              </a:buClr>
              <a:buSzPts val="1800"/>
              <a:buFont typeface="Arial"/>
              <a:buChar char="●"/>
            </a:pPr>
            <a:r>
              <a:rPr lang="en-US" b="1" i="0" u="none" strike="noStrike" cap="none">
                <a:solidFill>
                  <a:schemeClr val="dk1"/>
                </a:solidFill>
              </a:rPr>
              <a:t>$10.5 million</a:t>
            </a:r>
            <a:r>
              <a:rPr lang="en-US" b="0" i="0" u="none" strike="noStrike" cap="none">
                <a:solidFill>
                  <a:schemeClr val="dk1"/>
                </a:solidFill>
                <a:latin typeface="Century Gothic"/>
                <a:ea typeface="Century Gothic"/>
                <a:cs typeface="Century Gothic"/>
                <a:sym typeface="Century Gothic"/>
              </a:rPr>
              <a:t> in local and state </a:t>
            </a:r>
            <a:r>
              <a:rPr lang="en-US" b="1" i="0" u="none" strike="noStrike" cap="none">
                <a:solidFill>
                  <a:schemeClr val="dk1"/>
                </a:solidFill>
              </a:rPr>
              <a:t>tax revenue</a:t>
            </a:r>
            <a:r>
              <a:rPr lang="en-US" b="0" i="0" u="none" strike="noStrike" cap="none">
                <a:solidFill>
                  <a:schemeClr val="dk1"/>
                </a:solidFill>
                <a:latin typeface="Century Gothic"/>
                <a:ea typeface="Century Gothic"/>
                <a:cs typeface="Century Gothic"/>
                <a:sym typeface="Century Gothic"/>
              </a:rPr>
              <a:t> </a:t>
            </a:r>
            <a:endParaRPr/>
          </a:p>
          <a:p>
            <a:pPr marL="0" marR="0" lvl="0" indent="0" algn="l" rtl="0">
              <a:lnSpc>
                <a:spcPct val="115000"/>
              </a:lnSpc>
              <a:spcBef>
                <a:spcPts val="0"/>
              </a:spcBef>
              <a:spcAft>
                <a:spcPts val="0"/>
              </a:spcAft>
              <a:buNone/>
            </a:pPr>
            <a:endParaRPr sz="1000" b="1">
              <a:solidFill>
                <a:schemeClr val="dk1"/>
              </a:solidFill>
            </a:endParaRPr>
          </a:p>
          <a:p>
            <a:pPr marL="0" marR="0" lvl="0" indent="0" algn="l" rtl="0">
              <a:lnSpc>
                <a:spcPct val="115000"/>
              </a:lnSpc>
              <a:spcBef>
                <a:spcPts val="0"/>
              </a:spcBef>
              <a:spcAft>
                <a:spcPts val="0"/>
              </a:spcAft>
              <a:buNone/>
            </a:pPr>
            <a:r>
              <a:rPr lang="en-US" sz="2000" b="1">
                <a:solidFill>
                  <a:schemeClr val="dk1"/>
                </a:solidFill>
              </a:rPr>
              <a:t>ENVIRONMENT</a:t>
            </a:r>
            <a:endParaRPr sz="2000" b="1">
              <a:solidFill>
                <a:schemeClr val="dk1"/>
              </a:solidFill>
            </a:endParaRPr>
          </a:p>
          <a:p>
            <a:pPr marL="457200" marR="0" lvl="0" indent="-330200" algn="l" rtl="0">
              <a:lnSpc>
                <a:spcPct val="115000"/>
              </a:lnSpc>
              <a:spcBef>
                <a:spcPts val="0"/>
              </a:spcBef>
              <a:spcAft>
                <a:spcPts val="0"/>
              </a:spcAft>
              <a:buClr>
                <a:schemeClr val="dk1"/>
              </a:buClr>
              <a:buSzPts val="1800"/>
              <a:buFont typeface="Arial"/>
              <a:buChar char="●"/>
            </a:pPr>
            <a:r>
              <a:rPr lang="en-US" b="0" i="0" u="none" strike="noStrike" cap="none">
                <a:solidFill>
                  <a:schemeClr val="dk1"/>
                </a:solidFill>
                <a:latin typeface="Century Gothic"/>
                <a:ea typeface="Century Gothic"/>
                <a:cs typeface="Century Gothic"/>
                <a:sym typeface="Century Gothic"/>
              </a:rPr>
              <a:t>Over </a:t>
            </a:r>
            <a:r>
              <a:rPr lang="en-US" b="1" i="0" u="none" strike="noStrike" cap="none">
                <a:solidFill>
                  <a:schemeClr val="dk1"/>
                </a:solidFill>
              </a:rPr>
              <a:t>2 million tons of diversion</a:t>
            </a:r>
            <a:r>
              <a:rPr lang="en-US" b="0" i="0" u="none" strike="noStrike" cap="none">
                <a:solidFill>
                  <a:schemeClr val="dk1"/>
                </a:solidFill>
                <a:latin typeface="Century Gothic"/>
                <a:ea typeface="Century Gothic"/>
                <a:cs typeface="Century Gothic"/>
                <a:sym typeface="Century Gothic"/>
              </a:rPr>
              <a:t> away from landfills</a:t>
            </a:r>
            <a:endParaRPr/>
          </a:p>
          <a:p>
            <a:pPr marL="457200" marR="0" lvl="0" indent="-330200" algn="l" rtl="0">
              <a:lnSpc>
                <a:spcPct val="115000"/>
              </a:lnSpc>
              <a:spcBef>
                <a:spcPts val="0"/>
              </a:spcBef>
              <a:spcAft>
                <a:spcPts val="0"/>
              </a:spcAft>
              <a:buClr>
                <a:schemeClr val="dk1"/>
              </a:buClr>
              <a:buSzPts val="1800"/>
              <a:buFont typeface="Arial"/>
              <a:buChar char="●"/>
            </a:pPr>
            <a:r>
              <a:rPr lang="en-US" b="0" i="0" u="none" strike="noStrike" cap="none">
                <a:solidFill>
                  <a:schemeClr val="dk1"/>
                </a:solidFill>
                <a:latin typeface="Century Gothic"/>
                <a:ea typeface="Century Gothic"/>
                <a:cs typeface="Century Gothic"/>
                <a:sym typeface="Century Gothic"/>
              </a:rPr>
              <a:t>Over </a:t>
            </a:r>
            <a:r>
              <a:rPr lang="en-US" b="1" i="0" u="none" strike="noStrike" cap="none">
                <a:solidFill>
                  <a:schemeClr val="dk1"/>
                </a:solidFill>
              </a:rPr>
              <a:t>800k MTCO2e</a:t>
            </a:r>
            <a:r>
              <a:rPr lang="en-US" b="0" i="0" u="none" strike="noStrike" cap="none">
                <a:solidFill>
                  <a:schemeClr val="dk1"/>
                </a:solidFill>
                <a:latin typeface="Century Gothic"/>
                <a:ea typeface="Century Gothic"/>
                <a:cs typeface="Century Gothic"/>
                <a:sym typeface="Century Gothic"/>
              </a:rPr>
              <a:t> in GHG emissions reduction</a:t>
            </a:r>
            <a:endParaRPr b="0" i="0" u="none" strike="noStrike" cap="none">
              <a:solidFill>
                <a:schemeClr val="dk1"/>
              </a:solidFill>
              <a:latin typeface="Century Gothic"/>
              <a:ea typeface="Century Gothic"/>
              <a:cs typeface="Century Gothic"/>
              <a:sym typeface="Century Gothic"/>
            </a:endParaRPr>
          </a:p>
        </p:txBody>
      </p:sp>
      <p:pic>
        <p:nvPicPr>
          <p:cNvPr id="895" name="Google Shape;895;p108" descr="Image result for dollar"/>
          <p:cNvPicPr preferRelativeResize="0"/>
          <p:nvPr/>
        </p:nvPicPr>
        <p:blipFill rotWithShape="1">
          <a:blip r:embed="rId3">
            <a:alphaModFix/>
          </a:blip>
          <a:srcRect/>
          <a:stretch/>
        </p:blipFill>
        <p:spPr>
          <a:xfrm>
            <a:off x="6879163" y="3324413"/>
            <a:ext cx="2065200" cy="1364400"/>
          </a:xfrm>
          <a:prstGeom prst="rect">
            <a:avLst/>
          </a:prstGeom>
          <a:noFill/>
          <a:ln>
            <a:noFill/>
          </a:ln>
        </p:spPr>
      </p:pic>
      <p:pic>
        <p:nvPicPr>
          <p:cNvPr id="896" name="Google Shape;896;p108">
            <a:hlinkClick r:id="rId4"/>
          </p:cNvPr>
          <p:cNvPicPr preferRelativeResize="0"/>
          <p:nvPr/>
        </p:nvPicPr>
        <p:blipFill>
          <a:blip r:embed="rId5">
            <a:alphaModFix/>
          </a:blip>
          <a:stretch>
            <a:fillRect/>
          </a:stretch>
        </p:blipFill>
        <p:spPr>
          <a:xfrm>
            <a:off x="8369649" y="6225101"/>
            <a:ext cx="683318" cy="478125"/>
          </a:xfrm>
          <a:prstGeom prst="rect">
            <a:avLst/>
          </a:prstGeom>
          <a:noFill/>
          <a:ln>
            <a:noFill/>
          </a:ln>
        </p:spPr>
      </p:pic>
      <p:sp>
        <p:nvSpPr>
          <p:cNvPr id="897" name="Google Shape;897;p108"/>
          <p:cNvSpPr txBox="1"/>
          <p:nvPr/>
        </p:nvSpPr>
        <p:spPr>
          <a:xfrm>
            <a:off x="593275" y="943625"/>
            <a:ext cx="8459700" cy="1169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400">
                <a:solidFill>
                  <a:schemeClr val="dk1"/>
                </a:solidFill>
                <a:latin typeface="Century Gothic"/>
                <a:ea typeface="Century Gothic"/>
                <a:cs typeface="Century Gothic"/>
                <a:sym typeface="Century Gothic"/>
              </a:rPr>
              <a:t>If Illinois were to divert 65%, annually this will create:</a:t>
            </a:r>
            <a:endParaRPr/>
          </a:p>
        </p:txBody>
      </p:sp>
      <p:pic>
        <p:nvPicPr>
          <p:cNvPr id="898" name="Google Shape;898;p108" descr="Image result for collective resource image"/>
          <p:cNvPicPr preferRelativeResize="0"/>
          <p:nvPr/>
        </p:nvPicPr>
        <p:blipFill rotWithShape="1">
          <a:blip r:embed="rId6">
            <a:alphaModFix/>
          </a:blip>
          <a:srcRect/>
          <a:stretch/>
        </p:blipFill>
        <p:spPr>
          <a:xfrm>
            <a:off x="6879175" y="2018325"/>
            <a:ext cx="2065200" cy="1046211"/>
          </a:xfrm>
          <a:prstGeom prst="rect">
            <a:avLst/>
          </a:prstGeom>
          <a:noFill/>
          <a:ln>
            <a:noFill/>
          </a:ln>
        </p:spPr>
      </p:pic>
      <p:pic>
        <p:nvPicPr>
          <p:cNvPr id="899" name="Google Shape;899;p108" descr="Image result for compost supply job illinois"/>
          <p:cNvPicPr preferRelativeResize="0"/>
          <p:nvPr/>
        </p:nvPicPr>
        <p:blipFill rotWithShape="1">
          <a:blip r:embed="rId7">
            <a:alphaModFix/>
          </a:blip>
          <a:srcRect/>
          <a:stretch/>
        </p:blipFill>
        <p:spPr>
          <a:xfrm>
            <a:off x="6879175" y="4948713"/>
            <a:ext cx="2065200" cy="10325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p109"/>
          <p:cNvPicPr preferRelativeResize="0"/>
          <p:nvPr/>
        </p:nvPicPr>
        <p:blipFill>
          <a:blip r:embed="rId3">
            <a:alphaModFix/>
          </a:blip>
          <a:stretch>
            <a:fillRect/>
          </a:stretch>
        </p:blipFill>
        <p:spPr>
          <a:xfrm>
            <a:off x="6138639" y="2350724"/>
            <a:ext cx="2124275" cy="1370450"/>
          </a:xfrm>
          <a:prstGeom prst="rect">
            <a:avLst/>
          </a:prstGeom>
          <a:noFill/>
          <a:ln>
            <a:noFill/>
          </a:ln>
        </p:spPr>
      </p:pic>
      <p:pic>
        <p:nvPicPr>
          <p:cNvPr id="905" name="Google Shape;905;p109"/>
          <p:cNvPicPr preferRelativeResize="0"/>
          <p:nvPr/>
        </p:nvPicPr>
        <p:blipFill>
          <a:blip r:embed="rId4">
            <a:alphaModFix/>
          </a:blip>
          <a:stretch>
            <a:fillRect/>
          </a:stretch>
        </p:blipFill>
        <p:spPr>
          <a:xfrm>
            <a:off x="358275" y="593025"/>
            <a:ext cx="4398088" cy="1628450"/>
          </a:xfrm>
          <a:prstGeom prst="rect">
            <a:avLst/>
          </a:prstGeom>
          <a:noFill/>
          <a:ln>
            <a:noFill/>
          </a:ln>
        </p:spPr>
      </p:pic>
      <p:pic>
        <p:nvPicPr>
          <p:cNvPr id="906" name="Google Shape;906;p109"/>
          <p:cNvPicPr preferRelativeResize="0"/>
          <p:nvPr/>
        </p:nvPicPr>
        <p:blipFill>
          <a:blip r:embed="rId5">
            <a:alphaModFix/>
          </a:blip>
          <a:stretch>
            <a:fillRect/>
          </a:stretch>
        </p:blipFill>
        <p:spPr>
          <a:xfrm>
            <a:off x="6002775" y="247503"/>
            <a:ext cx="2396001" cy="1802600"/>
          </a:xfrm>
          <a:prstGeom prst="rect">
            <a:avLst/>
          </a:prstGeom>
          <a:noFill/>
          <a:ln>
            <a:noFill/>
          </a:ln>
        </p:spPr>
      </p:pic>
      <p:sp>
        <p:nvSpPr>
          <p:cNvPr id="907" name="Google Shape;907;p109"/>
          <p:cNvSpPr txBox="1"/>
          <p:nvPr/>
        </p:nvSpPr>
        <p:spPr>
          <a:xfrm>
            <a:off x="607625" y="2295075"/>
            <a:ext cx="3899400" cy="74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www.illinoiscomposts.org</a:t>
            </a:r>
            <a:endParaRPr sz="2400">
              <a:latin typeface="Century Gothic"/>
              <a:ea typeface="Century Gothic"/>
              <a:cs typeface="Century Gothic"/>
              <a:sym typeface="Century Gothic"/>
            </a:endParaRPr>
          </a:p>
        </p:txBody>
      </p:sp>
      <p:pic>
        <p:nvPicPr>
          <p:cNvPr id="908" name="Google Shape;908;p109"/>
          <p:cNvPicPr preferRelativeResize="0"/>
          <p:nvPr/>
        </p:nvPicPr>
        <p:blipFill>
          <a:blip r:embed="rId6">
            <a:alphaModFix/>
          </a:blip>
          <a:stretch>
            <a:fillRect/>
          </a:stretch>
        </p:blipFill>
        <p:spPr>
          <a:xfrm>
            <a:off x="1106463" y="4171798"/>
            <a:ext cx="6931074" cy="2568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10"/>
          <p:cNvSpPr txBox="1">
            <a:spLocks noGrp="1"/>
          </p:cNvSpPr>
          <p:nvPr>
            <p:ph type="title"/>
          </p:nvPr>
        </p:nvSpPr>
        <p:spPr>
          <a:xfrm>
            <a:off x="1318250" y="203375"/>
            <a:ext cx="76605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Illinois Municipalities with Residential </a:t>
            </a:r>
            <a:endParaRPr>
              <a:latin typeface="Century Gothic"/>
              <a:ea typeface="Century Gothic"/>
              <a:cs typeface="Century Gothic"/>
              <a:sym typeface="Century Gothic"/>
            </a:endParaRPr>
          </a:p>
          <a:p>
            <a:pPr marL="0" lvl="0" indent="0" algn="l" rtl="0">
              <a:spcBef>
                <a:spcPts val="0"/>
              </a:spcBef>
              <a:spcAft>
                <a:spcPts val="0"/>
              </a:spcAft>
              <a:buNone/>
            </a:pPr>
            <a:r>
              <a:rPr lang="en-US">
                <a:latin typeface="Century Gothic"/>
                <a:ea typeface="Century Gothic"/>
                <a:cs typeface="Century Gothic"/>
                <a:sym typeface="Century Gothic"/>
              </a:rPr>
              <a:t>Food Scrap Composting</a:t>
            </a:r>
            <a:endParaRPr>
              <a:latin typeface="Century Gothic"/>
              <a:ea typeface="Century Gothic"/>
              <a:cs typeface="Century Gothic"/>
              <a:sym typeface="Century Gothic"/>
            </a:endParaRPr>
          </a:p>
        </p:txBody>
      </p:sp>
      <p:pic>
        <p:nvPicPr>
          <p:cNvPr id="914" name="Google Shape;914;p110"/>
          <p:cNvPicPr preferRelativeResize="0"/>
          <p:nvPr/>
        </p:nvPicPr>
        <p:blipFill>
          <a:blip r:embed="rId3">
            <a:alphaModFix/>
          </a:blip>
          <a:stretch>
            <a:fillRect/>
          </a:stretch>
        </p:blipFill>
        <p:spPr>
          <a:xfrm>
            <a:off x="165975" y="301297"/>
            <a:ext cx="1152275" cy="866900"/>
          </a:xfrm>
          <a:prstGeom prst="rect">
            <a:avLst/>
          </a:prstGeom>
          <a:noFill/>
          <a:ln>
            <a:noFill/>
          </a:ln>
        </p:spPr>
      </p:pic>
      <p:pic>
        <p:nvPicPr>
          <p:cNvPr id="915" name="Google Shape;915;p110"/>
          <p:cNvPicPr preferRelativeResize="0"/>
          <p:nvPr/>
        </p:nvPicPr>
        <p:blipFill>
          <a:blip r:embed="rId4">
            <a:alphaModFix/>
          </a:blip>
          <a:stretch>
            <a:fillRect/>
          </a:stretch>
        </p:blipFill>
        <p:spPr>
          <a:xfrm>
            <a:off x="5040475" y="2856225"/>
            <a:ext cx="4159625" cy="3931518"/>
          </a:xfrm>
          <a:prstGeom prst="rect">
            <a:avLst/>
          </a:prstGeom>
          <a:noFill/>
          <a:ln>
            <a:noFill/>
          </a:ln>
        </p:spPr>
      </p:pic>
      <p:pic>
        <p:nvPicPr>
          <p:cNvPr id="916" name="Google Shape;916;p110"/>
          <p:cNvPicPr preferRelativeResize="0"/>
          <p:nvPr/>
        </p:nvPicPr>
        <p:blipFill>
          <a:blip r:embed="rId5">
            <a:alphaModFix/>
          </a:blip>
          <a:stretch>
            <a:fillRect/>
          </a:stretch>
        </p:blipFill>
        <p:spPr>
          <a:xfrm>
            <a:off x="165975" y="2856225"/>
            <a:ext cx="4711917" cy="3931526"/>
          </a:xfrm>
          <a:prstGeom prst="rect">
            <a:avLst/>
          </a:prstGeom>
          <a:noFill/>
          <a:ln>
            <a:noFill/>
          </a:ln>
        </p:spPr>
      </p:pic>
      <p:pic>
        <p:nvPicPr>
          <p:cNvPr id="917" name="Google Shape;917;p110"/>
          <p:cNvPicPr preferRelativeResize="0"/>
          <p:nvPr/>
        </p:nvPicPr>
        <p:blipFill rotWithShape="1">
          <a:blip r:embed="rId6">
            <a:alphaModFix/>
          </a:blip>
          <a:srcRect/>
          <a:stretch/>
        </p:blipFill>
        <p:spPr>
          <a:xfrm>
            <a:off x="464987" y="1324023"/>
            <a:ext cx="1566900" cy="1376400"/>
          </a:xfrm>
          <a:prstGeom prst="rect">
            <a:avLst/>
          </a:prstGeom>
          <a:noFill/>
          <a:ln>
            <a:noFill/>
          </a:ln>
        </p:spPr>
      </p:pic>
      <p:pic>
        <p:nvPicPr>
          <p:cNvPr id="918" name="Google Shape;918;p110" descr="Image result for add food scraps to yard waste bag"/>
          <p:cNvPicPr preferRelativeResize="0"/>
          <p:nvPr/>
        </p:nvPicPr>
        <p:blipFill rotWithShape="1">
          <a:blip r:embed="rId7">
            <a:alphaModFix/>
          </a:blip>
          <a:srcRect/>
          <a:stretch/>
        </p:blipFill>
        <p:spPr>
          <a:xfrm>
            <a:off x="2496389" y="1324025"/>
            <a:ext cx="1837500" cy="1376400"/>
          </a:xfrm>
          <a:prstGeom prst="rect">
            <a:avLst/>
          </a:prstGeom>
          <a:noFill/>
          <a:ln>
            <a:noFill/>
          </a:ln>
        </p:spPr>
      </p:pic>
      <p:pic>
        <p:nvPicPr>
          <p:cNvPr id="919" name="Google Shape;919;p110" descr="Image result for add food scraps to yard waste bag"/>
          <p:cNvPicPr preferRelativeResize="0"/>
          <p:nvPr/>
        </p:nvPicPr>
        <p:blipFill rotWithShape="1">
          <a:blip r:embed="rId8">
            <a:alphaModFix/>
          </a:blip>
          <a:srcRect/>
          <a:stretch/>
        </p:blipFill>
        <p:spPr>
          <a:xfrm>
            <a:off x="4819663" y="1324025"/>
            <a:ext cx="1601700" cy="1376400"/>
          </a:xfrm>
          <a:prstGeom prst="rect">
            <a:avLst/>
          </a:prstGeom>
          <a:noFill/>
          <a:ln>
            <a:noFill/>
          </a:ln>
        </p:spPr>
      </p:pic>
      <p:pic>
        <p:nvPicPr>
          <p:cNvPr id="920" name="Google Shape;920;p110"/>
          <p:cNvPicPr preferRelativeResize="0"/>
          <p:nvPr/>
        </p:nvPicPr>
        <p:blipFill>
          <a:blip r:embed="rId9">
            <a:alphaModFix/>
          </a:blip>
          <a:stretch>
            <a:fillRect/>
          </a:stretch>
        </p:blipFill>
        <p:spPr>
          <a:xfrm>
            <a:off x="6907126" y="1324025"/>
            <a:ext cx="2071628" cy="1376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11"/>
          <p:cNvSpPr txBox="1">
            <a:spLocks noGrp="1"/>
          </p:cNvSpPr>
          <p:nvPr>
            <p:ph type="title"/>
          </p:nvPr>
        </p:nvSpPr>
        <p:spPr>
          <a:xfrm>
            <a:off x="1318250" y="203375"/>
            <a:ext cx="53445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Illinois Schools and Universities </a:t>
            </a:r>
            <a:endParaRPr>
              <a:latin typeface="Century Gothic"/>
              <a:ea typeface="Century Gothic"/>
              <a:cs typeface="Century Gothic"/>
              <a:sym typeface="Century Gothic"/>
            </a:endParaRPr>
          </a:p>
          <a:p>
            <a:pPr marL="0" lvl="0" indent="0" algn="l" rtl="0">
              <a:spcBef>
                <a:spcPts val="0"/>
              </a:spcBef>
              <a:spcAft>
                <a:spcPts val="0"/>
              </a:spcAft>
              <a:buNone/>
            </a:pPr>
            <a:r>
              <a:rPr lang="en-US">
                <a:latin typeface="Century Gothic"/>
                <a:ea typeface="Century Gothic"/>
                <a:cs typeface="Century Gothic"/>
                <a:sym typeface="Century Gothic"/>
              </a:rPr>
              <a:t>Food Scrap Composting</a:t>
            </a:r>
            <a:endParaRPr>
              <a:latin typeface="Century Gothic"/>
              <a:ea typeface="Century Gothic"/>
              <a:cs typeface="Century Gothic"/>
              <a:sym typeface="Century Gothic"/>
            </a:endParaRPr>
          </a:p>
        </p:txBody>
      </p:sp>
      <p:pic>
        <p:nvPicPr>
          <p:cNvPr id="926" name="Google Shape;926;p111"/>
          <p:cNvPicPr preferRelativeResize="0"/>
          <p:nvPr/>
        </p:nvPicPr>
        <p:blipFill>
          <a:blip r:embed="rId3">
            <a:alphaModFix/>
          </a:blip>
          <a:stretch>
            <a:fillRect/>
          </a:stretch>
        </p:blipFill>
        <p:spPr>
          <a:xfrm>
            <a:off x="351975" y="1661667"/>
            <a:ext cx="2830204" cy="5196333"/>
          </a:xfrm>
          <a:prstGeom prst="rect">
            <a:avLst/>
          </a:prstGeom>
          <a:noFill/>
          <a:ln>
            <a:noFill/>
          </a:ln>
        </p:spPr>
      </p:pic>
      <p:pic>
        <p:nvPicPr>
          <p:cNvPr id="927" name="Google Shape;927;p111"/>
          <p:cNvPicPr preferRelativeResize="0"/>
          <p:nvPr/>
        </p:nvPicPr>
        <p:blipFill>
          <a:blip r:embed="rId4">
            <a:alphaModFix/>
          </a:blip>
          <a:stretch>
            <a:fillRect/>
          </a:stretch>
        </p:blipFill>
        <p:spPr>
          <a:xfrm>
            <a:off x="3340612" y="1784749"/>
            <a:ext cx="2830200" cy="5073251"/>
          </a:xfrm>
          <a:prstGeom prst="rect">
            <a:avLst/>
          </a:prstGeom>
          <a:noFill/>
          <a:ln>
            <a:noFill/>
          </a:ln>
        </p:spPr>
      </p:pic>
      <p:pic>
        <p:nvPicPr>
          <p:cNvPr id="928" name="Google Shape;928;p111"/>
          <p:cNvPicPr preferRelativeResize="0"/>
          <p:nvPr/>
        </p:nvPicPr>
        <p:blipFill>
          <a:blip r:embed="rId5">
            <a:alphaModFix/>
          </a:blip>
          <a:stretch>
            <a:fillRect/>
          </a:stretch>
        </p:blipFill>
        <p:spPr>
          <a:xfrm>
            <a:off x="6904900" y="3610775"/>
            <a:ext cx="1927375" cy="3247226"/>
          </a:xfrm>
          <a:prstGeom prst="rect">
            <a:avLst/>
          </a:prstGeom>
          <a:noFill/>
          <a:ln>
            <a:noFill/>
          </a:ln>
        </p:spPr>
      </p:pic>
      <p:pic>
        <p:nvPicPr>
          <p:cNvPr id="929" name="Google Shape;929;p111"/>
          <p:cNvPicPr preferRelativeResize="0"/>
          <p:nvPr/>
        </p:nvPicPr>
        <p:blipFill>
          <a:blip r:embed="rId6">
            <a:alphaModFix/>
          </a:blip>
          <a:stretch>
            <a:fillRect/>
          </a:stretch>
        </p:blipFill>
        <p:spPr>
          <a:xfrm>
            <a:off x="6904900" y="762000"/>
            <a:ext cx="1927375" cy="2839899"/>
          </a:xfrm>
          <a:prstGeom prst="rect">
            <a:avLst/>
          </a:prstGeom>
          <a:noFill/>
          <a:ln>
            <a:noFill/>
          </a:ln>
        </p:spPr>
      </p:pic>
      <p:pic>
        <p:nvPicPr>
          <p:cNvPr id="930" name="Google Shape;930;p111"/>
          <p:cNvPicPr preferRelativeResize="0"/>
          <p:nvPr/>
        </p:nvPicPr>
        <p:blipFill>
          <a:blip r:embed="rId7">
            <a:alphaModFix/>
          </a:blip>
          <a:stretch>
            <a:fillRect/>
          </a:stretch>
        </p:blipFill>
        <p:spPr>
          <a:xfrm>
            <a:off x="165975" y="301297"/>
            <a:ext cx="1152275" cy="866900"/>
          </a:xfrm>
          <a:prstGeom prst="rect">
            <a:avLst/>
          </a:prstGeom>
          <a:noFill/>
          <a:ln>
            <a:noFill/>
          </a:ln>
        </p:spPr>
      </p:pic>
      <p:sp>
        <p:nvSpPr>
          <p:cNvPr id="931" name="Google Shape;931;p111"/>
          <p:cNvSpPr txBox="1"/>
          <p:nvPr/>
        </p:nvSpPr>
        <p:spPr>
          <a:xfrm>
            <a:off x="2514763" y="1215325"/>
            <a:ext cx="1578900" cy="51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Gold</a:t>
            </a:r>
            <a:endParaRPr sz="2400">
              <a:latin typeface="Century Gothic"/>
              <a:ea typeface="Century Gothic"/>
              <a:cs typeface="Century Gothic"/>
              <a:sym typeface="Century Gothic"/>
            </a:endParaRPr>
          </a:p>
        </p:txBody>
      </p:sp>
      <p:sp>
        <p:nvSpPr>
          <p:cNvPr id="932" name="Google Shape;932;p111"/>
          <p:cNvSpPr txBox="1"/>
          <p:nvPr/>
        </p:nvSpPr>
        <p:spPr>
          <a:xfrm>
            <a:off x="7079138" y="143750"/>
            <a:ext cx="1578900" cy="51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Silver</a:t>
            </a:r>
            <a:endParaRPr sz="2400">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3600"/>
              <a:buFont typeface="Century Gothic"/>
              <a:buNone/>
            </a:pPr>
            <a:r>
              <a:rPr lang="en-US" sz="3600" i="0" u="none" strike="noStrike" cap="none">
                <a:solidFill>
                  <a:schemeClr val="dk1"/>
                </a:solidFill>
              </a:rPr>
              <a:t>Food Scrap Composting </a:t>
            </a:r>
            <a:endParaRPr sz="3600" i="0" u="none" strike="noStrike" cap="none">
              <a:solidFill>
                <a:schemeClr val="dk1"/>
              </a:solidFill>
            </a:endParaRPr>
          </a:p>
          <a:p>
            <a:pPr marL="0" marR="0" lvl="0" indent="0" algn="l" rtl="0">
              <a:spcBef>
                <a:spcPts val="0"/>
              </a:spcBef>
              <a:spcAft>
                <a:spcPts val="0"/>
              </a:spcAft>
              <a:buClr>
                <a:schemeClr val="dk1"/>
              </a:buClr>
              <a:buSzPts val="3600"/>
              <a:buFont typeface="Century Gothic"/>
              <a:buNone/>
            </a:pPr>
            <a:r>
              <a:rPr lang="en-US" sz="3600" i="0" u="none" strike="noStrike" cap="none">
                <a:solidFill>
                  <a:schemeClr val="dk1"/>
                </a:solidFill>
              </a:rPr>
              <a:t>in Illinois</a:t>
            </a:r>
            <a:endParaRPr/>
          </a:p>
        </p:txBody>
      </p:sp>
      <p:sp>
        <p:nvSpPr>
          <p:cNvPr id="939" name="Google Shape;939;p112"/>
          <p:cNvSpPr txBox="1">
            <a:spLocks noGrp="1"/>
          </p:cNvSpPr>
          <p:nvPr>
            <p:ph type="body" idx="1"/>
          </p:nvPr>
        </p:nvSpPr>
        <p:spPr>
          <a:xfrm>
            <a:off x="609975" y="1760800"/>
            <a:ext cx="5856900" cy="4526100"/>
          </a:xfrm>
          <a:prstGeom prst="rect">
            <a:avLst/>
          </a:prstGeom>
          <a:noFill/>
          <a:ln>
            <a:noFill/>
          </a:ln>
        </p:spPr>
        <p:txBody>
          <a:bodyPr spcFirstLastPara="1" wrap="square" lIns="91425" tIns="45700" rIns="91425" bIns="45700" anchor="t" anchorCtr="0">
            <a:noAutofit/>
          </a:bodyPr>
          <a:lstStyle/>
          <a:p>
            <a:pPr marL="68580" marR="0" lvl="0" indent="0" algn="l" rtl="0">
              <a:lnSpc>
                <a:spcPct val="80000"/>
              </a:lnSpc>
              <a:spcBef>
                <a:spcPts val="0"/>
              </a:spcBef>
              <a:spcAft>
                <a:spcPts val="0"/>
              </a:spcAft>
              <a:buClr>
                <a:schemeClr val="accent1"/>
              </a:buClr>
              <a:buSzPts val="1687"/>
              <a:buFont typeface="Noto Sans Symbols"/>
              <a:buNone/>
            </a:pPr>
            <a:r>
              <a:rPr lang="en-US" sz="2220" b="1"/>
              <a:t>50</a:t>
            </a:r>
            <a:r>
              <a:rPr lang="en-US" sz="2220" b="1" i="0" u="none" strike="noStrike" cap="none">
                <a:solidFill>
                  <a:srgbClr val="3F3F3F"/>
                </a:solidFill>
                <a:latin typeface="Century Gothic"/>
                <a:ea typeface="Century Gothic"/>
                <a:cs typeface="Century Gothic"/>
                <a:sym typeface="Century Gothic"/>
              </a:rPr>
              <a:t> IEPA permitted compost processors</a:t>
            </a:r>
            <a:endParaRPr>
              <a:solidFill>
                <a:srgbClr val="3F3F3F"/>
              </a:solidFill>
            </a:endParaRPr>
          </a:p>
          <a:p>
            <a:pPr marL="640080" marR="0" lvl="1" indent="-274320" algn="l" rtl="0">
              <a:lnSpc>
                <a:spcPct val="80000"/>
              </a:lnSpc>
              <a:spcBef>
                <a:spcPts val="407"/>
              </a:spcBef>
              <a:spcAft>
                <a:spcPts val="0"/>
              </a:spcAft>
              <a:buClr>
                <a:srgbClr val="3F3F3F"/>
              </a:buClr>
              <a:buSzPts val="1547"/>
              <a:buFont typeface="Noto Sans Symbols"/>
              <a:buChar char="○"/>
            </a:pPr>
            <a:r>
              <a:rPr lang="en-US" sz="2035" b="0" i="0" u="none" strike="noStrike" cap="none">
                <a:solidFill>
                  <a:srgbClr val="3F3F3F"/>
                </a:solidFill>
                <a:latin typeface="Century Gothic"/>
                <a:ea typeface="Century Gothic"/>
                <a:cs typeface="Century Gothic"/>
                <a:sym typeface="Century Gothic"/>
              </a:rPr>
              <a:t>12-14 of these accept food scraps</a:t>
            </a:r>
            <a:endParaRPr>
              <a:solidFill>
                <a:srgbClr val="3F3F3F"/>
              </a:solidFill>
            </a:endParaRPr>
          </a:p>
          <a:p>
            <a:pPr marL="68580" marR="0" lvl="0" indent="0" algn="l" rtl="0">
              <a:lnSpc>
                <a:spcPct val="80000"/>
              </a:lnSpc>
              <a:spcBef>
                <a:spcPts val="444"/>
              </a:spcBef>
              <a:spcAft>
                <a:spcPts val="0"/>
              </a:spcAft>
              <a:buClr>
                <a:schemeClr val="accent1"/>
              </a:buClr>
              <a:buSzPts val="1687"/>
              <a:buFont typeface="Noto Sans Symbols"/>
              <a:buNone/>
            </a:pPr>
            <a:endParaRPr sz="2220" b="0" i="0" u="none" strike="noStrike" cap="none">
              <a:solidFill>
                <a:srgbClr val="3F3F3F"/>
              </a:solidFill>
              <a:latin typeface="Century Gothic"/>
              <a:ea typeface="Century Gothic"/>
              <a:cs typeface="Century Gothic"/>
              <a:sym typeface="Century Gothic"/>
            </a:endParaRPr>
          </a:p>
          <a:p>
            <a:pPr marL="68580" marR="0" lvl="0" indent="0" algn="l" rtl="0">
              <a:lnSpc>
                <a:spcPct val="80000"/>
              </a:lnSpc>
              <a:spcBef>
                <a:spcPts val="444"/>
              </a:spcBef>
              <a:spcAft>
                <a:spcPts val="0"/>
              </a:spcAft>
              <a:buClr>
                <a:schemeClr val="accent1"/>
              </a:buClr>
              <a:buSzPts val="1687"/>
              <a:buFont typeface="Noto Sans Symbols"/>
              <a:buNone/>
            </a:pPr>
            <a:r>
              <a:rPr lang="en-US" sz="2220" b="1" i="0" u="none" strike="noStrike" cap="none">
                <a:solidFill>
                  <a:srgbClr val="3F3F3F"/>
                </a:solidFill>
                <a:latin typeface="Century Gothic"/>
                <a:ea typeface="Century Gothic"/>
                <a:cs typeface="Century Gothic"/>
                <a:sym typeface="Century Gothic"/>
              </a:rPr>
              <a:t>1</a:t>
            </a:r>
            <a:r>
              <a:rPr lang="en-US" sz="2220" b="1"/>
              <a:t>8</a:t>
            </a:r>
            <a:r>
              <a:rPr lang="en-US" sz="2220" b="1" i="0" u="none" strike="noStrike" cap="none">
                <a:solidFill>
                  <a:srgbClr val="3F3F3F"/>
                </a:solidFill>
                <a:latin typeface="Century Gothic"/>
                <a:ea typeface="Century Gothic"/>
                <a:cs typeface="Century Gothic"/>
                <a:sym typeface="Century Gothic"/>
              </a:rPr>
              <a:t>7 We Compost partners</a:t>
            </a:r>
            <a:endParaRPr>
              <a:solidFill>
                <a:srgbClr val="3F3F3F"/>
              </a:solidFill>
            </a:endParaRPr>
          </a:p>
          <a:p>
            <a:pPr marL="365760" marR="0" lvl="1" indent="0" algn="l" rtl="0">
              <a:lnSpc>
                <a:spcPct val="80000"/>
              </a:lnSpc>
              <a:spcBef>
                <a:spcPts val="407"/>
              </a:spcBef>
              <a:spcAft>
                <a:spcPts val="0"/>
              </a:spcAft>
              <a:buClr>
                <a:schemeClr val="accent1"/>
              </a:buClr>
              <a:buSzPts val="1547"/>
              <a:buFont typeface="Noto Sans Symbols"/>
              <a:buNone/>
            </a:pPr>
            <a:r>
              <a:rPr lang="en-US" sz="2035" b="0" i="0" u="none" strike="noStrike" cap="none">
                <a:solidFill>
                  <a:srgbClr val="3F3F3F"/>
                </a:solidFill>
                <a:latin typeface="Century Gothic"/>
                <a:ea typeface="Century Gothic"/>
                <a:cs typeface="Century Gothic"/>
                <a:sym typeface="Century Gothic"/>
              </a:rPr>
              <a:t>restaurants, institutions, businesses, schools and municipalities compost food scraps</a:t>
            </a:r>
            <a:endParaRPr>
              <a:solidFill>
                <a:srgbClr val="3F3F3F"/>
              </a:solidFill>
            </a:endParaRPr>
          </a:p>
          <a:p>
            <a:pPr marL="68580" marR="0" lvl="0" indent="0" algn="l" rtl="0">
              <a:lnSpc>
                <a:spcPct val="80000"/>
              </a:lnSpc>
              <a:spcBef>
                <a:spcPts val="444"/>
              </a:spcBef>
              <a:spcAft>
                <a:spcPts val="0"/>
              </a:spcAft>
              <a:buClr>
                <a:schemeClr val="accent1"/>
              </a:buClr>
              <a:buSzPts val="1687"/>
              <a:buFont typeface="Noto Sans Symbols"/>
              <a:buNone/>
            </a:pPr>
            <a:endParaRPr sz="2220"/>
          </a:p>
          <a:p>
            <a:pPr marL="68580" marR="0" lvl="0" indent="0" algn="l" rtl="0">
              <a:lnSpc>
                <a:spcPct val="80000"/>
              </a:lnSpc>
              <a:spcBef>
                <a:spcPts val="444"/>
              </a:spcBef>
              <a:spcAft>
                <a:spcPts val="0"/>
              </a:spcAft>
              <a:buClr>
                <a:schemeClr val="accent1"/>
              </a:buClr>
              <a:buSzPts val="1687"/>
              <a:buFont typeface="Noto Sans Symbols"/>
              <a:buNone/>
            </a:pPr>
            <a:r>
              <a:rPr lang="en-US" sz="2220" b="1"/>
              <a:t>30 Municipal food scrap programs</a:t>
            </a:r>
            <a:endParaRPr sz="2220" b="1"/>
          </a:p>
          <a:p>
            <a:pPr marL="68580" marR="0" lvl="0" indent="0" algn="l" rtl="0">
              <a:lnSpc>
                <a:spcPct val="80000"/>
              </a:lnSpc>
              <a:spcBef>
                <a:spcPts val="444"/>
              </a:spcBef>
              <a:spcAft>
                <a:spcPts val="0"/>
              </a:spcAft>
              <a:buClr>
                <a:schemeClr val="accent1"/>
              </a:buClr>
              <a:buSzPts val="1687"/>
              <a:buFont typeface="Noto Sans Symbols"/>
              <a:buNone/>
            </a:pPr>
            <a:endParaRPr sz="2220"/>
          </a:p>
          <a:p>
            <a:pPr marL="68580" marR="0" lvl="0" indent="0" algn="l" rtl="0">
              <a:lnSpc>
                <a:spcPct val="80000"/>
              </a:lnSpc>
              <a:spcBef>
                <a:spcPts val="444"/>
              </a:spcBef>
              <a:spcAft>
                <a:spcPts val="0"/>
              </a:spcAft>
              <a:buClr>
                <a:schemeClr val="accent1"/>
              </a:buClr>
              <a:buSzPts val="1687"/>
              <a:buFont typeface="Noto Sans Symbols"/>
              <a:buNone/>
            </a:pPr>
            <a:r>
              <a:rPr lang="en-US" sz="2220" b="1" i="0" u="none" strike="noStrike" cap="none">
                <a:solidFill>
                  <a:srgbClr val="3F3F3F"/>
                </a:solidFill>
                <a:latin typeface="Century Gothic"/>
                <a:ea typeface="Century Gothic"/>
                <a:cs typeface="Century Gothic"/>
                <a:sym typeface="Century Gothic"/>
              </a:rPr>
              <a:t>State policies enacted to support hauling and processing of food scraps</a:t>
            </a:r>
            <a:endParaRPr>
              <a:solidFill>
                <a:srgbClr val="3F3F3F"/>
              </a:solidFill>
            </a:endParaRPr>
          </a:p>
        </p:txBody>
      </p:sp>
      <p:pic>
        <p:nvPicPr>
          <p:cNvPr id="940" name="Google Shape;940;p112"/>
          <p:cNvPicPr preferRelativeResize="0"/>
          <p:nvPr/>
        </p:nvPicPr>
        <p:blipFill>
          <a:blip r:embed="rId3">
            <a:alphaModFix/>
          </a:blip>
          <a:stretch>
            <a:fillRect/>
          </a:stretch>
        </p:blipFill>
        <p:spPr>
          <a:xfrm>
            <a:off x="7924142" y="991038"/>
            <a:ext cx="1061650" cy="684925"/>
          </a:xfrm>
          <a:prstGeom prst="rect">
            <a:avLst/>
          </a:prstGeom>
          <a:noFill/>
          <a:ln>
            <a:noFill/>
          </a:ln>
        </p:spPr>
      </p:pic>
      <p:pic>
        <p:nvPicPr>
          <p:cNvPr id="941" name="Google Shape;941;p112">
            <a:hlinkClick r:id="rId4"/>
          </p:cNvPr>
          <p:cNvPicPr preferRelativeResize="0"/>
          <p:nvPr/>
        </p:nvPicPr>
        <p:blipFill>
          <a:blip r:embed="rId5">
            <a:alphaModFix/>
          </a:blip>
          <a:stretch>
            <a:fillRect/>
          </a:stretch>
        </p:blipFill>
        <p:spPr>
          <a:xfrm>
            <a:off x="8285241" y="6286900"/>
            <a:ext cx="719559" cy="503500"/>
          </a:xfrm>
          <a:prstGeom prst="rect">
            <a:avLst/>
          </a:prstGeom>
          <a:noFill/>
          <a:ln>
            <a:noFill/>
          </a:ln>
        </p:spPr>
      </p:pic>
      <p:pic>
        <p:nvPicPr>
          <p:cNvPr id="942" name="Google Shape;942;p112"/>
          <p:cNvPicPr preferRelativeResize="0"/>
          <p:nvPr/>
        </p:nvPicPr>
        <p:blipFill>
          <a:blip r:embed="rId6">
            <a:alphaModFix/>
          </a:blip>
          <a:stretch>
            <a:fillRect/>
          </a:stretch>
        </p:blipFill>
        <p:spPr>
          <a:xfrm>
            <a:off x="7399025" y="304800"/>
            <a:ext cx="1757401" cy="650700"/>
          </a:xfrm>
          <a:prstGeom prst="rect">
            <a:avLst/>
          </a:prstGeom>
          <a:noFill/>
          <a:ln>
            <a:noFill/>
          </a:ln>
        </p:spPr>
      </p:pic>
      <p:pic>
        <p:nvPicPr>
          <p:cNvPr id="943" name="Google Shape;943;p112"/>
          <p:cNvPicPr preferRelativeResize="0"/>
          <p:nvPr/>
        </p:nvPicPr>
        <p:blipFill rotWithShape="1">
          <a:blip r:embed="rId7">
            <a:alphaModFix/>
          </a:blip>
          <a:srcRect/>
          <a:stretch/>
        </p:blipFill>
        <p:spPr>
          <a:xfrm>
            <a:off x="6643723" y="1930993"/>
            <a:ext cx="2342100" cy="2057700"/>
          </a:xfrm>
          <a:prstGeom prst="rect">
            <a:avLst/>
          </a:prstGeom>
          <a:noFill/>
          <a:ln>
            <a:noFill/>
          </a:ln>
        </p:spPr>
      </p:pic>
      <p:pic>
        <p:nvPicPr>
          <p:cNvPr id="944" name="Google Shape;944;p112"/>
          <p:cNvPicPr preferRelativeResize="0"/>
          <p:nvPr/>
        </p:nvPicPr>
        <p:blipFill>
          <a:blip r:embed="rId8">
            <a:alphaModFix/>
          </a:blip>
          <a:stretch>
            <a:fillRect/>
          </a:stretch>
        </p:blipFill>
        <p:spPr>
          <a:xfrm>
            <a:off x="6643725" y="4105600"/>
            <a:ext cx="2342100" cy="17543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113"/>
          <p:cNvPicPr preferRelativeResize="0"/>
          <p:nvPr/>
        </p:nvPicPr>
        <p:blipFill>
          <a:blip r:embed="rId3">
            <a:alphaModFix/>
          </a:blip>
          <a:stretch>
            <a:fillRect/>
          </a:stretch>
        </p:blipFill>
        <p:spPr>
          <a:xfrm>
            <a:off x="3593391" y="-1"/>
            <a:ext cx="5143522" cy="6858000"/>
          </a:xfrm>
          <a:prstGeom prst="rect">
            <a:avLst/>
          </a:prstGeom>
          <a:noFill/>
          <a:ln>
            <a:noFill/>
          </a:ln>
        </p:spPr>
      </p:pic>
      <p:sp>
        <p:nvSpPr>
          <p:cNvPr id="951" name="Google Shape;951;p113"/>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400" b="1">
                <a:solidFill>
                  <a:schemeClr val="dk1"/>
                </a:solidFill>
                <a:latin typeface="Century Gothic"/>
                <a:ea typeface="Century Gothic"/>
                <a:cs typeface="Century Gothic"/>
                <a:sym typeface="Century Gothic"/>
              </a:rPr>
              <a:t>Illinois Municipal Guide to Residential </a:t>
            </a:r>
            <a:endParaRPr sz="2400" b="1">
              <a:solidFill>
                <a:schemeClr val="dk1"/>
              </a:solidFill>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US" sz="2400" b="1">
                <a:solidFill>
                  <a:schemeClr val="dk1"/>
                </a:solidFill>
                <a:latin typeface="Century Gothic"/>
                <a:ea typeface="Century Gothic"/>
                <a:cs typeface="Century Gothic"/>
                <a:sym typeface="Century Gothic"/>
              </a:rPr>
              <a:t>Food Scrap Composting</a:t>
            </a:r>
            <a:endParaRPr>
              <a:latin typeface="Century Gothic"/>
              <a:ea typeface="Century Gothic"/>
              <a:cs typeface="Century Gothic"/>
              <a:sym typeface="Century Gothic"/>
            </a:endParaRPr>
          </a:p>
        </p:txBody>
      </p:sp>
      <p:sp>
        <p:nvSpPr>
          <p:cNvPr id="952" name="Google Shape;952;p113"/>
          <p:cNvSpPr txBox="1"/>
          <p:nvPr/>
        </p:nvSpPr>
        <p:spPr>
          <a:xfrm>
            <a:off x="249625" y="3584200"/>
            <a:ext cx="3199800" cy="14211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b="1">
                <a:solidFill>
                  <a:srgbClr val="6AA84F"/>
                </a:solidFill>
                <a:latin typeface="Century Gothic"/>
                <a:ea typeface="Century Gothic"/>
                <a:cs typeface="Century Gothic"/>
                <a:sym typeface="Century Gothic"/>
              </a:rPr>
              <a:t>Get the Dirt on Illinois Composting</a:t>
            </a:r>
            <a:endParaRPr sz="1800" b="1">
              <a:solidFill>
                <a:srgbClr val="6AA84F"/>
              </a:solidFill>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start and grow a residential compost program</a:t>
            </a:r>
            <a:endParaRPr sz="1800">
              <a:latin typeface="Century Gothic"/>
              <a:ea typeface="Century Gothic"/>
              <a:cs typeface="Century Gothic"/>
              <a:sym typeface="Century Gothic"/>
            </a:endParaRPr>
          </a:p>
        </p:txBody>
      </p:sp>
      <p:pic>
        <p:nvPicPr>
          <p:cNvPr id="953" name="Google Shape;953;p113">
            <a:hlinkClick r:id="rId4"/>
          </p:cNvPr>
          <p:cNvPicPr preferRelativeResize="0"/>
          <p:nvPr/>
        </p:nvPicPr>
        <p:blipFill>
          <a:blip r:embed="rId5">
            <a:alphaModFix/>
          </a:blip>
          <a:stretch>
            <a:fillRect/>
          </a:stretch>
        </p:blipFill>
        <p:spPr>
          <a:xfrm>
            <a:off x="3725675" y="87825"/>
            <a:ext cx="435925" cy="305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7"/>
          <p:cNvSpPr txBox="1">
            <a:spLocks noGrp="1"/>
          </p:cNvSpPr>
          <p:nvPr>
            <p:ph type="title"/>
          </p:nvPr>
        </p:nvSpPr>
        <p:spPr>
          <a:xfrm>
            <a:off x="762000" y="1600200"/>
            <a:ext cx="76200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Summary</a:t>
            </a:r>
            <a:endParaRPr/>
          </a:p>
        </p:txBody>
      </p:sp>
      <p:sp>
        <p:nvSpPr>
          <p:cNvPr id="665" name="Google Shape;665;p87"/>
          <p:cNvSpPr txBox="1">
            <a:spLocks noGrp="1"/>
          </p:cNvSpPr>
          <p:nvPr>
            <p:ph type="body" idx="1"/>
          </p:nvPr>
        </p:nvSpPr>
        <p:spPr>
          <a:xfrm>
            <a:off x="685800" y="2667000"/>
            <a:ext cx="7772400" cy="3429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a:t>Wasted Food Issues and Impacts</a:t>
            </a:r>
            <a:endParaRPr/>
          </a:p>
          <a:p>
            <a:pPr marL="342900" lvl="0" indent="-342900" algn="l" rtl="0">
              <a:spcBef>
                <a:spcPts val="560"/>
              </a:spcBef>
              <a:spcAft>
                <a:spcPts val="0"/>
              </a:spcAft>
              <a:buClr>
                <a:schemeClr val="dk1"/>
              </a:buClr>
              <a:buSzPts val="2800"/>
              <a:buFont typeface="Arial"/>
              <a:buChar char="•"/>
            </a:pPr>
            <a:r>
              <a:rPr lang="en-US"/>
              <a:t>National Efforts</a:t>
            </a:r>
            <a:endParaRPr/>
          </a:p>
          <a:p>
            <a:pPr marL="342900" lvl="0" indent="-342900" algn="l" rtl="0">
              <a:spcBef>
                <a:spcPts val="560"/>
              </a:spcBef>
              <a:spcAft>
                <a:spcPts val="0"/>
              </a:spcAft>
              <a:buClr>
                <a:schemeClr val="dk1"/>
              </a:buClr>
              <a:buSzPts val="2800"/>
              <a:buFont typeface="Arial"/>
              <a:buChar char="•"/>
            </a:pPr>
            <a:r>
              <a:rPr lang="en-US"/>
              <a:t>Opportunities for Municipalities</a:t>
            </a:r>
            <a:endParaRPr/>
          </a:p>
          <a:p>
            <a:pPr marL="342900" lvl="0" indent="-165100" algn="l" rtl="0">
              <a:spcBef>
                <a:spcPts val="560"/>
              </a:spcBef>
              <a:spcAft>
                <a:spcPts val="0"/>
              </a:spcAft>
              <a:buClr>
                <a:schemeClr val="dk1"/>
              </a:buClr>
              <a:buSzPts val="2800"/>
              <a:buFont typeface="Arial"/>
              <a:buNone/>
            </a:pPr>
            <a:endParaRPr/>
          </a:p>
          <a:p>
            <a:pPr marL="342900" lvl="0" indent="-165100" algn="l" rtl="0">
              <a:spcBef>
                <a:spcPts val="560"/>
              </a:spcBef>
              <a:spcAft>
                <a:spcPts val="0"/>
              </a:spcAft>
              <a:buClr>
                <a:schemeClr val="dk1"/>
              </a:buClr>
              <a:buSzPts val="2800"/>
              <a:buFont typeface="Arial"/>
              <a:buNone/>
            </a:pPr>
            <a:endParaRPr/>
          </a:p>
          <a:p>
            <a:pPr marL="342900" lvl="0" indent="-165100" algn="l" rtl="0">
              <a:spcBef>
                <a:spcPts val="560"/>
              </a:spcBef>
              <a:spcAft>
                <a:spcPts val="0"/>
              </a:spcAft>
              <a:buClr>
                <a:schemeClr val="dk1"/>
              </a:buClr>
              <a:buSzPts val="2800"/>
              <a:buFont typeface="Arial"/>
              <a:buNone/>
            </a:pPr>
            <a:endParaRPr/>
          </a:p>
          <a:p>
            <a:pPr marL="342900" lvl="0" indent="-165100" algn="l" rtl="0">
              <a:spcBef>
                <a:spcPts val="560"/>
              </a:spcBef>
              <a:spcAft>
                <a:spcPts val="0"/>
              </a:spcAft>
              <a:buClr>
                <a:schemeClr val="dk1"/>
              </a:buClr>
              <a:buSzPts val="2800"/>
              <a:buFont typeface="Arial"/>
              <a:buNone/>
            </a:pPr>
            <a:endParaRPr/>
          </a:p>
          <a:p>
            <a:pPr marL="342900" lvl="0" indent="-165100" algn="l" rtl="0">
              <a:spcBef>
                <a:spcPts val="560"/>
              </a:spcBef>
              <a:spcAft>
                <a:spcPts val="0"/>
              </a:spcAft>
              <a:buClr>
                <a:schemeClr val="dk1"/>
              </a:buClr>
              <a:buSzPts val="2800"/>
              <a:buFont typeface="Arial"/>
              <a:buNone/>
            </a:pPr>
            <a:endParaRPr/>
          </a:p>
          <a:p>
            <a:pPr marL="342900" lvl="0" indent="-165100" algn="l" rtl="0">
              <a:spcBef>
                <a:spcPts val="560"/>
              </a:spcBef>
              <a:spcAft>
                <a:spcPts val="0"/>
              </a:spcAft>
              <a:buClr>
                <a:schemeClr val="dk1"/>
              </a:buClr>
              <a:buSzPts val="2800"/>
              <a:buFont typeface="Arial"/>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14"/>
          <p:cNvSpPr txBox="1">
            <a:spLocks noGrp="1"/>
          </p:cNvSpPr>
          <p:nvPr>
            <p:ph type="title"/>
          </p:nvPr>
        </p:nvSpPr>
        <p:spPr>
          <a:xfrm>
            <a:off x="539140" y="447163"/>
            <a:ext cx="8145900" cy="129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600">
                <a:latin typeface="Century Gothic"/>
                <a:ea typeface="Century Gothic"/>
                <a:cs typeface="Century Gothic"/>
                <a:sym typeface="Century Gothic"/>
              </a:rPr>
              <a:t>Municipal Guide Topics</a:t>
            </a:r>
            <a:endParaRPr sz="3600">
              <a:latin typeface="Century Gothic"/>
              <a:ea typeface="Century Gothic"/>
              <a:cs typeface="Century Gothic"/>
              <a:sym typeface="Century Gothic"/>
            </a:endParaRPr>
          </a:p>
        </p:txBody>
      </p:sp>
      <p:pic>
        <p:nvPicPr>
          <p:cNvPr id="960" name="Google Shape;960;p114">
            <a:hlinkClick r:id="rId3"/>
          </p:cNvPr>
          <p:cNvPicPr preferRelativeResize="0"/>
          <p:nvPr/>
        </p:nvPicPr>
        <p:blipFill>
          <a:blip r:embed="rId4">
            <a:alphaModFix/>
          </a:blip>
          <a:stretch>
            <a:fillRect/>
          </a:stretch>
        </p:blipFill>
        <p:spPr>
          <a:xfrm>
            <a:off x="8316175" y="6308550"/>
            <a:ext cx="688625" cy="481850"/>
          </a:xfrm>
          <a:prstGeom prst="rect">
            <a:avLst/>
          </a:prstGeom>
          <a:noFill/>
          <a:ln>
            <a:noFill/>
          </a:ln>
        </p:spPr>
      </p:pic>
      <p:sp>
        <p:nvSpPr>
          <p:cNvPr id="961" name="Google Shape;961;p114"/>
          <p:cNvSpPr txBox="1"/>
          <p:nvPr/>
        </p:nvSpPr>
        <p:spPr>
          <a:xfrm>
            <a:off x="3696500" y="1684863"/>
            <a:ext cx="5212800" cy="30000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Char char="●"/>
            </a:pPr>
            <a:r>
              <a:rPr lang="en-US" sz="2200">
                <a:latin typeface="Century Gothic"/>
                <a:ea typeface="Century Gothic"/>
                <a:cs typeface="Century Gothic"/>
                <a:sym typeface="Century Gothic"/>
              </a:rPr>
              <a:t>Municipal composting options</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Char char="●"/>
            </a:pPr>
            <a:r>
              <a:rPr lang="en-US" sz="2200">
                <a:latin typeface="Century Gothic"/>
                <a:ea typeface="Century Gothic"/>
                <a:cs typeface="Century Gothic"/>
                <a:sym typeface="Century Gothic"/>
              </a:rPr>
              <a:t>Steps to take: planning and engagement</a:t>
            </a:r>
            <a:endParaRPr sz="2200">
              <a:latin typeface="Century Gothic"/>
              <a:ea typeface="Century Gothic"/>
              <a:cs typeface="Century Gothic"/>
              <a:sym typeface="Century Gothic"/>
            </a:endParaRPr>
          </a:p>
          <a:p>
            <a:pPr marL="914400" lvl="1" indent="-368300" algn="l" rtl="0">
              <a:spcBef>
                <a:spcPts val="0"/>
              </a:spcBef>
              <a:spcAft>
                <a:spcPts val="0"/>
              </a:spcAft>
              <a:buSzPts val="2200"/>
              <a:buFont typeface="Century Gothic"/>
              <a:buChar char="○"/>
            </a:pPr>
            <a:r>
              <a:rPr lang="en-US" sz="2200">
                <a:latin typeface="Century Gothic"/>
                <a:ea typeface="Century Gothic"/>
                <a:cs typeface="Century Gothic"/>
                <a:sym typeface="Century Gothic"/>
              </a:rPr>
              <a:t>Is your municipality ready?</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Partners and programs</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Education and engagement</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Potential challenges and solutions</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Compost procurement</a:t>
            </a:r>
            <a:endParaRPr sz="2200">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a:solidFill>
                  <a:schemeClr val="dk1"/>
                </a:solidFill>
                <a:latin typeface="Century Gothic"/>
                <a:ea typeface="Century Gothic"/>
                <a:cs typeface="Century Gothic"/>
                <a:sym typeface="Century Gothic"/>
              </a:rPr>
              <a:t>Benefits to composting</a:t>
            </a:r>
            <a:endParaRPr sz="2200">
              <a:solidFill>
                <a:schemeClr val="dk1"/>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Best Practices: Illinois case studies</a:t>
            </a:r>
            <a:br>
              <a:rPr lang="en-US" sz="2200">
                <a:latin typeface="Century Gothic"/>
                <a:ea typeface="Century Gothic"/>
                <a:cs typeface="Century Gothic"/>
                <a:sym typeface="Century Gothic"/>
              </a:rPr>
            </a:br>
            <a:endParaRPr sz="2200">
              <a:latin typeface="Century Gothic"/>
              <a:ea typeface="Century Gothic"/>
              <a:cs typeface="Century Gothic"/>
              <a:sym typeface="Century Gothic"/>
            </a:endParaRPr>
          </a:p>
        </p:txBody>
      </p:sp>
      <p:pic>
        <p:nvPicPr>
          <p:cNvPr id="962" name="Google Shape;962;p114"/>
          <p:cNvPicPr preferRelativeResize="0"/>
          <p:nvPr/>
        </p:nvPicPr>
        <p:blipFill>
          <a:blip r:embed="rId5">
            <a:alphaModFix/>
          </a:blip>
          <a:stretch>
            <a:fillRect/>
          </a:stretch>
        </p:blipFill>
        <p:spPr>
          <a:xfrm>
            <a:off x="1344625" y="3223400"/>
            <a:ext cx="2119897" cy="1171200"/>
          </a:xfrm>
          <a:prstGeom prst="rect">
            <a:avLst/>
          </a:prstGeom>
          <a:noFill/>
          <a:ln>
            <a:noFill/>
          </a:ln>
        </p:spPr>
      </p:pic>
      <p:pic>
        <p:nvPicPr>
          <p:cNvPr id="963" name="Google Shape;963;p114"/>
          <p:cNvPicPr preferRelativeResize="0"/>
          <p:nvPr/>
        </p:nvPicPr>
        <p:blipFill>
          <a:blip r:embed="rId6">
            <a:alphaModFix/>
          </a:blip>
          <a:stretch>
            <a:fillRect/>
          </a:stretch>
        </p:blipFill>
        <p:spPr>
          <a:xfrm>
            <a:off x="401048" y="4601050"/>
            <a:ext cx="1433100" cy="1481100"/>
          </a:xfrm>
          <a:prstGeom prst="rect">
            <a:avLst/>
          </a:prstGeom>
          <a:noFill/>
          <a:ln>
            <a:noFill/>
          </a:ln>
        </p:spPr>
      </p:pic>
      <p:pic>
        <p:nvPicPr>
          <p:cNvPr id="964" name="Google Shape;964;p114"/>
          <p:cNvPicPr preferRelativeResize="0"/>
          <p:nvPr/>
        </p:nvPicPr>
        <p:blipFill>
          <a:blip r:embed="rId7">
            <a:alphaModFix/>
          </a:blip>
          <a:stretch>
            <a:fillRect/>
          </a:stretch>
        </p:blipFill>
        <p:spPr>
          <a:xfrm>
            <a:off x="539150" y="1806275"/>
            <a:ext cx="1943388" cy="1291200"/>
          </a:xfrm>
          <a:prstGeom prst="rect">
            <a:avLst/>
          </a:prstGeom>
          <a:noFill/>
          <a:ln>
            <a:noFill/>
          </a:ln>
        </p:spPr>
      </p:pic>
      <p:pic>
        <p:nvPicPr>
          <p:cNvPr id="965" name="Google Shape;965;p114"/>
          <p:cNvPicPr preferRelativeResize="0"/>
          <p:nvPr/>
        </p:nvPicPr>
        <p:blipFill>
          <a:blip r:embed="rId8">
            <a:alphaModFix/>
          </a:blip>
          <a:stretch>
            <a:fillRect/>
          </a:stretch>
        </p:blipFill>
        <p:spPr>
          <a:xfrm>
            <a:off x="1954875" y="5443650"/>
            <a:ext cx="1626550" cy="1082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15"/>
          <p:cNvSpPr txBox="1">
            <a:spLocks noGrp="1"/>
          </p:cNvSpPr>
          <p:nvPr>
            <p:ph type="title"/>
          </p:nvPr>
        </p:nvSpPr>
        <p:spPr>
          <a:xfrm>
            <a:off x="457200" y="512088"/>
            <a:ext cx="8229600" cy="11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Municipal Food Scrap Options</a:t>
            </a:r>
            <a:endParaRPr/>
          </a:p>
        </p:txBody>
      </p:sp>
      <p:sp>
        <p:nvSpPr>
          <p:cNvPr id="972" name="Google Shape;972;p115"/>
          <p:cNvSpPr/>
          <p:nvPr/>
        </p:nvSpPr>
        <p:spPr>
          <a:xfrm>
            <a:off x="572150" y="1286075"/>
            <a:ext cx="8469300" cy="169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Collection of food scraps (compostable food-soiled paper, compostable serviceware and other organic wastes) sometimes through adding these to an existing yard waste collection progra</a:t>
            </a:r>
            <a:r>
              <a:rPr lang="en-US" sz="2800">
                <a:solidFill>
                  <a:schemeClr val="dk1"/>
                </a:solidFill>
                <a:latin typeface="Century Gothic"/>
                <a:ea typeface="Century Gothic"/>
                <a:cs typeface="Century Gothic"/>
                <a:sym typeface="Century Gothic"/>
              </a:rPr>
              <a:t>m</a:t>
            </a:r>
            <a:endParaRPr sz="2800">
              <a:solidFill>
                <a:schemeClr val="dk1"/>
              </a:solidFill>
              <a:latin typeface="Century Gothic"/>
              <a:ea typeface="Century Gothic"/>
              <a:cs typeface="Century Gothic"/>
              <a:sym typeface="Century Gothic"/>
            </a:endParaRPr>
          </a:p>
        </p:txBody>
      </p:sp>
      <p:pic>
        <p:nvPicPr>
          <p:cNvPr id="973" name="Google Shape;973;p115"/>
          <p:cNvPicPr preferRelativeResize="0"/>
          <p:nvPr/>
        </p:nvPicPr>
        <p:blipFill>
          <a:blip r:embed="rId3">
            <a:alphaModFix/>
          </a:blip>
          <a:stretch>
            <a:fillRect/>
          </a:stretch>
        </p:blipFill>
        <p:spPr>
          <a:xfrm>
            <a:off x="731475" y="2983775"/>
            <a:ext cx="7955326" cy="3250902"/>
          </a:xfrm>
          <a:prstGeom prst="rect">
            <a:avLst/>
          </a:prstGeom>
          <a:noFill/>
          <a:ln>
            <a:noFill/>
          </a:ln>
        </p:spPr>
      </p:pic>
      <p:pic>
        <p:nvPicPr>
          <p:cNvPr id="974" name="Google Shape;974;p115">
            <a:hlinkClick r:id="rId4"/>
          </p:cNvPr>
          <p:cNvPicPr preferRelativeResize="0"/>
          <p:nvPr/>
        </p:nvPicPr>
        <p:blipFill>
          <a:blip r:embed="rId5">
            <a:alphaModFix/>
          </a:blip>
          <a:stretch>
            <a:fillRect/>
          </a:stretch>
        </p:blipFill>
        <p:spPr>
          <a:xfrm>
            <a:off x="8506349" y="6366900"/>
            <a:ext cx="580025" cy="405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16"/>
          <p:cNvSpPr txBox="1">
            <a:spLocks noGrp="1"/>
          </p:cNvSpPr>
          <p:nvPr>
            <p:ph type="title"/>
          </p:nvPr>
        </p:nvSpPr>
        <p:spPr>
          <a:xfrm>
            <a:off x="457200" y="274638"/>
            <a:ext cx="8229600" cy="11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Education and Engagement</a:t>
            </a:r>
            <a:endParaRPr/>
          </a:p>
        </p:txBody>
      </p:sp>
      <p:pic>
        <p:nvPicPr>
          <p:cNvPr id="981" name="Google Shape;981;p116"/>
          <p:cNvPicPr preferRelativeResize="0"/>
          <p:nvPr/>
        </p:nvPicPr>
        <p:blipFill>
          <a:blip r:embed="rId3">
            <a:alphaModFix/>
          </a:blip>
          <a:stretch>
            <a:fillRect/>
          </a:stretch>
        </p:blipFill>
        <p:spPr>
          <a:xfrm>
            <a:off x="5973275" y="4105728"/>
            <a:ext cx="2034350" cy="2656623"/>
          </a:xfrm>
          <a:prstGeom prst="rect">
            <a:avLst/>
          </a:prstGeom>
          <a:noFill/>
          <a:ln>
            <a:noFill/>
          </a:ln>
        </p:spPr>
      </p:pic>
      <p:pic>
        <p:nvPicPr>
          <p:cNvPr id="982" name="Google Shape;982;p116"/>
          <p:cNvPicPr preferRelativeResize="0"/>
          <p:nvPr/>
        </p:nvPicPr>
        <p:blipFill>
          <a:blip r:embed="rId4">
            <a:alphaModFix/>
          </a:blip>
          <a:stretch>
            <a:fillRect/>
          </a:stretch>
        </p:blipFill>
        <p:spPr>
          <a:xfrm>
            <a:off x="520625" y="1247650"/>
            <a:ext cx="2555250" cy="1772025"/>
          </a:xfrm>
          <a:prstGeom prst="rect">
            <a:avLst/>
          </a:prstGeom>
          <a:noFill/>
          <a:ln>
            <a:noFill/>
          </a:ln>
        </p:spPr>
      </p:pic>
      <p:pic>
        <p:nvPicPr>
          <p:cNvPr id="983" name="Google Shape;983;p116"/>
          <p:cNvPicPr preferRelativeResize="0"/>
          <p:nvPr/>
        </p:nvPicPr>
        <p:blipFill>
          <a:blip r:embed="rId5">
            <a:alphaModFix/>
          </a:blip>
          <a:stretch>
            <a:fillRect/>
          </a:stretch>
        </p:blipFill>
        <p:spPr>
          <a:xfrm>
            <a:off x="457200" y="3193975"/>
            <a:ext cx="2555250" cy="1970506"/>
          </a:xfrm>
          <a:prstGeom prst="rect">
            <a:avLst/>
          </a:prstGeom>
          <a:noFill/>
          <a:ln>
            <a:noFill/>
          </a:ln>
        </p:spPr>
      </p:pic>
      <p:pic>
        <p:nvPicPr>
          <p:cNvPr id="984" name="Google Shape;984;p116"/>
          <p:cNvPicPr preferRelativeResize="0"/>
          <p:nvPr/>
        </p:nvPicPr>
        <p:blipFill>
          <a:blip r:embed="rId6">
            <a:alphaModFix/>
          </a:blip>
          <a:stretch>
            <a:fillRect/>
          </a:stretch>
        </p:blipFill>
        <p:spPr>
          <a:xfrm>
            <a:off x="6652450" y="1287325"/>
            <a:ext cx="2034351" cy="2655050"/>
          </a:xfrm>
          <a:prstGeom prst="rect">
            <a:avLst/>
          </a:prstGeom>
          <a:noFill/>
          <a:ln>
            <a:noFill/>
          </a:ln>
        </p:spPr>
      </p:pic>
      <p:pic>
        <p:nvPicPr>
          <p:cNvPr id="985" name="Google Shape;985;p116"/>
          <p:cNvPicPr preferRelativeResize="0"/>
          <p:nvPr/>
        </p:nvPicPr>
        <p:blipFill>
          <a:blip r:embed="rId7">
            <a:alphaModFix/>
          </a:blip>
          <a:stretch>
            <a:fillRect/>
          </a:stretch>
        </p:blipFill>
        <p:spPr>
          <a:xfrm>
            <a:off x="4434050" y="1293277"/>
            <a:ext cx="2034351" cy="2643151"/>
          </a:xfrm>
          <a:prstGeom prst="rect">
            <a:avLst/>
          </a:prstGeom>
          <a:noFill/>
          <a:ln>
            <a:noFill/>
          </a:ln>
        </p:spPr>
      </p:pic>
      <p:pic>
        <p:nvPicPr>
          <p:cNvPr id="986" name="Google Shape;986;p116"/>
          <p:cNvPicPr preferRelativeResize="0"/>
          <p:nvPr/>
        </p:nvPicPr>
        <p:blipFill rotWithShape="1">
          <a:blip r:embed="rId8">
            <a:alphaModFix/>
          </a:blip>
          <a:srcRect r="704"/>
          <a:stretch/>
        </p:blipFill>
        <p:spPr>
          <a:xfrm>
            <a:off x="3498122" y="4192124"/>
            <a:ext cx="1894675" cy="2483850"/>
          </a:xfrm>
          <a:prstGeom prst="rect">
            <a:avLst/>
          </a:prstGeom>
          <a:noFill/>
          <a:ln>
            <a:noFill/>
          </a:ln>
        </p:spPr>
      </p:pic>
      <p:pic>
        <p:nvPicPr>
          <p:cNvPr id="987" name="Google Shape;987;p116">
            <a:hlinkClick r:id="rId9"/>
          </p:cNvPr>
          <p:cNvPicPr preferRelativeResize="0"/>
          <p:nvPr/>
        </p:nvPicPr>
        <p:blipFill>
          <a:blip r:embed="rId10">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92" name="Google Shape;992;p117">
            <a:hlinkClick r:id="rId3"/>
          </p:cNvPr>
          <p:cNvPicPr preferRelativeResize="0"/>
          <p:nvPr/>
        </p:nvPicPr>
        <p:blipFill>
          <a:blip r:embed="rId4">
            <a:alphaModFix/>
          </a:blip>
          <a:stretch>
            <a:fillRect/>
          </a:stretch>
        </p:blipFill>
        <p:spPr>
          <a:xfrm>
            <a:off x="8321624" y="6121651"/>
            <a:ext cx="683318" cy="478125"/>
          </a:xfrm>
          <a:prstGeom prst="rect">
            <a:avLst/>
          </a:prstGeom>
          <a:noFill/>
          <a:ln>
            <a:noFill/>
          </a:ln>
        </p:spPr>
      </p:pic>
      <p:pic>
        <p:nvPicPr>
          <p:cNvPr id="993" name="Google Shape;993;p117"/>
          <p:cNvPicPr preferRelativeResize="0"/>
          <p:nvPr/>
        </p:nvPicPr>
        <p:blipFill>
          <a:blip r:embed="rId5">
            <a:alphaModFix/>
          </a:blip>
          <a:stretch>
            <a:fillRect/>
          </a:stretch>
        </p:blipFill>
        <p:spPr>
          <a:xfrm>
            <a:off x="1922318" y="0"/>
            <a:ext cx="5299363" cy="6857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18"/>
          <p:cNvSpPr txBox="1">
            <a:spLocks noGrp="1"/>
          </p:cNvSpPr>
          <p:nvPr>
            <p:ph type="title"/>
          </p:nvPr>
        </p:nvSpPr>
        <p:spPr>
          <a:xfrm>
            <a:off x="482875" y="325525"/>
            <a:ext cx="8915400" cy="114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Municipal Opportunities</a:t>
            </a:r>
            <a:endParaRPr/>
          </a:p>
        </p:txBody>
      </p:sp>
      <p:sp>
        <p:nvSpPr>
          <p:cNvPr id="999" name="Google Shape;999;p118"/>
          <p:cNvSpPr txBox="1">
            <a:spLocks noGrp="1"/>
          </p:cNvSpPr>
          <p:nvPr>
            <p:ph type="body" idx="1"/>
          </p:nvPr>
        </p:nvSpPr>
        <p:spPr>
          <a:xfrm>
            <a:off x="748200" y="1597350"/>
            <a:ext cx="8175300" cy="43449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US" sz="2400"/>
              <a:t>Municipalities can play a key role:</a:t>
            </a:r>
            <a:endParaRPr sz="2400"/>
          </a:p>
          <a:p>
            <a:pPr marL="457200" lvl="0" indent="-381000" algn="l" rtl="0">
              <a:lnSpc>
                <a:spcPct val="115000"/>
              </a:lnSpc>
              <a:spcBef>
                <a:spcPts val="1000"/>
              </a:spcBef>
              <a:spcAft>
                <a:spcPts val="0"/>
              </a:spcAft>
              <a:buClr>
                <a:srgbClr val="000000"/>
              </a:buClr>
              <a:buSzPts val="2400"/>
              <a:buFont typeface="Arial"/>
              <a:buChar char="●"/>
            </a:pPr>
            <a:r>
              <a:rPr lang="en-US" sz="2400" b="1">
                <a:solidFill>
                  <a:srgbClr val="000000"/>
                </a:solidFill>
              </a:rPr>
              <a:t>reducing</a:t>
            </a:r>
            <a:r>
              <a:rPr lang="en-US" sz="2400">
                <a:solidFill>
                  <a:srgbClr val="000000"/>
                </a:solidFill>
              </a:rPr>
              <a:t> food waste</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a:solidFill>
                  <a:srgbClr val="000000"/>
                </a:solidFill>
              </a:rPr>
              <a:t>recovering/</a:t>
            </a:r>
            <a:r>
              <a:rPr lang="en-US" sz="2400" b="1">
                <a:solidFill>
                  <a:srgbClr val="000000"/>
                </a:solidFill>
              </a:rPr>
              <a:t>donating</a:t>
            </a:r>
            <a:r>
              <a:rPr lang="en-US" sz="2400">
                <a:solidFill>
                  <a:srgbClr val="000000"/>
                </a:solidFill>
              </a:rPr>
              <a:t> food to feed hungry neighbors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a:solidFill>
                  <a:srgbClr val="000000"/>
                </a:solidFill>
              </a:rPr>
              <a:t>recycling/</a:t>
            </a:r>
            <a:r>
              <a:rPr lang="en-US" sz="2400" b="1">
                <a:solidFill>
                  <a:srgbClr val="000000"/>
                </a:solidFill>
              </a:rPr>
              <a:t>composting</a:t>
            </a:r>
            <a:r>
              <a:rPr lang="en-US" sz="2400">
                <a:solidFill>
                  <a:srgbClr val="000000"/>
                </a:solidFill>
              </a:rPr>
              <a:t> food scraps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b="1">
                <a:solidFill>
                  <a:srgbClr val="000000"/>
                </a:solidFill>
              </a:rPr>
              <a:t>procuring compost</a:t>
            </a:r>
            <a:r>
              <a:rPr lang="en-US" sz="2400">
                <a:solidFill>
                  <a:srgbClr val="000000"/>
                </a:solidFill>
              </a:rPr>
              <a:t> for stormwater management; construction, municipal landscape projects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b="1">
                <a:solidFill>
                  <a:srgbClr val="000000"/>
                </a:solidFill>
              </a:rPr>
              <a:t>educating </a:t>
            </a:r>
            <a:r>
              <a:rPr lang="en-US" sz="2400">
                <a:solidFill>
                  <a:srgbClr val="000000"/>
                </a:solidFill>
              </a:rPr>
              <a:t>community members about reducing food waste</a:t>
            </a:r>
            <a:endParaRPr sz="2400">
              <a:solidFill>
                <a:srgbClr val="000000"/>
              </a:solidFill>
            </a:endParaRPr>
          </a:p>
        </p:txBody>
      </p:sp>
      <p:pic>
        <p:nvPicPr>
          <p:cNvPr id="1000" name="Google Shape;1000;p118">
            <a:hlinkClick r:id="rId3"/>
          </p:cNvPr>
          <p:cNvPicPr preferRelativeResize="0"/>
          <p:nvPr/>
        </p:nvPicPr>
        <p:blipFill>
          <a:blip r:embed="rId4">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19"/>
          <p:cNvSpPr txBox="1">
            <a:spLocks noGrp="1"/>
          </p:cNvSpPr>
          <p:nvPr>
            <p:ph type="body" idx="1"/>
          </p:nvPr>
        </p:nvSpPr>
        <p:spPr>
          <a:xfrm>
            <a:off x="946275" y="1531725"/>
            <a:ext cx="8134200" cy="3777600"/>
          </a:xfrm>
          <a:prstGeom prst="rect">
            <a:avLst/>
          </a:prstGeom>
          <a:noFill/>
          <a:ln>
            <a:noFill/>
          </a:ln>
        </p:spPr>
        <p:txBody>
          <a:bodyPr spcFirstLastPara="1" wrap="square" lIns="121875" tIns="60925" rIns="121875" bIns="60925" anchor="t" anchorCtr="0">
            <a:noAutofit/>
          </a:bodyPr>
          <a:lstStyle/>
          <a:p>
            <a:pPr marL="457200" lvl="0" indent="-381000" algn="l" rtl="0">
              <a:lnSpc>
                <a:spcPct val="115000"/>
              </a:lnSpc>
              <a:spcBef>
                <a:spcPts val="1000"/>
              </a:spcBef>
              <a:spcAft>
                <a:spcPts val="0"/>
              </a:spcAft>
              <a:buClr>
                <a:srgbClr val="000000"/>
              </a:buClr>
              <a:buSzPts val="2400"/>
              <a:buFont typeface="Century Gothic"/>
              <a:buChar char="●"/>
            </a:pPr>
            <a:r>
              <a:rPr lang="en-US" sz="2400">
                <a:solidFill>
                  <a:srgbClr val="000000"/>
                </a:solidFill>
              </a:rPr>
              <a:t>Assess options for residential compost program:</a:t>
            </a:r>
            <a:endParaRPr sz="2400">
              <a:solidFill>
                <a:srgbClr val="000000"/>
              </a:solidFill>
            </a:endParaRPr>
          </a:p>
          <a:p>
            <a:pPr marL="914400" lvl="1" indent="-342900" algn="l" rtl="0">
              <a:lnSpc>
                <a:spcPct val="115000"/>
              </a:lnSpc>
              <a:spcBef>
                <a:spcPts val="0"/>
              </a:spcBef>
              <a:spcAft>
                <a:spcPts val="0"/>
              </a:spcAft>
              <a:buClr>
                <a:srgbClr val="000000"/>
              </a:buClr>
              <a:buSzPts val="1800"/>
              <a:buFont typeface="Century Gothic"/>
              <a:buChar char="○"/>
            </a:pPr>
            <a:r>
              <a:rPr lang="en-US" sz="1800">
                <a:solidFill>
                  <a:srgbClr val="000000"/>
                </a:solidFill>
              </a:rPr>
              <a:t>Review hauler contract to determine if ride along program is available</a:t>
            </a:r>
            <a:endParaRPr sz="1800">
              <a:solidFill>
                <a:srgbClr val="000000"/>
              </a:solidFill>
            </a:endParaRPr>
          </a:p>
          <a:p>
            <a:pPr marL="914400" lvl="1" indent="-342900" algn="l" rtl="0">
              <a:lnSpc>
                <a:spcPct val="115000"/>
              </a:lnSpc>
              <a:spcBef>
                <a:spcPts val="0"/>
              </a:spcBef>
              <a:spcAft>
                <a:spcPts val="0"/>
              </a:spcAft>
              <a:buClr>
                <a:srgbClr val="000000"/>
              </a:buClr>
              <a:buSzPts val="1800"/>
              <a:buFont typeface="Century Gothic"/>
              <a:buChar char="○"/>
            </a:pPr>
            <a:r>
              <a:rPr lang="en-US" sz="1800">
                <a:solidFill>
                  <a:srgbClr val="000000"/>
                </a:solidFill>
              </a:rPr>
              <a:t>Future hauler RFPs to include quote for organics/composting service</a:t>
            </a:r>
            <a:endParaRPr sz="1800">
              <a:solidFill>
                <a:srgbClr val="000000"/>
              </a:solidFill>
            </a:endParaRPr>
          </a:p>
          <a:p>
            <a:pPr marL="914400" lvl="1" indent="-342900" algn="l" rtl="0">
              <a:lnSpc>
                <a:spcPct val="115000"/>
              </a:lnSpc>
              <a:spcBef>
                <a:spcPts val="0"/>
              </a:spcBef>
              <a:spcAft>
                <a:spcPts val="0"/>
              </a:spcAft>
              <a:buClr>
                <a:srgbClr val="000000"/>
              </a:buClr>
              <a:buSzPts val="1800"/>
              <a:buFont typeface="Century Gothic"/>
              <a:buChar char="○"/>
            </a:pPr>
            <a:r>
              <a:rPr lang="en-US" sz="1800">
                <a:solidFill>
                  <a:srgbClr val="000000"/>
                </a:solidFill>
              </a:rPr>
              <a:t>Identify opportunity for municipal drop off program for food scraps (permanent or temporary)</a:t>
            </a:r>
            <a:endParaRPr sz="1800">
              <a:solidFill>
                <a:srgbClr val="000000"/>
              </a:solidFill>
            </a:endParaRPr>
          </a:p>
          <a:p>
            <a:pPr marL="457200" lvl="0" indent="-381000" algn="l" rtl="0">
              <a:lnSpc>
                <a:spcPct val="115000"/>
              </a:lnSpc>
              <a:spcBef>
                <a:spcPts val="0"/>
              </a:spcBef>
              <a:spcAft>
                <a:spcPts val="0"/>
              </a:spcAft>
              <a:buClr>
                <a:srgbClr val="000000"/>
              </a:buClr>
              <a:buSzPts val="2400"/>
              <a:buFont typeface="Century Gothic"/>
              <a:buChar char="●"/>
            </a:pPr>
            <a:r>
              <a:rPr lang="en-US" sz="2400">
                <a:solidFill>
                  <a:srgbClr val="000000"/>
                </a:solidFill>
              </a:rPr>
              <a:t>Develop and support resident education and engagement campaign</a:t>
            </a:r>
            <a:endParaRPr sz="2400">
              <a:solidFill>
                <a:srgbClr val="000000"/>
              </a:solidFill>
            </a:endParaRPr>
          </a:p>
          <a:p>
            <a:pPr marL="457200" lvl="0" indent="-381000" algn="l" rtl="0">
              <a:lnSpc>
                <a:spcPct val="115000"/>
              </a:lnSpc>
              <a:spcBef>
                <a:spcPts val="0"/>
              </a:spcBef>
              <a:spcAft>
                <a:spcPts val="0"/>
              </a:spcAft>
              <a:buClr>
                <a:srgbClr val="000000"/>
              </a:buClr>
              <a:buSzPts val="2400"/>
              <a:buChar char="●"/>
            </a:pPr>
            <a:r>
              <a:rPr lang="en-US" sz="2400">
                <a:solidFill>
                  <a:srgbClr val="000000"/>
                </a:solidFill>
              </a:rPr>
              <a:t>Incorporate BMPs from USEPA on stormwater management</a:t>
            </a:r>
            <a:br>
              <a:rPr lang="en-US" sz="2400">
                <a:solidFill>
                  <a:srgbClr val="000000"/>
                </a:solidFill>
              </a:rPr>
            </a:br>
            <a:r>
              <a:rPr lang="en-US" sz="2400"/>
              <a:t/>
            </a:r>
            <a:br>
              <a:rPr lang="en-US" sz="2400"/>
            </a:br>
            <a:r>
              <a:rPr lang="en-US" sz="2400"/>
              <a:t/>
            </a:r>
            <a:br>
              <a:rPr lang="en-US" sz="2400"/>
            </a:br>
            <a:endParaRPr sz="2400"/>
          </a:p>
        </p:txBody>
      </p:sp>
      <p:sp>
        <p:nvSpPr>
          <p:cNvPr id="1006" name="Google Shape;1006;p119"/>
          <p:cNvSpPr txBox="1">
            <a:spLocks noGrp="1"/>
          </p:cNvSpPr>
          <p:nvPr>
            <p:ph type="title"/>
          </p:nvPr>
        </p:nvSpPr>
        <p:spPr>
          <a:xfrm>
            <a:off x="1526700" y="661550"/>
            <a:ext cx="7422900" cy="92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a:t>Next Steps</a:t>
            </a:r>
            <a:endParaRPr sz="3600" b="0" i="0" u="none" strike="noStrike" cap="none">
              <a:solidFill>
                <a:srgbClr val="262626"/>
              </a:solidFill>
              <a:latin typeface="Century Gothic"/>
              <a:ea typeface="Century Gothic"/>
              <a:cs typeface="Century Gothic"/>
              <a:sym typeface="Century Gothic"/>
            </a:endParaRPr>
          </a:p>
        </p:txBody>
      </p:sp>
      <p:pic>
        <p:nvPicPr>
          <p:cNvPr id="1007" name="Google Shape;1007;p119">
            <a:hlinkClick r:id="rId3"/>
          </p:cNvPr>
          <p:cNvPicPr preferRelativeResize="0"/>
          <p:nvPr/>
        </p:nvPicPr>
        <p:blipFill>
          <a:blip r:embed="rId4">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20"/>
          <p:cNvSpPr txBox="1">
            <a:spLocks noGrp="1"/>
          </p:cNvSpPr>
          <p:nvPr>
            <p:ph type="body" idx="1"/>
          </p:nvPr>
        </p:nvSpPr>
        <p:spPr>
          <a:xfrm>
            <a:off x="1657650" y="2054125"/>
            <a:ext cx="7422900" cy="3777600"/>
          </a:xfrm>
          <a:prstGeom prst="rect">
            <a:avLst/>
          </a:prstGeom>
          <a:noFill/>
          <a:ln>
            <a:noFill/>
          </a:ln>
        </p:spPr>
        <p:txBody>
          <a:bodyPr spcFirstLastPara="1" wrap="square" lIns="121875" tIns="60925" rIns="121875" bIns="60925" anchor="t" anchorCtr="0">
            <a:noAutofit/>
          </a:bodyPr>
          <a:lstStyle/>
          <a:p>
            <a:pPr marL="457200" lvl="0" indent="-368300" algn="l" rtl="0">
              <a:lnSpc>
                <a:spcPct val="115000"/>
              </a:lnSpc>
              <a:spcBef>
                <a:spcPts val="1000"/>
              </a:spcBef>
              <a:spcAft>
                <a:spcPts val="0"/>
              </a:spcAft>
              <a:buClr>
                <a:srgbClr val="000000"/>
              </a:buClr>
              <a:buSzPts val="2200"/>
              <a:buChar char="●"/>
            </a:pPr>
            <a:r>
              <a:rPr lang="en-US" sz="2200">
                <a:solidFill>
                  <a:srgbClr val="000000"/>
                </a:solidFill>
              </a:rPr>
              <a:t>Create a </a:t>
            </a:r>
            <a:r>
              <a:rPr lang="en-US" sz="2200" b="1">
                <a:solidFill>
                  <a:srgbClr val="000000"/>
                </a:solidFill>
              </a:rPr>
              <a:t>waste reduction policy or goal </a:t>
            </a:r>
            <a:r>
              <a:rPr lang="en-US" sz="2200">
                <a:solidFill>
                  <a:srgbClr val="000000"/>
                </a:solidFill>
              </a:rPr>
              <a:t>for city government (procurement, energy, waste diversion, recycling, composting)</a:t>
            </a:r>
            <a:endParaRPr sz="2200">
              <a:solidFill>
                <a:srgbClr val="000000"/>
              </a:solidFill>
            </a:endParaRPr>
          </a:p>
          <a:p>
            <a:pPr marL="457200" lvl="0" indent="-368300" algn="l" rtl="0">
              <a:lnSpc>
                <a:spcPct val="115000"/>
              </a:lnSpc>
              <a:spcBef>
                <a:spcPts val="0"/>
              </a:spcBef>
              <a:spcAft>
                <a:spcPts val="0"/>
              </a:spcAft>
              <a:buClr>
                <a:srgbClr val="000000"/>
              </a:buClr>
              <a:buSzPts val="2200"/>
              <a:buChar char="●"/>
            </a:pPr>
            <a:r>
              <a:rPr lang="en-US" sz="2200">
                <a:solidFill>
                  <a:srgbClr val="000000"/>
                </a:solidFill>
              </a:rPr>
              <a:t>Create a </a:t>
            </a:r>
            <a:r>
              <a:rPr lang="en-US" sz="2200" b="1">
                <a:solidFill>
                  <a:srgbClr val="000000"/>
                </a:solidFill>
              </a:rPr>
              <a:t>food donation policy</a:t>
            </a:r>
            <a:r>
              <a:rPr lang="en-US" sz="2200">
                <a:solidFill>
                  <a:srgbClr val="000000"/>
                </a:solidFill>
              </a:rPr>
              <a:t> for city government cafeterias, events, conferences</a:t>
            </a:r>
            <a:endParaRPr sz="2200">
              <a:solidFill>
                <a:srgbClr val="000000"/>
              </a:solidFill>
            </a:endParaRPr>
          </a:p>
          <a:p>
            <a:pPr marL="457200" lvl="0" indent="-368300" algn="l" rtl="0">
              <a:lnSpc>
                <a:spcPct val="115000"/>
              </a:lnSpc>
              <a:spcBef>
                <a:spcPts val="0"/>
              </a:spcBef>
              <a:spcAft>
                <a:spcPts val="0"/>
              </a:spcAft>
              <a:buClr>
                <a:srgbClr val="000000"/>
              </a:buClr>
              <a:buSzPts val="2200"/>
              <a:buChar char="●"/>
            </a:pPr>
            <a:r>
              <a:rPr lang="en-US" sz="2200">
                <a:solidFill>
                  <a:srgbClr val="000000"/>
                </a:solidFill>
              </a:rPr>
              <a:t>Provide </a:t>
            </a:r>
            <a:r>
              <a:rPr lang="en-US" sz="2200" b="1">
                <a:solidFill>
                  <a:srgbClr val="000000"/>
                </a:solidFill>
              </a:rPr>
              <a:t>incentives to businesses</a:t>
            </a:r>
            <a:r>
              <a:rPr lang="en-US" sz="2200">
                <a:solidFill>
                  <a:srgbClr val="000000"/>
                </a:solidFill>
              </a:rPr>
              <a:t> that donate leftover food</a:t>
            </a:r>
            <a:endParaRPr sz="2200">
              <a:solidFill>
                <a:srgbClr val="000000"/>
              </a:solidFill>
            </a:endParaRPr>
          </a:p>
          <a:p>
            <a:pPr marL="457200" lvl="0" indent="-368300" algn="l" rtl="0">
              <a:lnSpc>
                <a:spcPct val="115000"/>
              </a:lnSpc>
              <a:spcBef>
                <a:spcPts val="0"/>
              </a:spcBef>
              <a:spcAft>
                <a:spcPts val="0"/>
              </a:spcAft>
              <a:buClr>
                <a:srgbClr val="000000"/>
              </a:buClr>
              <a:buSzPts val="2200"/>
              <a:buChar char="●"/>
            </a:pPr>
            <a:r>
              <a:rPr lang="en-US" sz="2200">
                <a:solidFill>
                  <a:srgbClr val="000000"/>
                </a:solidFill>
              </a:rPr>
              <a:t>Conduct a </a:t>
            </a:r>
            <a:r>
              <a:rPr lang="en-US" sz="2200" b="1">
                <a:solidFill>
                  <a:srgbClr val="000000"/>
                </a:solidFill>
              </a:rPr>
              <a:t>waste audit</a:t>
            </a:r>
            <a:r>
              <a:rPr lang="en-US" sz="2200">
                <a:solidFill>
                  <a:srgbClr val="000000"/>
                </a:solidFill>
              </a:rPr>
              <a:t> of any local government institutions to identify opportunities to reduce, donate, recycle and compost</a:t>
            </a:r>
            <a:endParaRPr sz="2200">
              <a:solidFill>
                <a:srgbClr val="000000"/>
              </a:solidFill>
            </a:endParaRPr>
          </a:p>
        </p:txBody>
      </p:sp>
      <p:sp>
        <p:nvSpPr>
          <p:cNvPr id="1013" name="Google Shape;1013;p120"/>
          <p:cNvSpPr txBox="1">
            <a:spLocks noGrp="1"/>
          </p:cNvSpPr>
          <p:nvPr>
            <p:ph type="title"/>
          </p:nvPr>
        </p:nvSpPr>
        <p:spPr>
          <a:xfrm>
            <a:off x="1496175" y="468225"/>
            <a:ext cx="7422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a:t>Possible Municipal Ordinances and Practices</a:t>
            </a:r>
            <a:endParaRPr sz="3600" b="0" i="0" u="none" strike="noStrike" cap="none">
              <a:solidFill>
                <a:srgbClr val="262626"/>
              </a:solidFill>
              <a:latin typeface="Century Gothic"/>
              <a:ea typeface="Century Gothic"/>
              <a:cs typeface="Century Gothic"/>
              <a:sym typeface="Century Gothic"/>
            </a:endParaRPr>
          </a:p>
        </p:txBody>
      </p:sp>
      <p:pic>
        <p:nvPicPr>
          <p:cNvPr id="1014" name="Google Shape;1014;p120"/>
          <p:cNvPicPr preferRelativeResize="0"/>
          <p:nvPr/>
        </p:nvPicPr>
        <p:blipFill>
          <a:blip r:embed="rId3">
            <a:alphaModFix/>
          </a:blip>
          <a:stretch>
            <a:fillRect/>
          </a:stretch>
        </p:blipFill>
        <p:spPr>
          <a:xfrm>
            <a:off x="260058" y="5309321"/>
            <a:ext cx="1397588" cy="1397588"/>
          </a:xfrm>
          <a:prstGeom prst="rect">
            <a:avLst/>
          </a:prstGeom>
          <a:noFill/>
          <a:ln>
            <a:noFill/>
          </a:ln>
        </p:spPr>
      </p:pic>
      <p:pic>
        <p:nvPicPr>
          <p:cNvPr id="1015" name="Google Shape;1015;p120">
            <a:hlinkClick r:id="rId4"/>
          </p:cNvPr>
          <p:cNvPicPr preferRelativeResize="0"/>
          <p:nvPr/>
        </p:nvPicPr>
        <p:blipFill>
          <a:blip r:embed="rId5">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21"/>
          <p:cNvSpPr txBox="1"/>
          <p:nvPr/>
        </p:nvSpPr>
        <p:spPr>
          <a:xfrm>
            <a:off x="0" y="0"/>
            <a:ext cx="9144000" cy="519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endParaRPr sz="2800" u="none">
              <a:solidFill>
                <a:schemeClr val="dk1"/>
              </a:solidFill>
              <a:latin typeface="Arial"/>
              <a:ea typeface="Arial"/>
              <a:cs typeface="Arial"/>
              <a:sym typeface="Arial"/>
            </a:endParaRPr>
          </a:p>
        </p:txBody>
      </p:sp>
      <p:sp>
        <p:nvSpPr>
          <p:cNvPr id="1022" name="Google Shape;1022;p121"/>
          <p:cNvSpPr txBox="1">
            <a:spLocks noGrp="1"/>
          </p:cNvSpPr>
          <p:nvPr>
            <p:ph type="title"/>
          </p:nvPr>
        </p:nvSpPr>
        <p:spPr>
          <a:xfrm>
            <a:off x="813874" y="397701"/>
            <a:ext cx="2286000" cy="617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3000"/>
              <a:buFont typeface="Century Gothic"/>
              <a:buNone/>
            </a:pPr>
            <a:r>
              <a:rPr lang="en-US" sz="3000" b="1" i="0" u="none" strike="noStrike" cap="none">
                <a:solidFill>
                  <a:srgbClr val="000000"/>
                </a:solidFill>
                <a:latin typeface="Century Gothic"/>
                <a:ea typeface="Century Gothic"/>
                <a:cs typeface="Century Gothic"/>
                <a:sym typeface="Century Gothic"/>
              </a:rPr>
              <a:t>Thank You!</a:t>
            </a:r>
            <a:endParaRPr b="1"/>
          </a:p>
        </p:txBody>
      </p:sp>
      <p:pic>
        <p:nvPicPr>
          <p:cNvPr id="1023" name="Google Shape;1023;p121">
            <a:hlinkClick r:id="rId3"/>
          </p:cNvPr>
          <p:cNvPicPr preferRelativeResize="0"/>
          <p:nvPr/>
        </p:nvPicPr>
        <p:blipFill>
          <a:blip r:embed="rId4">
            <a:alphaModFix/>
          </a:blip>
          <a:stretch>
            <a:fillRect/>
          </a:stretch>
        </p:blipFill>
        <p:spPr>
          <a:xfrm>
            <a:off x="7742601" y="286375"/>
            <a:ext cx="1200550" cy="840050"/>
          </a:xfrm>
          <a:prstGeom prst="rect">
            <a:avLst/>
          </a:prstGeom>
          <a:noFill/>
          <a:ln>
            <a:noFill/>
          </a:ln>
        </p:spPr>
      </p:pic>
      <p:sp>
        <p:nvSpPr>
          <p:cNvPr id="1024" name="Google Shape;1024;p121"/>
          <p:cNvSpPr txBox="1"/>
          <p:nvPr/>
        </p:nvSpPr>
        <p:spPr>
          <a:xfrm>
            <a:off x="1454725" y="1885175"/>
            <a:ext cx="6966900" cy="228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222222"/>
                </a:solidFill>
                <a:latin typeface="Century Gothic"/>
                <a:ea typeface="Century Gothic"/>
                <a:cs typeface="Century Gothic"/>
                <a:sym typeface="Century Gothic"/>
              </a:rPr>
              <a:t>Jennifer Nelson</a:t>
            </a:r>
            <a:endParaRPr sz="1800" b="1">
              <a:solidFill>
                <a:srgbClr val="222222"/>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rgbClr val="222222"/>
                </a:solidFill>
                <a:latin typeface="Century Gothic"/>
                <a:ea typeface="Century Gothic"/>
                <a:cs typeface="Century Gothic"/>
                <a:sym typeface="Century Gothic"/>
              </a:rPr>
              <a:t>Senior Program Manager, Seven Generations Ahead</a:t>
            </a:r>
            <a:endParaRPr sz="1800">
              <a:solidFill>
                <a:srgbClr val="222222"/>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rgbClr val="222222"/>
                </a:solidFill>
                <a:latin typeface="Century Gothic"/>
                <a:ea typeface="Century Gothic"/>
                <a:cs typeface="Century Gothic"/>
                <a:sym typeface="Century Gothic"/>
              </a:rPr>
              <a:t>jennifer@sevengenerationsahead.org</a:t>
            </a:r>
            <a:endParaRPr sz="1800">
              <a:solidFill>
                <a:srgbClr val="222222"/>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rgbClr val="222222"/>
                </a:solidFill>
                <a:latin typeface="Century Gothic"/>
                <a:ea typeface="Century Gothic"/>
                <a:cs typeface="Century Gothic"/>
                <a:sym typeface="Century Gothic"/>
              </a:rPr>
              <a:t> </a:t>
            </a:r>
            <a:endParaRPr sz="1800">
              <a:solidFill>
                <a:srgbClr val="222222"/>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rgbClr val="222222"/>
                </a:solidFill>
                <a:latin typeface="Century Gothic"/>
                <a:ea typeface="Century Gothic"/>
                <a:cs typeface="Century Gothic"/>
                <a:sym typeface="Century Gothic"/>
              </a:rPr>
              <a:t>Founding Board Member, </a:t>
            </a:r>
            <a:r>
              <a:rPr lang="en-US" sz="1800" u="sng">
                <a:solidFill>
                  <a:srgbClr val="0000FF"/>
                </a:solidFill>
                <a:latin typeface="Century Gothic"/>
                <a:ea typeface="Century Gothic"/>
                <a:cs typeface="Century Gothic"/>
                <a:sym typeface="Century Gothic"/>
                <a:hlinkClick r:id="rId5"/>
              </a:rPr>
              <a:t>Illinois Food Scrap Coalition</a:t>
            </a:r>
            <a:endParaRPr sz="1800" u="sng">
              <a:solidFill>
                <a:srgbClr val="0000FF"/>
              </a:solidFill>
              <a:latin typeface="Century Gothic"/>
              <a:ea typeface="Century Gothic"/>
              <a:cs typeface="Century Gothic"/>
              <a:sym typeface="Century Gothic"/>
              <a:hlinkClick r:id="rId5"/>
            </a:endParaRPr>
          </a:p>
          <a:p>
            <a:pPr marL="0" lvl="0" indent="0" algn="l" rtl="0">
              <a:spcBef>
                <a:spcPts val="0"/>
              </a:spcBef>
              <a:spcAft>
                <a:spcPts val="0"/>
              </a:spcAft>
              <a:buNone/>
            </a:pPr>
            <a:r>
              <a:rPr lang="en-US" sz="1800">
                <a:solidFill>
                  <a:srgbClr val="222222"/>
                </a:solidFill>
                <a:latin typeface="Century Gothic"/>
                <a:ea typeface="Century Gothic"/>
                <a:cs typeface="Century Gothic"/>
                <a:sym typeface="Century Gothic"/>
              </a:rPr>
              <a:t>Founding Member, Illinois Wasted Food Solutions Task Force</a:t>
            </a:r>
            <a:endParaRPr sz="1800">
              <a:solidFill>
                <a:srgbClr val="222222"/>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a:solidFill>
                  <a:srgbClr val="222222"/>
                </a:solidFill>
              </a:rPr>
              <a:t> </a:t>
            </a:r>
            <a:endParaRPr>
              <a:solidFill>
                <a:srgbClr val="222222"/>
              </a:solidFill>
            </a:endParaRPr>
          </a:p>
        </p:txBody>
      </p:sp>
      <p:pic>
        <p:nvPicPr>
          <p:cNvPr id="1025" name="Google Shape;1025;p121">
            <a:hlinkClick r:id="rId6"/>
          </p:cNvPr>
          <p:cNvPicPr preferRelativeResize="0"/>
          <p:nvPr/>
        </p:nvPicPr>
        <p:blipFill>
          <a:blip r:embed="rId7">
            <a:alphaModFix/>
          </a:blip>
          <a:stretch>
            <a:fillRect/>
          </a:stretch>
        </p:blipFill>
        <p:spPr>
          <a:xfrm>
            <a:off x="4835951" y="5724202"/>
            <a:ext cx="2480325" cy="876400"/>
          </a:xfrm>
          <a:prstGeom prst="rect">
            <a:avLst/>
          </a:prstGeom>
          <a:noFill/>
          <a:ln>
            <a:noFill/>
          </a:ln>
        </p:spPr>
      </p:pic>
      <p:pic>
        <p:nvPicPr>
          <p:cNvPr id="1026" name="Google Shape;1026;p121">
            <a:hlinkClick r:id="rId8"/>
          </p:cNvPr>
          <p:cNvPicPr preferRelativeResize="0"/>
          <p:nvPr/>
        </p:nvPicPr>
        <p:blipFill>
          <a:blip r:embed="rId9">
            <a:alphaModFix/>
          </a:blip>
          <a:stretch>
            <a:fillRect/>
          </a:stretch>
        </p:blipFill>
        <p:spPr>
          <a:xfrm>
            <a:off x="3183325" y="5660093"/>
            <a:ext cx="1146860" cy="1004600"/>
          </a:xfrm>
          <a:prstGeom prst="rect">
            <a:avLst/>
          </a:prstGeom>
          <a:noFill/>
          <a:ln>
            <a:noFill/>
          </a:ln>
        </p:spPr>
      </p:pic>
      <p:pic>
        <p:nvPicPr>
          <p:cNvPr id="1027" name="Google Shape;1027;p121">
            <a:hlinkClick r:id="rId10"/>
          </p:cNvPr>
          <p:cNvPicPr preferRelativeResize="0"/>
          <p:nvPr/>
        </p:nvPicPr>
        <p:blipFill>
          <a:blip r:embed="rId11">
            <a:alphaModFix/>
          </a:blip>
          <a:stretch>
            <a:fillRect/>
          </a:stretch>
        </p:blipFill>
        <p:spPr>
          <a:xfrm>
            <a:off x="1236200" y="5811790"/>
            <a:ext cx="1441325" cy="852902"/>
          </a:xfrm>
          <a:prstGeom prst="rect">
            <a:avLst/>
          </a:prstGeom>
          <a:noFill/>
          <a:ln>
            <a:noFill/>
          </a:ln>
        </p:spPr>
      </p:pic>
      <p:pic>
        <p:nvPicPr>
          <p:cNvPr id="1028" name="Google Shape;1028;p121" descr="logo_greentown.gif">
            <a:hlinkClick r:id="rId12"/>
          </p:cNvPr>
          <p:cNvPicPr preferRelativeResize="0"/>
          <p:nvPr/>
        </p:nvPicPr>
        <p:blipFill rotWithShape="1">
          <a:blip r:embed="rId13">
            <a:alphaModFix/>
          </a:blip>
          <a:srcRect/>
          <a:stretch/>
        </p:blipFill>
        <p:spPr>
          <a:xfrm>
            <a:off x="7640535" y="5595988"/>
            <a:ext cx="1004602" cy="10046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22"/>
          <p:cNvSpPr txBox="1">
            <a:spLocks noGrp="1"/>
          </p:cNvSpPr>
          <p:nvPr>
            <p:ph type="title"/>
          </p:nvPr>
        </p:nvSpPr>
        <p:spPr>
          <a:xfrm>
            <a:off x="1945201" y="624110"/>
            <a:ext cx="6589200" cy="128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Curbside Composting Pick-Up in Geneva</a:t>
            </a:r>
            <a:endParaRPr/>
          </a:p>
        </p:txBody>
      </p:sp>
      <p:sp>
        <p:nvSpPr>
          <p:cNvPr id="1035" name="Google Shape;1035;p122"/>
          <p:cNvSpPr txBox="1">
            <a:spLocks noGrp="1"/>
          </p:cNvSpPr>
          <p:nvPr>
            <p:ph type="body" idx="1"/>
          </p:nvPr>
        </p:nvSpPr>
        <p:spPr>
          <a:xfrm>
            <a:off x="2055665" y="3080400"/>
            <a:ext cx="6591900" cy="37776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a:t>Kevin Burns, Mayor</a:t>
            </a:r>
            <a:endParaRPr/>
          </a:p>
          <a:p>
            <a:pPr marL="0" lvl="0" indent="0" algn="l" rtl="0">
              <a:spcBef>
                <a:spcPts val="1000"/>
              </a:spcBef>
              <a:spcAft>
                <a:spcPts val="0"/>
              </a:spcAft>
              <a:buNone/>
            </a:pPr>
            <a:r>
              <a:rPr lang="en-US"/>
              <a:t>Rich Babica, Director of Public Works</a:t>
            </a:r>
            <a:endParaRPr/>
          </a:p>
          <a:p>
            <a:pPr marL="0" lvl="0" indent="0" algn="l" rtl="0">
              <a:spcBef>
                <a:spcPts val="1000"/>
              </a:spcBef>
              <a:spcAft>
                <a:spcPts val="0"/>
              </a:spcAft>
              <a:buNone/>
            </a:pPr>
            <a:r>
              <a:rPr lang="en-US"/>
              <a:t>Josh McConnell, LakeShore Recycling Systems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rbabica@geneva.il.us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123"/>
          <p:cNvPicPr preferRelativeResize="0"/>
          <p:nvPr/>
        </p:nvPicPr>
        <p:blipFill>
          <a:blip r:embed="rId3">
            <a:alphaModFix/>
          </a:blip>
          <a:stretch>
            <a:fillRect/>
          </a:stretch>
        </p:blipFill>
        <p:spPr>
          <a:xfrm>
            <a:off x="152400" y="152400"/>
            <a:ext cx="8839200" cy="64771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8"/>
          <p:cNvSpPr txBox="1">
            <a:spLocks noGrp="1"/>
          </p:cNvSpPr>
          <p:nvPr>
            <p:ph type="title"/>
          </p:nvPr>
        </p:nvSpPr>
        <p:spPr>
          <a:xfrm>
            <a:off x="228600" y="89653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U.S. Wasted Food Profile</a:t>
            </a:r>
            <a:endParaRPr/>
          </a:p>
        </p:txBody>
      </p:sp>
      <p:pic>
        <p:nvPicPr>
          <p:cNvPr id="672" name="Google Shape;672;p88" descr="A picture containing text&#10;&#10;Description generated with high confidence"/>
          <p:cNvPicPr preferRelativeResize="0"/>
          <p:nvPr/>
        </p:nvPicPr>
        <p:blipFill rotWithShape="1">
          <a:blip r:embed="rId3">
            <a:alphaModFix/>
          </a:blip>
          <a:srcRect t="1173" b="319"/>
          <a:stretch/>
        </p:blipFill>
        <p:spPr>
          <a:xfrm>
            <a:off x="340515" y="2625530"/>
            <a:ext cx="6041609" cy="3840480"/>
          </a:xfrm>
          <a:prstGeom prst="rect">
            <a:avLst/>
          </a:prstGeom>
          <a:noFill/>
          <a:ln>
            <a:noFill/>
          </a:ln>
        </p:spPr>
      </p:pic>
      <p:pic>
        <p:nvPicPr>
          <p:cNvPr id="673" name="Google Shape;673;p88"/>
          <p:cNvPicPr preferRelativeResize="0"/>
          <p:nvPr/>
        </p:nvPicPr>
        <p:blipFill rotWithShape="1">
          <a:blip r:embed="rId4">
            <a:alphaModFix/>
          </a:blip>
          <a:srcRect/>
          <a:stretch/>
        </p:blipFill>
        <p:spPr>
          <a:xfrm>
            <a:off x="4760116" y="2427410"/>
            <a:ext cx="3898610" cy="3898611"/>
          </a:xfrm>
          <a:prstGeom prst="rect">
            <a:avLst/>
          </a:prstGeom>
          <a:noFill/>
          <a:ln>
            <a:noFill/>
          </a:ln>
        </p:spPr>
      </p:pic>
      <p:sp>
        <p:nvSpPr>
          <p:cNvPr id="674" name="Google Shape;674;p88"/>
          <p:cNvSpPr txBox="1"/>
          <p:nvPr/>
        </p:nvSpPr>
        <p:spPr>
          <a:xfrm>
            <a:off x="1116350" y="1992719"/>
            <a:ext cx="2827825"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i="0" u="none" strike="noStrike" cap="none">
                <a:solidFill>
                  <a:schemeClr val="dk1"/>
                </a:solidFill>
                <a:latin typeface="Arial"/>
                <a:ea typeface="Arial"/>
                <a:cs typeface="Arial"/>
                <a:sym typeface="Arial"/>
              </a:rPr>
              <a:t>Total MSW Landfill by Material, 2015</a:t>
            </a:r>
            <a:endParaRPr/>
          </a:p>
          <a:p>
            <a:pPr marL="0" marR="0" lvl="0" indent="0" algn="ctr" rtl="0">
              <a:spcBef>
                <a:spcPts val="0"/>
              </a:spcBef>
              <a:spcAft>
                <a:spcPts val="0"/>
              </a:spcAft>
              <a:buNone/>
            </a:pPr>
            <a:r>
              <a:rPr lang="en-US" sz="1200" b="1" i="0" u="none" strike="noStrike" cap="none">
                <a:solidFill>
                  <a:schemeClr val="dk1"/>
                </a:solidFill>
                <a:latin typeface="Arial"/>
                <a:ea typeface="Arial"/>
                <a:cs typeface="Arial"/>
                <a:sym typeface="Arial"/>
              </a:rPr>
              <a:t>(137.7 million tons)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24"/>
          <p:cNvSpPr txBox="1">
            <a:spLocks noGrp="1"/>
          </p:cNvSpPr>
          <p:nvPr>
            <p:ph type="title" idx="4294967295"/>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add content here</a:t>
            </a:r>
            <a:endParaRPr/>
          </a:p>
        </p:txBody>
      </p:sp>
      <p:pic>
        <p:nvPicPr>
          <p:cNvPr id="1048" name="Google Shape;1048;p124"/>
          <p:cNvPicPr preferRelativeResize="0"/>
          <p:nvPr/>
        </p:nvPicPr>
        <p:blipFill>
          <a:blip r:embed="rId3">
            <a:alphaModFix/>
          </a:blip>
          <a:stretch>
            <a:fillRect/>
          </a:stretch>
        </p:blipFill>
        <p:spPr>
          <a:xfrm>
            <a:off x="0" y="26375"/>
            <a:ext cx="9143999" cy="68959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1054" name="Google Shape;1054;p125"/>
          <p:cNvPicPr preferRelativeResize="0"/>
          <p:nvPr/>
        </p:nvPicPr>
        <p:blipFill>
          <a:blip r:embed="rId3">
            <a:alphaModFix/>
          </a:blip>
          <a:stretch>
            <a:fillRect/>
          </a:stretch>
        </p:blipFill>
        <p:spPr>
          <a:xfrm>
            <a:off x="0" y="37950"/>
            <a:ext cx="9081612" cy="68200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26"/>
          <p:cNvSpPr txBox="1">
            <a:spLocks noGrp="1"/>
          </p:cNvSpPr>
          <p:nvPr>
            <p:ph type="title"/>
          </p:nvPr>
        </p:nvSpPr>
        <p:spPr>
          <a:xfrm>
            <a:off x="3131163" y="2621075"/>
            <a:ext cx="5889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a:t>Walter Willis</a:t>
            </a:r>
            <a:r>
              <a:rPr lang="en-US" sz="3240" b="0" i="0" u="none" strike="noStrike" cap="none">
                <a:solidFill>
                  <a:srgbClr val="262626"/>
                </a:solidFill>
                <a:latin typeface="Century Gothic"/>
                <a:ea typeface="Century Gothic"/>
                <a:cs typeface="Century Gothic"/>
                <a:sym typeface="Century Gothic"/>
              </a:rPr>
              <a:t/>
            </a:r>
            <a:br>
              <a:rPr lang="en-US" sz="3240" b="0" i="0" u="none" strike="noStrike" cap="none">
                <a:solidFill>
                  <a:srgbClr val="262626"/>
                </a:solidFill>
                <a:latin typeface="Century Gothic"/>
                <a:ea typeface="Century Gothic"/>
                <a:cs typeface="Century Gothic"/>
                <a:sym typeface="Century Gothic"/>
              </a:rPr>
            </a:br>
            <a:r>
              <a:rPr lang="en-US" sz="1600" b="1"/>
              <a:t>Solid Waste Agency of Lake County</a:t>
            </a:r>
            <a:r>
              <a:rPr lang="en-US" sz="1600" b="0" i="0" u="none" strike="noStrike" cap="none">
                <a:solidFill>
                  <a:srgbClr val="262626"/>
                </a:solidFill>
                <a:latin typeface="Century Gothic"/>
                <a:ea typeface="Century Gothic"/>
                <a:cs typeface="Century Gothic"/>
                <a:sym typeface="Century Gothic"/>
              </a:rPr>
              <a:t>, Exe</a:t>
            </a:r>
            <a:r>
              <a:rPr lang="en-US" sz="1600"/>
              <a:t>cutive Director</a:t>
            </a:r>
            <a:endParaRPr sz="1600"/>
          </a:p>
          <a:p>
            <a:pPr marL="0" marR="0" lvl="0" indent="0" algn="l" rtl="0">
              <a:spcBef>
                <a:spcPts val="0"/>
              </a:spcBef>
              <a:spcAft>
                <a:spcPts val="0"/>
              </a:spcAft>
              <a:buClr>
                <a:srgbClr val="262626"/>
              </a:buClr>
              <a:buSzPts val="3240"/>
              <a:buFont typeface="Century Gothic"/>
              <a:buNone/>
            </a:pPr>
            <a:endParaRPr sz="1600"/>
          </a:p>
          <a:p>
            <a:pPr marL="0" marR="0" lvl="0" indent="0" algn="l" rtl="0">
              <a:spcBef>
                <a:spcPts val="0"/>
              </a:spcBef>
              <a:spcAft>
                <a:spcPts val="0"/>
              </a:spcAft>
              <a:buClr>
                <a:srgbClr val="262626"/>
              </a:buClr>
              <a:buSzPts val="3240"/>
              <a:buFont typeface="Century Gothic"/>
              <a:buNone/>
            </a:pPr>
            <a:r>
              <a:rPr lang="en-US" sz="1600"/>
              <a:t>Illinois Food Scrap Coalition, Board Member</a:t>
            </a:r>
            <a:endParaRPr sz="1600"/>
          </a:p>
          <a:p>
            <a:pPr marL="0" marR="0" lvl="0" indent="0" algn="l" rtl="0">
              <a:spcBef>
                <a:spcPts val="0"/>
              </a:spcBef>
              <a:spcAft>
                <a:spcPts val="0"/>
              </a:spcAft>
              <a:buClr>
                <a:srgbClr val="262626"/>
              </a:buClr>
              <a:buSzPts val="3240"/>
              <a:buFont typeface="Century Gothic"/>
              <a:buNone/>
            </a:pPr>
            <a:r>
              <a:rPr lang="en-US" sz="1600"/>
              <a:t>Illinois Wasted Food Solutions Task Force, Member</a:t>
            </a:r>
            <a:endParaRPr sz="1600"/>
          </a:p>
          <a:p>
            <a:pPr marL="0" marR="0" lvl="0" indent="0" algn="l" rtl="0">
              <a:spcBef>
                <a:spcPts val="0"/>
              </a:spcBef>
              <a:spcAft>
                <a:spcPts val="0"/>
              </a:spcAft>
              <a:buClr>
                <a:srgbClr val="262626"/>
              </a:buClr>
              <a:buSzPts val="3240"/>
              <a:buFont typeface="Century Gothic"/>
              <a:buNone/>
            </a:pPr>
            <a:endParaRPr sz="1600"/>
          </a:p>
          <a:p>
            <a:pPr marL="0" marR="0" lvl="0" indent="0" algn="l" rtl="0">
              <a:spcBef>
                <a:spcPts val="0"/>
              </a:spcBef>
              <a:spcAft>
                <a:spcPts val="0"/>
              </a:spcAft>
              <a:buClr>
                <a:srgbClr val="262626"/>
              </a:buClr>
              <a:buSzPts val="3240"/>
              <a:buFont typeface="Century Gothic"/>
              <a:buNone/>
            </a:pPr>
            <a:r>
              <a:rPr lang="en-US" sz="1600"/>
              <a:t>wwillis@swalco.org</a:t>
            </a:r>
            <a:endParaRPr sz="1600"/>
          </a:p>
        </p:txBody>
      </p:sp>
      <p:sp>
        <p:nvSpPr>
          <p:cNvPr id="1061" name="Google Shape;1061;p126"/>
          <p:cNvSpPr txBox="1"/>
          <p:nvPr/>
        </p:nvSpPr>
        <p:spPr>
          <a:xfrm>
            <a:off x="1416675" y="768800"/>
            <a:ext cx="7604400" cy="876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4"/>
              <a:buFont typeface="Noto Sans Symbols"/>
              <a:buNone/>
            </a:pPr>
            <a:r>
              <a:rPr lang="en-US" sz="3000">
                <a:solidFill>
                  <a:srgbClr val="3F3F3F"/>
                </a:solidFill>
                <a:latin typeface="Century Gothic"/>
                <a:ea typeface="Century Gothic"/>
                <a:cs typeface="Century Gothic"/>
                <a:sym typeface="Century Gothic"/>
              </a:rPr>
              <a:t>Food Scrap Composting in Lake County</a:t>
            </a:r>
            <a:endParaRPr sz="3000">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27"/>
          <p:cNvSpPr txBox="1">
            <a:spLocks noGrp="1"/>
          </p:cNvSpPr>
          <p:nvPr>
            <p:ph type="title"/>
          </p:nvPr>
        </p:nvSpPr>
        <p:spPr>
          <a:xfrm>
            <a:off x="914400" y="762000"/>
            <a:ext cx="7315200" cy="6858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Collection Programs in Lake County, IL</a:t>
            </a:r>
            <a:endParaRPr/>
          </a:p>
        </p:txBody>
      </p:sp>
      <p:pic>
        <p:nvPicPr>
          <p:cNvPr id="1068" name="Google Shape;1068;p127"/>
          <p:cNvPicPr preferRelativeResize="0"/>
          <p:nvPr/>
        </p:nvPicPr>
        <p:blipFill rotWithShape="1">
          <a:blip r:embed="rId3">
            <a:alphaModFix/>
          </a:blip>
          <a:srcRect/>
          <a:stretch/>
        </p:blipFill>
        <p:spPr>
          <a:xfrm>
            <a:off x="0" y="3217453"/>
            <a:ext cx="9144000" cy="3640547"/>
          </a:xfrm>
          <a:prstGeom prst="rect">
            <a:avLst/>
          </a:prstGeom>
          <a:noFill/>
          <a:ln>
            <a:noFill/>
          </a:ln>
        </p:spPr>
      </p:pic>
      <p:sp>
        <p:nvSpPr>
          <p:cNvPr id="1069" name="Google Shape;1069;p127"/>
          <p:cNvSpPr txBox="1"/>
          <p:nvPr/>
        </p:nvSpPr>
        <p:spPr>
          <a:xfrm>
            <a:off x="914400" y="1431234"/>
            <a:ext cx="8153400" cy="397565"/>
          </a:xfrm>
          <a:prstGeom prst="rect">
            <a:avLst/>
          </a:prstGeom>
          <a:noFill/>
          <a:ln>
            <a:noFill/>
          </a:ln>
        </p:spPr>
        <p:txBody>
          <a:bodyPr spcFirstLastPara="1" wrap="square" lIns="121875" tIns="60925" rIns="121875" bIns="60925" anchor="t" anchorCtr="0">
            <a:noAutofit/>
          </a:bodyPr>
          <a:lstStyle/>
          <a:p>
            <a:pPr marL="0" marR="0" lvl="0" indent="0" algn="l" rtl="0">
              <a:lnSpc>
                <a:spcPct val="90000"/>
              </a:lnSpc>
              <a:spcBef>
                <a:spcPts val="0"/>
              </a:spcBef>
              <a:spcAft>
                <a:spcPts val="0"/>
              </a:spcAft>
              <a:buClr>
                <a:schemeClr val="accent1"/>
              </a:buClr>
              <a:buSzPts val="2800"/>
              <a:buFont typeface="Arial"/>
              <a:buNone/>
            </a:pPr>
            <a:r>
              <a:rPr lang="en-US" sz="2800" b="0" i="0" u="none" strike="noStrike" cap="none">
                <a:solidFill>
                  <a:schemeClr val="accent1"/>
                </a:solidFill>
                <a:latin typeface="Constantia"/>
                <a:ea typeface="Constantia"/>
                <a:cs typeface="Constantia"/>
                <a:sym typeface="Constantia"/>
              </a:rPr>
              <a:t>Metropolitan Mayors Caucus, Env. Committee, December 17, 2018</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28"/>
          <p:cNvSpPr txBox="1">
            <a:spLocks noGrp="1"/>
          </p:cNvSpPr>
          <p:nvPr>
            <p:ph type="title"/>
          </p:nvPr>
        </p:nvSpPr>
        <p:spPr>
          <a:xfrm>
            <a:off x="838200" y="791862"/>
            <a:ext cx="7315200" cy="6477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Lake County SWMP</a:t>
            </a:r>
            <a:endParaRPr/>
          </a:p>
        </p:txBody>
      </p:sp>
      <p:sp>
        <p:nvSpPr>
          <p:cNvPr id="1076" name="Google Shape;1076;p128"/>
          <p:cNvSpPr txBox="1">
            <a:spLocks noGrp="1"/>
          </p:cNvSpPr>
          <p:nvPr>
            <p:ph type="body" idx="1"/>
          </p:nvPr>
        </p:nvSpPr>
        <p:spPr>
          <a:xfrm>
            <a:off x="395416" y="1460157"/>
            <a:ext cx="5029200" cy="1447800"/>
          </a:xfrm>
          <a:prstGeom prst="rect">
            <a:avLst/>
          </a:prstGeom>
          <a:noFill/>
          <a:ln>
            <a:noFill/>
          </a:ln>
        </p:spPr>
        <p:txBody>
          <a:bodyPr spcFirstLastPara="1" wrap="square" lIns="121875" tIns="60925" rIns="121875" bIns="60925" anchor="t" anchorCtr="0">
            <a:noAutofit/>
          </a:bodyPr>
          <a:lstStyle/>
          <a:p>
            <a:pPr marL="228621" lvl="0" indent="-228621" algn="l" rtl="0">
              <a:lnSpc>
                <a:spcPct val="80000"/>
              </a:lnSpc>
              <a:spcBef>
                <a:spcPts val="0"/>
              </a:spcBef>
              <a:spcAft>
                <a:spcPts val="0"/>
              </a:spcAft>
              <a:buSzPts val="1943"/>
              <a:buChar char="•"/>
            </a:pPr>
            <a:r>
              <a:rPr lang="en-US" sz="1943"/>
              <a:t>60% recycling goal by 2020, organics diversion is essential to reaching goal</a:t>
            </a:r>
            <a:endParaRPr/>
          </a:p>
          <a:p>
            <a:pPr marL="228621" lvl="0" indent="-228621" algn="l" rtl="0">
              <a:lnSpc>
                <a:spcPct val="80000"/>
              </a:lnSpc>
              <a:spcBef>
                <a:spcPts val="1350"/>
              </a:spcBef>
              <a:spcAft>
                <a:spcPts val="0"/>
              </a:spcAft>
              <a:buSzPts val="1943"/>
              <a:buChar char="•"/>
            </a:pPr>
            <a:r>
              <a:rPr lang="en-US" sz="1943"/>
              <a:t>Encourages residential collection programs</a:t>
            </a:r>
            <a:endParaRPr/>
          </a:p>
          <a:p>
            <a:pPr marL="228621" lvl="0" indent="-228621" algn="l" rtl="0">
              <a:lnSpc>
                <a:spcPct val="80000"/>
              </a:lnSpc>
              <a:spcBef>
                <a:spcPts val="1350"/>
              </a:spcBef>
              <a:spcAft>
                <a:spcPts val="0"/>
              </a:spcAft>
              <a:buSzPts val="1943"/>
              <a:buChar char="•"/>
            </a:pPr>
            <a:r>
              <a:rPr lang="en-US" sz="1943"/>
              <a:t>Evaluate need for infrastructure</a:t>
            </a:r>
            <a:endParaRPr/>
          </a:p>
          <a:p>
            <a:pPr marL="0" lvl="0" indent="0" algn="l" rtl="0">
              <a:lnSpc>
                <a:spcPct val="80000"/>
              </a:lnSpc>
              <a:spcBef>
                <a:spcPts val="1350"/>
              </a:spcBef>
              <a:spcAft>
                <a:spcPts val="0"/>
              </a:spcAft>
              <a:buSzPts val="1943"/>
              <a:buNone/>
            </a:pPr>
            <a:endParaRPr sz="1943"/>
          </a:p>
        </p:txBody>
      </p:sp>
      <p:pic>
        <p:nvPicPr>
          <p:cNvPr id="1077" name="Google Shape;1077;p128"/>
          <p:cNvPicPr preferRelativeResize="0"/>
          <p:nvPr/>
        </p:nvPicPr>
        <p:blipFill rotWithShape="1">
          <a:blip r:embed="rId3">
            <a:alphaModFix/>
          </a:blip>
          <a:srcRect/>
          <a:stretch/>
        </p:blipFill>
        <p:spPr>
          <a:xfrm>
            <a:off x="381000" y="2895600"/>
            <a:ext cx="4444369" cy="3432345"/>
          </a:xfrm>
          <a:prstGeom prst="rect">
            <a:avLst/>
          </a:prstGeom>
          <a:noFill/>
          <a:ln>
            <a:noFill/>
          </a:ln>
        </p:spPr>
      </p:pic>
      <p:pic>
        <p:nvPicPr>
          <p:cNvPr id="1078" name="Google Shape;1078;p128"/>
          <p:cNvPicPr preferRelativeResize="0"/>
          <p:nvPr/>
        </p:nvPicPr>
        <p:blipFill rotWithShape="1">
          <a:blip r:embed="rId4">
            <a:alphaModFix/>
          </a:blip>
          <a:srcRect/>
          <a:stretch/>
        </p:blipFill>
        <p:spPr>
          <a:xfrm>
            <a:off x="5562600" y="838200"/>
            <a:ext cx="3188484" cy="468823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29"/>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Collection Options</a:t>
            </a:r>
            <a:endParaRPr/>
          </a:p>
        </p:txBody>
      </p:sp>
      <p:sp>
        <p:nvSpPr>
          <p:cNvPr id="1085" name="Google Shape;1085;p129"/>
          <p:cNvSpPr txBox="1">
            <a:spLocks noGrp="1"/>
          </p:cNvSpPr>
          <p:nvPr>
            <p:ph type="body" idx="1"/>
          </p:nvPr>
        </p:nvSpPr>
        <p:spPr>
          <a:xfrm>
            <a:off x="231689" y="2438400"/>
            <a:ext cx="5905500" cy="3505200"/>
          </a:xfrm>
          <a:prstGeom prst="rect">
            <a:avLst/>
          </a:prstGeom>
          <a:noFill/>
          <a:ln>
            <a:noFill/>
          </a:ln>
        </p:spPr>
        <p:txBody>
          <a:bodyPr spcFirstLastPara="1" wrap="square" lIns="121875" tIns="60925" rIns="121875" bIns="60925" anchor="t" anchorCtr="0">
            <a:noAutofit/>
          </a:bodyPr>
          <a:lstStyle/>
          <a:p>
            <a:pPr marL="0" lvl="0" indent="0" algn="l" rtl="0">
              <a:lnSpc>
                <a:spcPct val="90000"/>
              </a:lnSpc>
              <a:spcBef>
                <a:spcPts val="0"/>
              </a:spcBef>
              <a:spcAft>
                <a:spcPts val="0"/>
              </a:spcAft>
              <a:buSzPts val="2100"/>
              <a:buNone/>
            </a:pPr>
            <a:r>
              <a:rPr lang="en-US"/>
              <a:t>Residents with this program may mix food scraps with landscape waste by placing food scraps along with the landscape waste and “ride along” thereby reducing costs to participate in food scrap diversion and introducing residents to food scrap diversion with the long term goal of having year round programs. </a:t>
            </a:r>
            <a:br>
              <a:rPr lang="en-US"/>
            </a:br>
            <a:endParaRPr/>
          </a:p>
        </p:txBody>
      </p:sp>
      <p:pic>
        <p:nvPicPr>
          <p:cNvPr id="1086" name="Google Shape;1086;p129"/>
          <p:cNvPicPr preferRelativeResize="0"/>
          <p:nvPr/>
        </p:nvPicPr>
        <p:blipFill rotWithShape="1">
          <a:blip r:embed="rId3">
            <a:alphaModFix/>
          </a:blip>
          <a:srcRect/>
          <a:stretch/>
        </p:blipFill>
        <p:spPr>
          <a:xfrm>
            <a:off x="6324600" y="2286000"/>
            <a:ext cx="2362200" cy="3137670"/>
          </a:xfrm>
          <a:prstGeom prst="rect">
            <a:avLst/>
          </a:prstGeom>
          <a:noFill/>
          <a:ln>
            <a:noFill/>
          </a:ln>
        </p:spPr>
      </p:pic>
      <p:sp>
        <p:nvSpPr>
          <p:cNvPr id="1087" name="Google Shape;1087;p129"/>
          <p:cNvSpPr txBox="1"/>
          <p:nvPr/>
        </p:nvSpPr>
        <p:spPr>
          <a:xfrm>
            <a:off x="231689" y="1560552"/>
            <a:ext cx="75438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chemeClr val="accent1"/>
                </a:solidFill>
                <a:latin typeface="Constantia"/>
                <a:ea typeface="Constantia"/>
                <a:cs typeface="Constantia"/>
                <a:sym typeface="Constantia"/>
              </a:rPr>
              <a:t>Landscape Waste/Food Scrap Ride Along</a:t>
            </a:r>
            <a:endParaRPr/>
          </a:p>
          <a:p>
            <a:pPr marL="0" marR="0" lvl="0" indent="0" algn="l" rtl="0">
              <a:spcBef>
                <a:spcPts val="0"/>
              </a:spcBef>
              <a:spcAft>
                <a:spcPts val="0"/>
              </a:spcAft>
              <a:buNone/>
            </a:pPr>
            <a:r>
              <a:rPr lang="en-US" sz="2400" b="1">
                <a:solidFill>
                  <a:schemeClr val="accent1"/>
                </a:solidFill>
                <a:latin typeface="Constantia"/>
                <a:ea typeface="Constantia"/>
                <a:cs typeface="Constantia"/>
                <a:sym typeface="Constantia"/>
              </a:rPr>
              <a:t>(8 Month Subscription or sticker)</a:t>
            </a:r>
            <a:endParaRPr sz="2400">
              <a:solidFill>
                <a:schemeClr val="accent1"/>
              </a:solidFill>
              <a:latin typeface="Constantia"/>
              <a:ea typeface="Constantia"/>
              <a:cs typeface="Constantia"/>
              <a:sym typeface="Constant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30"/>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Collection Options</a:t>
            </a:r>
            <a:endParaRPr/>
          </a:p>
        </p:txBody>
      </p:sp>
      <p:sp>
        <p:nvSpPr>
          <p:cNvPr id="1094" name="Google Shape;1094;p130"/>
          <p:cNvSpPr txBox="1">
            <a:spLocks noGrp="1"/>
          </p:cNvSpPr>
          <p:nvPr>
            <p:ph type="body" idx="1"/>
          </p:nvPr>
        </p:nvSpPr>
        <p:spPr>
          <a:xfrm>
            <a:off x="224481" y="2483713"/>
            <a:ext cx="5638800" cy="3352800"/>
          </a:xfrm>
          <a:prstGeom prst="rect">
            <a:avLst/>
          </a:prstGeom>
          <a:noFill/>
          <a:ln>
            <a:noFill/>
          </a:ln>
        </p:spPr>
        <p:txBody>
          <a:bodyPr spcFirstLastPara="1" wrap="square" lIns="121875" tIns="60925" rIns="121875" bIns="60925" anchor="t" anchorCtr="0">
            <a:noAutofit/>
          </a:bodyPr>
          <a:lstStyle/>
          <a:p>
            <a:pPr marL="0" lvl="0" indent="0" algn="l" rtl="0">
              <a:lnSpc>
                <a:spcPct val="90000"/>
              </a:lnSpc>
              <a:spcBef>
                <a:spcPts val="0"/>
              </a:spcBef>
              <a:spcAft>
                <a:spcPts val="0"/>
              </a:spcAft>
              <a:buSzPts val="2100"/>
              <a:buNone/>
            </a:pPr>
            <a:r>
              <a:rPr lang="en-US"/>
              <a:t>In 2017, residents in Highwood and Lake Bluff became the first residents in the State with year round organics collection in a third cart, as part of the base service.  This is not an opt in program, all residents are charged for the service and were provided a container to participate in Highwood.</a:t>
            </a:r>
            <a:br>
              <a:rPr lang="en-US"/>
            </a:br>
            <a:endParaRPr/>
          </a:p>
        </p:txBody>
      </p:sp>
      <p:pic>
        <p:nvPicPr>
          <p:cNvPr id="1095" name="Google Shape;1095;p130"/>
          <p:cNvPicPr preferRelativeResize="0"/>
          <p:nvPr/>
        </p:nvPicPr>
        <p:blipFill rotWithShape="1">
          <a:blip r:embed="rId3">
            <a:alphaModFix/>
          </a:blip>
          <a:srcRect/>
          <a:stretch/>
        </p:blipFill>
        <p:spPr>
          <a:xfrm>
            <a:off x="5863281" y="2362200"/>
            <a:ext cx="2965527" cy="2628900"/>
          </a:xfrm>
          <a:prstGeom prst="rect">
            <a:avLst/>
          </a:prstGeom>
          <a:noFill/>
          <a:ln>
            <a:noFill/>
          </a:ln>
        </p:spPr>
      </p:pic>
      <p:sp>
        <p:nvSpPr>
          <p:cNvPr id="1096" name="Google Shape;1096;p130"/>
          <p:cNvSpPr txBox="1"/>
          <p:nvPr/>
        </p:nvSpPr>
        <p:spPr>
          <a:xfrm>
            <a:off x="228600" y="1531203"/>
            <a:ext cx="83058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accent1"/>
                </a:solidFill>
                <a:latin typeface="Constantia"/>
                <a:ea typeface="Constantia"/>
                <a:cs typeface="Constantia"/>
                <a:sym typeface="Constantia"/>
              </a:rPr>
              <a:t>Year round organics collection as part of base service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31"/>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Collection Options</a:t>
            </a:r>
            <a:endParaRPr/>
          </a:p>
        </p:txBody>
      </p:sp>
      <p:sp>
        <p:nvSpPr>
          <p:cNvPr id="1103" name="Google Shape;1103;p131"/>
          <p:cNvSpPr txBox="1">
            <a:spLocks noGrp="1"/>
          </p:cNvSpPr>
          <p:nvPr>
            <p:ph type="body" idx="1"/>
          </p:nvPr>
        </p:nvSpPr>
        <p:spPr>
          <a:xfrm>
            <a:off x="224481" y="2483713"/>
            <a:ext cx="5638800" cy="3352800"/>
          </a:xfrm>
          <a:prstGeom prst="rect">
            <a:avLst/>
          </a:prstGeom>
          <a:noFill/>
          <a:ln>
            <a:noFill/>
          </a:ln>
        </p:spPr>
        <p:txBody>
          <a:bodyPr spcFirstLastPara="1" wrap="square" lIns="121875" tIns="60925" rIns="121875" bIns="60925" anchor="t" anchorCtr="0">
            <a:noAutofit/>
          </a:bodyPr>
          <a:lstStyle/>
          <a:p>
            <a:pPr marL="0" lvl="0" indent="0" algn="l" rtl="0">
              <a:lnSpc>
                <a:spcPct val="90000"/>
              </a:lnSpc>
              <a:spcBef>
                <a:spcPts val="0"/>
              </a:spcBef>
              <a:spcAft>
                <a:spcPts val="0"/>
              </a:spcAft>
              <a:buSzPts val="1700"/>
              <a:buNone/>
            </a:pPr>
            <a:r>
              <a:rPr lang="en-US" sz="1700"/>
              <a:t>Highwood Program Specifics:</a:t>
            </a:r>
            <a:endParaRPr/>
          </a:p>
          <a:p>
            <a:pPr marL="228621" lvl="0" indent="-228621" algn="l" rtl="0">
              <a:lnSpc>
                <a:spcPct val="90000"/>
              </a:lnSpc>
              <a:spcBef>
                <a:spcPts val="1350"/>
              </a:spcBef>
              <a:spcAft>
                <a:spcPts val="0"/>
              </a:spcAft>
              <a:buSzPts val="1700"/>
              <a:buChar char="•"/>
            </a:pPr>
            <a:r>
              <a:rPr lang="en-US" sz="1700"/>
              <a:t>Program began May 1, 2017 and includes a 35 gallon cart for landscape waste and food scraps.  Additional cost is $3.90/hh/month, total cost for all materials/waste is $22.40/month</a:t>
            </a:r>
            <a:endParaRPr/>
          </a:p>
          <a:p>
            <a:pPr marL="228621" lvl="0" indent="-228621" algn="l" rtl="0">
              <a:lnSpc>
                <a:spcPct val="90000"/>
              </a:lnSpc>
              <a:spcBef>
                <a:spcPts val="1350"/>
              </a:spcBef>
              <a:spcAft>
                <a:spcPts val="0"/>
              </a:spcAft>
              <a:buSzPts val="1700"/>
              <a:buChar char="•"/>
            </a:pPr>
            <a:r>
              <a:rPr lang="en-US" sz="1700"/>
              <a:t>Negotiated to reduce cost by $1/hh/month by moving all residents to a 65 gallon refuse cart instead of a 95 gallon cart, limited program</a:t>
            </a:r>
            <a:endParaRPr/>
          </a:p>
          <a:p>
            <a:pPr marL="228621" lvl="0" indent="-228621" algn="l" rtl="0">
              <a:lnSpc>
                <a:spcPct val="90000"/>
              </a:lnSpc>
              <a:spcBef>
                <a:spcPts val="1350"/>
              </a:spcBef>
              <a:spcAft>
                <a:spcPts val="0"/>
              </a:spcAft>
              <a:buSzPts val="1700"/>
              <a:buChar char="•"/>
            </a:pPr>
            <a:r>
              <a:rPr lang="en-US" sz="1700"/>
              <a:t>Key selling point was each resident would have 35 gallons of capacity for yardwaste and food scraps, many residents bought stickers for yardwaste at $2.50 per sticker, that cost is now reduced or eliminated</a:t>
            </a:r>
            <a:br>
              <a:rPr lang="en-US" sz="1700"/>
            </a:br>
            <a:endParaRPr sz="1700"/>
          </a:p>
        </p:txBody>
      </p:sp>
      <p:sp>
        <p:nvSpPr>
          <p:cNvPr id="1104" name="Google Shape;1104;p131"/>
          <p:cNvSpPr txBox="1"/>
          <p:nvPr/>
        </p:nvSpPr>
        <p:spPr>
          <a:xfrm>
            <a:off x="228600" y="1531203"/>
            <a:ext cx="83058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accent1"/>
                </a:solidFill>
                <a:latin typeface="Constantia"/>
                <a:ea typeface="Constantia"/>
                <a:cs typeface="Constantia"/>
                <a:sym typeface="Constantia"/>
              </a:rPr>
              <a:t>Year round organics collection as part of base service</a:t>
            </a:r>
            <a:endParaRPr/>
          </a:p>
        </p:txBody>
      </p:sp>
      <p:pic>
        <p:nvPicPr>
          <p:cNvPr id="1105" name="Google Shape;1105;p131"/>
          <p:cNvPicPr preferRelativeResize="0"/>
          <p:nvPr/>
        </p:nvPicPr>
        <p:blipFill rotWithShape="1">
          <a:blip r:embed="rId3">
            <a:alphaModFix/>
          </a:blip>
          <a:srcRect/>
          <a:stretch/>
        </p:blipFill>
        <p:spPr>
          <a:xfrm>
            <a:off x="6019800" y="2076270"/>
            <a:ext cx="2743200" cy="356252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32"/>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Collection Options</a:t>
            </a:r>
            <a:endParaRPr/>
          </a:p>
        </p:txBody>
      </p:sp>
      <p:sp>
        <p:nvSpPr>
          <p:cNvPr id="1112" name="Google Shape;1112;p132"/>
          <p:cNvSpPr txBox="1">
            <a:spLocks noGrp="1"/>
          </p:cNvSpPr>
          <p:nvPr>
            <p:ph type="body" idx="1"/>
          </p:nvPr>
        </p:nvSpPr>
        <p:spPr>
          <a:xfrm>
            <a:off x="224481" y="2483713"/>
            <a:ext cx="5638800" cy="3352800"/>
          </a:xfrm>
          <a:prstGeom prst="rect">
            <a:avLst/>
          </a:prstGeom>
          <a:noFill/>
          <a:ln>
            <a:noFill/>
          </a:ln>
        </p:spPr>
        <p:txBody>
          <a:bodyPr spcFirstLastPara="1" wrap="square" lIns="121875" tIns="60925" rIns="121875" bIns="60925" anchor="t" anchorCtr="0">
            <a:noAutofit/>
          </a:bodyPr>
          <a:lstStyle/>
          <a:p>
            <a:pPr marL="0" lvl="0" indent="0" algn="l" rtl="0">
              <a:lnSpc>
                <a:spcPct val="70000"/>
              </a:lnSpc>
              <a:spcBef>
                <a:spcPts val="0"/>
              </a:spcBef>
              <a:spcAft>
                <a:spcPts val="0"/>
              </a:spcAft>
              <a:buSzPts val="1943"/>
              <a:buNone/>
            </a:pPr>
            <a:r>
              <a:rPr lang="en-US" sz="1943"/>
              <a:t>Lake Bluff Program Specifics:</a:t>
            </a:r>
            <a:endParaRPr/>
          </a:p>
          <a:p>
            <a:pPr marL="228621" lvl="0" indent="-228621" algn="l" rtl="0">
              <a:lnSpc>
                <a:spcPct val="70000"/>
              </a:lnSpc>
              <a:spcBef>
                <a:spcPts val="1350"/>
              </a:spcBef>
              <a:spcAft>
                <a:spcPts val="0"/>
              </a:spcAft>
              <a:buSzPts val="1943"/>
              <a:buChar char="•"/>
            </a:pPr>
            <a:r>
              <a:rPr lang="en-US" sz="1943"/>
              <a:t>Historically had year round landscape waste collection, added ride along to it, total cost for collection is $18.45/month, actually lower costs under new contract.  First such program in IL, began in March 2017.</a:t>
            </a:r>
            <a:endParaRPr/>
          </a:p>
          <a:p>
            <a:pPr marL="228621" lvl="0" indent="-228621" algn="l" rtl="0">
              <a:lnSpc>
                <a:spcPct val="70000"/>
              </a:lnSpc>
              <a:spcBef>
                <a:spcPts val="1350"/>
              </a:spcBef>
              <a:spcAft>
                <a:spcPts val="0"/>
              </a:spcAft>
              <a:buSzPts val="1943"/>
              <a:buChar char="•"/>
            </a:pPr>
            <a:r>
              <a:rPr lang="en-US" sz="1943"/>
              <a:t>Owns the compost site where material will be taken, cost for site not included in monthly bill to resident</a:t>
            </a:r>
            <a:endParaRPr/>
          </a:p>
          <a:p>
            <a:pPr marL="228621" lvl="0" indent="-228621" algn="l" rtl="0">
              <a:lnSpc>
                <a:spcPct val="70000"/>
              </a:lnSpc>
              <a:spcBef>
                <a:spcPts val="1350"/>
              </a:spcBef>
              <a:spcAft>
                <a:spcPts val="0"/>
              </a:spcAft>
              <a:buSzPts val="1943"/>
              <a:buChar char="•"/>
            </a:pPr>
            <a:r>
              <a:rPr lang="en-US" sz="1943"/>
              <a:t>No cart provided, residents must use own containers/Kraft bags</a:t>
            </a:r>
            <a:br>
              <a:rPr lang="en-US" sz="1943"/>
            </a:br>
            <a:endParaRPr sz="1943"/>
          </a:p>
        </p:txBody>
      </p:sp>
      <p:sp>
        <p:nvSpPr>
          <p:cNvPr id="1113" name="Google Shape;1113;p132"/>
          <p:cNvSpPr txBox="1"/>
          <p:nvPr/>
        </p:nvSpPr>
        <p:spPr>
          <a:xfrm>
            <a:off x="228600" y="1531203"/>
            <a:ext cx="83058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accent1"/>
                </a:solidFill>
                <a:latin typeface="Constantia"/>
                <a:ea typeface="Constantia"/>
                <a:cs typeface="Constantia"/>
                <a:sym typeface="Constantia"/>
              </a:rPr>
              <a:t>Year round organics collection as part of base service</a:t>
            </a:r>
            <a:endParaRPr/>
          </a:p>
        </p:txBody>
      </p:sp>
      <p:pic>
        <p:nvPicPr>
          <p:cNvPr id="1114" name="Google Shape;1114;p132"/>
          <p:cNvPicPr preferRelativeResize="0"/>
          <p:nvPr/>
        </p:nvPicPr>
        <p:blipFill rotWithShape="1">
          <a:blip r:embed="rId3">
            <a:alphaModFix/>
          </a:blip>
          <a:srcRect/>
          <a:stretch/>
        </p:blipFill>
        <p:spPr>
          <a:xfrm>
            <a:off x="6553200" y="3200400"/>
            <a:ext cx="1524000" cy="1371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33"/>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Collection Options</a:t>
            </a:r>
            <a:endParaRPr/>
          </a:p>
        </p:txBody>
      </p:sp>
      <p:sp>
        <p:nvSpPr>
          <p:cNvPr id="1121" name="Google Shape;1121;p133"/>
          <p:cNvSpPr txBox="1">
            <a:spLocks noGrp="1"/>
          </p:cNvSpPr>
          <p:nvPr>
            <p:ph type="body" idx="1"/>
          </p:nvPr>
        </p:nvSpPr>
        <p:spPr>
          <a:xfrm>
            <a:off x="152400" y="2432222"/>
            <a:ext cx="4572000" cy="3739978"/>
          </a:xfrm>
          <a:prstGeom prst="rect">
            <a:avLst/>
          </a:prstGeom>
          <a:noFill/>
          <a:ln>
            <a:noFill/>
          </a:ln>
        </p:spPr>
        <p:txBody>
          <a:bodyPr spcFirstLastPara="1" wrap="square" lIns="121875" tIns="60925" rIns="121875" bIns="60925" anchor="t" anchorCtr="0">
            <a:noAutofit/>
          </a:bodyPr>
          <a:lstStyle/>
          <a:p>
            <a:pPr marL="228621" lvl="0" indent="-228621" algn="l" rtl="0">
              <a:lnSpc>
                <a:spcPct val="80000"/>
              </a:lnSpc>
              <a:spcBef>
                <a:spcPts val="0"/>
              </a:spcBef>
              <a:spcAft>
                <a:spcPts val="0"/>
              </a:spcAft>
              <a:buSzPts val="1943"/>
              <a:buChar char="•"/>
            </a:pPr>
            <a:r>
              <a:rPr lang="en-US" sz="1943"/>
              <a:t>Starting May 1st, 2016 the Village of Grayslake’s Public Drop Off Recycling Center begin accepting food scraps, the first such year round drop off in the State. This is a </a:t>
            </a:r>
            <a:r>
              <a:rPr lang="en-US" sz="1943" b="1"/>
              <a:t>FREE</a:t>
            </a:r>
            <a:r>
              <a:rPr lang="en-US" sz="1943"/>
              <a:t> service to residents of Lake County.</a:t>
            </a:r>
            <a:endParaRPr/>
          </a:p>
          <a:p>
            <a:pPr marL="228621" lvl="0" indent="-228621" algn="l" rtl="0">
              <a:lnSpc>
                <a:spcPct val="80000"/>
              </a:lnSpc>
              <a:spcBef>
                <a:spcPts val="1350"/>
              </a:spcBef>
              <a:spcAft>
                <a:spcPts val="0"/>
              </a:spcAft>
              <a:buSzPts val="1943"/>
              <a:buChar char="•"/>
            </a:pPr>
            <a:r>
              <a:rPr lang="en-US" sz="1943"/>
              <a:t>A second drop off for food scraps is provided by Prairieland Disposal at its office located in Lake Barrington.</a:t>
            </a:r>
            <a:endParaRPr/>
          </a:p>
          <a:p>
            <a:pPr marL="228621" lvl="0" indent="-228621" algn="l" rtl="0">
              <a:lnSpc>
                <a:spcPct val="80000"/>
              </a:lnSpc>
              <a:spcBef>
                <a:spcPts val="1350"/>
              </a:spcBef>
              <a:spcAft>
                <a:spcPts val="0"/>
              </a:spcAft>
              <a:buSzPts val="1943"/>
              <a:buChar char="•"/>
            </a:pPr>
            <a:r>
              <a:rPr lang="en-US" sz="1943"/>
              <a:t>Village of Gurnee added a drop off in its latest contract extension, will open in 2019.</a:t>
            </a:r>
            <a:br>
              <a:rPr lang="en-US" sz="1943"/>
            </a:br>
            <a:endParaRPr sz="1943"/>
          </a:p>
        </p:txBody>
      </p:sp>
      <p:sp>
        <p:nvSpPr>
          <p:cNvPr id="1122" name="Google Shape;1122;p133"/>
          <p:cNvSpPr txBox="1"/>
          <p:nvPr/>
        </p:nvSpPr>
        <p:spPr>
          <a:xfrm>
            <a:off x="152400" y="1714500"/>
            <a:ext cx="8229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accent1"/>
                </a:solidFill>
                <a:latin typeface="Constantia"/>
                <a:ea typeface="Constantia"/>
                <a:cs typeface="Constantia"/>
                <a:sym typeface="Constantia"/>
              </a:rPr>
              <a:t>Recycling Center Food Scraps Drop-Off Service</a:t>
            </a:r>
            <a:endParaRPr sz="2400">
              <a:solidFill>
                <a:schemeClr val="accent1"/>
              </a:solidFill>
              <a:latin typeface="Constantia"/>
              <a:ea typeface="Constantia"/>
              <a:cs typeface="Constantia"/>
              <a:sym typeface="Constantia"/>
            </a:endParaRPr>
          </a:p>
        </p:txBody>
      </p:sp>
      <p:pic>
        <p:nvPicPr>
          <p:cNvPr id="1123" name="Google Shape;1123;p133"/>
          <p:cNvPicPr preferRelativeResize="0"/>
          <p:nvPr/>
        </p:nvPicPr>
        <p:blipFill rotWithShape="1">
          <a:blip r:embed="rId3">
            <a:alphaModFix/>
          </a:blip>
          <a:srcRect/>
          <a:stretch/>
        </p:blipFill>
        <p:spPr>
          <a:xfrm>
            <a:off x="4953000" y="2415746"/>
            <a:ext cx="3937000" cy="2952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89"/>
          <p:cNvSpPr txBox="1">
            <a:spLocks noGrp="1"/>
          </p:cNvSpPr>
          <p:nvPr>
            <p:ph type="title"/>
          </p:nvPr>
        </p:nvSpPr>
        <p:spPr>
          <a:xfrm>
            <a:off x="293829" y="1219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The Cost of Wasted Food</a:t>
            </a:r>
            <a:endParaRPr/>
          </a:p>
        </p:txBody>
      </p:sp>
      <p:pic>
        <p:nvPicPr>
          <p:cNvPr id="681" name="Google Shape;681;p89"/>
          <p:cNvPicPr preferRelativeResize="0"/>
          <p:nvPr/>
        </p:nvPicPr>
        <p:blipFill rotWithShape="1">
          <a:blip r:embed="rId3">
            <a:alphaModFix/>
          </a:blip>
          <a:srcRect/>
          <a:stretch/>
        </p:blipFill>
        <p:spPr>
          <a:xfrm>
            <a:off x="293829" y="2771274"/>
            <a:ext cx="2625897" cy="2895600"/>
          </a:xfrm>
          <a:prstGeom prst="rect">
            <a:avLst/>
          </a:prstGeom>
          <a:noFill/>
          <a:ln>
            <a:noFill/>
          </a:ln>
        </p:spPr>
      </p:pic>
      <p:pic>
        <p:nvPicPr>
          <p:cNvPr id="682" name="Google Shape;682;p89"/>
          <p:cNvPicPr preferRelativeResize="0"/>
          <p:nvPr/>
        </p:nvPicPr>
        <p:blipFill rotWithShape="1">
          <a:blip r:embed="rId4">
            <a:alphaModFix/>
          </a:blip>
          <a:srcRect/>
          <a:stretch/>
        </p:blipFill>
        <p:spPr>
          <a:xfrm>
            <a:off x="6224276" y="2771274"/>
            <a:ext cx="2578899" cy="2743200"/>
          </a:xfrm>
          <a:prstGeom prst="rect">
            <a:avLst/>
          </a:prstGeom>
          <a:noFill/>
          <a:ln>
            <a:noFill/>
          </a:ln>
        </p:spPr>
      </p:pic>
      <p:pic>
        <p:nvPicPr>
          <p:cNvPr id="683" name="Google Shape;683;p89"/>
          <p:cNvPicPr preferRelativeResize="0"/>
          <p:nvPr/>
        </p:nvPicPr>
        <p:blipFill rotWithShape="1">
          <a:blip r:embed="rId5">
            <a:alphaModFix/>
          </a:blip>
          <a:srcRect/>
          <a:stretch/>
        </p:blipFill>
        <p:spPr>
          <a:xfrm>
            <a:off x="3106059" y="2771274"/>
            <a:ext cx="2956008" cy="2743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34"/>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3600"/>
              <a:buFont typeface="Constantia"/>
              <a:buNone/>
            </a:pPr>
            <a:r>
              <a:rPr lang="en-US" sz="3600"/>
              <a:t>Negotiating Food Scrap Collection Into Your Hauling Contract</a:t>
            </a:r>
            <a:endParaRPr/>
          </a:p>
        </p:txBody>
      </p:sp>
      <p:sp>
        <p:nvSpPr>
          <p:cNvPr id="1130" name="Google Shape;1130;p134"/>
          <p:cNvSpPr txBox="1">
            <a:spLocks noGrp="1"/>
          </p:cNvSpPr>
          <p:nvPr>
            <p:ph type="body" idx="1"/>
          </p:nvPr>
        </p:nvSpPr>
        <p:spPr>
          <a:xfrm>
            <a:off x="0" y="1447800"/>
            <a:ext cx="9050700" cy="4419600"/>
          </a:xfrm>
          <a:prstGeom prst="rect">
            <a:avLst/>
          </a:prstGeom>
          <a:noFill/>
          <a:ln>
            <a:noFill/>
          </a:ln>
        </p:spPr>
        <p:txBody>
          <a:bodyPr spcFirstLastPara="1" wrap="square" lIns="121875" tIns="60925" rIns="121875" bIns="60925" anchor="t" anchorCtr="0">
            <a:noAutofit/>
          </a:bodyPr>
          <a:lstStyle/>
          <a:p>
            <a:pPr marL="228621" lvl="0" indent="-228621" algn="l" rtl="0">
              <a:lnSpc>
                <a:spcPct val="70000"/>
              </a:lnSpc>
              <a:spcBef>
                <a:spcPts val="0"/>
              </a:spcBef>
              <a:spcAft>
                <a:spcPts val="0"/>
              </a:spcAft>
              <a:buSzPts val="1943"/>
              <a:buChar char="•"/>
            </a:pPr>
            <a:r>
              <a:rPr lang="en-US" sz="1943"/>
              <a:t>The municipal decision to re-negotiate an extension or go out to bid provides key leverage to add food scrap programming, THIS IS YOUR CHANCE TO UPGRADE THE SERVICES.</a:t>
            </a:r>
            <a:endParaRPr/>
          </a:p>
          <a:p>
            <a:pPr marL="566980" lvl="1" indent="-228621" algn="l" rtl="0">
              <a:lnSpc>
                <a:spcPct val="70000"/>
              </a:lnSpc>
              <a:spcBef>
                <a:spcPts val="900"/>
              </a:spcBef>
              <a:spcAft>
                <a:spcPts val="0"/>
              </a:spcAft>
              <a:buSzPts val="1665"/>
              <a:buChar char="–"/>
            </a:pPr>
            <a:r>
              <a:rPr lang="en-US" sz="1665"/>
              <a:t>Each Lake County food scrap program has been the result of an extension or RFP</a:t>
            </a:r>
            <a:endParaRPr/>
          </a:p>
          <a:p>
            <a:pPr marL="228621" lvl="0" indent="-228621" algn="l" rtl="0">
              <a:lnSpc>
                <a:spcPct val="70000"/>
              </a:lnSpc>
              <a:spcBef>
                <a:spcPts val="1350"/>
              </a:spcBef>
              <a:spcAft>
                <a:spcPts val="0"/>
              </a:spcAft>
              <a:buSzPts val="1943"/>
              <a:buChar char="•"/>
            </a:pPr>
            <a:r>
              <a:rPr lang="en-US" sz="1943"/>
              <a:t>Many haulers are more willing to expand services (e.g., food scrap collection) in return for a contract extension.</a:t>
            </a:r>
            <a:endParaRPr/>
          </a:p>
          <a:p>
            <a:pPr marL="566980" lvl="1" indent="-228621" algn="l" rtl="0">
              <a:lnSpc>
                <a:spcPct val="70000"/>
              </a:lnSpc>
              <a:spcBef>
                <a:spcPts val="900"/>
              </a:spcBef>
              <a:spcAft>
                <a:spcPts val="0"/>
              </a:spcAft>
              <a:buSzPts val="1665"/>
              <a:buChar char="–"/>
            </a:pPr>
            <a:r>
              <a:rPr lang="en-US" sz="1665"/>
              <a:t>Most haulers are still moving slowly into food scrap collection, but will respond if that is what their clients want </a:t>
            </a:r>
            <a:endParaRPr/>
          </a:p>
          <a:p>
            <a:pPr marL="228621" lvl="0" indent="-228621" algn="l" rtl="0">
              <a:lnSpc>
                <a:spcPct val="70000"/>
              </a:lnSpc>
              <a:spcBef>
                <a:spcPts val="1350"/>
              </a:spcBef>
              <a:spcAft>
                <a:spcPts val="0"/>
              </a:spcAft>
              <a:buSzPts val="1943"/>
              <a:buChar char="•"/>
            </a:pPr>
            <a:r>
              <a:rPr lang="en-US" sz="1943"/>
              <a:t>If going out to bid, add the food scrap options you want into the RFP, get quotes on several programs to provide options to your board.</a:t>
            </a:r>
            <a:endParaRPr/>
          </a:p>
          <a:p>
            <a:pPr marL="566980" lvl="1" indent="-228621" algn="l" rtl="0">
              <a:lnSpc>
                <a:spcPct val="70000"/>
              </a:lnSpc>
              <a:spcBef>
                <a:spcPts val="900"/>
              </a:spcBef>
              <a:spcAft>
                <a:spcPts val="0"/>
              </a:spcAft>
              <a:buSzPts val="1665"/>
              <a:buChar char="–"/>
            </a:pPr>
            <a:r>
              <a:rPr lang="en-US" sz="1665"/>
              <a:t>Write options/costs into the contract that can be implemented later during the contract term</a:t>
            </a:r>
            <a:endParaRPr/>
          </a:p>
          <a:p>
            <a:pPr marL="228621" lvl="0" indent="-228621" algn="l" rtl="0">
              <a:lnSpc>
                <a:spcPct val="70000"/>
              </a:lnSpc>
              <a:spcBef>
                <a:spcPts val="1350"/>
              </a:spcBef>
              <a:spcAft>
                <a:spcPts val="0"/>
              </a:spcAft>
              <a:buSzPts val="1943"/>
              <a:buChar char="•"/>
            </a:pPr>
            <a:r>
              <a:rPr lang="en-US" sz="1943"/>
              <a:t>The “ride along” program is easiest program to implement and “sell” to the village board/city council due to its very low or no cost.</a:t>
            </a:r>
            <a:endParaRPr/>
          </a:p>
          <a:p>
            <a:pPr marL="566980" lvl="1" indent="-228621" algn="l" rtl="0">
              <a:lnSpc>
                <a:spcPct val="70000"/>
              </a:lnSpc>
              <a:spcBef>
                <a:spcPts val="900"/>
              </a:spcBef>
              <a:spcAft>
                <a:spcPts val="0"/>
              </a:spcAft>
              <a:buSzPts val="1665"/>
              <a:buChar char="–"/>
            </a:pPr>
            <a:r>
              <a:rPr lang="en-US" sz="1665"/>
              <a:t>First step towards a year round program</a:t>
            </a:r>
            <a:br>
              <a:rPr lang="en-US" sz="1665"/>
            </a:br>
            <a:endParaRPr sz="1665"/>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35"/>
          <p:cNvSpPr txBox="1">
            <a:spLocks noGrp="1"/>
          </p:cNvSpPr>
          <p:nvPr>
            <p:ph type="title"/>
          </p:nvPr>
        </p:nvSpPr>
        <p:spPr>
          <a:xfrm>
            <a:off x="914400" y="152400"/>
            <a:ext cx="78486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Collection Expansion</a:t>
            </a:r>
            <a:endParaRPr/>
          </a:p>
        </p:txBody>
      </p:sp>
      <p:sp>
        <p:nvSpPr>
          <p:cNvPr id="1137" name="Google Shape;1137;p135"/>
          <p:cNvSpPr txBox="1"/>
          <p:nvPr/>
        </p:nvSpPr>
        <p:spPr>
          <a:xfrm>
            <a:off x="4850484" y="1447800"/>
            <a:ext cx="3657600" cy="5562600"/>
          </a:xfrm>
          <a:prstGeom prst="rect">
            <a:avLst/>
          </a:prstGeom>
          <a:noFill/>
          <a:ln>
            <a:noFill/>
          </a:ln>
        </p:spPr>
        <p:txBody>
          <a:bodyPr spcFirstLastPara="1" wrap="square" lIns="91425" tIns="45700" rIns="91425" bIns="45700" anchor="t" anchorCtr="0">
            <a:noAutofit/>
          </a:bodyPr>
          <a:lstStyle/>
          <a:p>
            <a:pPr marL="228621" marR="0" lvl="0" indent="-228621" algn="l" rtl="0">
              <a:lnSpc>
                <a:spcPct val="70000"/>
              </a:lnSpc>
              <a:spcBef>
                <a:spcPts val="0"/>
              </a:spcBef>
              <a:spcAft>
                <a:spcPts val="0"/>
              </a:spcAft>
              <a:buClr>
                <a:schemeClr val="accent1"/>
              </a:buClr>
              <a:buSzPts val="1313"/>
              <a:buFont typeface="Arial"/>
              <a:buChar char="•"/>
            </a:pPr>
            <a:r>
              <a:rPr lang="en-US" sz="1313">
                <a:solidFill>
                  <a:schemeClr val="dk1"/>
                </a:solidFill>
                <a:latin typeface="Constantia"/>
                <a:ea typeface="Constantia"/>
                <a:cs typeface="Constantia"/>
                <a:sym typeface="Constantia"/>
              </a:rPr>
              <a:t>2016</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Bannockburn</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Deer Park</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Grayslake</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Hawthorn Woods</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City of Highland Park</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Island Lake</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Mundelein</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North Barrington (year round, appr. 150 homes)</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Port Barrington</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Riverwoods</a:t>
            </a:r>
            <a:endParaRPr sz="1125" b="0" i="0" u="none" strike="noStrike" cap="none">
              <a:solidFill>
                <a:schemeClr val="dk1"/>
              </a:solidFill>
              <a:latin typeface="Constantia"/>
              <a:ea typeface="Constantia"/>
              <a:cs typeface="Constantia"/>
              <a:sym typeface="Constantia"/>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Tower Lakes</a:t>
            </a:r>
            <a:endParaRPr/>
          </a:p>
          <a:p>
            <a:pPr marL="228621" marR="0" lvl="0" indent="-228621" algn="l" rtl="0">
              <a:lnSpc>
                <a:spcPct val="70000"/>
              </a:lnSpc>
              <a:spcBef>
                <a:spcPts val="1350"/>
              </a:spcBef>
              <a:spcAft>
                <a:spcPts val="0"/>
              </a:spcAft>
              <a:buClr>
                <a:srgbClr val="89C01C"/>
              </a:buClr>
              <a:buSzPts val="1313"/>
              <a:buFont typeface="Arial"/>
              <a:buChar char="•"/>
            </a:pPr>
            <a:r>
              <a:rPr lang="en-US" sz="1313">
                <a:solidFill>
                  <a:srgbClr val="000000"/>
                </a:solidFill>
                <a:latin typeface="Constantia"/>
                <a:ea typeface="Constantia"/>
                <a:cs typeface="Constantia"/>
                <a:sym typeface="Constantia"/>
              </a:rPr>
              <a:t>2017</a:t>
            </a:r>
            <a:endParaRPr sz="1313">
              <a:solidFill>
                <a:schemeClr val="dk1"/>
              </a:solidFill>
              <a:latin typeface="Constantia"/>
              <a:ea typeface="Constantia"/>
              <a:cs typeface="Constantia"/>
              <a:sym typeface="Constantia"/>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City of Highwood (year round)</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Lake Bluff (year round)</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Village of Volo</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Fox Lake</a:t>
            </a:r>
            <a:endParaRPr/>
          </a:p>
          <a:p>
            <a:pPr marL="228621" marR="0" lvl="0" indent="-228621" algn="l" rtl="0">
              <a:lnSpc>
                <a:spcPct val="70000"/>
              </a:lnSpc>
              <a:spcBef>
                <a:spcPts val="1350"/>
              </a:spcBef>
              <a:spcAft>
                <a:spcPts val="0"/>
              </a:spcAft>
              <a:buClr>
                <a:schemeClr val="accent1"/>
              </a:buClr>
              <a:buSzPts val="1313"/>
              <a:buFont typeface="Arial"/>
              <a:buChar char="•"/>
            </a:pPr>
            <a:r>
              <a:rPr lang="en-US" sz="1313">
                <a:solidFill>
                  <a:schemeClr val="dk1"/>
                </a:solidFill>
                <a:latin typeface="Constantia"/>
                <a:ea typeface="Constantia"/>
                <a:cs typeface="Constantia"/>
                <a:sym typeface="Constantia"/>
              </a:rPr>
              <a:t>2018</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Gurnee</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Kildeer</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Lake Barrington</a:t>
            </a:r>
            <a:endParaRPr/>
          </a:p>
          <a:p>
            <a:pPr marL="566980" marR="0" lvl="1" indent="-228621" algn="l" rtl="0">
              <a:lnSpc>
                <a:spcPct val="70000"/>
              </a:lnSpc>
              <a:spcBef>
                <a:spcPts val="900"/>
              </a:spcBef>
              <a:spcAft>
                <a:spcPts val="0"/>
              </a:spcAft>
              <a:buClr>
                <a:schemeClr val="accent1"/>
              </a:buClr>
              <a:buSzPts val="1125"/>
              <a:buFont typeface="Arial"/>
              <a:buChar char="–"/>
            </a:pPr>
            <a:r>
              <a:rPr lang="en-US" sz="1125" b="0" i="0" u="none" strike="noStrike" cap="none">
                <a:solidFill>
                  <a:schemeClr val="dk1"/>
                </a:solidFill>
                <a:latin typeface="Constantia"/>
                <a:ea typeface="Constantia"/>
                <a:cs typeface="Constantia"/>
                <a:sym typeface="Constantia"/>
              </a:rPr>
              <a:t>Round Lake Beach</a:t>
            </a:r>
            <a:endParaRPr/>
          </a:p>
          <a:p>
            <a:pPr marL="566980" marR="0" lvl="1" indent="-157183" algn="l" rtl="0">
              <a:lnSpc>
                <a:spcPct val="70000"/>
              </a:lnSpc>
              <a:spcBef>
                <a:spcPts val="900"/>
              </a:spcBef>
              <a:spcAft>
                <a:spcPts val="0"/>
              </a:spcAft>
              <a:buClr>
                <a:schemeClr val="accent1"/>
              </a:buClr>
              <a:buSzPts val="1125"/>
              <a:buFont typeface="Arial"/>
              <a:buNone/>
            </a:pPr>
            <a:endParaRPr sz="1125" b="0" i="0" u="none" strike="noStrike" cap="none">
              <a:solidFill>
                <a:schemeClr val="dk1"/>
              </a:solidFill>
              <a:latin typeface="Constantia"/>
              <a:ea typeface="Constantia"/>
              <a:cs typeface="Constantia"/>
              <a:sym typeface="Constantia"/>
            </a:endParaRPr>
          </a:p>
          <a:p>
            <a:pPr marL="0" marR="0" lvl="0" indent="0" algn="l" rtl="0">
              <a:lnSpc>
                <a:spcPct val="70000"/>
              </a:lnSpc>
              <a:spcBef>
                <a:spcPts val="1350"/>
              </a:spcBef>
              <a:spcAft>
                <a:spcPts val="0"/>
              </a:spcAft>
              <a:buClr>
                <a:schemeClr val="accent1"/>
              </a:buClr>
              <a:buSzPts val="1313"/>
              <a:buFont typeface="Arial"/>
              <a:buNone/>
            </a:pPr>
            <a:endParaRPr sz="1313">
              <a:solidFill>
                <a:schemeClr val="dk1"/>
              </a:solidFill>
              <a:latin typeface="Constantia"/>
              <a:ea typeface="Constantia"/>
              <a:cs typeface="Constantia"/>
              <a:sym typeface="Constantia"/>
            </a:endParaRPr>
          </a:p>
        </p:txBody>
      </p:sp>
      <p:pic>
        <p:nvPicPr>
          <p:cNvPr id="1138" name="Google Shape;1138;p135"/>
          <p:cNvPicPr preferRelativeResize="0"/>
          <p:nvPr/>
        </p:nvPicPr>
        <p:blipFill rotWithShape="1">
          <a:blip r:embed="rId3">
            <a:alphaModFix/>
          </a:blip>
          <a:srcRect/>
          <a:stretch/>
        </p:blipFill>
        <p:spPr>
          <a:xfrm>
            <a:off x="304800" y="1632408"/>
            <a:ext cx="4171950" cy="31289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36"/>
          <p:cNvSpPr txBox="1">
            <a:spLocks noGrp="1"/>
          </p:cNvSpPr>
          <p:nvPr>
            <p:ph type="title"/>
          </p:nvPr>
        </p:nvSpPr>
        <p:spPr>
          <a:xfrm>
            <a:off x="914400" y="152400"/>
            <a:ext cx="78486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Program Expansion</a:t>
            </a:r>
            <a:endParaRPr/>
          </a:p>
        </p:txBody>
      </p:sp>
      <p:sp>
        <p:nvSpPr>
          <p:cNvPr id="1145" name="Google Shape;1145;p136"/>
          <p:cNvSpPr txBox="1"/>
          <p:nvPr/>
        </p:nvSpPr>
        <p:spPr>
          <a:xfrm>
            <a:off x="4850484" y="1600200"/>
            <a:ext cx="3657600" cy="4724400"/>
          </a:xfrm>
          <a:prstGeom prst="rect">
            <a:avLst/>
          </a:prstGeom>
          <a:noFill/>
          <a:ln>
            <a:noFill/>
          </a:ln>
        </p:spPr>
        <p:txBody>
          <a:bodyPr spcFirstLastPara="1" wrap="square" lIns="91425" tIns="45700" rIns="91425" bIns="45700" anchor="t" anchorCtr="0">
            <a:noAutofit/>
          </a:bodyPr>
          <a:lstStyle/>
          <a:p>
            <a:pPr marL="228621" marR="0" lvl="0" indent="-228621" algn="l" rtl="0">
              <a:lnSpc>
                <a:spcPct val="70000"/>
              </a:lnSpc>
              <a:spcBef>
                <a:spcPts val="0"/>
              </a:spcBef>
              <a:spcAft>
                <a:spcPts val="0"/>
              </a:spcAft>
              <a:buClr>
                <a:schemeClr val="accent1"/>
              </a:buClr>
              <a:buSzPts val="1785"/>
              <a:buFont typeface="Arial"/>
              <a:buChar char="•"/>
            </a:pPr>
            <a:r>
              <a:rPr lang="en-US" sz="1785">
                <a:solidFill>
                  <a:schemeClr val="dk1"/>
                </a:solidFill>
                <a:latin typeface="Constantia"/>
                <a:ea typeface="Constantia"/>
                <a:cs typeface="Constantia"/>
                <a:sym typeface="Constantia"/>
              </a:rPr>
              <a:t>In 2018, Lake County Jail implements food scrap/recycling program, cut waste by over 50% and reduced costs.</a:t>
            </a:r>
            <a:endParaRPr/>
          </a:p>
          <a:p>
            <a:pPr marL="228621" marR="0" lvl="0" indent="-228621" algn="l" rtl="0">
              <a:lnSpc>
                <a:spcPct val="70000"/>
              </a:lnSpc>
              <a:spcBef>
                <a:spcPts val="1350"/>
              </a:spcBef>
              <a:spcAft>
                <a:spcPts val="0"/>
              </a:spcAft>
              <a:buClr>
                <a:srgbClr val="89C01C"/>
              </a:buClr>
              <a:buSzPts val="1785"/>
              <a:buFont typeface="Arial"/>
              <a:buChar char="•"/>
            </a:pPr>
            <a:r>
              <a:rPr lang="en-US" sz="1785">
                <a:solidFill>
                  <a:srgbClr val="000000"/>
                </a:solidFill>
                <a:latin typeface="Constantia"/>
                <a:ea typeface="Constantia"/>
                <a:cs typeface="Constantia"/>
                <a:sym typeface="Constantia"/>
              </a:rPr>
              <a:t>The seven commercial franchises in Lake County all have food scrap pricing in the contracts.  In 2018 hired Bright Beat to initiate food scrap programs in Highland Park and Grayslake, plan to expand to other towns in 2019.</a:t>
            </a:r>
            <a:endParaRPr/>
          </a:p>
          <a:p>
            <a:pPr marL="228621" marR="0" lvl="0" indent="-228621" algn="l" rtl="0">
              <a:lnSpc>
                <a:spcPct val="70000"/>
              </a:lnSpc>
              <a:spcBef>
                <a:spcPts val="1350"/>
              </a:spcBef>
              <a:spcAft>
                <a:spcPts val="0"/>
              </a:spcAft>
              <a:buClr>
                <a:srgbClr val="89C01C"/>
              </a:buClr>
              <a:buSzPts val="1785"/>
              <a:buFont typeface="Arial"/>
              <a:buChar char="•"/>
            </a:pPr>
            <a:r>
              <a:rPr lang="en-US" sz="1785">
                <a:solidFill>
                  <a:srgbClr val="000000"/>
                </a:solidFill>
                <a:latin typeface="Constantia"/>
                <a:ea typeface="Constantia"/>
                <a:cs typeface="Constantia"/>
                <a:sym typeface="Constantia"/>
              </a:rPr>
              <a:t>Midwest Organics Recycling made a significant investment in expanding its site in 2017, the largest in Lake County.</a:t>
            </a:r>
            <a:endParaRPr/>
          </a:p>
          <a:p>
            <a:pPr marL="228621" marR="0" lvl="0" indent="-228621" algn="l" rtl="0">
              <a:lnSpc>
                <a:spcPct val="70000"/>
              </a:lnSpc>
              <a:spcBef>
                <a:spcPts val="1350"/>
              </a:spcBef>
              <a:spcAft>
                <a:spcPts val="0"/>
              </a:spcAft>
              <a:buClr>
                <a:srgbClr val="89C01C"/>
              </a:buClr>
              <a:buSzPts val="1785"/>
              <a:buFont typeface="Arial"/>
              <a:buChar char="•"/>
            </a:pPr>
            <a:r>
              <a:rPr lang="en-US" sz="1785">
                <a:solidFill>
                  <a:srgbClr val="000000"/>
                </a:solidFill>
                <a:latin typeface="Constantia"/>
                <a:ea typeface="Constantia"/>
                <a:cs typeface="Constantia"/>
                <a:sym typeface="Constantia"/>
              </a:rPr>
              <a:t>Route density and reduced costs can be achieved when businesses, institutions and schools within a town begin food scrap diversion programs.</a:t>
            </a:r>
            <a:endParaRPr sz="1785">
              <a:solidFill>
                <a:schemeClr val="dk1"/>
              </a:solidFill>
              <a:latin typeface="Constantia"/>
              <a:ea typeface="Constantia"/>
              <a:cs typeface="Constantia"/>
              <a:sym typeface="Constantia"/>
            </a:endParaRPr>
          </a:p>
          <a:p>
            <a:pPr marL="0" marR="0" lvl="0" indent="0" algn="l" rtl="0">
              <a:lnSpc>
                <a:spcPct val="70000"/>
              </a:lnSpc>
              <a:spcBef>
                <a:spcPts val="1350"/>
              </a:spcBef>
              <a:spcAft>
                <a:spcPts val="0"/>
              </a:spcAft>
              <a:buClr>
                <a:schemeClr val="accent1"/>
              </a:buClr>
              <a:buSzPts val="1785"/>
              <a:buFont typeface="Arial"/>
              <a:buNone/>
            </a:pPr>
            <a:endParaRPr sz="1785">
              <a:solidFill>
                <a:schemeClr val="dk1"/>
              </a:solidFill>
              <a:latin typeface="Constantia"/>
              <a:ea typeface="Constantia"/>
              <a:cs typeface="Constantia"/>
              <a:sym typeface="Constantia"/>
            </a:endParaRPr>
          </a:p>
        </p:txBody>
      </p:sp>
      <p:pic>
        <p:nvPicPr>
          <p:cNvPr id="1146" name="Google Shape;1146;p136"/>
          <p:cNvPicPr preferRelativeResize="0"/>
          <p:nvPr/>
        </p:nvPicPr>
        <p:blipFill rotWithShape="1">
          <a:blip r:embed="rId3">
            <a:alphaModFix/>
          </a:blip>
          <a:srcRect/>
          <a:stretch/>
        </p:blipFill>
        <p:spPr>
          <a:xfrm>
            <a:off x="304800" y="1632408"/>
            <a:ext cx="4171950" cy="312896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37"/>
          <p:cNvSpPr txBox="1">
            <a:spLocks noGrp="1"/>
          </p:cNvSpPr>
          <p:nvPr>
            <p:ph type="title"/>
          </p:nvPr>
        </p:nvSpPr>
        <p:spPr>
          <a:xfrm>
            <a:off x="914400" y="152400"/>
            <a:ext cx="78486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Food Scrap Program Expansion</a:t>
            </a:r>
            <a:endParaRPr/>
          </a:p>
        </p:txBody>
      </p:sp>
      <p:sp>
        <p:nvSpPr>
          <p:cNvPr id="1153" name="Google Shape;1153;p137"/>
          <p:cNvSpPr txBox="1"/>
          <p:nvPr/>
        </p:nvSpPr>
        <p:spPr>
          <a:xfrm>
            <a:off x="4495800" y="1600200"/>
            <a:ext cx="4012284" cy="51054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accent1"/>
              </a:buClr>
              <a:buSzPts val="1628"/>
              <a:buFont typeface="Arial"/>
              <a:buNone/>
            </a:pPr>
            <a:r>
              <a:rPr lang="en-US" sz="1628">
                <a:solidFill>
                  <a:schemeClr val="dk1"/>
                </a:solidFill>
                <a:latin typeface="Constantia"/>
                <a:ea typeface="Constantia"/>
                <a:cs typeface="Constantia"/>
                <a:sym typeface="Constantia"/>
              </a:rPr>
              <a:t>Key factors to consider:</a:t>
            </a:r>
            <a:endParaRPr/>
          </a:p>
          <a:p>
            <a:pPr marL="228621" marR="0" lvl="0" indent="-228621" algn="l" rtl="0">
              <a:lnSpc>
                <a:spcPct val="70000"/>
              </a:lnSpc>
              <a:spcBef>
                <a:spcPts val="1350"/>
              </a:spcBef>
              <a:spcAft>
                <a:spcPts val="0"/>
              </a:spcAft>
              <a:buClr>
                <a:schemeClr val="accent1"/>
              </a:buClr>
              <a:buSzPts val="1628"/>
              <a:buFont typeface="Arial"/>
              <a:buChar char="•"/>
            </a:pPr>
            <a:r>
              <a:rPr lang="en-US" sz="1628">
                <a:solidFill>
                  <a:schemeClr val="dk1"/>
                </a:solidFill>
                <a:latin typeface="Constantia"/>
                <a:ea typeface="Constantia"/>
                <a:cs typeface="Constantia"/>
                <a:sym typeface="Constantia"/>
              </a:rPr>
              <a:t>Need infrastructure to reduce costs (both landscape waste transfer stations and compost sites)</a:t>
            </a:r>
            <a:endParaRPr/>
          </a:p>
          <a:p>
            <a:pPr marL="228621" marR="0" lvl="0" indent="-228621" algn="l" rtl="0">
              <a:lnSpc>
                <a:spcPct val="70000"/>
              </a:lnSpc>
              <a:spcBef>
                <a:spcPts val="1350"/>
              </a:spcBef>
              <a:spcAft>
                <a:spcPts val="0"/>
              </a:spcAft>
              <a:buClr>
                <a:schemeClr val="accent1"/>
              </a:buClr>
              <a:buSzPts val="1628"/>
              <a:buFont typeface="Arial"/>
              <a:buChar char="•"/>
            </a:pPr>
            <a:r>
              <a:rPr lang="en-US" sz="1628">
                <a:solidFill>
                  <a:schemeClr val="dk1"/>
                </a:solidFill>
                <a:latin typeface="Constantia"/>
                <a:ea typeface="Constantia"/>
                <a:cs typeface="Constantia"/>
                <a:sym typeface="Constantia"/>
              </a:rPr>
              <a:t>Local government must work to develop markets for compost through local use, market growth will prompt compost sites to invest and help grow organics diversion programs</a:t>
            </a:r>
            <a:endParaRPr/>
          </a:p>
          <a:p>
            <a:pPr marL="228621" marR="0" lvl="0" indent="-228621" algn="l" rtl="0">
              <a:lnSpc>
                <a:spcPct val="70000"/>
              </a:lnSpc>
              <a:spcBef>
                <a:spcPts val="1350"/>
              </a:spcBef>
              <a:spcAft>
                <a:spcPts val="0"/>
              </a:spcAft>
              <a:buClr>
                <a:schemeClr val="accent1"/>
              </a:buClr>
              <a:buSzPts val="1628"/>
              <a:buFont typeface="Arial"/>
              <a:buChar char="•"/>
            </a:pPr>
            <a:r>
              <a:rPr lang="en-US" sz="1628">
                <a:solidFill>
                  <a:schemeClr val="dk1"/>
                </a:solidFill>
                <a:latin typeface="Constantia"/>
                <a:ea typeface="Constantia"/>
                <a:cs typeface="Constantia"/>
                <a:sym typeface="Constantia"/>
              </a:rPr>
              <a:t>Ride along can be done at no cost, depending on negotiations, the goal is for ride along programs to become year round</a:t>
            </a:r>
            <a:endParaRPr/>
          </a:p>
          <a:p>
            <a:pPr marL="228621" marR="0" lvl="0" indent="-228621" algn="l" rtl="0">
              <a:lnSpc>
                <a:spcPct val="70000"/>
              </a:lnSpc>
              <a:spcBef>
                <a:spcPts val="1350"/>
              </a:spcBef>
              <a:spcAft>
                <a:spcPts val="0"/>
              </a:spcAft>
              <a:buClr>
                <a:schemeClr val="accent1"/>
              </a:buClr>
              <a:buSzPts val="1628"/>
              <a:buFont typeface="Arial"/>
              <a:buChar char="•"/>
            </a:pPr>
            <a:r>
              <a:rPr lang="en-US" sz="1628">
                <a:solidFill>
                  <a:schemeClr val="dk1"/>
                </a:solidFill>
                <a:latin typeface="Constantia"/>
                <a:ea typeface="Constantia"/>
                <a:cs typeface="Constantia"/>
                <a:sym typeface="Constantia"/>
              </a:rPr>
              <a:t>It takes one or two towns to begin a bigger movement</a:t>
            </a:r>
            <a:endParaRPr/>
          </a:p>
          <a:p>
            <a:pPr marL="228621" marR="0" lvl="0" indent="-228621" algn="l" rtl="0">
              <a:lnSpc>
                <a:spcPct val="70000"/>
              </a:lnSpc>
              <a:spcBef>
                <a:spcPts val="1350"/>
              </a:spcBef>
              <a:spcAft>
                <a:spcPts val="0"/>
              </a:spcAft>
              <a:buClr>
                <a:schemeClr val="accent1"/>
              </a:buClr>
              <a:buSzPts val="1628"/>
              <a:buFont typeface="Arial"/>
              <a:buChar char="•"/>
            </a:pPr>
            <a:r>
              <a:rPr lang="en-US" sz="1628">
                <a:solidFill>
                  <a:schemeClr val="dk1"/>
                </a:solidFill>
                <a:latin typeface="Constantia"/>
                <a:ea typeface="Constantia"/>
                <a:cs typeface="Constantia"/>
                <a:sym typeface="Constantia"/>
              </a:rPr>
              <a:t>Hauler’s willingness to work with you is key</a:t>
            </a:r>
            <a:endParaRPr/>
          </a:p>
          <a:p>
            <a:pPr marL="228621" marR="0" lvl="0" indent="-228621" algn="l" rtl="0">
              <a:lnSpc>
                <a:spcPct val="70000"/>
              </a:lnSpc>
              <a:spcBef>
                <a:spcPts val="1350"/>
              </a:spcBef>
              <a:spcAft>
                <a:spcPts val="0"/>
              </a:spcAft>
              <a:buClr>
                <a:schemeClr val="accent1"/>
              </a:buClr>
              <a:buSzPts val="1628"/>
              <a:buFont typeface="Arial"/>
              <a:buChar char="•"/>
            </a:pPr>
            <a:r>
              <a:rPr lang="en-US" sz="1628">
                <a:solidFill>
                  <a:schemeClr val="dk1"/>
                </a:solidFill>
                <a:latin typeface="Constantia"/>
                <a:ea typeface="Constantia"/>
                <a:cs typeface="Constantia"/>
                <a:sym typeface="Constantia"/>
              </a:rPr>
              <a:t>Education, Education, Education, this will be a long term effort to change behavior</a:t>
            </a:r>
            <a:endParaRPr/>
          </a:p>
        </p:txBody>
      </p:sp>
      <p:pic>
        <p:nvPicPr>
          <p:cNvPr id="1154" name="Google Shape;1154;p137"/>
          <p:cNvPicPr preferRelativeResize="0"/>
          <p:nvPr/>
        </p:nvPicPr>
        <p:blipFill rotWithShape="1">
          <a:blip r:embed="rId3">
            <a:alphaModFix/>
          </a:blip>
          <a:srcRect/>
          <a:stretch/>
        </p:blipFill>
        <p:spPr>
          <a:xfrm>
            <a:off x="152400" y="2057400"/>
            <a:ext cx="4171950" cy="31289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38"/>
          <p:cNvSpPr txBox="1">
            <a:spLocks noGrp="1"/>
          </p:cNvSpPr>
          <p:nvPr>
            <p:ph type="title"/>
          </p:nvPr>
        </p:nvSpPr>
        <p:spPr>
          <a:xfrm>
            <a:off x="914400" y="762000"/>
            <a:ext cx="7315200" cy="6858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a:t>Thank you!  Questions?</a:t>
            </a:r>
            <a:endParaRPr/>
          </a:p>
        </p:txBody>
      </p:sp>
      <p:pic>
        <p:nvPicPr>
          <p:cNvPr id="1161" name="Google Shape;1161;p138"/>
          <p:cNvPicPr preferRelativeResize="0"/>
          <p:nvPr/>
        </p:nvPicPr>
        <p:blipFill rotWithShape="1">
          <a:blip r:embed="rId3">
            <a:alphaModFix/>
          </a:blip>
          <a:srcRect/>
          <a:stretch/>
        </p:blipFill>
        <p:spPr>
          <a:xfrm>
            <a:off x="0" y="3217453"/>
            <a:ext cx="9144000" cy="3640547"/>
          </a:xfrm>
          <a:prstGeom prst="rect">
            <a:avLst/>
          </a:prstGeom>
          <a:noFill/>
          <a:ln>
            <a:noFill/>
          </a:ln>
        </p:spPr>
      </p:pic>
      <p:sp>
        <p:nvSpPr>
          <p:cNvPr id="1162" name="Google Shape;1162;p138"/>
          <p:cNvSpPr txBox="1"/>
          <p:nvPr/>
        </p:nvSpPr>
        <p:spPr>
          <a:xfrm>
            <a:off x="914400" y="1420392"/>
            <a:ext cx="8153400" cy="397565"/>
          </a:xfrm>
          <a:prstGeom prst="rect">
            <a:avLst/>
          </a:prstGeom>
          <a:noFill/>
          <a:ln>
            <a:noFill/>
          </a:ln>
        </p:spPr>
        <p:txBody>
          <a:bodyPr spcFirstLastPara="1" wrap="square" lIns="121875" tIns="60925" rIns="121875" bIns="60925" anchor="t" anchorCtr="0">
            <a:noAutofit/>
          </a:bodyPr>
          <a:lstStyle/>
          <a:p>
            <a:pPr marL="0" marR="0" lvl="0" indent="0" algn="l" rtl="0">
              <a:lnSpc>
                <a:spcPct val="90000"/>
              </a:lnSpc>
              <a:spcBef>
                <a:spcPts val="0"/>
              </a:spcBef>
              <a:spcAft>
                <a:spcPts val="0"/>
              </a:spcAft>
              <a:buClr>
                <a:schemeClr val="accent1"/>
              </a:buClr>
              <a:buSzPts val="2800"/>
              <a:buFont typeface="Arial"/>
              <a:buNone/>
            </a:pPr>
            <a:endParaRPr sz="2800">
              <a:solidFill>
                <a:schemeClr val="accent1"/>
              </a:solidFill>
              <a:latin typeface="Constantia"/>
              <a:ea typeface="Constantia"/>
              <a:cs typeface="Constantia"/>
              <a:sym typeface="Constantia"/>
            </a:endParaRPr>
          </a:p>
        </p:txBody>
      </p:sp>
      <p:sp>
        <p:nvSpPr>
          <p:cNvPr id="1163" name="Google Shape;1163;p138"/>
          <p:cNvSpPr txBox="1"/>
          <p:nvPr/>
        </p:nvSpPr>
        <p:spPr>
          <a:xfrm>
            <a:off x="914400" y="1876184"/>
            <a:ext cx="57912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onstantia"/>
                <a:ea typeface="Constantia"/>
                <a:cs typeface="Constantia"/>
                <a:sym typeface="Constantia"/>
              </a:rPr>
              <a:t>For More Information Contact:</a:t>
            </a:r>
            <a:endParaRPr/>
          </a:p>
          <a:p>
            <a:pPr marL="0" marR="0" lvl="0" indent="0" algn="l" rtl="0">
              <a:spcBef>
                <a:spcPts val="0"/>
              </a:spcBef>
              <a:spcAft>
                <a:spcPts val="0"/>
              </a:spcAft>
              <a:buNone/>
            </a:pPr>
            <a:r>
              <a:rPr lang="en-US" sz="2400">
                <a:solidFill>
                  <a:schemeClr val="dk1"/>
                </a:solidFill>
                <a:latin typeface="Constantia"/>
                <a:ea typeface="Constantia"/>
                <a:cs typeface="Constantia"/>
                <a:sym typeface="Constantia"/>
              </a:rPr>
              <a:t>Walter Willis, wwillis@Swalco.org </a:t>
            </a:r>
            <a:endParaRPr/>
          </a:p>
          <a:p>
            <a:pPr marL="0" marR="0" lvl="0" indent="0" algn="l" rtl="0">
              <a:spcBef>
                <a:spcPts val="0"/>
              </a:spcBef>
              <a:spcAft>
                <a:spcPts val="0"/>
              </a:spcAft>
              <a:buNone/>
            </a:pPr>
            <a:r>
              <a:rPr lang="en-US" sz="2400">
                <a:solidFill>
                  <a:schemeClr val="dk1"/>
                </a:solidFill>
                <a:latin typeface="Constantia"/>
                <a:ea typeface="Constantia"/>
                <a:cs typeface="Constantia"/>
                <a:sym typeface="Constantia"/>
              </a:rPr>
              <a:t>(847) 377-4951</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39"/>
          <p:cNvSpPr txBox="1">
            <a:spLocks noGrp="1"/>
          </p:cNvSpPr>
          <p:nvPr>
            <p:ph type="title"/>
          </p:nvPr>
        </p:nvSpPr>
        <p:spPr>
          <a:xfrm>
            <a:off x="3131163" y="2621075"/>
            <a:ext cx="5889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a:t>Katie Friedman</a:t>
            </a:r>
            <a:r>
              <a:rPr lang="en-US" sz="3240" b="0" i="0" u="none" strike="noStrike" cap="none">
                <a:solidFill>
                  <a:srgbClr val="262626"/>
                </a:solidFill>
                <a:latin typeface="Century Gothic"/>
                <a:ea typeface="Century Gothic"/>
                <a:cs typeface="Century Gothic"/>
                <a:sym typeface="Century Gothic"/>
              </a:rPr>
              <a:t/>
            </a:r>
            <a:br>
              <a:rPr lang="en-US" sz="3240" b="0" i="0" u="none" strike="noStrike" cap="none">
                <a:solidFill>
                  <a:srgbClr val="262626"/>
                </a:solidFill>
                <a:latin typeface="Century Gothic"/>
                <a:ea typeface="Century Gothic"/>
                <a:cs typeface="Century Gothic"/>
                <a:sym typeface="Century Gothic"/>
              </a:rPr>
            </a:br>
            <a:r>
              <a:rPr lang="en-US" sz="1600"/>
              <a:t>Sustainability Fellow, Highland Park</a:t>
            </a:r>
            <a:endParaRPr sz="1600"/>
          </a:p>
          <a:p>
            <a:pPr marL="0" marR="0" lvl="0" indent="0" algn="l" rtl="0">
              <a:spcBef>
                <a:spcPts val="0"/>
              </a:spcBef>
              <a:spcAft>
                <a:spcPts val="0"/>
              </a:spcAft>
              <a:buClr>
                <a:srgbClr val="262626"/>
              </a:buClr>
              <a:buSzPts val="3240"/>
              <a:buFont typeface="Century Gothic"/>
              <a:buNone/>
            </a:pPr>
            <a:r>
              <a:rPr lang="en-US" sz="1600"/>
              <a:t>Greenest Region Corps </a:t>
            </a:r>
            <a:br>
              <a:rPr lang="en-US" sz="1600"/>
            </a:br>
            <a:endParaRPr sz="1600"/>
          </a:p>
          <a:p>
            <a:pPr marL="0" marR="0" lvl="0" indent="0" algn="l" rtl="0">
              <a:spcBef>
                <a:spcPts val="0"/>
              </a:spcBef>
              <a:spcAft>
                <a:spcPts val="0"/>
              </a:spcAft>
              <a:buClr>
                <a:srgbClr val="262626"/>
              </a:buClr>
              <a:buSzPts val="3240"/>
              <a:buFont typeface="Century Gothic"/>
              <a:buNone/>
            </a:pPr>
            <a:r>
              <a:rPr lang="en-US" sz="1600"/>
              <a:t> </a:t>
            </a:r>
            <a:endParaRPr sz="1600"/>
          </a:p>
          <a:p>
            <a:pPr marL="0" marR="0" lvl="0" indent="0" algn="l" rtl="0">
              <a:spcBef>
                <a:spcPts val="0"/>
              </a:spcBef>
              <a:spcAft>
                <a:spcPts val="0"/>
              </a:spcAft>
              <a:buClr>
                <a:srgbClr val="262626"/>
              </a:buClr>
              <a:buSzPts val="3240"/>
              <a:buFont typeface="Century Gothic"/>
              <a:buNone/>
            </a:pPr>
            <a:endParaRPr sz="1600"/>
          </a:p>
          <a:p>
            <a:pPr marL="0" marR="0" lvl="0" indent="0" algn="l" rtl="0">
              <a:spcBef>
                <a:spcPts val="0"/>
              </a:spcBef>
              <a:spcAft>
                <a:spcPts val="0"/>
              </a:spcAft>
              <a:buClr>
                <a:srgbClr val="262626"/>
              </a:buClr>
              <a:buSzPts val="3240"/>
              <a:buFont typeface="Century Gothic"/>
              <a:buNone/>
            </a:pPr>
            <a:r>
              <a:rPr lang="en-US" sz="1600"/>
              <a:t> </a:t>
            </a:r>
            <a:endParaRPr sz="1600"/>
          </a:p>
        </p:txBody>
      </p:sp>
      <p:sp>
        <p:nvSpPr>
          <p:cNvPr id="1170" name="Google Shape;1170;p139"/>
          <p:cNvSpPr txBox="1"/>
          <p:nvPr/>
        </p:nvSpPr>
        <p:spPr>
          <a:xfrm>
            <a:off x="1416675" y="768800"/>
            <a:ext cx="7604400" cy="876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4"/>
              <a:buFont typeface="Noto Sans Symbols"/>
              <a:buNone/>
            </a:pPr>
            <a:r>
              <a:rPr lang="en-US" sz="3000">
                <a:solidFill>
                  <a:srgbClr val="3F3F3F"/>
                </a:solidFill>
                <a:latin typeface="Century Gothic"/>
                <a:ea typeface="Century Gothic"/>
                <a:cs typeface="Century Gothic"/>
                <a:sym typeface="Century Gothic"/>
              </a:rPr>
              <a:t>Highland Park Composts!</a:t>
            </a:r>
            <a:endParaRPr sz="3000">
              <a:solidFill>
                <a:schemeClr val="dk1"/>
              </a:solidFill>
              <a:latin typeface="Century Gothic"/>
              <a:ea typeface="Century Gothic"/>
              <a:cs typeface="Century Gothic"/>
              <a:sym typeface="Century Gothic"/>
            </a:endParaRPr>
          </a:p>
        </p:txBody>
      </p:sp>
      <p:pic>
        <p:nvPicPr>
          <p:cNvPr id="1171" name="Google Shape;1171;p139"/>
          <p:cNvPicPr preferRelativeResize="0"/>
          <p:nvPr/>
        </p:nvPicPr>
        <p:blipFill>
          <a:blip r:embed="rId3">
            <a:alphaModFix/>
          </a:blip>
          <a:stretch>
            <a:fillRect/>
          </a:stretch>
        </p:blipFill>
        <p:spPr>
          <a:xfrm>
            <a:off x="1687575" y="4004125"/>
            <a:ext cx="2258050" cy="1494975"/>
          </a:xfrm>
          <a:prstGeom prst="rect">
            <a:avLst/>
          </a:prstGeom>
          <a:noFill/>
          <a:ln>
            <a:noFill/>
          </a:ln>
        </p:spPr>
      </p:pic>
      <p:pic>
        <p:nvPicPr>
          <p:cNvPr id="1172" name="Google Shape;1172;p139"/>
          <p:cNvPicPr preferRelativeResize="0"/>
          <p:nvPr/>
        </p:nvPicPr>
        <p:blipFill>
          <a:blip r:embed="rId4">
            <a:alphaModFix/>
          </a:blip>
          <a:stretch>
            <a:fillRect/>
          </a:stretch>
        </p:blipFill>
        <p:spPr>
          <a:xfrm>
            <a:off x="5795425" y="4111113"/>
            <a:ext cx="2346819" cy="12809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40"/>
          <p:cNvSpPr txBox="1">
            <a:spLocks noGrp="1"/>
          </p:cNvSpPr>
          <p:nvPr>
            <p:ph type="body" idx="1"/>
          </p:nvPr>
        </p:nvSpPr>
        <p:spPr>
          <a:xfrm>
            <a:off x="2071252" y="533400"/>
            <a:ext cx="5001495" cy="708602"/>
          </a:xfrm>
          <a:prstGeom prst="rect">
            <a:avLst/>
          </a:prstGeom>
          <a:noFill/>
          <a:ln>
            <a:noFill/>
          </a:ln>
        </p:spPr>
        <p:txBody>
          <a:bodyPr spcFirstLastPara="1" wrap="square" lIns="121875" tIns="60925" rIns="121875" bIns="60925" anchor="t" anchorCtr="0">
            <a:noAutofit/>
          </a:bodyPr>
          <a:lstStyle/>
          <a:p>
            <a:pPr marL="0" lvl="0" indent="0" algn="l" rtl="0">
              <a:lnSpc>
                <a:spcPct val="90000"/>
              </a:lnSpc>
              <a:spcBef>
                <a:spcPts val="0"/>
              </a:spcBef>
              <a:spcAft>
                <a:spcPts val="0"/>
              </a:spcAft>
              <a:buSzPts val="3052"/>
              <a:buNone/>
            </a:pPr>
            <a:r>
              <a:rPr lang="en-US" sz="3052"/>
              <a:t>Highland Park Composts!</a:t>
            </a:r>
            <a:endParaRPr/>
          </a:p>
        </p:txBody>
      </p:sp>
      <p:sp>
        <p:nvSpPr>
          <p:cNvPr id="1178" name="Google Shape;1178;p140"/>
          <p:cNvSpPr txBox="1"/>
          <p:nvPr/>
        </p:nvSpPr>
        <p:spPr>
          <a:xfrm>
            <a:off x="685800" y="1242002"/>
            <a:ext cx="7981071" cy="32008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Highland Park Composts! is an initiative of the City of Highland Park, SWALCO, and LRS to support the implementation of food scrap composting at select businesses.</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Project began in November 2017</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Inspired by program in Grayslake</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Co-funded by SWALCO and Highland Park’s Sustainability Fund</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$5,000 contract with Bright Beat</a:t>
            </a:r>
            <a:endParaRPr/>
          </a:p>
        </p:txBody>
      </p:sp>
      <p:pic>
        <p:nvPicPr>
          <p:cNvPr id="1179" name="Google Shape;1179;p140"/>
          <p:cNvPicPr preferRelativeResize="0"/>
          <p:nvPr/>
        </p:nvPicPr>
        <p:blipFill rotWithShape="1">
          <a:blip r:embed="rId3">
            <a:alphaModFix/>
          </a:blip>
          <a:srcRect/>
          <a:stretch/>
        </p:blipFill>
        <p:spPr>
          <a:xfrm>
            <a:off x="2438401" y="5489726"/>
            <a:ext cx="1981200" cy="534924"/>
          </a:xfrm>
          <a:prstGeom prst="rect">
            <a:avLst/>
          </a:prstGeom>
          <a:noFill/>
          <a:ln>
            <a:noFill/>
          </a:ln>
        </p:spPr>
      </p:pic>
      <p:pic>
        <p:nvPicPr>
          <p:cNvPr id="1180" name="Google Shape;1180;p140"/>
          <p:cNvPicPr preferRelativeResize="0"/>
          <p:nvPr/>
        </p:nvPicPr>
        <p:blipFill rotWithShape="1">
          <a:blip r:embed="rId4">
            <a:alphaModFix/>
          </a:blip>
          <a:srcRect/>
          <a:stretch/>
        </p:blipFill>
        <p:spPr>
          <a:xfrm>
            <a:off x="3753514" y="4929823"/>
            <a:ext cx="2339788" cy="443314"/>
          </a:xfrm>
          <a:prstGeom prst="rect">
            <a:avLst/>
          </a:prstGeom>
          <a:noFill/>
          <a:ln>
            <a:noFill/>
          </a:ln>
        </p:spPr>
      </p:pic>
      <p:pic>
        <p:nvPicPr>
          <p:cNvPr id="1181" name="Google Shape;1181;p140"/>
          <p:cNvPicPr preferRelativeResize="0"/>
          <p:nvPr/>
        </p:nvPicPr>
        <p:blipFill rotWithShape="1">
          <a:blip r:embed="rId5">
            <a:alphaModFix/>
          </a:blip>
          <a:srcRect/>
          <a:stretch/>
        </p:blipFill>
        <p:spPr>
          <a:xfrm>
            <a:off x="5625987" y="5489726"/>
            <a:ext cx="1521920" cy="493356"/>
          </a:xfrm>
          <a:prstGeom prst="rect">
            <a:avLst/>
          </a:prstGeom>
          <a:noFill/>
          <a:ln>
            <a:noFill/>
          </a:ln>
        </p:spPr>
      </p:pic>
      <p:pic>
        <p:nvPicPr>
          <p:cNvPr id="1182" name="Google Shape;1182;p140"/>
          <p:cNvPicPr preferRelativeResize="0"/>
          <p:nvPr/>
        </p:nvPicPr>
        <p:blipFill rotWithShape="1">
          <a:blip r:embed="rId6">
            <a:alphaModFix/>
          </a:blip>
          <a:srcRect/>
          <a:stretch/>
        </p:blipFill>
        <p:spPr>
          <a:xfrm>
            <a:off x="7147907" y="4839569"/>
            <a:ext cx="1420942" cy="867407"/>
          </a:xfrm>
          <a:prstGeom prst="rect">
            <a:avLst/>
          </a:prstGeom>
          <a:noFill/>
          <a:ln>
            <a:noFill/>
          </a:ln>
        </p:spPr>
      </p:pic>
      <p:pic>
        <p:nvPicPr>
          <p:cNvPr id="1183" name="Google Shape;1183;p140"/>
          <p:cNvPicPr preferRelativeResize="0"/>
          <p:nvPr/>
        </p:nvPicPr>
        <p:blipFill rotWithShape="1">
          <a:blip r:embed="rId7">
            <a:alphaModFix/>
          </a:blip>
          <a:srcRect/>
          <a:stretch/>
        </p:blipFill>
        <p:spPr>
          <a:xfrm>
            <a:off x="685800" y="4858186"/>
            <a:ext cx="2133600" cy="5865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41"/>
          <p:cNvSpPr txBox="1">
            <a:spLocks noGrp="1"/>
          </p:cNvSpPr>
          <p:nvPr>
            <p:ph type="body" idx="1"/>
          </p:nvPr>
        </p:nvSpPr>
        <p:spPr>
          <a:xfrm>
            <a:off x="561105" y="482605"/>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Business Selection</a:t>
            </a:r>
            <a:endParaRPr/>
          </a:p>
        </p:txBody>
      </p:sp>
      <p:sp>
        <p:nvSpPr>
          <p:cNvPr id="1189" name="Google Shape;1189;p141"/>
          <p:cNvSpPr txBox="1">
            <a:spLocks noGrp="1"/>
          </p:cNvSpPr>
          <p:nvPr>
            <p:ph type="body" idx="2"/>
          </p:nvPr>
        </p:nvSpPr>
        <p:spPr>
          <a:xfrm>
            <a:off x="560388" y="1295400"/>
            <a:ext cx="8041405" cy="4325937"/>
          </a:xfrm>
          <a:prstGeom prst="rect">
            <a:avLst/>
          </a:prstGeom>
          <a:noFill/>
          <a:ln>
            <a:noFill/>
          </a:ln>
        </p:spPr>
        <p:txBody>
          <a:bodyPr spcFirstLastPara="1" wrap="square" lIns="121875" tIns="60925" rIns="121875" bIns="60925" anchor="t" anchorCtr="0">
            <a:noAutofit/>
          </a:bodyPr>
          <a:lstStyle/>
          <a:p>
            <a:pPr marL="342900" lvl="0" indent="-342900" algn="l" rtl="0">
              <a:lnSpc>
                <a:spcPct val="100000"/>
              </a:lnSpc>
              <a:spcBef>
                <a:spcPts val="0"/>
              </a:spcBef>
              <a:spcAft>
                <a:spcPts val="0"/>
              </a:spcAft>
              <a:buSzPts val="2000"/>
              <a:buFont typeface="Arial"/>
              <a:buChar char="•"/>
            </a:pPr>
            <a:r>
              <a:rPr lang="en-US">
                <a:latin typeface="Calibri"/>
                <a:ea typeface="Calibri"/>
                <a:cs typeface="Calibri"/>
                <a:sym typeface="Calibri"/>
              </a:rPr>
              <a:t>Needed to demonstrate community interest in the project</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Strategic outreach to local businesses who are known to be leaders and examples for other restaurants and organizations in Highland Park</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Phone calls to restaurant owners</a:t>
            </a:r>
            <a:endParaRPr/>
          </a:p>
          <a:p>
            <a:pPr marL="1085850" lvl="1" indent="-342900" algn="l" rtl="0">
              <a:lnSpc>
                <a:spcPct val="90000"/>
              </a:lnSpc>
              <a:spcBef>
                <a:spcPts val="900"/>
              </a:spcBef>
              <a:spcAft>
                <a:spcPts val="0"/>
              </a:spcAft>
              <a:buSzPts val="1800"/>
              <a:buFont typeface="Arial"/>
              <a:buChar char="•"/>
            </a:pPr>
            <a:r>
              <a:rPr lang="en-US" sz="1800">
                <a:latin typeface="Calibri"/>
                <a:ea typeface="Calibri"/>
                <a:cs typeface="Calibri"/>
                <a:sym typeface="Calibri"/>
              </a:rPr>
              <a:t>Establish value of the program over the phone</a:t>
            </a:r>
            <a:endParaRPr/>
          </a:p>
          <a:p>
            <a:pPr marL="1085850" lvl="1" indent="-342900" algn="l" rtl="0">
              <a:lnSpc>
                <a:spcPct val="90000"/>
              </a:lnSpc>
              <a:spcBef>
                <a:spcPts val="900"/>
              </a:spcBef>
              <a:spcAft>
                <a:spcPts val="0"/>
              </a:spcAft>
              <a:buSzPts val="1800"/>
              <a:buFont typeface="Arial"/>
              <a:buChar char="•"/>
            </a:pPr>
            <a:r>
              <a:rPr lang="en-US" sz="1800">
                <a:latin typeface="Calibri"/>
                <a:ea typeface="Calibri"/>
                <a:cs typeface="Calibri"/>
                <a:sym typeface="Calibri"/>
              </a:rPr>
              <a:t>Explain why Highland Park is involved</a:t>
            </a:r>
            <a:endParaRPr/>
          </a:p>
          <a:p>
            <a:pPr marL="1085850" lvl="1" indent="-342900" algn="l" rtl="0">
              <a:lnSpc>
                <a:spcPct val="90000"/>
              </a:lnSpc>
              <a:spcBef>
                <a:spcPts val="900"/>
              </a:spcBef>
              <a:spcAft>
                <a:spcPts val="0"/>
              </a:spcAft>
              <a:buSzPts val="1800"/>
              <a:buFont typeface="Arial"/>
              <a:buChar char="•"/>
            </a:pPr>
            <a:r>
              <a:rPr lang="en-US" sz="1800">
                <a:latin typeface="Calibri"/>
                <a:ea typeface="Calibri"/>
                <a:cs typeface="Calibri"/>
                <a:sym typeface="Calibri"/>
              </a:rPr>
              <a:t>Explain why we want them</a:t>
            </a:r>
            <a:endParaRPr/>
          </a:p>
          <a:p>
            <a:pPr marL="1085850" lvl="1" indent="-342900" algn="l" rtl="0">
              <a:lnSpc>
                <a:spcPct val="90000"/>
              </a:lnSpc>
              <a:spcBef>
                <a:spcPts val="900"/>
              </a:spcBef>
              <a:spcAft>
                <a:spcPts val="0"/>
              </a:spcAft>
              <a:buSzPts val="1800"/>
              <a:buFont typeface="Arial"/>
              <a:buChar char="•"/>
            </a:pPr>
            <a:r>
              <a:rPr lang="en-US" sz="1800">
                <a:latin typeface="Calibri"/>
                <a:ea typeface="Calibri"/>
                <a:cs typeface="Calibri"/>
                <a:sym typeface="Calibri"/>
              </a:rPr>
              <a:t>Optional to participate</a:t>
            </a:r>
            <a:endParaRPr/>
          </a:p>
          <a:p>
            <a:pPr marL="1085850" lvl="1" indent="-342900" algn="l" rtl="0">
              <a:lnSpc>
                <a:spcPct val="90000"/>
              </a:lnSpc>
              <a:spcBef>
                <a:spcPts val="900"/>
              </a:spcBef>
              <a:spcAft>
                <a:spcPts val="0"/>
              </a:spcAft>
              <a:buSzPts val="1800"/>
              <a:buFont typeface="Arial"/>
              <a:buChar char="•"/>
            </a:pPr>
            <a:r>
              <a:rPr lang="en-US" sz="1800">
                <a:latin typeface="Calibri"/>
                <a:ea typeface="Calibri"/>
                <a:cs typeface="Calibri"/>
                <a:sym typeface="Calibri"/>
              </a:rPr>
              <a:t>No cost to the restaurant for waste audit and recommendation process</a:t>
            </a:r>
            <a:endParaRPr/>
          </a:p>
          <a:p>
            <a:pPr marL="1085850" lvl="1" indent="-342900" algn="l" rtl="0">
              <a:lnSpc>
                <a:spcPct val="90000"/>
              </a:lnSpc>
              <a:spcBef>
                <a:spcPts val="900"/>
              </a:spcBef>
              <a:spcAft>
                <a:spcPts val="0"/>
              </a:spcAft>
              <a:buSzPts val="1800"/>
              <a:buFont typeface="Arial"/>
              <a:buChar char="•"/>
            </a:pPr>
            <a:r>
              <a:rPr lang="en-US" sz="1800">
                <a:latin typeface="Calibri"/>
                <a:ea typeface="Calibri"/>
                <a:cs typeface="Calibri"/>
                <a:sym typeface="Calibri"/>
              </a:rPr>
              <a:t>Optional to compost after process is over</a:t>
            </a:r>
            <a:endParaRPr/>
          </a:p>
          <a:p>
            <a:pPr marL="566980" lvl="1" indent="0" algn="l" rtl="0">
              <a:lnSpc>
                <a:spcPct val="90000"/>
              </a:lnSpc>
              <a:spcBef>
                <a:spcPts val="900"/>
              </a:spcBef>
              <a:spcAft>
                <a:spcPts val="0"/>
              </a:spcAft>
              <a:buSzPts val="18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42"/>
          <p:cNvSpPr txBox="1">
            <a:spLocks noGrp="1"/>
          </p:cNvSpPr>
          <p:nvPr>
            <p:ph type="body" idx="1"/>
          </p:nvPr>
        </p:nvSpPr>
        <p:spPr>
          <a:xfrm>
            <a:off x="561105" y="482605"/>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Participants in Pilot Program</a:t>
            </a:r>
            <a:endParaRPr/>
          </a:p>
        </p:txBody>
      </p:sp>
      <p:pic>
        <p:nvPicPr>
          <p:cNvPr id="1195" name="Google Shape;1195;p142"/>
          <p:cNvPicPr preferRelativeResize="0"/>
          <p:nvPr/>
        </p:nvPicPr>
        <p:blipFill rotWithShape="1">
          <a:blip r:embed="rId3">
            <a:alphaModFix/>
          </a:blip>
          <a:srcRect/>
          <a:stretch/>
        </p:blipFill>
        <p:spPr>
          <a:xfrm>
            <a:off x="435428" y="1371600"/>
            <a:ext cx="2618865" cy="1663826"/>
          </a:xfrm>
          <a:prstGeom prst="rect">
            <a:avLst/>
          </a:prstGeom>
          <a:noFill/>
          <a:ln>
            <a:noFill/>
          </a:ln>
        </p:spPr>
      </p:pic>
      <p:pic>
        <p:nvPicPr>
          <p:cNvPr id="1196" name="Google Shape;1196;p142"/>
          <p:cNvPicPr preferRelativeResize="0"/>
          <p:nvPr/>
        </p:nvPicPr>
        <p:blipFill rotWithShape="1">
          <a:blip r:embed="rId4">
            <a:alphaModFix/>
          </a:blip>
          <a:srcRect/>
          <a:stretch/>
        </p:blipFill>
        <p:spPr>
          <a:xfrm>
            <a:off x="5793742" y="1371600"/>
            <a:ext cx="2808051" cy="1663826"/>
          </a:xfrm>
          <a:prstGeom prst="rect">
            <a:avLst/>
          </a:prstGeom>
          <a:noFill/>
          <a:ln>
            <a:noFill/>
          </a:ln>
        </p:spPr>
      </p:pic>
      <p:pic>
        <p:nvPicPr>
          <p:cNvPr id="1197" name="Google Shape;1197;p142"/>
          <p:cNvPicPr preferRelativeResize="0"/>
          <p:nvPr/>
        </p:nvPicPr>
        <p:blipFill rotWithShape="1">
          <a:blip r:embed="rId5">
            <a:alphaModFix/>
          </a:blip>
          <a:srcRect/>
          <a:stretch/>
        </p:blipFill>
        <p:spPr>
          <a:xfrm>
            <a:off x="3325092" y="1392085"/>
            <a:ext cx="2192747" cy="1643341"/>
          </a:xfrm>
          <a:prstGeom prst="rect">
            <a:avLst/>
          </a:prstGeom>
          <a:noFill/>
          <a:ln>
            <a:noFill/>
          </a:ln>
        </p:spPr>
      </p:pic>
      <p:pic>
        <p:nvPicPr>
          <p:cNvPr id="1198" name="Google Shape;1198;p142"/>
          <p:cNvPicPr preferRelativeResize="0"/>
          <p:nvPr/>
        </p:nvPicPr>
        <p:blipFill rotWithShape="1">
          <a:blip r:embed="rId6">
            <a:alphaModFix/>
          </a:blip>
          <a:srcRect/>
          <a:stretch/>
        </p:blipFill>
        <p:spPr>
          <a:xfrm>
            <a:off x="408108" y="3733800"/>
            <a:ext cx="2670267" cy="1828800"/>
          </a:xfrm>
          <a:prstGeom prst="rect">
            <a:avLst/>
          </a:prstGeom>
          <a:noFill/>
          <a:ln>
            <a:noFill/>
          </a:ln>
        </p:spPr>
      </p:pic>
      <p:pic>
        <p:nvPicPr>
          <p:cNvPr id="1199" name="Google Shape;1199;p142"/>
          <p:cNvPicPr preferRelativeResize="0"/>
          <p:nvPr/>
        </p:nvPicPr>
        <p:blipFill rotWithShape="1">
          <a:blip r:embed="rId7">
            <a:alphaModFix/>
          </a:blip>
          <a:srcRect/>
          <a:stretch/>
        </p:blipFill>
        <p:spPr>
          <a:xfrm>
            <a:off x="3325092" y="3733800"/>
            <a:ext cx="2195299" cy="1828800"/>
          </a:xfrm>
          <a:prstGeom prst="rect">
            <a:avLst/>
          </a:prstGeom>
          <a:noFill/>
          <a:ln>
            <a:noFill/>
          </a:ln>
        </p:spPr>
      </p:pic>
      <p:pic>
        <p:nvPicPr>
          <p:cNvPr id="1200" name="Google Shape;1200;p142"/>
          <p:cNvPicPr preferRelativeResize="0"/>
          <p:nvPr/>
        </p:nvPicPr>
        <p:blipFill rotWithShape="1">
          <a:blip r:embed="rId8">
            <a:alphaModFix/>
          </a:blip>
          <a:srcRect/>
          <a:stretch/>
        </p:blipFill>
        <p:spPr>
          <a:xfrm>
            <a:off x="5810070" y="3733800"/>
            <a:ext cx="2775394" cy="1828800"/>
          </a:xfrm>
          <a:prstGeom prst="rect">
            <a:avLst/>
          </a:prstGeom>
          <a:noFill/>
          <a:ln>
            <a:noFill/>
          </a:ln>
        </p:spPr>
      </p:pic>
      <p:sp>
        <p:nvSpPr>
          <p:cNvPr id="1201" name="Google Shape;1201;p142"/>
          <p:cNvSpPr txBox="1"/>
          <p:nvPr/>
        </p:nvSpPr>
        <p:spPr>
          <a:xfrm>
            <a:off x="1147493" y="3035426"/>
            <a:ext cx="11385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onstantia"/>
                <a:ea typeface="Constantia"/>
                <a:cs typeface="Constantia"/>
                <a:sym typeface="Constantia"/>
              </a:rPr>
              <a:t>Bluegrass</a:t>
            </a:r>
            <a:endParaRPr/>
          </a:p>
        </p:txBody>
      </p:sp>
      <p:sp>
        <p:nvSpPr>
          <p:cNvPr id="1202" name="Google Shape;1202;p142"/>
          <p:cNvSpPr txBox="1"/>
          <p:nvPr/>
        </p:nvSpPr>
        <p:spPr>
          <a:xfrm>
            <a:off x="3588651" y="3051638"/>
            <a:ext cx="166562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Little</a:t>
            </a:r>
            <a:r>
              <a:rPr lang="en-US" sz="24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Szechwan</a:t>
            </a:r>
            <a:endParaRPr/>
          </a:p>
        </p:txBody>
      </p:sp>
      <p:sp>
        <p:nvSpPr>
          <p:cNvPr id="1203" name="Google Shape;1203;p142"/>
          <p:cNvSpPr txBox="1"/>
          <p:nvPr/>
        </p:nvSpPr>
        <p:spPr>
          <a:xfrm>
            <a:off x="5793742" y="3051638"/>
            <a:ext cx="289305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La Casa de Isaac and Moishe</a:t>
            </a:r>
            <a:endParaRPr sz="1800">
              <a:solidFill>
                <a:schemeClr val="dk1"/>
              </a:solidFill>
              <a:latin typeface="Calibri"/>
              <a:ea typeface="Calibri"/>
              <a:cs typeface="Calibri"/>
              <a:sym typeface="Calibri"/>
            </a:endParaRPr>
          </a:p>
        </p:txBody>
      </p:sp>
      <p:sp>
        <p:nvSpPr>
          <p:cNvPr id="1204" name="Google Shape;1204;p142"/>
          <p:cNvSpPr txBox="1"/>
          <p:nvPr/>
        </p:nvSpPr>
        <p:spPr>
          <a:xfrm>
            <a:off x="696498" y="5599790"/>
            <a:ext cx="204049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Michael’s</a:t>
            </a:r>
            <a:r>
              <a:rPr lang="en-US" sz="2400">
                <a:solidFill>
                  <a:schemeClr val="dk1"/>
                </a:solidFill>
                <a:latin typeface="Constantia"/>
                <a:ea typeface="Constantia"/>
                <a:cs typeface="Constantia"/>
                <a:sym typeface="Constantia"/>
              </a:rPr>
              <a:t> </a:t>
            </a:r>
            <a:r>
              <a:rPr lang="en-US" sz="1800">
                <a:solidFill>
                  <a:schemeClr val="dk1"/>
                </a:solidFill>
                <a:latin typeface="Calibri"/>
                <a:ea typeface="Calibri"/>
                <a:cs typeface="Calibri"/>
                <a:sym typeface="Calibri"/>
              </a:rPr>
              <a:t>Red Hots</a:t>
            </a:r>
            <a:endParaRPr/>
          </a:p>
        </p:txBody>
      </p:sp>
      <p:sp>
        <p:nvSpPr>
          <p:cNvPr id="1205" name="Google Shape;1205;p142"/>
          <p:cNvSpPr txBox="1"/>
          <p:nvPr/>
        </p:nvSpPr>
        <p:spPr>
          <a:xfrm>
            <a:off x="3852211" y="5599790"/>
            <a:ext cx="11385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Norton’s </a:t>
            </a:r>
            <a:endParaRPr/>
          </a:p>
        </p:txBody>
      </p:sp>
      <p:sp>
        <p:nvSpPr>
          <p:cNvPr id="1206" name="Google Shape;1206;p142"/>
          <p:cNvSpPr txBox="1"/>
          <p:nvPr/>
        </p:nvSpPr>
        <p:spPr>
          <a:xfrm>
            <a:off x="6477827" y="5599790"/>
            <a:ext cx="152488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Sunset Foods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43"/>
          <p:cNvSpPr txBox="1">
            <a:spLocks noGrp="1"/>
          </p:cNvSpPr>
          <p:nvPr>
            <p:ph type="body" idx="1"/>
          </p:nvPr>
        </p:nvSpPr>
        <p:spPr>
          <a:xfrm>
            <a:off x="561105" y="482605"/>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Identifying Partners</a:t>
            </a:r>
            <a:endParaRPr/>
          </a:p>
        </p:txBody>
      </p:sp>
      <p:sp>
        <p:nvSpPr>
          <p:cNvPr id="1212" name="Google Shape;1212;p143"/>
          <p:cNvSpPr txBox="1">
            <a:spLocks noGrp="1"/>
          </p:cNvSpPr>
          <p:nvPr>
            <p:ph type="body" idx="2"/>
          </p:nvPr>
        </p:nvSpPr>
        <p:spPr>
          <a:xfrm>
            <a:off x="430859" y="2389512"/>
            <a:ext cx="2626024" cy="3664235"/>
          </a:xfrm>
          <a:prstGeom prst="rect">
            <a:avLst/>
          </a:prstGeom>
          <a:noFill/>
          <a:ln>
            <a:noFill/>
          </a:ln>
        </p:spPr>
        <p:txBody>
          <a:bodyPr spcFirstLastPara="1" wrap="square" lIns="121875" tIns="60925" rIns="121875" bIns="60925" anchor="t" anchorCtr="0">
            <a:noAutofit/>
          </a:bodyPr>
          <a:lstStyle/>
          <a:p>
            <a:pPr marL="0" lvl="0" indent="-114300" algn="l" rtl="0">
              <a:lnSpc>
                <a:spcPct val="100000"/>
              </a:lnSpc>
              <a:spcBef>
                <a:spcPts val="0"/>
              </a:spcBef>
              <a:spcAft>
                <a:spcPts val="0"/>
              </a:spcAft>
              <a:buSzPts val="1800"/>
              <a:buFont typeface="Arial"/>
              <a:buChar char="•"/>
            </a:pPr>
            <a:r>
              <a:rPr lang="en-US" sz="1800">
                <a:latin typeface="Calibri"/>
                <a:ea typeface="Calibri"/>
                <a:cs typeface="Calibri"/>
                <a:sym typeface="Calibri"/>
              </a:rPr>
              <a:t>Professional support throughout pilot program</a:t>
            </a:r>
            <a:endParaRPr/>
          </a:p>
          <a:p>
            <a:pPr marL="0" lvl="0" indent="-114300" algn="l" rtl="0">
              <a:lnSpc>
                <a:spcPct val="100000"/>
              </a:lnSpc>
              <a:spcBef>
                <a:spcPts val="960"/>
              </a:spcBef>
              <a:spcAft>
                <a:spcPts val="0"/>
              </a:spcAft>
              <a:buSzPts val="1800"/>
              <a:buFont typeface="Arial"/>
              <a:buChar char="•"/>
            </a:pPr>
            <a:r>
              <a:rPr lang="en-US" sz="1800">
                <a:latin typeface="Calibri"/>
                <a:ea typeface="Calibri"/>
                <a:cs typeface="Calibri"/>
                <a:sym typeface="Calibri"/>
              </a:rPr>
              <a:t>Analysis of current waste generation at restaurants</a:t>
            </a:r>
            <a:endParaRPr/>
          </a:p>
          <a:p>
            <a:pPr marL="0" lvl="0" indent="-114300" algn="l" rtl="0">
              <a:lnSpc>
                <a:spcPct val="100000"/>
              </a:lnSpc>
              <a:spcBef>
                <a:spcPts val="960"/>
              </a:spcBef>
              <a:spcAft>
                <a:spcPts val="0"/>
              </a:spcAft>
              <a:buSzPts val="1800"/>
              <a:buFont typeface="Arial"/>
              <a:buChar char="•"/>
            </a:pPr>
            <a:r>
              <a:rPr lang="en-US" sz="1800">
                <a:latin typeface="Calibri"/>
                <a:ea typeface="Calibri"/>
                <a:cs typeface="Calibri"/>
                <a:sym typeface="Calibri"/>
              </a:rPr>
              <a:t>Recommendations for best practices to increase diversion, gain recognition, and reap the benefits of composting</a:t>
            </a:r>
            <a:endParaRPr/>
          </a:p>
        </p:txBody>
      </p:sp>
      <p:pic>
        <p:nvPicPr>
          <p:cNvPr id="1213" name="Google Shape;1213;p143"/>
          <p:cNvPicPr preferRelativeResize="0"/>
          <p:nvPr/>
        </p:nvPicPr>
        <p:blipFill rotWithShape="1">
          <a:blip r:embed="rId3">
            <a:alphaModFix/>
          </a:blip>
          <a:srcRect/>
          <a:stretch/>
        </p:blipFill>
        <p:spPr>
          <a:xfrm>
            <a:off x="627714" y="1143000"/>
            <a:ext cx="1764513" cy="1077137"/>
          </a:xfrm>
          <a:prstGeom prst="rect">
            <a:avLst/>
          </a:prstGeom>
          <a:noFill/>
          <a:ln>
            <a:noFill/>
          </a:ln>
        </p:spPr>
      </p:pic>
      <p:pic>
        <p:nvPicPr>
          <p:cNvPr id="1214" name="Google Shape;1214;p143"/>
          <p:cNvPicPr preferRelativeResize="0"/>
          <p:nvPr/>
        </p:nvPicPr>
        <p:blipFill rotWithShape="1">
          <a:blip r:embed="rId4">
            <a:alphaModFix/>
          </a:blip>
          <a:srcRect t="15789" b="15788"/>
          <a:stretch/>
        </p:blipFill>
        <p:spPr>
          <a:xfrm>
            <a:off x="3739121" y="1358733"/>
            <a:ext cx="1447800" cy="990600"/>
          </a:xfrm>
          <a:prstGeom prst="rect">
            <a:avLst/>
          </a:prstGeom>
          <a:noFill/>
          <a:ln>
            <a:noFill/>
          </a:ln>
        </p:spPr>
      </p:pic>
      <p:sp>
        <p:nvSpPr>
          <p:cNvPr id="1215" name="Google Shape;1215;p143"/>
          <p:cNvSpPr txBox="1"/>
          <p:nvPr/>
        </p:nvSpPr>
        <p:spPr>
          <a:xfrm>
            <a:off x="3242993" y="2473946"/>
            <a:ext cx="2863540" cy="3329997"/>
          </a:xfrm>
          <a:prstGeom prst="rect">
            <a:avLst/>
          </a:prstGeom>
          <a:noFill/>
          <a:ln>
            <a:noFill/>
          </a:ln>
        </p:spPr>
        <p:txBody>
          <a:bodyPr spcFirstLastPara="1" wrap="square" lIns="91425" tIns="45700" rIns="91425" bIns="45700" anchor="t" anchorCtr="0">
            <a:noAutofit/>
          </a:bodyPr>
          <a:lstStyle/>
          <a:p>
            <a:pPr marL="0" marR="0" lvl="0" indent="-114300" algn="l" rtl="0">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Waste Hauler</a:t>
            </a:r>
            <a:endParaRPr/>
          </a:p>
          <a:p>
            <a:pPr marL="0" marR="0" lvl="0" indent="-114300" algn="l" rtl="0">
              <a:lnSpc>
                <a:spcPct val="100000"/>
              </a:lnSpc>
              <a:spcBef>
                <a:spcPts val="9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Competitive recycling and organics contracts previously negotiated with the city</a:t>
            </a:r>
            <a:endParaRPr/>
          </a:p>
          <a:p>
            <a:pPr marL="0" marR="0" lvl="0" indent="-114300" algn="l" rtl="0">
              <a:lnSpc>
                <a:spcPct val="100000"/>
              </a:lnSpc>
              <a:spcBef>
                <a:spcPts val="9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Year-round residential composting in Highwood</a:t>
            </a:r>
            <a:endParaRPr/>
          </a:p>
          <a:p>
            <a:pPr marL="0" marR="0" lvl="0" indent="-114300" algn="l" rtl="0">
              <a:lnSpc>
                <a:spcPct val="100000"/>
              </a:lnSpc>
              <a:spcBef>
                <a:spcPts val="9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Rates per tip: $10 per 96g cart (3 or less) / $8 per cart (4 or more)</a:t>
            </a:r>
            <a:endParaRPr/>
          </a:p>
        </p:txBody>
      </p:sp>
      <p:pic>
        <p:nvPicPr>
          <p:cNvPr id="1216" name="Google Shape;1216;p143"/>
          <p:cNvPicPr preferRelativeResize="0"/>
          <p:nvPr/>
        </p:nvPicPr>
        <p:blipFill rotWithShape="1">
          <a:blip r:embed="rId5">
            <a:alphaModFix/>
          </a:blip>
          <a:srcRect/>
          <a:stretch/>
        </p:blipFill>
        <p:spPr>
          <a:xfrm>
            <a:off x="6533815" y="4343400"/>
            <a:ext cx="1989599" cy="644962"/>
          </a:xfrm>
          <a:prstGeom prst="rect">
            <a:avLst/>
          </a:prstGeom>
          <a:noFill/>
          <a:ln>
            <a:noFill/>
          </a:ln>
        </p:spPr>
      </p:pic>
      <p:sp>
        <p:nvSpPr>
          <p:cNvPr id="1217" name="Google Shape;1217;p143"/>
          <p:cNvSpPr txBox="1"/>
          <p:nvPr/>
        </p:nvSpPr>
        <p:spPr>
          <a:xfrm>
            <a:off x="6426290" y="2458306"/>
            <a:ext cx="2409504" cy="1524000"/>
          </a:xfrm>
          <a:prstGeom prst="rect">
            <a:avLst/>
          </a:prstGeom>
          <a:noFill/>
          <a:ln>
            <a:noFill/>
          </a:ln>
        </p:spPr>
        <p:txBody>
          <a:bodyPr spcFirstLastPara="1" wrap="square" lIns="91425" tIns="45700" rIns="91425" bIns="45700" anchor="t" anchorCtr="0">
            <a:noAutofit/>
          </a:bodyPr>
          <a:lstStyle/>
          <a:p>
            <a:pPr marL="0" marR="0" lvl="0" indent="-114300" algn="l" rtl="0">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Co-funding for the program</a:t>
            </a:r>
            <a:endParaRPr/>
          </a:p>
          <a:p>
            <a:pPr marL="0" marR="0" lvl="0" indent="-114300" algn="l" rtl="0">
              <a:lnSpc>
                <a:spcPct val="100000"/>
              </a:lnSpc>
              <a:spcBef>
                <a:spcPts val="9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Free compostable Commit to Green bags for restaurants</a:t>
            </a:r>
            <a:endParaRPr/>
          </a:p>
          <a:p>
            <a:pPr marL="0" marR="0" lvl="0" indent="0" algn="l" rtl="0">
              <a:lnSpc>
                <a:spcPct val="100000"/>
              </a:lnSpc>
              <a:spcBef>
                <a:spcPts val="96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218" name="Google Shape;1218;p143"/>
          <p:cNvPicPr preferRelativeResize="0"/>
          <p:nvPr/>
        </p:nvPicPr>
        <p:blipFill rotWithShape="1">
          <a:blip r:embed="rId6">
            <a:alphaModFix/>
          </a:blip>
          <a:srcRect l="13894" t="-2671" r="11876" b="3700"/>
          <a:stretch/>
        </p:blipFill>
        <p:spPr>
          <a:xfrm>
            <a:off x="6533815" y="1627035"/>
            <a:ext cx="1905000" cy="685799"/>
          </a:xfrm>
          <a:prstGeom prst="rect">
            <a:avLst/>
          </a:prstGeom>
          <a:noFill/>
          <a:ln>
            <a:noFill/>
          </a:ln>
        </p:spPr>
      </p:pic>
      <p:sp>
        <p:nvSpPr>
          <p:cNvPr id="1219" name="Google Shape;1219;p143"/>
          <p:cNvSpPr txBox="1"/>
          <p:nvPr/>
        </p:nvSpPr>
        <p:spPr>
          <a:xfrm>
            <a:off x="6559939" y="5103933"/>
            <a:ext cx="2142207" cy="765323"/>
          </a:xfrm>
          <a:prstGeom prst="rect">
            <a:avLst/>
          </a:prstGeom>
          <a:noFill/>
          <a:ln>
            <a:noFill/>
          </a:ln>
        </p:spPr>
        <p:txBody>
          <a:bodyPr spcFirstLastPara="1" wrap="square" lIns="91425" tIns="45700" rIns="91425" bIns="45700" anchor="t" anchorCtr="0">
            <a:noAutofit/>
          </a:bodyPr>
          <a:lstStyle/>
          <a:p>
            <a:pPr marL="0" marR="0" lvl="0" indent="-114300" algn="l" rtl="0">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Compost servicer and producer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90"/>
          <p:cNvSpPr txBox="1">
            <a:spLocks noGrp="1"/>
          </p:cNvSpPr>
          <p:nvPr>
            <p:ph type="title"/>
          </p:nvPr>
        </p:nvSpPr>
        <p:spPr>
          <a:xfrm>
            <a:off x="390364" y="93300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600" b="1"/>
              <a:t>EPA’s Sustainable Management of Food Program</a:t>
            </a:r>
            <a:endParaRPr/>
          </a:p>
        </p:txBody>
      </p:sp>
      <p:pic>
        <p:nvPicPr>
          <p:cNvPr id="690" name="Google Shape;690;p90" descr="A screenshot of a cell phone&#10;&#10;Description generated with high confidence"/>
          <p:cNvPicPr preferRelativeResize="0"/>
          <p:nvPr/>
        </p:nvPicPr>
        <p:blipFill rotWithShape="1">
          <a:blip r:embed="rId3">
            <a:alphaModFix/>
          </a:blip>
          <a:srcRect/>
          <a:stretch/>
        </p:blipFill>
        <p:spPr>
          <a:xfrm>
            <a:off x="4114800" y="1814657"/>
            <a:ext cx="4866661" cy="4572000"/>
          </a:xfrm>
          <a:prstGeom prst="rect">
            <a:avLst/>
          </a:prstGeom>
          <a:noFill/>
          <a:ln>
            <a:noFill/>
          </a:ln>
        </p:spPr>
      </p:pic>
      <p:sp>
        <p:nvSpPr>
          <p:cNvPr id="691" name="Google Shape;691;p90"/>
          <p:cNvSpPr txBox="1"/>
          <p:nvPr/>
        </p:nvSpPr>
        <p:spPr>
          <a:xfrm>
            <a:off x="2121947" y="2071133"/>
            <a:ext cx="199285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u="none" strike="noStrike" cap="none">
                <a:solidFill>
                  <a:schemeClr val="dk1"/>
                </a:solidFill>
                <a:latin typeface="Arial"/>
                <a:ea typeface="Arial"/>
                <a:cs typeface="Arial"/>
                <a:sym typeface="Arial"/>
              </a:rPr>
              <a:t>Most Preferred</a:t>
            </a:r>
            <a:endParaRPr/>
          </a:p>
        </p:txBody>
      </p:sp>
      <p:sp>
        <p:nvSpPr>
          <p:cNvPr id="692" name="Google Shape;692;p90"/>
          <p:cNvSpPr txBox="1"/>
          <p:nvPr/>
        </p:nvSpPr>
        <p:spPr>
          <a:xfrm>
            <a:off x="4272326" y="5859555"/>
            <a:ext cx="206498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Least Preferred</a:t>
            </a:r>
            <a:endParaRPr/>
          </a:p>
        </p:txBody>
      </p:sp>
      <p:sp>
        <p:nvSpPr>
          <p:cNvPr id="693" name="Google Shape;693;p90"/>
          <p:cNvSpPr txBox="1"/>
          <p:nvPr/>
        </p:nvSpPr>
        <p:spPr>
          <a:xfrm>
            <a:off x="3968387" y="5298928"/>
            <a:ext cx="205242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Landfill or incineration</a:t>
            </a:r>
            <a:endParaRPr/>
          </a:p>
        </p:txBody>
      </p:sp>
      <p:sp>
        <p:nvSpPr>
          <p:cNvPr id="694" name="Google Shape;694;p90"/>
          <p:cNvSpPr/>
          <p:nvPr/>
        </p:nvSpPr>
        <p:spPr>
          <a:xfrm>
            <a:off x="1295400" y="2514600"/>
            <a:ext cx="3133564"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dk1"/>
                </a:solidFill>
                <a:latin typeface="Calibri"/>
                <a:ea typeface="Calibri"/>
                <a:cs typeface="Calibri"/>
                <a:sym typeface="Calibri"/>
              </a:rPr>
              <a:t>Reduce the volume of surplus food</a:t>
            </a:r>
            <a:endParaRPr/>
          </a:p>
        </p:txBody>
      </p:sp>
      <p:sp>
        <p:nvSpPr>
          <p:cNvPr id="695" name="Google Shape;695;p90"/>
          <p:cNvSpPr/>
          <p:nvPr/>
        </p:nvSpPr>
        <p:spPr>
          <a:xfrm>
            <a:off x="0" y="2971800"/>
            <a:ext cx="4642721" cy="3775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dk1"/>
                </a:solidFill>
                <a:latin typeface="Calibri"/>
                <a:ea typeface="Calibri"/>
                <a:cs typeface="Calibri"/>
                <a:sym typeface="Calibri"/>
              </a:rPr>
              <a:t>Donate extra food to food banks, pantries, shelters</a:t>
            </a:r>
            <a:endParaRPr/>
          </a:p>
        </p:txBody>
      </p:sp>
      <p:sp>
        <p:nvSpPr>
          <p:cNvPr id="696" name="Google Shape;696;p90"/>
          <p:cNvSpPr/>
          <p:nvPr/>
        </p:nvSpPr>
        <p:spPr>
          <a:xfrm>
            <a:off x="1353123" y="3555798"/>
            <a:ext cx="3641474"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dk1"/>
                </a:solidFill>
                <a:latin typeface="Calibri"/>
                <a:ea typeface="Calibri"/>
                <a:cs typeface="Calibri"/>
                <a:sym typeface="Calibri"/>
              </a:rPr>
              <a:t>Divert food scraps to animal feed</a:t>
            </a:r>
            <a:endParaRPr/>
          </a:p>
        </p:txBody>
      </p:sp>
      <p:sp>
        <p:nvSpPr>
          <p:cNvPr id="697" name="Google Shape;697;p90"/>
          <p:cNvSpPr/>
          <p:nvPr/>
        </p:nvSpPr>
        <p:spPr>
          <a:xfrm>
            <a:off x="533401" y="4155928"/>
            <a:ext cx="4708328" cy="49244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600">
                <a:solidFill>
                  <a:schemeClr val="dk1"/>
                </a:solidFill>
                <a:latin typeface="Calibri"/>
                <a:ea typeface="Calibri"/>
                <a:cs typeface="Calibri"/>
                <a:sym typeface="Calibri"/>
              </a:rPr>
              <a:t>Convert waste oils and food scraps into fuels or energy</a:t>
            </a:r>
            <a:endParaRPr/>
          </a:p>
        </p:txBody>
      </p:sp>
      <p:sp>
        <p:nvSpPr>
          <p:cNvPr id="698" name="Google Shape;698;p90"/>
          <p:cNvSpPr/>
          <p:nvPr/>
        </p:nvSpPr>
        <p:spPr>
          <a:xfrm>
            <a:off x="2133600" y="4690646"/>
            <a:ext cx="3618486"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dk1"/>
                </a:solidFill>
                <a:latin typeface="Calibri"/>
                <a:ea typeface="Calibri"/>
                <a:cs typeface="Calibri"/>
                <a:sym typeface="Calibri"/>
              </a:rPr>
              <a:t>Create a nutrient-rich soil amendment</a:t>
            </a:r>
            <a:endParaRPr/>
          </a:p>
        </p:txBody>
      </p:sp>
      <p:cxnSp>
        <p:nvCxnSpPr>
          <p:cNvPr id="699" name="Google Shape;699;p90"/>
          <p:cNvCxnSpPr/>
          <p:nvPr/>
        </p:nvCxnSpPr>
        <p:spPr>
          <a:xfrm>
            <a:off x="4428964" y="2683877"/>
            <a:ext cx="213757" cy="0"/>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700" name="Google Shape;700;p90"/>
          <p:cNvCxnSpPr/>
          <p:nvPr/>
        </p:nvCxnSpPr>
        <p:spPr>
          <a:xfrm rot="10800000" flipH="1">
            <a:off x="4572000" y="3160562"/>
            <a:ext cx="304800" cy="1"/>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701" name="Google Shape;701;p90"/>
          <p:cNvCxnSpPr/>
          <p:nvPr/>
        </p:nvCxnSpPr>
        <p:spPr>
          <a:xfrm rot="10800000" flipH="1">
            <a:off x="4953000" y="3733799"/>
            <a:ext cx="304800" cy="1"/>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702" name="Google Shape;702;p90"/>
          <p:cNvCxnSpPr/>
          <p:nvPr/>
        </p:nvCxnSpPr>
        <p:spPr>
          <a:xfrm rot="10800000" flipH="1">
            <a:off x="5304821" y="4267199"/>
            <a:ext cx="304800" cy="1"/>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703" name="Google Shape;703;p90"/>
          <p:cNvCxnSpPr/>
          <p:nvPr/>
        </p:nvCxnSpPr>
        <p:spPr>
          <a:xfrm>
            <a:off x="5703868" y="4867757"/>
            <a:ext cx="239732" cy="9043"/>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704" name="Google Shape;704;p90"/>
          <p:cNvCxnSpPr/>
          <p:nvPr/>
        </p:nvCxnSpPr>
        <p:spPr>
          <a:xfrm>
            <a:off x="5943600" y="5468205"/>
            <a:ext cx="304800" cy="1"/>
          </a:xfrm>
          <a:prstGeom prst="straightConnector1">
            <a:avLst/>
          </a:prstGeom>
          <a:solidFill>
            <a:schemeClr val="accent1"/>
          </a:solidFill>
          <a:ln w="9525" cap="flat" cmpd="sng">
            <a:solidFill>
              <a:schemeClr val="dk1"/>
            </a:solidFill>
            <a:prstDash val="solid"/>
            <a:round/>
            <a:headEnd type="none" w="sm" len="sm"/>
            <a:tailEnd type="none" w="sm" len="sm"/>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44"/>
          <p:cNvSpPr txBox="1">
            <a:spLocks noGrp="1"/>
          </p:cNvSpPr>
          <p:nvPr>
            <p:ph type="body" idx="1"/>
          </p:nvPr>
        </p:nvSpPr>
        <p:spPr>
          <a:xfrm>
            <a:off x="561105" y="482605"/>
            <a:ext cx="8040688" cy="660396"/>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Consultation and Recommendation</a:t>
            </a:r>
            <a:endParaRPr/>
          </a:p>
        </p:txBody>
      </p:sp>
      <p:sp>
        <p:nvSpPr>
          <p:cNvPr id="1225" name="Google Shape;1225;p144"/>
          <p:cNvSpPr txBox="1">
            <a:spLocks noGrp="1"/>
          </p:cNvSpPr>
          <p:nvPr>
            <p:ph type="body" idx="2"/>
          </p:nvPr>
        </p:nvSpPr>
        <p:spPr>
          <a:xfrm>
            <a:off x="685800" y="1262743"/>
            <a:ext cx="7915994" cy="4680857"/>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b="1">
                <a:latin typeface="Calibri"/>
                <a:ea typeface="Calibri"/>
                <a:cs typeface="Calibri"/>
                <a:sym typeface="Calibri"/>
              </a:rPr>
              <a:t>Consultation Process</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Initial meeting with Bright Beat</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Walk-through of operations and waste audit</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Strategic ordering of follow-up meetings: most eager → most resistant</a:t>
            </a:r>
            <a:endParaRPr>
              <a:solidFill>
                <a:srgbClr val="FF0000"/>
              </a:solidFill>
              <a:latin typeface="Calibri"/>
              <a:ea typeface="Calibri"/>
              <a:cs typeface="Calibri"/>
              <a:sym typeface="Calibri"/>
            </a:endParaRPr>
          </a:p>
          <a:p>
            <a:pPr marL="0" marR="0" lvl="0" indent="0" algn="l" rtl="0">
              <a:lnSpc>
                <a:spcPct val="100000"/>
              </a:lnSpc>
              <a:spcBef>
                <a:spcPts val="1600"/>
              </a:spcBef>
              <a:spcAft>
                <a:spcPts val="0"/>
              </a:spcAft>
              <a:buClr>
                <a:schemeClr val="dk1"/>
              </a:buClr>
              <a:buSzPts val="2000"/>
              <a:buFont typeface="Arial"/>
              <a:buNone/>
            </a:pPr>
            <a:r>
              <a:rPr lang="en-US" b="1">
                <a:latin typeface="Calibri"/>
                <a:ea typeface="Calibri"/>
                <a:cs typeface="Calibri"/>
                <a:sym typeface="Calibri"/>
              </a:rPr>
              <a:t>Recommendation Process</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Increase and improve recycling practices</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Introduce organics pick-up once a week</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Option to introduce organics gradually</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Decrease landfill pickup</a:t>
            </a:r>
            <a:endParaRPr>
              <a:solidFill>
                <a:srgbClr val="FF0000"/>
              </a:solidFill>
              <a:latin typeface="Calibri"/>
              <a:ea typeface="Calibri"/>
              <a:cs typeface="Calibri"/>
              <a:sym typeface="Calibri"/>
            </a:endParaRPr>
          </a:p>
          <a:p>
            <a:pPr marL="0" marR="0" lvl="0" indent="0" algn="l" rtl="0">
              <a:lnSpc>
                <a:spcPct val="100000"/>
              </a:lnSpc>
              <a:spcBef>
                <a:spcPts val="1600"/>
              </a:spcBef>
              <a:spcAft>
                <a:spcPts val="0"/>
              </a:spcAft>
              <a:buClr>
                <a:schemeClr val="dk1"/>
              </a:buClr>
              <a:buSzPts val="2000"/>
              <a:buFont typeface="Arial"/>
              <a:buNone/>
            </a:pPr>
            <a:r>
              <a:rPr lang="en-US" i="1">
                <a:latin typeface="Calibri"/>
                <a:ea typeface="Calibri"/>
                <a:cs typeface="Calibri"/>
                <a:sym typeface="Calibri"/>
              </a:rPr>
              <a:t>GOAL: Achieve a recommendation which offers a net zero or a minimal cost increase </a:t>
            </a:r>
            <a:endParaRPr/>
          </a:p>
          <a:p>
            <a:pPr marL="0" marR="0" lvl="0" indent="0" algn="l" rtl="0">
              <a:lnSpc>
                <a:spcPct val="100000"/>
              </a:lnSpc>
              <a:spcBef>
                <a:spcPts val="400"/>
              </a:spcBef>
              <a:spcAft>
                <a:spcPts val="0"/>
              </a:spcAft>
              <a:buClr>
                <a:schemeClr val="dk1"/>
              </a:buClr>
              <a:buSzPts val="2000"/>
              <a:buFont typeface="Arial"/>
              <a:buNone/>
            </a:pPr>
            <a:endParaRPr>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45"/>
          <p:cNvSpPr txBox="1">
            <a:spLocks noGrp="1"/>
          </p:cNvSpPr>
          <p:nvPr>
            <p:ph type="body" idx="1"/>
          </p:nvPr>
        </p:nvSpPr>
        <p:spPr>
          <a:xfrm>
            <a:off x="561105" y="482605"/>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Summary of Recommendations</a:t>
            </a:r>
            <a:endParaRPr/>
          </a:p>
        </p:txBody>
      </p:sp>
      <p:sp>
        <p:nvSpPr>
          <p:cNvPr id="1231" name="Google Shape;1231;p145"/>
          <p:cNvSpPr txBox="1">
            <a:spLocks noGrp="1"/>
          </p:cNvSpPr>
          <p:nvPr>
            <p:ph type="body" idx="2"/>
          </p:nvPr>
        </p:nvSpPr>
        <p:spPr>
          <a:xfrm>
            <a:off x="1676400" y="1371600"/>
            <a:ext cx="6982695" cy="4572000"/>
          </a:xfrm>
          <a:prstGeom prst="rect">
            <a:avLst/>
          </a:prstGeom>
          <a:noFill/>
          <a:ln>
            <a:noFill/>
          </a:ln>
        </p:spPr>
        <p:txBody>
          <a:bodyPr spcFirstLastPara="1" wrap="square" lIns="121875" tIns="60925" rIns="121875" bIns="60925" anchor="t" anchorCtr="0">
            <a:noAutofit/>
          </a:bodyPr>
          <a:lstStyle/>
          <a:p>
            <a:pPr marL="0" marR="0" lvl="0" indent="0" algn="l" rtl="0">
              <a:lnSpc>
                <a:spcPct val="100000"/>
              </a:lnSpc>
              <a:spcBef>
                <a:spcPts val="0"/>
              </a:spcBef>
              <a:spcAft>
                <a:spcPts val="0"/>
              </a:spcAft>
              <a:buClr>
                <a:srgbClr val="00B050"/>
              </a:buClr>
              <a:buSzPts val="2000"/>
              <a:buFont typeface="Arial"/>
              <a:buNone/>
            </a:pPr>
            <a:r>
              <a:rPr lang="en-US" u="sng">
                <a:solidFill>
                  <a:srgbClr val="00B050"/>
                </a:solidFill>
                <a:latin typeface="Calibri"/>
                <a:ea typeface="Calibri"/>
                <a:cs typeface="Calibri"/>
                <a:sym typeface="Calibri"/>
              </a:rPr>
              <a:t>Decrease in Price</a:t>
            </a:r>
            <a:endParaRPr/>
          </a:p>
          <a:p>
            <a:pPr marL="0" marR="0" lvl="0" indent="0" algn="l" rtl="0">
              <a:lnSpc>
                <a:spcPct val="100000"/>
              </a:lnSpc>
              <a:spcBef>
                <a:spcPts val="400"/>
              </a:spcBef>
              <a:spcAft>
                <a:spcPts val="0"/>
              </a:spcAft>
              <a:buClr>
                <a:schemeClr val="dk1"/>
              </a:buClr>
              <a:buSzPts val="2000"/>
              <a:buFont typeface="Arial"/>
              <a:buNone/>
            </a:pPr>
            <a:r>
              <a:rPr lang="en-US" b="1">
                <a:latin typeface="Calibri"/>
                <a:ea typeface="Calibri"/>
                <a:cs typeface="Calibri"/>
                <a:sym typeface="Calibri"/>
              </a:rPr>
              <a:t>Little Szechwan </a:t>
            </a:r>
            <a:r>
              <a:rPr lang="en-US">
                <a:latin typeface="Calibri"/>
                <a:ea typeface="Calibri"/>
                <a:cs typeface="Calibri"/>
                <a:sym typeface="Calibri"/>
              </a:rPr>
              <a:t>= potential savings of $8 or potential additional expense of $35 or $77 per month</a:t>
            </a:r>
            <a:endParaRPr b="1">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r>
              <a:rPr lang="en-US" b="1">
                <a:latin typeface="Calibri"/>
                <a:ea typeface="Calibri"/>
                <a:cs typeface="Calibri"/>
                <a:sym typeface="Calibri"/>
              </a:rPr>
              <a:t>Norton’s </a:t>
            </a:r>
            <a:r>
              <a:rPr lang="en-US">
                <a:latin typeface="Calibri"/>
                <a:ea typeface="Calibri"/>
                <a:cs typeface="Calibri"/>
                <a:sym typeface="Calibri"/>
              </a:rPr>
              <a:t>= potential savings of $10 per month</a:t>
            </a:r>
            <a:endParaRPr b="1">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r>
              <a:rPr lang="en-US" b="1">
                <a:latin typeface="Calibri"/>
                <a:ea typeface="Calibri"/>
                <a:cs typeface="Calibri"/>
                <a:sym typeface="Calibri"/>
              </a:rPr>
              <a:t>Sunset Foods </a:t>
            </a:r>
            <a:r>
              <a:rPr lang="en-US">
                <a:latin typeface="Calibri"/>
                <a:ea typeface="Calibri"/>
                <a:cs typeface="Calibri"/>
                <a:sym typeface="Calibri"/>
              </a:rPr>
              <a:t>= potential savings of $220 per month</a:t>
            </a:r>
            <a:endParaRPr b="1">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b="1" u="sng">
              <a:solidFill>
                <a:srgbClr val="C00000"/>
              </a:solidFill>
              <a:latin typeface="Calibri"/>
              <a:ea typeface="Calibri"/>
              <a:cs typeface="Calibri"/>
              <a:sym typeface="Calibri"/>
            </a:endParaRPr>
          </a:p>
          <a:p>
            <a:pPr marL="0" marR="0" lvl="0" indent="0" algn="l" rtl="0">
              <a:lnSpc>
                <a:spcPct val="100000"/>
              </a:lnSpc>
              <a:spcBef>
                <a:spcPts val="400"/>
              </a:spcBef>
              <a:spcAft>
                <a:spcPts val="0"/>
              </a:spcAft>
              <a:buClr>
                <a:srgbClr val="C00000"/>
              </a:buClr>
              <a:buSzPts val="2000"/>
              <a:buFont typeface="Arial"/>
              <a:buNone/>
            </a:pPr>
            <a:r>
              <a:rPr lang="en-US" u="sng">
                <a:solidFill>
                  <a:srgbClr val="C00000"/>
                </a:solidFill>
                <a:latin typeface="Calibri"/>
                <a:ea typeface="Calibri"/>
                <a:cs typeface="Calibri"/>
                <a:sym typeface="Calibri"/>
              </a:rPr>
              <a:t>Increase in Price</a:t>
            </a:r>
            <a:endParaRPr/>
          </a:p>
          <a:p>
            <a:pPr marL="0" marR="0" lvl="0" indent="0" algn="l" rtl="0">
              <a:lnSpc>
                <a:spcPct val="100000"/>
              </a:lnSpc>
              <a:spcBef>
                <a:spcPts val="400"/>
              </a:spcBef>
              <a:spcAft>
                <a:spcPts val="0"/>
              </a:spcAft>
              <a:buClr>
                <a:schemeClr val="dk1"/>
              </a:buClr>
              <a:buSzPts val="2000"/>
              <a:buFont typeface="Arial"/>
              <a:buNone/>
            </a:pPr>
            <a:r>
              <a:rPr lang="en-US" b="1">
                <a:latin typeface="Calibri"/>
                <a:ea typeface="Calibri"/>
                <a:cs typeface="Calibri"/>
                <a:sym typeface="Calibri"/>
              </a:rPr>
              <a:t>Michael’s Red Hots </a:t>
            </a:r>
            <a:r>
              <a:rPr lang="en-US">
                <a:latin typeface="Calibri"/>
                <a:ea typeface="Calibri"/>
                <a:cs typeface="Calibri"/>
                <a:sym typeface="Calibri"/>
              </a:rPr>
              <a:t>= potential additional expense $60 per month</a:t>
            </a:r>
            <a:endParaRPr b="1">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r>
              <a:rPr lang="en-US" b="1">
                <a:latin typeface="Calibri"/>
                <a:ea typeface="Calibri"/>
                <a:cs typeface="Calibri"/>
                <a:sym typeface="Calibri"/>
              </a:rPr>
              <a:t>Bluegrass </a:t>
            </a:r>
            <a:r>
              <a:rPr lang="en-US">
                <a:latin typeface="Calibri"/>
                <a:ea typeface="Calibri"/>
                <a:cs typeface="Calibri"/>
                <a:sym typeface="Calibri"/>
              </a:rPr>
              <a:t>= potential additional expense of either $5 or $22 per month</a:t>
            </a:r>
            <a:endParaRPr b="1">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r>
              <a:rPr lang="en-US" b="1">
                <a:latin typeface="Calibri"/>
                <a:ea typeface="Calibri"/>
                <a:cs typeface="Calibri"/>
                <a:sym typeface="Calibri"/>
              </a:rPr>
              <a:t>La Casa de Isaac and Moishe </a:t>
            </a:r>
            <a:r>
              <a:rPr lang="en-US">
                <a:latin typeface="Calibri"/>
                <a:ea typeface="Calibri"/>
                <a:cs typeface="Calibri"/>
                <a:sym typeface="Calibri"/>
              </a:rPr>
              <a:t>= potential additional expense of either $35 or $77 per month</a:t>
            </a:r>
            <a:endParaRPr b="1">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b="1"/>
          </a:p>
        </p:txBody>
      </p:sp>
      <p:sp>
        <p:nvSpPr>
          <p:cNvPr id="1232" name="Google Shape;1232;p145"/>
          <p:cNvSpPr/>
          <p:nvPr/>
        </p:nvSpPr>
        <p:spPr>
          <a:xfrm>
            <a:off x="381000" y="4038600"/>
            <a:ext cx="1115295" cy="1295400"/>
          </a:xfrm>
          <a:prstGeom prst="upArrow">
            <a:avLst>
              <a:gd name="adj1" fmla="val 50000"/>
              <a:gd name="adj2" fmla="val 50000"/>
            </a:avLst>
          </a:prstGeom>
          <a:solidFill>
            <a:srgbClr val="C0000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a:solidFill>
                <a:schemeClr val="dk1"/>
              </a:solidFill>
              <a:latin typeface="Constantia"/>
              <a:ea typeface="Constantia"/>
              <a:cs typeface="Constantia"/>
              <a:sym typeface="Constantia"/>
            </a:endParaRPr>
          </a:p>
        </p:txBody>
      </p:sp>
      <p:sp>
        <p:nvSpPr>
          <p:cNvPr id="1233" name="Google Shape;1233;p145"/>
          <p:cNvSpPr/>
          <p:nvPr/>
        </p:nvSpPr>
        <p:spPr>
          <a:xfrm rot="10800000">
            <a:off x="381000" y="1752600"/>
            <a:ext cx="1115295" cy="1295400"/>
          </a:xfrm>
          <a:prstGeom prst="upArrow">
            <a:avLst>
              <a:gd name="adj1" fmla="val 50000"/>
              <a:gd name="adj2" fmla="val 50000"/>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a:solidFill>
                <a:srgbClr val="00B050"/>
              </a:solidFill>
              <a:latin typeface="Constantia"/>
              <a:ea typeface="Constantia"/>
              <a:cs typeface="Constantia"/>
              <a:sym typeface="Constantia"/>
            </a:endParaRPr>
          </a:p>
        </p:txBody>
      </p:sp>
      <p:sp>
        <p:nvSpPr>
          <p:cNvPr id="1234" name="Google Shape;1234;p145"/>
          <p:cNvSpPr txBox="1"/>
          <p:nvPr/>
        </p:nvSpPr>
        <p:spPr>
          <a:xfrm>
            <a:off x="684071" y="2181807"/>
            <a:ext cx="50915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Stardos Stencil"/>
                <a:ea typeface="Stardos Stencil"/>
                <a:cs typeface="Stardos Stencil"/>
                <a:sym typeface="Stardos Stencil"/>
              </a:rPr>
              <a:t>$</a:t>
            </a:r>
            <a:endParaRPr/>
          </a:p>
        </p:txBody>
      </p:sp>
      <p:sp>
        <p:nvSpPr>
          <p:cNvPr id="1235" name="Google Shape;1235;p145"/>
          <p:cNvSpPr txBox="1"/>
          <p:nvPr/>
        </p:nvSpPr>
        <p:spPr>
          <a:xfrm>
            <a:off x="684071" y="4191000"/>
            <a:ext cx="50915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Stardos Stencil"/>
                <a:ea typeface="Stardos Stencil"/>
                <a:cs typeface="Stardos Stencil"/>
                <a:sym typeface="Stardos Stencil"/>
              </a:rPr>
              <a: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6"/>
          <p:cNvSpPr txBox="1">
            <a:spLocks noGrp="1"/>
          </p:cNvSpPr>
          <p:nvPr>
            <p:ph type="body" idx="1"/>
          </p:nvPr>
        </p:nvSpPr>
        <p:spPr>
          <a:xfrm>
            <a:off x="533400" y="403446"/>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Materials Provided</a:t>
            </a:r>
            <a:endParaRPr/>
          </a:p>
        </p:txBody>
      </p:sp>
      <p:pic>
        <p:nvPicPr>
          <p:cNvPr id="1241" name="Google Shape;1241;p146"/>
          <p:cNvPicPr preferRelativeResize="0"/>
          <p:nvPr/>
        </p:nvPicPr>
        <p:blipFill rotWithShape="1">
          <a:blip r:embed="rId3">
            <a:alphaModFix/>
          </a:blip>
          <a:srcRect/>
          <a:stretch/>
        </p:blipFill>
        <p:spPr>
          <a:xfrm>
            <a:off x="3048000" y="1405962"/>
            <a:ext cx="2329854" cy="1740086"/>
          </a:xfrm>
          <a:prstGeom prst="rect">
            <a:avLst/>
          </a:prstGeom>
          <a:noFill/>
          <a:ln>
            <a:noFill/>
          </a:ln>
        </p:spPr>
      </p:pic>
      <p:pic>
        <p:nvPicPr>
          <p:cNvPr id="1242" name="Google Shape;1242;p146"/>
          <p:cNvPicPr preferRelativeResize="0"/>
          <p:nvPr/>
        </p:nvPicPr>
        <p:blipFill rotWithShape="1">
          <a:blip r:embed="rId4">
            <a:alphaModFix/>
          </a:blip>
          <a:srcRect/>
          <a:stretch/>
        </p:blipFill>
        <p:spPr>
          <a:xfrm>
            <a:off x="3581400" y="2667000"/>
            <a:ext cx="2426412" cy="1828800"/>
          </a:xfrm>
          <a:prstGeom prst="rect">
            <a:avLst/>
          </a:prstGeom>
          <a:noFill/>
          <a:ln>
            <a:noFill/>
          </a:ln>
        </p:spPr>
      </p:pic>
      <p:pic>
        <p:nvPicPr>
          <p:cNvPr id="1243" name="Google Shape;1243;p146"/>
          <p:cNvPicPr preferRelativeResize="0"/>
          <p:nvPr/>
        </p:nvPicPr>
        <p:blipFill rotWithShape="1">
          <a:blip r:embed="rId5">
            <a:alphaModFix/>
          </a:blip>
          <a:srcRect/>
          <a:stretch/>
        </p:blipFill>
        <p:spPr>
          <a:xfrm>
            <a:off x="2971800" y="3970345"/>
            <a:ext cx="2329854" cy="1748058"/>
          </a:xfrm>
          <a:prstGeom prst="rect">
            <a:avLst/>
          </a:prstGeom>
          <a:noFill/>
          <a:ln>
            <a:noFill/>
          </a:ln>
        </p:spPr>
      </p:pic>
      <p:pic>
        <p:nvPicPr>
          <p:cNvPr id="1244" name="Google Shape;1244;p146"/>
          <p:cNvPicPr preferRelativeResize="0"/>
          <p:nvPr/>
        </p:nvPicPr>
        <p:blipFill rotWithShape="1">
          <a:blip r:embed="rId6">
            <a:alphaModFix/>
          </a:blip>
          <a:srcRect/>
          <a:stretch/>
        </p:blipFill>
        <p:spPr>
          <a:xfrm>
            <a:off x="6249969" y="1582169"/>
            <a:ext cx="2573183" cy="3998461"/>
          </a:xfrm>
          <a:prstGeom prst="rect">
            <a:avLst/>
          </a:prstGeom>
          <a:noFill/>
          <a:ln>
            <a:noFill/>
          </a:ln>
        </p:spPr>
      </p:pic>
      <p:sp>
        <p:nvSpPr>
          <p:cNvPr id="1245" name="Google Shape;1245;p146"/>
          <p:cNvSpPr txBox="1"/>
          <p:nvPr/>
        </p:nvSpPr>
        <p:spPr>
          <a:xfrm>
            <a:off x="398742" y="1303852"/>
            <a:ext cx="2306358" cy="424731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IFSC Bilingual Restaurant Training Guide</a:t>
            </a:r>
            <a:endParaRPr/>
          </a:p>
          <a:p>
            <a:pPr marL="285750" marR="0" lvl="0" indent="-285750" algn="l" rtl="0">
              <a:spcBef>
                <a:spcPts val="12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3 11 x 17 laminated posters</a:t>
            </a:r>
            <a:endParaRPr/>
          </a:p>
          <a:p>
            <a:pPr marL="285750" marR="0" lvl="0" indent="-285750" algn="l" rtl="0">
              <a:spcBef>
                <a:spcPts val="12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Communications Cheat Sheet</a:t>
            </a:r>
            <a:endParaRPr/>
          </a:p>
          <a:p>
            <a:pPr marL="285750" marR="0" lvl="0" indent="-285750" algn="l" rtl="0">
              <a:spcBef>
                <a:spcPts val="12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Compostable Commit to Green bags (courtesy of SWALCO)</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47"/>
          <p:cNvSpPr txBox="1">
            <a:spLocks noGrp="1"/>
          </p:cNvSpPr>
          <p:nvPr>
            <p:ph type="body" idx="1"/>
          </p:nvPr>
        </p:nvSpPr>
        <p:spPr>
          <a:xfrm>
            <a:off x="589756" y="298770"/>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t>Successes</a:t>
            </a:r>
            <a:endParaRPr/>
          </a:p>
        </p:txBody>
      </p:sp>
      <p:pic>
        <p:nvPicPr>
          <p:cNvPr id="1251" name="Google Shape;1251;p147"/>
          <p:cNvPicPr preferRelativeResize="0"/>
          <p:nvPr/>
        </p:nvPicPr>
        <p:blipFill rotWithShape="1">
          <a:blip r:embed="rId3">
            <a:alphaModFix/>
          </a:blip>
          <a:srcRect/>
          <a:stretch/>
        </p:blipFill>
        <p:spPr>
          <a:xfrm>
            <a:off x="589756" y="3581400"/>
            <a:ext cx="2641600" cy="1981200"/>
          </a:xfrm>
          <a:prstGeom prst="rect">
            <a:avLst/>
          </a:prstGeom>
          <a:noFill/>
          <a:ln>
            <a:noFill/>
          </a:ln>
        </p:spPr>
      </p:pic>
      <p:pic>
        <p:nvPicPr>
          <p:cNvPr id="1252" name="Google Shape;1252;p147"/>
          <p:cNvPicPr preferRelativeResize="0"/>
          <p:nvPr/>
        </p:nvPicPr>
        <p:blipFill rotWithShape="1">
          <a:blip r:embed="rId4">
            <a:alphaModFix/>
          </a:blip>
          <a:srcRect/>
          <a:stretch/>
        </p:blipFill>
        <p:spPr>
          <a:xfrm>
            <a:off x="589756" y="1117154"/>
            <a:ext cx="2618865" cy="1663826"/>
          </a:xfrm>
          <a:prstGeom prst="rect">
            <a:avLst/>
          </a:prstGeom>
          <a:noFill/>
          <a:ln>
            <a:noFill/>
          </a:ln>
        </p:spPr>
      </p:pic>
      <p:pic>
        <p:nvPicPr>
          <p:cNvPr id="1253" name="Google Shape;1253;p147"/>
          <p:cNvPicPr preferRelativeResize="0"/>
          <p:nvPr/>
        </p:nvPicPr>
        <p:blipFill rotWithShape="1">
          <a:blip r:embed="rId5">
            <a:alphaModFix/>
          </a:blip>
          <a:srcRect/>
          <a:stretch/>
        </p:blipFill>
        <p:spPr>
          <a:xfrm>
            <a:off x="5948070" y="1117154"/>
            <a:ext cx="2808051" cy="1663826"/>
          </a:xfrm>
          <a:prstGeom prst="rect">
            <a:avLst/>
          </a:prstGeom>
          <a:noFill/>
          <a:ln>
            <a:noFill/>
          </a:ln>
        </p:spPr>
      </p:pic>
      <p:pic>
        <p:nvPicPr>
          <p:cNvPr id="1254" name="Google Shape;1254;p147"/>
          <p:cNvPicPr preferRelativeResize="0"/>
          <p:nvPr/>
        </p:nvPicPr>
        <p:blipFill rotWithShape="1">
          <a:blip r:embed="rId6">
            <a:alphaModFix/>
          </a:blip>
          <a:srcRect/>
          <a:stretch/>
        </p:blipFill>
        <p:spPr>
          <a:xfrm>
            <a:off x="3479420" y="1137639"/>
            <a:ext cx="2192747" cy="1643341"/>
          </a:xfrm>
          <a:prstGeom prst="rect">
            <a:avLst/>
          </a:prstGeom>
          <a:noFill/>
          <a:ln>
            <a:noFill/>
          </a:ln>
        </p:spPr>
      </p:pic>
      <p:sp>
        <p:nvSpPr>
          <p:cNvPr id="1255" name="Google Shape;1255;p147"/>
          <p:cNvSpPr txBox="1"/>
          <p:nvPr/>
        </p:nvSpPr>
        <p:spPr>
          <a:xfrm>
            <a:off x="1329934" y="2843064"/>
            <a:ext cx="11385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Bluegrass</a:t>
            </a:r>
            <a:endParaRPr/>
          </a:p>
        </p:txBody>
      </p:sp>
      <p:sp>
        <p:nvSpPr>
          <p:cNvPr id="1256" name="Google Shape;1256;p147"/>
          <p:cNvSpPr txBox="1"/>
          <p:nvPr/>
        </p:nvSpPr>
        <p:spPr>
          <a:xfrm>
            <a:off x="3742979" y="2843064"/>
            <a:ext cx="166562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Little </a:t>
            </a:r>
            <a:r>
              <a:rPr lang="en-US" sz="1800">
                <a:solidFill>
                  <a:schemeClr val="dk1"/>
                </a:solidFill>
                <a:latin typeface="Constantia"/>
                <a:ea typeface="Constantia"/>
                <a:cs typeface="Constantia"/>
                <a:sym typeface="Constantia"/>
              </a:rPr>
              <a:t>Szechwan</a:t>
            </a:r>
            <a:endParaRPr/>
          </a:p>
        </p:txBody>
      </p:sp>
      <p:sp>
        <p:nvSpPr>
          <p:cNvPr id="1257" name="Google Shape;1257;p147"/>
          <p:cNvSpPr txBox="1"/>
          <p:nvPr/>
        </p:nvSpPr>
        <p:spPr>
          <a:xfrm>
            <a:off x="5948070" y="2843064"/>
            <a:ext cx="289305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La Casa de Isaac and Moishe</a:t>
            </a:r>
            <a:endParaRPr sz="1800">
              <a:solidFill>
                <a:schemeClr val="dk1"/>
              </a:solidFill>
              <a:latin typeface="Calibri"/>
              <a:ea typeface="Calibri"/>
              <a:cs typeface="Calibri"/>
              <a:sym typeface="Calibri"/>
            </a:endParaRPr>
          </a:p>
        </p:txBody>
      </p:sp>
      <p:pic>
        <p:nvPicPr>
          <p:cNvPr id="1258" name="Google Shape;1258;p147"/>
          <p:cNvPicPr preferRelativeResize="0"/>
          <p:nvPr/>
        </p:nvPicPr>
        <p:blipFill rotWithShape="1">
          <a:blip r:embed="rId7">
            <a:alphaModFix/>
          </a:blip>
          <a:srcRect/>
          <a:stretch/>
        </p:blipFill>
        <p:spPr>
          <a:xfrm>
            <a:off x="5926299" y="3581400"/>
            <a:ext cx="2829822" cy="1981200"/>
          </a:xfrm>
          <a:prstGeom prst="rect">
            <a:avLst/>
          </a:prstGeom>
          <a:noFill/>
          <a:ln>
            <a:noFill/>
          </a:ln>
        </p:spPr>
      </p:pic>
      <p:pic>
        <p:nvPicPr>
          <p:cNvPr id="1259" name="Google Shape;1259;p147"/>
          <p:cNvPicPr preferRelativeResize="0"/>
          <p:nvPr/>
        </p:nvPicPr>
        <p:blipFill rotWithShape="1">
          <a:blip r:embed="rId8">
            <a:alphaModFix/>
          </a:blip>
          <a:srcRect/>
          <a:stretch/>
        </p:blipFill>
        <p:spPr>
          <a:xfrm>
            <a:off x="3572715" y="3551478"/>
            <a:ext cx="2038350" cy="253182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48"/>
          <p:cNvSpPr txBox="1">
            <a:spLocks noGrp="1"/>
          </p:cNvSpPr>
          <p:nvPr>
            <p:ph type="body" idx="1"/>
          </p:nvPr>
        </p:nvSpPr>
        <p:spPr>
          <a:xfrm>
            <a:off x="561105" y="482605"/>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Logistical Concerns and Challenges</a:t>
            </a:r>
            <a:endParaRPr/>
          </a:p>
        </p:txBody>
      </p:sp>
      <p:sp>
        <p:nvSpPr>
          <p:cNvPr id="1265" name="Google Shape;1265;p148"/>
          <p:cNvSpPr txBox="1"/>
          <p:nvPr/>
        </p:nvSpPr>
        <p:spPr>
          <a:xfrm>
            <a:off x="599598" y="1264920"/>
            <a:ext cx="2669972"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chemeClr val="dk1"/>
                </a:solidFill>
                <a:latin typeface="Calibri"/>
                <a:ea typeface="Calibri"/>
                <a:cs typeface="Calibri"/>
                <a:sym typeface="Calibri"/>
              </a:rPr>
              <a:t>Restaurant</a:t>
            </a:r>
            <a:endParaRPr/>
          </a:p>
          <a:p>
            <a:pPr marL="342900" marR="0" lvl="0" indent="-342900" algn="l" rtl="0">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Space for additional bins, both inside and out</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Cost of adding organics pickup</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Training and Education of staff</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Operational Logistics</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Health and Sanitation </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Adequately accounting for all waste generated</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Contamination of waste by other restaurants or residents</a:t>
            </a:r>
            <a:endParaRPr/>
          </a:p>
          <a:p>
            <a:pPr marL="342900" marR="0" lvl="0" indent="-215900" algn="l" rtl="0">
              <a:spcBef>
                <a:spcPts val="0"/>
              </a:spcBef>
              <a:spcAft>
                <a:spcPts val="0"/>
              </a:spcAft>
              <a:buClr>
                <a:schemeClr val="dk1"/>
              </a:buClr>
              <a:buSzPts val="2000"/>
              <a:buFont typeface="Arial"/>
              <a:buNone/>
            </a:pPr>
            <a:endParaRPr sz="2000">
              <a:solidFill>
                <a:schemeClr val="dk1"/>
              </a:solidFill>
              <a:latin typeface="Constantia"/>
              <a:ea typeface="Constantia"/>
              <a:cs typeface="Constantia"/>
              <a:sym typeface="Constantia"/>
            </a:endParaRPr>
          </a:p>
        </p:txBody>
      </p:sp>
      <p:sp>
        <p:nvSpPr>
          <p:cNvPr id="1266" name="Google Shape;1266;p148"/>
          <p:cNvSpPr txBox="1"/>
          <p:nvPr/>
        </p:nvSpPr>
        <p:spPr>
          <a:xfrm>
            <a:off x="5954484" y="1267097"/>
            <a:ext cx="2647309" cy="44935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chemeClr val="dk1"/>
                </a:solidFill>
                <a:latin typeface="Calibri"/>
                <a:ea typeface="Calibri"/>
                <a:cs typeface="Calibri"/>
                <a:sym typeface="Calibri"/>
              </a:rPr>
              <a:t>Municipality</a:t>
            </a:r>
            <a:endParaRPr/>
          </a:p>
          <a:p>
            <a:pPr marL="285750" marR="0" lvl="0" indent="-285750" algn="l" rtl="0">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Strategic outreach requires more staff time and effort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Finding support amongst elected body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Slow process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Coordinating meetings between waste haulers, busy restaurant owners, consultant, and city representative(s)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Cost of paying Bright Beat</a:t>
            </a:r>
            <a:endParaRPr/>
          </a:p>
        </p:txBody>
      </p:sp>
      <p:sp>
        <p:nvSpPr>
          <p:cNvPr id="1267" name="Google Shape;1267;p148"/>
          <p:cNvSpPr txBox="1"/>
          <p:nvPr/>
        </p:nvSpPr>
        <p:spPr>
          <a:xfrm>
            <a:off x="3269570" y="1295400"/>
            <a:ext cx="2623757" cy="28315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chemeClr val="dk1"/>
                </a:solidFill>
                <a:latin typeface="Calibri"/>
                <a:ea typeface="Calibri"/>
                <a:cs typeface="Calibri"/>
                <a:sym typeface="Calibri"/>
              </a:rPr>
              <a:t>Waste Hauler</a:t>
            </a:r>
            <a:endParaRPr/>
          </a:p>
          <a:p>
            <a:pPr marL="342900" marR="0" lvl="0" indent="-342900" algn="l" rtl="0">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Route density</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Communication between business owner, landlord, and hauler</a:t>
            </a:r>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Know requirements and specifications of compost site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49"/>
          <p:cNvSpPr txBox="1">
            <a:spLocks noGrp="1"/>
          </p:cNvSpPr>
          <p:nvPr>
            <p:ph type="body" idx="1"/>
          </p:nvPr>
        </p:nvSpPr>
        <p:spPr>
          <a:xfrm>
            <a:off x="561105" y="482605"/>
            <a:ext cx="8040688" cy="708602"/>
          </a:xfrm>
          <a:prstGeom prst="rect">
            <a:avLst/>
          </a:prstGeom>
          <a:noFill/>
          <a:ln>
            <a:noFill/>
          </a:ln>
        </p:spPr>
        <p:txBody>
          <a:bodyPr spcFirstLastPara="1" wrap="square" lIns="121875" tIns="60925" rIns="121875" bIns="60925" anchor="t" anchorCtr="0">
            <a:noAutofit/>
          </a:bodyPr>
          <a:lstStyle/>
          <a:p>
            <a:pPr marL="0" lvl="0" indent="0" algn="ctr" rtl="0">
              <a:lnSpc>
                <a:spcPct val="90000"/>
              </a:lnSpc>
              <a:spcBef>
                <a:spcPts val="0"/>
              </a:spcBef>
              <a:spcAft>
                <a:spcPts val="0"/>
              </a:spcAft>
              <a:buSzPts val="3300"/>
              <a:buNone/>
            </a:pPr>
            <a:r>
              <a:rPr lang="en-US">
                <a:latin typeface="Calibri"/>
                <a:ea typeface="Calibri"/>
                <a:cs typeface="Calibri"/>
                <a:sym typeface="Calibri"/>
              </a:rPr>
              <a:t>Next Steps</a:t>
            </a:r>
            <a:endParaRPr/>
          </a:p>
        </p:txBody>
      </p:sp>
      <p:sp>
        <p:nvSpPr>
          <p:cNvPr id="1273" name="Google Shape;1273;p149"/>
          <p:cNvSpPr txBox="1">
            <a:spLocks noGrp="1"/>
          </p:cNvSpPr>
          <p:nvPr>
            <p:ph type="body" idx="2"/>
          </p:nvPr>
        </p:nvSpPr>
        <p:spPr>
          <a:xfrm>
            <a:off x="1219200" y="1265642"/>
            <a:ext cx="6983411" cy="2420937"/>
          </a:xfrm>
          <a:prstGeom prst="rect">
            <a:avLst/>
          </a:prstGeom>
          <a:noFill/>
          <a:ln>
            <a:noFill/>
          </a:ln>
        </p:spPr>
        <p:txBody>
          <a:bodyPr spcFirstLastPara="1" wrap="square" lIns="121875" tIns="60925" rIns="121875" bIns="60925" anchor="t" anchorCtr="0">
            <a:noAutofit/>
          </a:bodyPr>
          <a:lstStyle/>
          <a:p>
            <a:pPr marL="342900" lvl="0" indent="-342900" algn="l" rtl="0">
              <a:lnSpc>
                <a:spcPct val="100000"/>
              </a:lnSpc>
              <a:spcBef>
                <a:spcPts val="0"/>
              </a:spcBef>
              <a:spcAft>
                <a:spcPts val="0"/>
              </a:spcAft>
              <a:buSzPts val="2000"/>
              <a:buFont typeface="Arial"/>
              <a:buChar char="•"/>
            </a:pPr>
            <a:r>
              <a:rPr lang="en-US">
                <a:latin typeface="Calibri"/>
                <a:ea typeface="Calibri"/>
                <a:cs typeface="Calibri"/>
                <a:sym typeface="Calibri"/>
              </a:rPr>
              <a:t>Follow-up meeting with businesses not yet composting</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Check-in meeting with businesses currently composting</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Begin marketing and communications campaigns</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Register restaurants with the Illinois Food Scrap Coalition</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Training and education of restaurant staff where needed</a:t>
            </a:r>
            <a:endParaRPr/>
          </a:p>
          <a:p>
            <a:pPr marL="342900" lvl="0" indent="-342900" algn="l" rtl="0">
              <a:lnSpc>
                <a:spcPct val="100000"/>
              </a:lnSpc>
              <a:spcBef>
                <a:spcPts val="400"/>
              </a:spcBef>
              <a:spcAft>
                <a:spcPts val="0"/>
              </a:spcAft>
              <a:buSzPts val="2000"/>
              <a:buFont typeface="Arial"/>
              <a:buChar char="•"/>
            </a:pPr>
            <a:r>
              <a:rPr lang="en-US">
                <a:latin typeface="Calibri"/>
                <a:ea typeface="Calibri"/>
                <a:cs typeface="Calibri"/>
                <a:sym typeface="Calibri"/>
              </a:rPr>
              <a:t>Begin outreach for new restaurants</a:t>
            </a:r>
            <a:endParaRPr/>
          </a:p>
        </p:txBody>
      </p:sp>
      <p:pic>
        <p:nvPicPr>
          <p:cNvPr id="1274" name="Google Shape;1274;p149"/>
          <p:cNvPicPr preferRelativeResize="0"/>
          <p:nvPr/>
        </p:nvPicPr>
        <p:blipFill rotWithShape="1">
          <a:blip r:embed="rId3">
            <a:alphaModFix/>
          </a:blip>
          <a:srcRect/>
          <a:stretch/>
        </p:blipFill>
        <p:spPr>
          <a:xfrm>
            <a:off x="609600" y="3858985"/>
            <a:ext cx="4567328" cy="2105562"/>
          </a:xfrm>
          <a:prstGeom prst="rect">
            <a:avLst/>
          </a:prstGeom>
          <a:noFill/>
          <a:ln>
            <a:noFill/>
          </a:ln>
        </p:spPr>
      </p:pic>
      <p:pic>
        <p:nvPicPr>
          <p:cNvPr id="1275" name="Google Shape;1275;p149"/>
          <p:cNvPicPr preferRelativeResize="0"/>
          <p:nvPr/>
        </p:nvPicPr>
        <p:blipFill rotWithShape="1">
          <a:blip r:embed="rId4">
            <a:alphaModFix/>
          </a:blip>
          <a:srcRect b="30953"/>
          <a:stretch/>
        </p:blipFill>
        <p:spPr>
          <a:xfrm>
            <a:off x="5509355" y="3842656"/>
            <a:ext cx="3092438" cy="213821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50"/>
          <p:cNvSpPr txBox="1">
            <a:spLocks noGrp="1"/>
          </p:cNvSpPr>
          <p:nvPr>
            <p:ph type="title"/>
          </p:nvPr>
        </p:nvSpPr>
        <p:spPr>
          <a:xfrm>
            <a:off x="3131163" y="2621075"/>
            <a:ext cx="5889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a:t>Mary Allen</a:t>
            </a:r>
            <a:r>
              <a:rPr lang="en-US" sz="3240" b="0" i="0" u="none" strike="noStrike" cap="none">
                <a:solidFill>
                  <a:srgbClr val="262626"/>
                </a:solidFill>
                <a:latin typeface="Century Gothic"/>
                <a:ea typeface="Century Gothic"/>
                <a:cs typeface="Century Gothic"/>
                <a:sym typeface="Century Gothic"/>
              </a:rPr>
              <a:t/>
            </a:r>
            <a:br>
              <a:rPr lang="en-US" sz="3240" b="0" i="0" u="none" strike="noStrike" cap="none">
                <a:solidFill>
                  <a:srgbClr val="262626"/>
                </a:solidFill>
                <a:latin typeface="Century Gothic"/>
                <a:ea typeface="Century Gothic"/>
                <a:cs typeface="Century Gothic"/>
                <a:sym typeface="Century Gothic"/>
              </a:rPr>
            </a:br>
            <a:r>
              <a:rPr lang="en-US" sz="1600" b="1"/>
              <a:t>Solid Waste Agency of Northern Cook County</a:t>
            </a:r>
            <a:endParaRPr sz="1600" b="1"/>
          </a:p>
          <a:p>
            <a:pPr marL="0" marR="0" lvl="0" indent="0" algn="l" rtl="0">
              <a:spcBef>
                <a:spcPts val="0"/>
              </a:spcBef>
              <a:spcAft>
                <a:spcPts val="0"/>
              </a:spcAft>
              <a:buClr>
                <a:srgbClr val="262626"/>
              </a:buClr>
              <a:buSzPts val="3240"/>
              <a:buFont typeface="Century Gothic"/>
              <a:buNone/>
            </a:pPr>
            <a:r>
              <a:rPr lang="en-US" sz="1600"/>
              <a:t>Recycling and Education Director</a:t>
            </a:r>
            <a:endParaRPr sz="1600"/>
          </a:p>
          <a:p>
            <a:pPr marL="0" marR="0" lvl="0" indent="0" algn="l" rtl="0">
              <a:spcBef>
                <a:spcPts val="0"/>
              </a:spcBef>
              <a:spcAft>
                <a:spcPts val="0"/>
              </a:spcAft>
              <a:buClr>
                <a:srgbClr val="262626"/>
              </a:buClr>
              <a:buSzPts val="3240"/>
              <a:buFont typeface="Century Gothic"/>
              <a:buNone/>
            </a:pPr>
            <a:endParaRPr sz="1600"/>
          </a:p>
          <a:p>
            <a:pPr marL="0" marR="0" lvl="0" indent="0" algn="l" rtl="0">
              <a:spcBef>
                <a:spcPts val="0"/>
              </a:spcBef>
              <a:spcAft>
                <a:spcPts val="0"/>
              </a:spcAft>
              <a:buClr>
                <a:srgbClr val="262626"/>
              </a:buClr>
              <a:buSzPts val="3240"/>
              <a:buFont typeface="Century Gothic"/>
              <a:buNone/>
            </a:pPr>
            <a:r>
              <a:rPr lang="en-US" sz="1600"/>
              <a:t>Illinois Food Scrap Coalition, Member</a:t>
            </a:r>
            <a:endParaRPr sz="1600"/>
          </a:p>
          <a:p>
            <a:pPr marL="0" marR="0" lvl="0" indent="0" algn="l" rtl="0">
              <a:spcBef>
                <a:spcPts val="0"/>
              </a:spcBef>
              <a:spcAft>
                <a:spcPts val="0"/>
              </a:spcAft>
              <a:buClr>
                <a:srgbClr val="262626"/>
              </a:buClr>
              <a:buSzPts val="3240"/>
              <a:buFont typeface="Century Gothic"/>
              <a:buNone/>
            </a:pPr>
            <a:r>
              <a:rPr lang="en-US" sz="1600"/>
              <a:t>Illinois Wasted Food Solutions Task Force, Member</a:t>
            </a:r>
            <a:endParaRPr sz="1600"/>
          </a:p>
          <a:p>
            <a:pPr marL="0" marR="0" lvl="0" indent="0" algn="l" rtl="0">
              <a:spcBef>
                <a:spcPts val="0"/>
              </a:spcBef>
              <a:spcAft>
                <a:spcPts val="0"/>
              </a:spcAft>
              <a:buClr>
                <a:srgbClr val="262626"/>
              </a:buClr>
              <a:buSzPts val="3240"/>
              <a:buFont typeface="Century Gothic"/>
              <a:buNone/>
            </a:pPr>
            <a:endParaRPr sz="1600"/>
          </a:p>
          <a:p>
            <a:pPr marL="0" marR="0" lvl="0" indent="0" algn="l" rtl="0">
              <a:spcBef>
                <a:spcPts val="0"/>
              </a:spcBef>
              <a:spcAft>
                <a:spcPts val="0"/>
              </a:spcAft>
              <a:buClr>
                <a:srgbClr val="262626"/>
              </a:buClr>
              <a:buSzPts val="3240"/>
              <a:buFont typeface="Century Gothic"/>
              <a:buNone/>
            </a:pPr>
            <a:r>
              <a:rPr lang="en-US" sz="1600"/>
              <a:t>mary@swancc.org</a:t>
            </a:r>
            <a:endParaRPr sz="1600"/>
          </a:p>
        </p:txBody>
      </p:sp>
      <p:sp>
        <p:nvSpPr>
          <p:cNvPr id="1282" name="Google Shape;1282;p150"/>
          <p:cNvSpPr txBox="1"/>
          <p:nvPr/>
        </p:nvSpPr>
        <p:spPr>
          <a:xfrm>
            <a:off x="1416675" y="768800"/>
            <a:ext cx="7604400" cy="876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4"/>
              <a:buFont typeface="Noto Sans Symbols"/>
              <a:buNone/>
            </a:pPr>
            <a:r>
              <a:rPr lang="en-US" sz="3000">
                <a:solidFill>
                  <a:srgbClr val="3F3F3F"/>
                </a:solidFill>
                <a:latin typeface="Century Gothic"/>
                <a:ea typeface="Century Gothic"/>
                <a:cs typeface="Century Gothic"/>
                <a:sym typeface="Century Gothic"/>
              </a:rPr>
              <a:t>Backyard Composting Ordinances</a:t>
            </a:r>
            <a:endParaRPr sz="3000">
              <a:solidFill>
                <a:schemeClr val="dk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b="1">
                <a:solidFill>
                  <a:srgbClr val="000000"/>
                </a:solidFill>
              </a:rPr>
              <a:t>Update Municipal Ordinance</a:t>
            </a:r>
            <a:br>
              <a:rPr lang="en-US" sz="3959" b="1">
                <a:solidFill>
                  <a:srgbClr val="000000"/>
                </a:solidFill>
              </a:rPr>
            </a:br>
            <a:r>
              <a:rPr lang="en-US" sz="3959" b="1">
                <a:solidFill>
                  <a:srgbClr val="000000"/>
                </a:solidFill>
              </a:rPr>
              <a:t>Promote on Website</a:t>
            </a:r>
            <a:endParaRPr b="1">
              <a:solidFill>
                <a:srgbClr val="000000"/>
              </a:solidFill>
            </a:endParaRPr>
          </a:p>
        </p:txBody>
      </p:sp>
      <p:pic>
        <p:nvPicPr>
          <p:cNvPr id="1289" name="Google Shape;1289;p151"/>
          <p:cNvPicPr preferRelativeResize="0">
            <a:picLocks noGrp="1"/>
          </p:cNvPicPr>
          <p:nvPr>
            <p:ph type="body" idx="1"/>
          </p:nvPr>
        </p:nvPicPr>
        <p:blipFill rotWithShape="1">
          <a:blip r:embed="rId3">
            <a:alphaModFix/>
          </a:blip>
          <a:srcRect/>
          <a:stretch/>
        </p:blipFill>
        <p:spPr>
          <a:xfrm>
            <a:off x="2286000" y="1446882"/>
            <a:ext cx="4572000" cy="4112700"/>
          </a:xfrm>
          <a:prstGeom prst="rect">
            <a:avLst/>
          </a:prstGeom>
          <a:noFill/>
          <a:ln>
            <a:noFill/>
          </a:ln>
        </p:spPr>
      </p:pic>
      <p:sp>
        <p:nvSpPr>
          <p:cNvPr id="1290" name="Google Shape;1290;p151"/>
          <p:cNvSpPr/>
          <p:nvPr/>
        </p:nvSpPr>
        <p:spPr>
          <a:xfrm>
            <a:off x="838825" y="5731900"/>
            <a:ext cx="76188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u="sng">
                <a:solidFill>
                  <a:schemeClr val="hlink"/>
                </a:solidFill>
                <a:hlinkClick r:id="rId4"/>
              </a:rPr>
              <a:t>Evanston’s Website</a:t>
            </a:r>
            <a:r>
              <a:rPr lang="en-US"/>
              <a:t> </a:t>
            </a:r>
            <a:endParaRPr/>
          </a:p>
        </p:txBody>
      </p:sp>
      <p:pic>
        <p:nvPicPr>
          <p:cNvPr id="1291" name="Google Shape;1291;p151"/>
          <p:cNvPicPr preferRelativeResize="0"/>
          <p:nvPr/>
        </p:nvPicPr>
        <p:blipFill>
          <a:blip r:embed="rId5">
            <a:alphaModFix/>
          </a:blip>
          <a:stretch>
            <a:fillRect/>
          </a:stretch>
        </p:blipFill>
        <p:spPr>
          <a:xfrm>
            <a:off x="167998" y="74213"/>
            <a:ext cx="530453" cy="68579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52"/>
          <p:cNvSpPr txBox="1">
            <a:spLocks noGrp="1"/>
          </p:cNvSpPr>
          <p:nvPr>
            <p:ph type="title"/>
          </p:nvPr>
        </p:nvSpPr>
        <p:spPr>
          <a:xfrm>
            <a:off x="457200" y="-63904"/>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solidFill>
                  <a:srgbClr val="000000"/>
                </a:solidFill>
              </a:rPr>
              <a:t>Education and Training</a:t>
            </a:r>
            <a:endParaRPr b="1">
              <a:solidFill>
                <a:srgbClr val="000000"/>
              </a:solidFill>
            </a:endParaRPr>
          </a:p>
        </p:txBody>
      </p:sp>
      <p:pic>
        <p:nvPicPr>
          <p:cNvPr id="1298" name="Google Shape;1298;p152"/>
          <p:cNvPicPr preferRelativeResize="0"/>
          <p:nvPr/>
        </p:nvPicPr>
        <p:blipFill rotWithShape="1">
          <a:blip r:embed="rId3">
            <a:alphaModFix/>
          </a:blip>
          <a:srcRect/>
          <a:stretch/>
        </p:blipFill>
        <p:spPr>
          <a:xfrm>
            <a:off x="4825962" y="967875"/>
            <a:ext cx="3297367" cy="2197322"/>
          </a:xfrm>
          <a:prstGeom prst="rect">
            <a:avLst/>
          </a:prstGeom>
          <a:noFill/>
          <a:ln w="19050" cap="flat" cmpd="sng">
            <a:solidFill>
              <a:srgbClr val="000000"/>
            </a:solidFill>
            <a:prstDash val="solid"/>
            <a:round/>
            <a:headEnd type="none" w="sm" len="sm"/>
            <a:tailEnd type="none" w="sm" len="sm"/>
          </a:ln>
        </p:spPr>
      </p:pic>
      <p:pic>
        <p:nvPicPr>
          <p:cNvPr id="1299" name="Google Shape;1299;p152"/>
          <p:cNvPicPr preferRelativeResize="0"/>
          <p:nvPr/>
        </p:nvPicPr>
        <p:blipFill rotWithShape="1">
          <a:blip r:embed="rId4">
            <a:alphaModFix/>
          </a:blip>
          <a:srcRect/>
          <a:stretch/>
        </p:blipFill>
        <p:spPr>
          <a:xfrm>
            <a:off x="1757991" y="968918"/>
            <a:ext cx="2928388" cy="2196292"/>
          </a:xfrm>
          <a:prstGeom prst="rect">
            <a:avLst/>
          </a:prstGeom>
          <a:noFill/>
          <a:ln w="19050" cap="flat" cmpd="sng">
            <a:solidFill>
              <a:srgbClr val="000000"/>
            </a:solidFill>
            <a:prstDash val="solid"/>
            <a:round/>
            <a:headEnd type="none" w="sm" len="sm"/>
            <a:tailEnd type="none" w="sm" len="sm"/>
          </a:ln>
        </p:spPr>
      </p:pic>
      <p:pic>
        <p:nvPicPr>
          <p:cNvPr id="1300" name="Google Shape;1300;p152" descr="C:\Documents and Settings\Cameron Ruen\Desktop\ecoLandscapingGuide.jpg"/>
          <p:cNvPicPr preferRelativeResize="0"/>
          <p:nvPr/>
        </p:nvPicPr>
        <p:blipFill rotWithShape="1">
          <a:blip r:embed="rId5">
            <a:alphaModFix/>
          </a:blip>
          <a:srcRect/>
          <a:stretch/>
        </p:blipFill>
        <p:spPr>
          <a:xfrm>
            <a:off x="6120120" y="3275550"/>
            <a:ext cx="1533082" cy="1984824"/>
          </a:xfrm>
          <a:prstGeom prst="rect">
            <a:avLst/>
          </a:prstGeom>
          <a:noFill/>
          <a:ln w="19050" cap="flat" cmpd="sng">
            <a:solidFill>
              <a:srgbClr val="000000"/>
            </a:solidFill>
            <a:prstDash val="solid"/>
            <a:round/>
            <a:headEnd type="none" w="sm" len="sm"/>
            <a:tailEnd type="none" w="sm" len="sm"/>
          </a:ln>
        </p:spPr>
      </p:pic>
      <p:pic>
        <p:nvPicPr>
          <p:cNvPr id="1301" name="Google Shape;1301;p152"/>
          <p:cNvPicPr preferRelativeResize="0"/>
          <p:nvPr/>
        </p:nvPicPr>
        <p:blipFill rotWithShape="1">
          <a:blip r:embed="rId6">
            <a:alphaModFix/>
          </a:blip>
          <a:srcRect/>
          <a:stretch/>
        </p:blipFill>
        <p:spPr>
          <a:xfrm>
            <a:off x="4626225" y="3323530"/>
            <a:ext cx="1358950" cy="1982766"/>
          </a:xfrm>
          <a:prstGeom prst="rect">
            <a:avLst/>
          </a:prstGeom>
          <a:noFill/>
          <a:ln w="19050" cap="flat" cmpd="sng">
            <a:solidFill>
              <a:srgbClr val="000000"/>
            </a:solidFill>
            <a:prstDash val="solid"/>
            <a:round/>
            <a:headEnd type="none" w="sm" len="sm"/>
            <a:tailEnd type="none" w="sm" len="sm"/>
          </a:ln>
        </p:spPr>
      </p:pic>
      <p:pic>
        <p:nvPicPr>
          <p:cNvPr id="1302" name="Google Shape;1302;p152"/>
          <p:cNvPicPr preferRelativeResize="0"/>
          <p:nvPr/>
        </p:nvPicPr>
        <p:blipFill rotWithShape="1">
          <a:blip r:embed="rId7">
            <a:alphaModFix/>
          </a:blip>
          <a:srcRect b="15754"/>
          <a:stretch/>
        </p:blipFill>
        <p:spPr>
          <a:xfrm>
            <a:off x="2068680" y="3386925"/>
            <a:ext cx="2422591" cy="1855976"/>
          </a:xfrm>
          <a:prstGeom prst="rect">
            <a:avLst/>
          </a:prstGeom>
          <a:noFill/>
          <a:ln w="19050" cap="flat" cmpd="sng">
            <a:solidFill>
              <a:srgbClr val="000000"/>
            </a:solidFill>
            <a:prstDash val="solid"/>
            <a:round/>
            <a:headEnd type="none" w="sm" len="sm"/>
            <a:tailEnd type="none" w="sm" len="sm"/>
          </a:ln>
        </p:spPr>
      </p:pic>
      <p:pic>
        <p:nvPicPr>
          <p:cNvPr id="1303" name="Google Shape;1303;p152"/>
          <p:cNvPicPr preferRelativeResize="0"/>
          <p:nvPr/>
        </p:nvPicPr>
        <p:blipFill rotWithShape="1">
          <a:blip r:embed="rId8">
            <a:alphaModFix/>
          </a:blip>
          <a:srcRect t="58442"/>
          <a:stretch/>
        </p:blipFill>
        <p:spPr>
          <a:xfrm>
            <a:off x="2487340" y="5370735"/>
            <a:ext cx="4940808" cy="1411302"/>
          </a:xfrm>
          <a:prstGeom prst="rect">
            <a:avLst/>
          </a:prstGeom>
          <a:noFill/>
          <a:ln w="19050" cap="flat" cmpd="sng">
            <a:solidFill>
              <a:srgbClr val="000000"/>
            </a:solidFill>
            <a:prstDash val="solid"/>
            <a:round/>
            <a:headEnd type="none" w="sm" len="sm"/>
            <a:tailEnd type="none" w="sm" len="sm"/>
          </a:ln>
        </p:spPr>
      </p:pic>
      <p:pic>
        <p:nvPicPr>
          <p:cNvPr id="1304" name="Google Shape;1304;p152"/>
          <p:cNvPicPr preferRelativeResize="0"/>
          <p:nvPr/>
        </p:nvPicPr>
        <p:blipFill>
          <a:blip r:embed="rId9">
            <a:alphaModFix/>
          </a:blip>
          <a:stretch>
            <a:fillRect/>
          </a:stretch>
        </p:blipFill>
        <p:spPr>
          <a:xfrm>
            <a:off x="47648" y="0"/>
            <a:ext cx="530453" cy="68579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53"/>
          <p:cNvSpPr txBox="1">
            <a:spLocks noGrp="1"/>
          </p:cNvSpPr>
          <p:nvPr>
            <p:ph type="title"/>
          </p:nvPr>
        </p:nvSpPr>
        <p:spPr>
          <a:xfrm>
            <a:off x="457200" y="-10395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t>Selecting a Compost Bin </a:t>
            </a:r>
            <a:endParaRPr b="1"/>
          </a:p>
        </p:txBody>
      </p:sp>
      <p:pic>
        <p:nvPicPr>
          <p:cNvPr id="1311" name="Google Shape;1311;p153"/>
          <p:cNvPicPr preferRelativeResize="0"/>
          <p:nvPr/>
        </p:nvPicPr>
        <p:blipFill rotWithShape="1">
          <a:blip r:embed="rId3">
            <a:alphaModFix/>
          </a:blip>
          <a:srcRect/>
          <a:stretch/>
        </p:blipFill>
        <p:spPr>
          <a:xfrm>
            <a:off x="5992368" y="874283"/>
            <a:ext cx="2694432" cy="3220688"/>
          </a:xfrm>
          <a:prstGeom prst="rect">
            <a:avLst/>
          </a:prstGeom>
          <a:noFill/>
          <a:ln w="19050" cap="flat" cmpd="sng">
            <a:solidFill>
              <a:srgbClr val="000000"/>
            </a:solidFill>
            <a:prstDash val="solid"/>
            <a:round/>
            <a:headEnd type="none" w="sm" len="sm"/>
            <a:tailEnd type="none" w="sm" len="sm"/>
          </a:ln>
        </p:spPr>
      </p:pic>
      <p:pic>
        <p:nvPicPr>
          <p:cNvPr id="1312" name="Google Shape;1312;p153"/>
          <p:cNvPicPr preferRelativeResize="0"/>
          <p:nvPr/>
        </p:nvPicPr>
        <p:blipFill rotWithShape="1">
          <a:blip r:embed="rId4">
            <a:alphaModFix/>
          </a:blip>
          <a:srcRect/>
          <a:stretch/>
        </p:blipFill>
        <p:spPr>
          <a:xfrm>
            <a:off x="3792694" y="4215750"/>
            <a:ext cx="4218262" cy="2447352"/>
          </a:xfrm>
          <a:prstGeom prst="rect">
            <a:avLst/>
          </a:prstGeom>
          <a:noFill/>
          <a:ln w="19050" cap="flat" cmpd="sng">
            <a:solidFill>
              <a:srgbClr val="000000"/>
            </a:solidFill>
            <a:prstDash val="solid"/>
            <a:round/>
            <a:headEnd type="none" w="sm" len="sm"/>
            <a:tailEnd type="none" w="sm" len="sm"/>
          </a:ln>
        </p:spPr>
      </p:pic>
      <p:pic>
        <p:nvPicPr>
          <p:cNvPr id="1313" name="Google Shape;1313;p153" descr="SWALCO_Flyer-2018_Page_1"/>
          <p:cNvPicPr preferRelativeResize="0"/>
          <p:nvPr/>
        </p:nvPicPr>
        <p:blipFill rotWithShape="1">
          <a:blip r:embed="rId5">
            <a:alphaModFix/>
          </a:blip>
          <a:srcRect/>
          <a:stretch/>
        </p:blipFill>
        <p:spPr>
          <a:xfrm>
            <a:off x="761402" y="874271"/>
            <a:ext cx="2256324" cy="2820425"/>
          </a:xfrm>
          <a:prstGeom prst="rect">
            <a:avLst/>
          </a:prstGeom>
          <a:noFill/>
          <a:ln w="19050" cap="flat" cmpd="sng">
            <a:solidFill>
              <a:srgbClr val="000000"/>
            </a:solidFill>
            <a:prstDash val="solid"/>
            <a:round/>
            <a:headEnd type="none" w="sm" len="sm"/>
            <a:tailEnd type="none" w="sm" len="sm"/>
          </a:ln>
        </p:spPr>
      </p:pic>
      <p:pic>
        <p:nvPicPr>
          <p:cNvPr id="1314" name="Google Shape;1314;p153"/>
          <p:cNvPicPr preferRelativeResize="0"/>
          <p:nvPr/>
        </p:nvPicPr>
        <p:blipFill>
          <a:blip r:embed="rId6">
            <a:alphaModFix/>
          </a:blip>
          <a:stretch>
            <a:fillRect/>
          </a:stretch>
        </p:blipFill>
        <p:spPr>
          <a:xfrm>
            <a:off x="778810" y="3842662"/>
            <a:ext cx="2221504" cy="2820426"/>
          </a:xfrm>
          <a:prstGeom prst="rect">
            <a:avLst/>
          </a:prstGeom>
          <a:noFill/>
          <a:ln w="19050" cap="flat" cmpd="sng">
            <a:solidFill>
              <a:schemeClr val="dk2"/>
            </a:solidFill>
            <a:prstDash val="solid"/>
            <a:round/>
            <a:headEnd type="none" w="sm" len="sm"/>
            <a:tailEnd type="none" w="sm" len="sm"/>
          </a:ln>
        </p:spPr>
      </p:pic>
      <p:pic>
        <p:nvPicPr>
          <p:cNvPr id="1315" name="Google Shape;1315;p153"/>
          <p:cNvPicPr preferRelativeResize="0"/>
          <p:nvPr/>
        </p:nvPicPr>
        <p:blipFill>
          <a:blip r:embed="rId7">
            <a:alphaModFix/>
          </a:blip>
          <a:stretch>
            <a:fillRect/>
          </a:stretch>
        </p:blipFill>
        <p:spPr>
          <a:xfrm>
            <a:off x="3200300" y="1179875"/>
            <a:ext cx="2609500" cy="2609500"/>
          </a:xfrm>
          <a:prstGeom prst="rect">
            <a:avLst/>
          </a:prstGeom>
          <a:noFill/>
          <a:ln>
            <a:noFill/>
          </a:ln>
        </p:spPr>
      </p:pic>
      <p:pic>
        <p:nvPicPr>
          <p:cNvPr id="1316" name="Google Shape;1316;p153"/>
          <p:cNvPicPr preferRelativeResize="0"/>
          <p:nvPr/>
        </p:nvPicPr>
        <p:blipFill>
          <a:blip r:embed="rId8">
            <a:alphaModFix/>
          </a:blip>
          <a:stretch>
            <a:fillRect/>
          </a:stretch>
        </p:blipFill>
        <p:spPr>
          <a:xfrm>
            <a:off x="48198" y="0"/>
            <a:ext cx="530453" cy="6857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1"/>
          <p:cNvSpPr txBox="1"/>
          <p:nvPr/>
        </p:nvSpPr>
        <p:spPr>
          <a:xfrm>
            <a:off x="304800" y="1138981"/>
            <a:ext cx="8534400" cy="569119"/>
          </a:xfrm>
          <a:prstGeom prst="rect">
            <a:avLst/>
          </a:prstGeom>
          <a:noFill/>
          <a:ln>
            <a:noFill/>
          </a:ln>
        </p:spPr>
        <p:txBody>
          <a:bodyPr spcFirstLastPara="1" wrap="square" lIns="68350" tIns="34175" rIns="68350" bIns="34175" anchor="b"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National Efforts - EPA</a:t>
            </a:r>
            <a:endParaRPr/>
          </a:p>
        </p:txBody>
      </p:sp>
      <p:pic>
        <p:nvPicPr>
          <p:cNvPr id="711" name="Google Shape;711;p91"/>
          <p:cNvPicPr preferRelativeResize="0"/>
          <p:nvPr/>
        </p:nvPicPr>
        <p:blipFill rotWithShape="1">
          <a:blip r:embed="rId3">
            <a:alphaModFix/>
          </a:blip>
          <a:srcRect/>
          <a:stretch/>
        </p:blipFill>
        <p:spPr>
          <a:xfrm>
            <a:off x="3229280" y="4728866"/>
            <a:ext cx="2866720" cy="1976568"/>
          </a:xfrm>
          <a:prstGeom prst="rect">
            <a:avLst/>
          </a:prstGeom>
          <a:noFill/>
          <a:ln>
            <a:noFill/>
          </a:ln>
        </p:spPr>
      </p:pic>
      <p:sp>
        <p:nvSpPr>
          <p:cNvPr id="712" name="Google Shape;712;p91"/>
          <p:cNvSpPr txBox="1"/>
          <p:nvPr/>
        </p:nvSpPr>
        <p:spPr>
          <a:xfrm>
            <a:off x="2605044" y="4267200"/>
            <a:ext cx="4167554"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7A0000"/>
                </a:solidFill>
                <a:latin typeface="Arial"/>
                <a:ea typeface="Arial"/>
                <a:cs typeface="Arial"/>
                <a:sym typeface="Arial"/>
              </a:rPr>
              <a:t>Food Recovery Challenge </a:t>
            </a:r>
            <a:endParaRPr/>
          </a:p>
        </p:txBody>
      </p:sp>
      <p:sp>
        <p:nvSpPr>
          <p:cNvPr id="713" name="Google Shape;713;p91"/>
          <p:cNvSpPr txBox="1"/>
          <p:nvPr/>
        </p:nvSpPr>
        <p:spPr>
          <a:xfrm>
            <a:off x="4589175" y="1828800"/>
            <a:ext cx="4366846"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7A0000"/>
                </a:solidFill>
                <a:latin typeface="Arial"/>
                <a:ea typeface="Arial"/>
                <a:cs typeface="Arial"/>
                <a:sym typeface="Arial"/>
              </a:rPr>
              <a:t>Programs Across the U.S. </a:t>
            </a:r>
            <a:endParaRPr/>
          </a:p>
        </p:txBody>
      </p:sp>
      <p:pic>
        <p:nvPicPr>
          <p:cNvPr id="714" name="Google Shape;714;p91"/>
          <p:cNvPicPr preferRelativeResize="0"/>
          <p:nvPr/>
        </p:nvPicPr>
        <p:blipFill rotWithShape="1">
          <a:blip r:embed="rId4">
            <a:alphaModFix/>
          </a:blip>
          <a:srcRect/>
          <a:stretch/>
        </p:blipFill>
        <p:spPr>
          <a:xfrm>
            <a:off x="5181600" y="2262471"/>
            <a:ext cx="3124200" cy="1884029"/>
          </a:xfrm>
          <a:prstGeom prst="rect">
            <a:avLst/>
          </a:prstGeom>
          <a:noFill/>
          <a:ln>
            <a:noFill/>
          </a:ln>
        </p:spPr>
      </p:pic>
      <p:sp>
        <p:nvSpPr>
          <p:cNvPr id="715" name="Google Shape;715;p91"/>
          <p:cNvSpPr txBox="1"/>
          <p:nvPr/>
        </p:nvSpPr>
        <p:spPr>
          <a:xfrm>
            <a:off x="428548" y="1856509"/>
            <a:ext cx="4167554"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7A0000"/>
                </a:solidFill>
                <a:latin typeface="Arial"/>
                <a:ea typeface="Arial"/>
                <a:cs typeface="Arial"/>
                <a:sym typeface="Arial"/>
              </a:rPr>
              <a:t>2030 Champions </a:t>
            </a:r>
            <a:endParaRPr/>
          </a:p>
        </p:txBody>
      </p:sp>
      <p:pic>
        <p:nvPicPr>
          <p:cNvPr id="716" name="Google Shape;716;p91"/>
          <p:cNvPicPr preferRelativeResize="0"/>
          <p:nvPr/>
        </p:nvPicPr>
        <p:blipFill rotWithShape="1">
          <a:blip r:embed="rId5">
            <a:alphaModFix/>
          </a:blip>
          <a:srcRect/>
          <a:stretch/>
        </p:blipFill>
        <p:spPr>
          <a:xfrm>
            <a:off x="761603" y="2313709"/>
            <a:ext cx="3498236" cy="1860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t>Other Options to Consider</a:t>
            </a:r>
            <a:endParaRPr b="1"/>
          </a:p>
        </p:txBody>
      </p:sp>
      <p:sp>
        <p:nvSpPr>
          <p:cNvPr id="1323" name="Google Shape;1323;p15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Establish a Drop Off</a:t>
            </a:r>
            <a:endParaRPr/>
          </a:p>
          <a:p>
            <a:pPr marL="742950" lvl="1" indent="-285750" algn="l" rtl="0">
              <a:spcBef>
                <a:spcPts val="560"/>
              </a:spcBef>
              <a:spcAft>
                <a:spcPts val="0"/>
              </a:spcAft>
              <a:buClr>
                <a:schemeClr val="dk1"/>
              </a:buClr>
              <a:buSzPts val="2800"/>
              <a:buChar char="○"/>
            </a:pPr>
            <a:r>
              <a:rPr lang="en-US"/>
              <a:t>Municipal Building</a:t>
            </a:r>
            <a:endParaRPr/>
          </a:p>
          <a:p>
            <a:pPr marL="742950" lvl="1" indent="-285750" algn="l" rtl="0">
              <a:spcBef>
                <a:spcPts val="560"/>
              </a:spcBef>
              <a:spcAft>
                <a:spcPts val="0"/>
              </a:spcAft>
              <a:buClr>
                <a:schemeClr val="dk1"/>
              </a:buClr>
              <a:buSzPts val="2800"/>
              <a:buChar char="○"/>
            </a:pPr>
            <a:r>
              <a:rPr lang="en-US"/>
              <a:t>Community Garden</a:t>
            </a:r>
            <a:endParaRPr/>
          </a:p>
          <a:p>
            <a:pPr marL="742950" lvl="1" indent="-285750" algn="l" rtl="0">
              <a:spcBef>
                <a:spcPts val="560"/>
              </a:spcBef>
              <a:spcAft>
                <a:spcPts val="0"/>
              </a:spcAft>
              <a:buClr>
                <a:schemeClr val="dk1"/>
              </a:buClr>
              <a:buSzPts val="2800"/>
              <a:buChar char="○"/>
            </a:pPr>
            <a:r>
              <a:rPr lang="en-US"/>
              <a:t>Farmer’s Market</a:t>
            </a:r>
            <a:endParaRPr/>
          </a:p>
          <a:p>
            <a:pPr marL="342900" lvl="0" indent="-342900" algn="l" rtl="0">
              <a:spcBef>
                <a:spcPts val="640"/>
              </a:spcBef>
              <a:spcAft>
                <a:spcPts val="0"/>
              </a:spcAft>
              <a:buClr>
                <a:schemeClr val="dk1"/>
              </a:buClr>
              <a:buSzPts val="3200"/>
              <a:buChar char="●"/>
            </a:pPr>
            <a:r>
              <a:rPr lang="en-US"/>
              <a:t>Vermi-Compost all year long indoors</a:t>
            </a:r>
            <a:endParaRPr/>
          </a:p>
        </p:txBody>
      </p:sp>
      <p:pic>
        <p:nvPicPr>
          <p:cNvPr id="1324" name="Google Shape;1324;p154" descr="3- Wilmette Jr. High &amp; worm bin 014.jpg"/>
          <p:cNvPicPr preferRelativeResize="0"/>
          <p:nvPr/>
        </p:nvPicPr>
        <p:blipFill rotWithShape="1">
          <a:blip r:embed="rId3">
            <a:alphaModFix/>
          </a:blip>
          <a:srcRect/>
          <a:stretch/>
        </p:blipFill>
        <p:spPr>
          <a:xfrm>
            <a:off x="1442950" y="4241852"/>
            <a:ext cx="3125297" cy="237181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325" name="Google Shape;1325;p154"/>
          <p:cNvPicPr preferRelativeResize="0"/>
          <p:nvPr/>
        </p:nvPicPr>
        <p:blipFill rotWithShape="1">
          <a:blip r:embed="rId4">
            <a:alphaModFix/>
          </a:blip>
          <a:srcRect/>
          <a:stretch/>
        </p:blipFill>
        <p:spPr>
          <a:xfrm>
            <a:off x="4755700" y="4202763"/>
            <a:ext cx="2572400" cy="244997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326" name="Google Shape;1326;p154"/>
          <p:cNvPicPr preferRelativeResize="0"/>
          <p:nvPr/>
        </p:nvPicPr>
        <p:blipFill>
          <a:blip r:embed="rId5">
            <a:alphaModFix/>
          </a:blip>
          <a:stretch>
            <a:fillRect/>
          </a:stretch>
        </p:blipFill>
        <p:spPr>
          <a:xfrm>
            <a:off x="57398" y="0"/>
            <a:ext cx="530453" cy="68579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pic>
        <p:nvPicPr>
          <p:cNvPr id="1332" name="Google Shape;1332;p155" descr="C:\Documents and Settings\Cameron Ruen\My Documents\Downloads\iStock_000019441224Medium.jpg"/>
          <p:cNvPicPr preferRelativeResize="0"/>
          <p:nvPr/>
        </p:nvPicPr>
        <p:blipFill rotWithShape="1">
          <a:blip r:embed="rId3">
            <a:alphaModFix/>
          </a:blip>
          <a:srcRect r="2257" b="3390"/>
          <a:stretch/>
        </p:blipFill>
        <p:spPr>
          <a:xfrm>
            <a:off x="228599" y="228600"/>
            <a:ext cx="8713813" cy="6416061"/>
          </a:xfrm>
          <a:prstGeom prst="rect">
            <a:avLst/>
          </a:prstGeom>
          <a:noFill/>
          <a:ln>
            <a:noFill/>
          </a:ln>
        </p:spPr>
      </p:pic>
      <p:sp>
        <p:nvSpPr>
          <p:cNvPr id="1333" name="Google Shape;1333;p155"/>
          <p:cNvSpPr/>
          <p:nvPr/>
        </p:nvSpPr>
        <p:spPr>
          <a:xfrm>
            <a:off x="242106" y="572658"/>
            <a:ext cx="8686800" cy="2556000"/>
          </a:xfrm>
          <a:prstGeom prst="rect">
            <a:avLst/>
          </a:prstGeom>
          <a:solidFill>
            <a:srgbClr val="006C31">
              <a:alpha val="823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aseline="-25000">
                <a:solidFill>
                  <a:schemeClr val="lt1"/>
                </a:solidFill>
                <a:latin typeface="Calibri"/>
                <a:ea typeface="Calibri"/>
                <a:cs typeface="Calibri"/>
                <a:sym typeface="Calibri"/>
              </a:rPr>
              <a:t> </a:t>
            </a:r>
            <a:endParaRPr/>
          </a:p>
        </p:txBody>
      </p:sp>
      <p:sp>
        <p:nvSpPr>
          <p:cNvPr id="1334" name="Google Shape;1334;p155"/>
          <p:cNvSpPr txBox="1">
            <a:spLocks noGrp="1"/>
          </p:cNvSpPr>
          <p:nvPr>
            <p:ph type="title"/>
          </p:nvPr>
        </p:nvSpPr>
        <p:spPr>
          <a:xfrm>
            <a:off x="470706" y="840486"/>
            <a:ext cx="8229600" cy="2366700"/>
          </a:xfrm>
          <a:prstGeom prst="rect">
            <a:avLst/>
          </a:prstGeom>
          <a:noFill/>
          <a:ln>
            <a:noFill/>
          </a:ln>
        </p:spPr>
        <p:txBody>
          <a:bodyPr spcFirstLastPara="1" wrap="square" lIns="91425" tIns="45700" rIns="91425" bIns="0" anchor="ctr" anchorCtr="0">
            <a:noAutofit/>
          </a:bodyPr>
          <a:lstStyle/>
          <a:p>
            <a:pPr marL="0" lvl="0" indent="0" algn="ctr" rtl="0">
              <a:spcBef>
                <a:spcPts val="0"/>
              </a:spcBef>
              <a:spcAft>
                <a:spcPts val="0"/>
              </a:spcAft>
              <a:buClr>
                <a:schemeClr val="lt1"/>
              </a:buClr>
              <a:buSzPts val="4800"/>
              <a:buFont typeface="Calibri"/>
              <a:buNone/>
            </a:pPr>
            <a:r>
              <a:rPr lang="en-US" sz="4800" b="1">
                <a:solidFill>
                  <a:schemeClr val="lt1"/>
                </a:solidFill>
              </a:rPr>
              <a:t/>
            </a:r>
            <a:br>
              <a:rPr lang="en-US" sz="4800" b="1">
                <a:solidFill>
                  <a:schemeClr val="lt1"/>
                </a:solidFill>
              </a:rPr>
            </a:br>
            <a:r>
              <a:rPr lang="en-US" sz="4800" b="1">
                <a:solidFill>
                  <a:schemeClr val="lt1"/>
                </a:solidFill>
              </a:rPr>
              <a:t>Contact Information</a:t>
            </a:r>
            <a:br>
              <a:rPr lang="en-US" sz="4800" b="1">
                <a:solidFill>
                  <a:schemeClr val="lt1"/>
                </a:solidFill>
              </a:rPr>
            </a:br>
            <a:r>
              <a:rPr lang="en-US" sz="4800" b="1">
                <a:solidFill>
                  <a:schemeClr val="lt1"/>
                </a:solidFill>
              </a:rPr>
              <a:t>Mary S. Allen</a:t>
            </a:r>
            <a:r>
              <a:rPr lang="en-US" sz="4800">
                <a:solidFill>
                  <a:schemeClr val="lt1"/>
                </a:solidFill>
              </a:rPr>
              <a:t/>
            </a:r>
            <a:br>
              <a:rPr lang="en-US" sz="4800">
                <a:solidFill>
                  <a:schemeClr val="lt1"/>
                </a:solidFill>
              </a:rPr>
            </a:br>
            <a:r>
              <a:rPr lang="en-US" sz="4800">
                <a:solidFill>
                  <a:schemeClr val="lt1"/>
                </a:solidFill>
              </a:rPr>
              <a:t>mary@swancc.org</a:t>
            </a:r>
            <a:br>
              <a:rPr lang="en-US" sz="4800">
                <a:solidFill>
                  <a:schemeClr val="lt1"/>
                </a:solidFill>
              </a:rPr>
            </a:br>
            <a:r>
              <a:rPr lang="en-US" sz="4800">
                <a:solidFill>
                  <a:schemeClr val="lt1"/>
                </a:solidFill>
              </a:rPr>
              <a:t>(847) 724-9205</a:t>
            </a:r>
            <a:endParaRPr/>
          </a:p>
        </p:txBody>
      </p:sp>
      <p:pic>
        <p:nvPicPr>
          <p:cNvPr id="1335" name="Google Shape;1335;p155" descr="sigWhite.wmf"/>
          <p:cNvPicPr preferRelativeResize="0"/>
          <p:nvPr/>
        </p:nvPicPr>
        <p:blipFill rotWithShape="1">
          <a:blip r:embed="rId4">
            <a:alphaModFix/>
          </a:blip>
          <a:srcRect/>
          <a:stretch/>
        </p:blipFill>
        <p:spPr>
          <a:xfrm>
            <a:off x="381000" y="457200"/>
            <a:ext cx="2057399" cy="484707"/>
          </a:xfrm>
          <a:prstGeom prst="rect">
            <a:avLst/>
          </a:prstGeom>
          <a:noFill/>
          <a:ln>
            <a:noFill/>
          </a:ln>
        </p:spPr>
      </p:pic>
      <p:sp>
        <p:nvSpPr>
          <p:cNvPr id="1336" name="Google Shape;1336;p155"/>
          <p:cNvSpPr txBox="1"/>
          <p:nvPr/>
        </p:nvSpPr>
        <p:spPr>
          <a:xfrm>
            <a:off x="5486400" y="6096001"/>
            <a:ext cx="1905000" cy="533400"/>
          </a:xfrm>
          <a:prstGeom prst="rect">
            <a:avLst/>
          </a:prstGeom>
          <a:noFill/>
          <a:ln>
            <a:noFill/>
          </a:ln>
        </p:spPr>
        <p:txBody>
          <a:bodyPr spcFirstLastPara="1" wrap="square" lIns="91425" tIns="45700" rIns="91425" bIns="45700" anchor="t" anchorCtr="0">
            <a:noAutofit/>
          </a:bodyPr>
          <a:lstStyle/>
          <a:p>
            <a:pPr marL="342900" marR="0" lvl="0" indent="-342900" algn="r" rtl="0">
              <a:lnSpc>
                <a:spcPct val="100000"/>
              </a:lnSpc>
              <a:spcBef>
                <a:spcPts val="0"/>
              </a:spcBef>
              <a:spcAft>
                <a:spcPts val="0"/>
              </a:spcAft>
              <a:buClr>
                <a:schemeClr val="dk1"/>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1337" name="Google Shape;1337;p155"/>
          <p:cNvSpPr txBox="1"/>
          <p:nvPr/>
        </p:nvSpPr>
        <p:spPr>
          <a:xfrm>
            <a:off x="7543800" y="6096000"/>
            <a:ext cx="1600200" cy="575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200"/>
              <a:buFont typeface="Arial"/>
              <a:buNone/>
            </a:pPr>
            <a:endParaRPr sz="12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240"/>
              </a:spcBef>
              <a:spcAft>
                <a:spcPts val="0"/>
              </a:spcAft>
              <a:buClr>
                <a:schemeClr val="lt1"/>
              </a:buClr>
              <a:buSzPts val="1200"/>
              <a:buFont typeface="Arial"/>
              <a:buNone/>
            </a:pPr>
            <a:r>
              <a:rPr lang="en-US" sz="1200" b="0" i="0" u="none" strike="noStrike" cap="none">
                <a:solidFill>
                  <a:schemeClr val="lt1"/>
                </a:solidFill>
                <a:latin typeface="Calibri"/>
                <a:ea typeface="Calibri"/>
                <a:cs typeface="Calibri"/>
                <a:sym typeface="Calibri"/>
              </a:rPr>
              <a:t>swancc.org </a:t>
            </a:r>
            <a:endParaRPr/>
          </a:p>
        </p:txBody>
      </p:sp>
      <p:cxnSp>
        <p:nvCxnSpPr>
          <p:cNvPr id="1338" name="Google Shape;1338;p155"/>
          <p:cNvCxnSpPr/>
          <p:nvPr/>
        </p:nvCxnSpPr>
        <p:spPr>
          <a:xfrm>
            <a:off x="7467600" y="6172200"/>
            <a:ext cx="0" cy="381000"/>
          </a:xfrm>
          <a:prstGeom prst="straightConnector1">
            <a:avLst/>
          </a:prstGeom>
          <a:noFill/>
          <a:ln w="9525" cap="flat" cmpd="sng">
            <a:solidFill>
              <a:schemeClr val="lt1"/>
            </a:solidFill>
            <a:prstDash val="solid"/>
            <a:round/>
            <a:headEnd type="none" w="sm" len="sm"/>
            <a:tailEnd type="none" w="sm" len="sm"/>
          </a:ln>
        </p:spPr>
      </p:cxnSp>
      <p:pic>
        <p:nvPicPr>
          <p:cNvPr id="1339" name="Google Shape;1339;p155"/>
          <p:cNvPicPr preferRelativeResize="0"/>
          <p:nvPr/>
        </p:nvPicPr>
        <p:blipFill rotWithShape="1">
          <a:blip r:embed="rId5">
            <a:alphaModFix/>
          </a:blip>
          <a:srcRect/>
          <a:stretch/>
        </p:blipFill>
        <p:spPr>
          <a:xfrm>
            <a:off x="6438900" y="1676400"/>
            <a:ext cx="886968" cy="84734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56"/>
          <p:cNvSpPr txBox="1">
            <a:spLocks noGrp="1"/>
          </p:cNvSpPr>
          <p:nvPr>
            <p:ph type="title"/>
          </p:nvPr>
        </p:nvSpPr>
        <p:spPr>
          <a:xfrm>
            <a:off x="3131163" y="2621075"/>
            <a:ext cx="5889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a:t>Alyson Wright</a:t>
            </a:r>
            <a:endParaRPr sz="3240" b="1"/>
          </a:p>
          <a:p>
            <a:pPr marL="0" marR="0" lvl="0" indent="0" algn="l" rtl="0">
              <a:spcBef>
                <a:spcPts val="0"/>
              </a:spcBef>
              <a:spcAft>
                <a:spcPts val="0"/>
              </a:spcAft>
              <a:buClr>
                <a:srgbClr val="262626"/>
              </a:buClr>
              <a:buSzPts val="3240"/>
              <a:buFont typeface="Century Gothic"/>
              <a:buNone/>
            </a:pPr>
            <a:endParaRPr sz="3240" b="1"/>
          </a:p>
          <a:p>
            <a:pPr marL="0" marR="0" lvl="0" indent="0" algn="l" rtl="0">
              <a:spcBef>
                <a:spcPts val="0"/>
              </a:spcBef>
              <a:spcAft>
                <a:spcPts val="0"/>
              </a:spcAft>
              <a:buClr>
                <a:srgbClr val="262626"/>
              </a:buClr>
              <a:buSzPts val="3240"/>
              <a:buFont typeface="Century Gothic"/>
              <a:buNone/>
            </a:pPr>
            <a:r>
              <a:rPr lang="en-US" sz="1600" b="1"/>
              <a:t>AmeriCorp Sustainable Business Fellow</a:t>
            </a:r>
            <a:endParaRPr sz="1600" b="1"/>
          </a:p>
          <a:p>
            <a:pPr marL="0" marR="0" lvl="0" indent="0" algn="l" rtl="0">
              <a:spcBef>
                <a:spcPts val="0"/>
              </a:spcBef>
              <a:spcAft>
                <a:spcPts val="0"/>
              </a:spcAft>
              <a:buClr>
                <a:srgbClr val="262626"/>
              </a:buClr>
              <a:buSzPts val="3240"/>
              <a:buFont typeface="Century Gothic"/>
              <a:buNone/>
            </a:pPr>
            <a:r>
              <a:rPr lang="en-US" sz="1600" b="1"/>
              <a:t>Greenest Region Corp</a:t>
            </a:r>
            <a:endParaRPr sz="1600" b="1"/>
          </a:p>
          <a:p>
            <a:pPr marL="0" marR="0" lvl="0" indent="0" algn="l" rtl="0">
              <a:spcBef>
                <a:spcPts val="0"/>
              </a:spcBef>
              <a:spcAft>
                <a:spcPts val="0"/>
              </a:spcAft>
              <a:buClr>
                <a:srgbClr val="262626"/>
              </a:buClr>
              <a:buSzPts val="3240"/>
              <a:buFont typeface="Century Gothic"/>
              <a:buNone/>
            </a:pPr>
            <a:r>
              <a:rPr lang="en-US" sz="1600" b="1"/>
              <a:t>City of Evanston </a:t>
            </a:r>
            <a:endParaRPr sz="1600" b="1"/>
          </a:p>
          <a:p>
            <a:pPr marL="0" marR="0" lvl="0" indent="0" algn="l" rtl="0">
              <a:spcBef>
                <a:spcPts val="0"/>
              </a:spcBef>
              <a:spcAft>
                <a:spcPts val="0"/>
              </a:spcAft>
              <a:buClr>
                <a:srgbClr val="262626"/>
              </a:buClr>
              <a:buSzPts val="3240"/>
              <a:buFont typeface="Century Gothic"/>
              <a:buNone/>
            </a:pPr>
            <a:endParaRPr sz="1600" b="1"/>
          </a:p>
          <a:p>
            <a:pPr marL="0" marR="0" lvl="0" indent="0" algn="l" rtl="0">
              <a:spcBef>
                <a:spcPts val="0"/>
              </a:spcBef>
              <a:spcAft>
                <a:spcPts val="0"/>
              </a:spcAft>
              <a:buClr>
                <a:srgbClr val="262626"/>
              </a:buClr>
              <a:buSzPts val="3240"/>
              <a:buFont typeface="Century Gothic"/>
              <a:buNone/>
            </a:pPr>
            <a:r>
              <a:rPr lang="en-US" sz="1600" b="1"/>
              <a:t>alwright@cityofevanston.org</a:t>
            </a:r>
            <a:endParaRPr sz="1600" b="1"/>
          </a:p>
        </p:txBody>
      </p:sp>
      <p:sp>
        <p:nvSpPr>
          <p:cNvPr id="1346" name="Google Shape;1346;p156"/>
          <p:cNvSpPr txBox="1"/>
          <p:nvPr/>
        </p:nvSpPr>
        <p:spPr>
          <a:xfrm>
            <a:off x="1539600" y="709125"/>
            <a:ext cx="7604400" cy="1281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4"/>
              <a:buFont typeface="Noto Sans Symbols"/>
              <a:buNone/>
            </a:pPr>
            <a:r>
              <a:rPr lang="en-US" sz="3000">
                <a:solidFill>
                  <a:srgbClr val="3F3F3F"/>
                </a:solidFill>
                <a:latin typeface="Century Gothic"/>
                <a:ea typeface="Century Gothic"/>
                <a:cs typeface="Century Gothic"/>
                <a:sym typeface="Century Gothic"/>
              </a:rPr>
              <a:t>Save the Food</a:t>
            </a:r>
            <a:endParaRPr sz="3000">
              <a:solidFill>
                <a:schemeClr val="dk1"/>
              </a:solidFill>
              <a:latin typeface="Century Gothic"/>
              <a:ea typeface="Century Gothic"/>
              <a:cs typeface="Century Gothic"/>
              <a:sym typeface="Century Gothic"/>
            </a:endParaRPr>
          </a:p>
        </p:txBody>
      </p:sp>
      <p:pic>
        <p:nvPicPr>
          <p:cNvPr id="1347" name="Google Shape;1347;p156"/>
          <p:cNvPicPr preferRelativeResize="0"/>
          <p:nvPr/>
        </p:nvPicPr>
        <p:blipFill>
          <a:blip r:embed="rId3">
            <a:alphaModFix/>
          </a:blip>
          <a:stretch>
            <a:fillRect/>
          </a:stretch>
        </p:blipFill>
        <p:spPr>
          <a:xfrm>
            <a:off x="1962449" y="5231075"/>
            <a:ext cx="1934848" cy="1281001"/>
          </a:xfrm>
          <a:prstGeom prst="rect">
            <a:avLst/>
          </a:prstGeom>
          <a:noFill/>
          <a:ln>
            <a:noFill/>
          </a:ln>
        </p:spPr>
      </p:pic>
      <p:pic>
        <p:nvPicPr>
          <p:cNvPr id="1348" name="Google Shape;1348;p156"/>
          <p:cNvPicPr preferRelativeResize="0"/>
          <p:nvPr/>
        </p:nvPicPr>
        <p:blipFill>
          <a:blip r:embed="rId4">
            <a:alphaModFix/>
          </a:blip>
          <a:stretch>
            <a:fillRect/>
          </a:stretch>
        </p:blipFill>
        <p:spPr>
          <a:xfrm>
            <a:off x="5971600" y="5231063"/>
            <a:ext cx="2346819" cy="12809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57"/>
          <p:cNvSpPr txBox="1">
            <a:spLocks noGrp="1"/>
          </p:cNvSpPr>
          <p:nvPr>
            <p:ph type="body" idx="1"/>
          </p:nvPr>
        </p:nvSpPr>
        <p:spPr>
          <a:xfrm>
            <a:off x="6178" y="1489718"/>
            <a:ext cx="5257800" cy="4526100"/>
          </a:xfrm>
          <a:prstGeom prst="rect">
            <a:avLst/>
          </a:prstGeom>
          <a:noFill/>
          <a:ln>
            <a:noFill/>
          </a:ln>
        </p:spPr>
        <p:txBody>
          <a:bodyPr spcFirstLastPara="1" wrap="square" lIns="91425" tIns="45700" rIns="91425" bIns="45700" anchor="t" anchorCtr="0">
            <a:noAutofit/>
          </a:bodyPr>
          <a:lstStyle/>
          <a:p>
            <a:pPr marL="742950" lvl="1" indent="-285750" algn="l" rtl="0">
              <a:lnSpc>
                <a:spcPct val="90000"/>
              </a:lnSpc>
              <a:spcBef>
                <a:spcPts val="0"/>
              </a:spcBef>
              <a:spcAft>
                <a:spcPts val="0"/>
              </a:spcAft>
              <a:buClr>
                <a:schemeClr val="dk1"/>
              </a:buClr>
              <a:buSzPts val="2590"/>
              <a:buFont typeface="Arial"/>
              <a:buChar char="•"/>
            </a:pPr>
            <a:r>
              <a:rPr lang="en-US" sz="2590"/>
              <a:t>Storage guide with tips and tricks for storing anything from meat and fruits to spices and nuts</a:t>
            </a:r>
            <a:endParaRPr/>
          </a:p>
          <a:p>
            <a:pPr marL="742950" lvl="1" indent="-285750" algn="l" rtl="0">
              <a:lnSpc>
                <a:spcPct val="90000"/>
              </a:lnSpc>
              <a:spcBef>
                <a:spcPts val="518"/>
              </a:spcBef>
              <a:spcAft>
                <a:spcPts val="0"/>
              </a:spcAft>
              <a:buClr>
                <a:schemeClr val="dk1"/>
              </a:buClr>
              <a:buSzPts val="2590"/>
              <a:buFont typeface="Arial"/>
              <a:buChar char="•"/>
            </a:pPr>
            <a:r>
              <a:rPr lang="en-US" sz="2590"/>
              <a:t>Recipes to bring new life into leftovers, food scraps, and overripe fruits and vegetables</a:t>
            </a:r>
            <a:endParaRPr/>
          </a:p>
          <a:p>
            <a:pPr marL="742950" lvl="1" indent="-285750" algn="l" rtl="0">
              <a:lnSpc>
                <a:spcPct val="90000"/>
              </a:lnSpc>
              <a:spcBef>
                <a:spcPts val="518"/>
              </a:spcBef>
              <a:spcAft>
                <a:spcPts val="0"/>
              </a:spcAft>
              <a:buClr>
                <a:schemeClr val="dk1"/>
              </a:buClr>
              <a:buSzPts val="2590"/>
              <a:buFont typeface="Arial"/>
              <a:buChar char="•"/>
            </a:pPr>
            <a:r>
              <a:rPr lang="en-US" sz="2590"/>
              <a:t>Guest-Imator to buy the right amount of food for dinner parties</a:t>
            </a:r>
            <a:endParaRPr/>
          </a:p>
          <a:p>
            <a:pPr marL="742950" lvl="1" indent="-285750" algn="l" rtl="0">
              <a:lnSpc>
                <a:spcPct val="90000"/>
              </a:lnSpc>
              <a:spcBef>
                <a:spcPts val="518"/>
              </a:spcBef>
              <a:spcAft>
                <a:spcPts val="0"/>
              </a:spcAft>
              <a:buClr>
                <a:schemeClr val="dk1"/>
              </a:buClr>
              <a:buSzPts val="2590"/>
              <a:buFont typeface="Arial"/>
              <a:buChar char="•"/>
            </a:pPr>
            <a:r>
              <a:rPr lang="en-US" sz="2590"/>
              <a:t>Ask Alexa for food-saving tips</a:t>
            </a:r>
            <a:endParaRPr/>
          </a:p>
        </p:txBody>
      </p:sp>
      <p:sp>
        <p:nvSpPr>
          <p:cNvPr id="1355" name="Google Shape;1355;p157" descr="Image result for savethe food"/>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6" name="Google Shape;1356;p157" descr="Image result for savethe food"/>
          <p:cNvSpPr/>
          <p:nvPr/>
        </p:nvSpPr>
        <p:spPr>
          <a:xfrm>
            <a:off x="30797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7" name="Google Shape;1357;p157" descr="Image result for savethe food"/>
          <p:cNvSpPr/>
          <p:nvPr/>
        </p:nvSpPr>
        <p:spPr>
          <a:xfrm>
            <a:off x="460375" y="160337"/>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8" name="Google Shape;1358;p157" descr="Image result for savethe food"/>
          <p:cNvSpPr/>
          <p:nvPr/>
        </p:nvSpPr>
        <p:spPr>
          <a:xfrm>
            <a:off x="612775" y="312737"/>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9" name="Google Shape;1359;p157" descr="Image result for savethe food"/>
          <p:cNvSpPr/>
          <p:nvPr/>
        </p:nvSpPr>
        <p:spPr>
          <a:xfrm>
            <a:off x="765175" y="465137"/>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0" name="Google Shape;1360;p157" descr="Image result for savethe food"/>
          <p:cNvSpPr/>
          <p:nvPr/>
        </p:nvSpPr>
        <p:spPr>
          <a:xfrm>
            <a:off x="917575" y="617537"/>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61" name="Google Shape;1361;p157" descr="\\local.cityofevanston.org\users\users\alwright\Desktop\download.png"/>
          <p:cNvPicPr preferRelativeResize="0"/>
          <p:nvPr/>
        </p:nvPicPr>
        <p:blipFill rotWithShape="1">
          <a:blip r:embed="rId3">
            <a:alphaModFix/>
          </a:blip>
          <a:srcRect/>
          <a:stretch/>
        </p:blipFill>
        <p:spPr>
          <a:xfrm>
            <a:off x="2082114" y="263482"/>
            <a:ext cx="5048250" cy="904875"/>
          </a:xfrm>
          <a:prstGeom prst="rect">
            <a:avLst/>
          </a:prstGeom>
          <a:noFill/>
          <a:ln>
            <a:noFill/>
          </a:ln>
        </p:spPr>
      </p:pic>
      <p:pic>
        <p:nvPicPr>
          <p:cNvPr id="1362" name="Google Shape;1362;p157" descr="Related image"/>
          <p:cNvPicPr preferRelativeResize="0"/>
          <p:nvPr/>
        </p:nvPicPr>
        <p:blipFill rotWithShape="1">
          <a:blip r:embed="rId4">
            <a:alphaModFix/>
          </a:blip>
          <a:srcRect/>
          <a:stretch/>
        </p:blipFill>
        <p:spPr>
          <a:xfrm>
            <a:off x="5538355" y="1371600"/>
            <a:ext cx="3184017" cy="46481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1367" name="Google Shape;1367;p158"/>
          <p:cNvPicPr preferRelativeResize="0"/>
          <p:nvPr/>
        </p:nvPicPr>
        <p:blipFill rotWithShape="1">
          <a:blip r:embed="rId3">
            <a:alphaModFix/>
          </a:blip>
          <a:srcRect t="10848" b="5699"/>
          <a:stretch/>
        </p:blipFill>
        <p:spPr>
          <a:xfrm>
            <a:off x="1066800" y="152399"/>
            <a:ext cx="7086600" cy="640666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59"/>
          <p:cNvSpPr txBox="1">
            <a:spLocks noGrp="1"/>
          </p:cNvSpPr>
          <p:nvPr>
            <p:ph type="title"/>
          </p:nvPr>
        </p:nvSpPr>
        <p:spPr>
          <a:xfrm>
            <a:off x="3131163" y="2621075"/>
            <a:ext cx="5889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a:t>Jordan Francisco</a:t>
            </a:r>
            <a:endParaRPr sz="3240" b="1"/>
          </a:p>
          <a:p>
            <a:pPr marL="0" marR="0" lvl="0" indent="0" algn="l" rtl="0">
              <a:spcBef>
                <a:spcPts val="0"/>
              </a:spcBef>
              <a:spcAft>
                <a:spcPts val="0"/>
              </a:spcAft>
              <a:buClr>
                <a:srgbClr val="262626"/>
              </a:buClr>
              <a:buSzPts val="3240"/>
              <a:buFont typeface="Century Gothic"/>
              <a:buNone/>
            </a:pPr>
            <a:endParaRPr sz="3240" b="1"/>
          </a:p>
          <a:p>
            <a:pPr marL="0" marR="0" lvl="0" indent="0" algn="l" rtl="0">
              <a:spcBef>
                <a:spcPts val="0"/>
              </a:spcBef>
              <a:spcAft>
                <a:spcPts val="0"/>
              </a:spcAft>
              <a:buClr>
                <a:srgbClr val="262626"/>
              </a:buClr>
              <a:buSzPts val="3240"/>
              <a:buFont typeface="Century Gothic"/>
              <a:buNone/>
            </a:pPr>
            <a:r>
              <a:rPr lang="en-US" sz="1600" b="1"/>
              <a:t>Sustainability Advisor </a:t>
            </a:r>
            <a:endParaRPr sz="1600" b="1"/>
          </a:p>
          <a:p>
            <a:pPr marL="0" marR="0" lvl="0" indent="0" algn="l" rtl="0">
              <a:spcBef>
                <a:spcPts val="0"/>
              </a:spcBef>
              <a:spcAft>
                <a:spcPts val="0"/>
              </a:spcAft>
              <a:buClr>
                <a:srgbClr val="262626"/>
              </a:buClr>
              <a:buSzPts val="3240"/>
              <a:buFont typeface="Century Gothic"/>
              <a:buNone/>
            </a:pPr>
            <a:r>
              <a:rPr lang="en-US" sz="1600" b="1"/>
              <a:t>Greenest Region Corps</a:t>
            </a:r>
            <a:endParaRPr sz="1600" b="1"/>
          </a:p>
          <a:p>
            <a:pPr marL="0" marR="0" lvl="0" indent="0" algn="l" rtl="0">
              <a:spcBef>
                <a:spcPts val="0"/>
              </a:spcBef>
              <a:spcAft>
                <a:spcPts val="0"/>
              </a:spcAft>
              <a:buClr>
                <a:srgbClr val="262626"/>
              </a:buClr>
              <a:buSzPts val="3240"/>
              <a:buFont typeface="Century Gothic"/>
              <a:buNone/>
            </a:pPr>
            <a:r>
              <a:rPr lang="en-US" sz="1600" b="1"/>
              <a:t>Village of Libertyville</a:t>
            </a:r>
            <a:endParaRPr sz="1600" b="1"/>
          </a:p>
          <a:p>
            <a:pPr marL="0" marR="0" lvl="0" indent="0" algn="l" rtl="0">
              <a:spcBef>
                <a:spcPts val="0"/>
              </a:spcBef>
              <a:spcAft>
                <a:spcPts val="0"/>
              </a:spcAft>
              <a:buClr>
                <a:srgbClr val="262626"/>
              </a:buClr>
              <a:buSzPts val="3240"/>
              <a:buFont typeface="Century Gothic"/>
              <a:buNone/>
            </a:pPr>
            <a:endParaRPr sz="1600" b="1"/>
          </a:p>
          <a:p>
            <a:pPr marL="0" marR="0" lvl="0" indent="0" algn="l" rtl="0">
              <a:spcBef>
                <a:spcPts val="0"/>
              </a:spcBef>
              <a:spcAft>
                <a:spcPts val="0"/>
              </a:spcAft>
              <a:buClr>
                <a:srgbClr val="262626"/>
              </a:buClr>
              <a:buSzPts val="3240"/>
              <a:buFont typeface="Century Gothic"/>
              <a:buNone/>
            </a:pPr>
            <a:r>
              <a:rPr lang="en-US" sz="1600" b="1"/>
              <a:t> </a:t>
            </a:r>
            <a:endParaRPr sz="1600" b="1"/>
          </a:p>
        </p:txBody>
      </p:sp>
      <p:sp>
        <p:nvSpPr>
          <p:cNvPr id="1374" name="Google Shape;1374;p159"/>
          <p:cNvSpPr txBox="1"/>
          <p:nvPr/>
        </p:nvSpPr>
        <p:spPr>
          <a:xfrm>
            <a:off x="1539600" y="709125"/>
            <a:ext cx="7604400" cy="1281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4"/>
              <a:buFont typeface="Noto Sans Symbols"/>
              <a:buNone/>
            </a:pPr>
            <a:r>
              <a:rPr lang="en-US" sz="3000">
                <a:solidFill>
                  <a:srgbClr val="3F3F3F"/>
                </a:solidFill>
                <a:latin typeface="Century Gothic"/>
                <a:ea typeface="Century Gothic"/>
                <a:cs typeface="Century Gothic"/>
                <a:sym typeface="Century Gothic"/>
              </a:rPr>
              <a:t>Food Too Good to Waste</a:t>
            </a:r>
            <a:endParaRPr sz="3000">
              <a:solidFill>
                <a:schemeClr val="dk1"/>
              </a:solidFill>
              <a:latin typeface="Century Gothic"/>
              <a:ea typeface="Century Gothic"/>
              <a:cs typeface="Century Gothic"/>
              <a:sym typeface="Century Gothic"/>
            </a:endParaRPr>
          </a:p>
        </p:txBody>
      </p:sp>
      <p:pic>
        <p:nvPicPr>
          <p:cNvPr id="1375" name="Google Shape;1375;p159"/>
          <p:cNvPicPr preferRelativeResize="0"/>
          <p:nvPr/>
        </p:nvPicPr>
        <p:blipFill>
          <a:blip r:embed="rId3">
            <a:alphaModFix/>
          </a:blip>
          <a:stretch>
            <a:fillRect/>
          </a:stretch>
        </p:blipFill>
        <p:spPr>
          <a:xfrm>
            <a:off x="1962449" y="5231075"/>
            <a:ext cx="1934848" cy="1281001"/>
          </a:xfrm>
          <a:prstGeom prst="rect">
            <a:avLst/>
          </a:prstGeom>
          <a:noFill/>
          <a:ln>
            <a:noFill/>
          </a:ln>
        </p:spPr>
      </p:pic>
      <p:pic>
        <p:nvPicPr>
          <p:cNvPr id="1376" name="Google Shape;1376;p159"/>
          <p:cNvPicPr preferRelativeResize="0"/>
          <p:nvPr/>
        </p:nvPicPr>
        <p:blipFill>
          <a:blip r:embed="rId4">
            <a:alphaModFix/>
          </a:blip>
          <a:stretch>
            <a:fillRect/>
          </a:stretch>
        </p:blipFill>
        <p:spPr>
          <a:xfrm>
            <a:off x="5971600" y="5231063"/>
            <a:ext cx="2346819" cy="12809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60"/>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Food: Too Good To Waste</a:t>
            </a:r>
            <a:endParaRPr/>
          </a:p>
        </p:txBody>
      </p:sp>
      <p:sp>
        <p:nvSpPr>
          <p:cNvPr id="1382" name="Google Shape;1382;p160"/>
          <p:cNvSpPr txBox="1">
            <a:spLocks noGrp="1"/>
          </p:cNvSpPr>
          <p:nvPr>
            <p:ph type="body" idx="1"/>
          </p:nvPr>
        </p:nvSpPr>
        <p:spPr>
          <a:xfrm>
            <a:off x="381000" y="1066800"/>
            <a:ext cx="8305800" cy="50593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What is it? </a:t>
            </a:r>
            <a:endParaRPr/>
          </a:p>
          <a:p>
            <a:pPr marL="742950" lvl="1" indent="-285750" algn="l" rtl="0">
              <a:spcBef>
                <a:spcPts val="400"/>
              </a:spcBef>
              <a:spcAft>
                <a:spcPts val="0"/>
              </a:spcAft>
              <a:buClr>
                <a:schemeClr val="dk1"/>
              </a:buClr>
              <a:buSzPts val="2000"/>
              <a:buChar char="–"/>
            </a:pPr>
            <a:r>
              <a:rPr lang="en-US" sz="2000"/>
              <a:t>FTGTW is a toolkit for community organizations to help educate the public on food waste.</a:t>
            </a:r>
            <a:endParaRPr/>
          </a:p>
          <a:p>
            <a:pPr marL="342900" lvl="0" indent="-342900" algn="l" rtl="0">
              <a:spcBef>
                <a:spcPts val="560"/>
              </a:spcBef>
              <a:spcAft>
                <a:spcPts val="0"/>
              </a:spcAft>
              <a:buClr>
                <a:schemeClr val="dk1"/>
              </a:buClr>
              <a:buSzPts val="2800"/>
              <a:buChar char="•"/>
            </a:pPr>
            <a:r>
              <a:rPr lang="en-US" sz="2800"/>
              <a:t>Goals</a:t>
            </a:r>
            <a:endParaRPr/>
          </a:p>
          <a:p>
            <a:pPr marL="742950" lvl="1" indent="-285750" algn="l" rtl="0">
              <a:spcBef>
                <a:spcPts val="400"/>
              </a:spcBef>
              <a:spcAft>
                <a:spcPts val="0"/>
              </a:spcAft>
              <a:buClr>
                <a:schemeClr val="dk1"/>
              </a:buClr>
              <a:buSzPts val="2000"/>
              <a:buChar char="–"/>
            </a:pPr>
            <a:r>
              <a:rPr lang="en-US" sz="2000"/>
              <a:t>Reduce food waste (constitutes 21% of waste stream, 2013)</a:t>
            </a:r>
            <a:endParaRPr/>
          </a:p>
          <a:p>
            <a:pPr marL="742950" lvl="1" indent="-285750" algn="l" rtl="0">
              <a:spcBef>
                <a:spcPts val="400"/>
              </a:spcBef>
              <a:spcAft>
                <a:spcPts val="0"/>
              </a:spcAft>
              <a:buClr>
                <a:schemeClr val="dk1"/>
              </a:buClr>
              <a:buSzPts val="2000"/>
              <a:buChar char="–"/>
            </a:pPr>
            <a:r>
              <a:rPr lang="en-US" sz="2000"/>
              <a:t>Allow people to make smarter choices and save money</a:t>
            </a:r>
            <a:endParaRPr/>
          </a:p>
          <a:p>
            <a:pPr marL="742950" lvl="1" indent="-285750" algn="l" rtl="0">
              <a:spcBef>
                <a:spcPts val="400"/>
              </a:spcBef>
              <a:spcAft>
                <a:spcPts val="0"/>
              </a:spcAft>
              <a:buClr>
                <a:schemeClr val="dk1"/>
              </a:buClr>
              <a:buSzPts val="2000"/>
              <a:buChar char="–"/>
            </a:pPr>
            <a:r>
              <a:rPr lang="en-US" sz="2000"/>
              <a:t>Promote sustainable practices that reduce our carbon footprint and conserve resources</a:t>
            </a:r>
            <a:endParaRPr/>
          </a:p>
          <a:p>
            <a:pPr marL="342900" lvl="0" indent="-342900" algn="l" rtl="0">
              <a:spcBef>
                <a:spcPts val="560"/>
              </a:spcBef>
              <a:spcAft>
                <a:spcPts val="0"/>
              </a:spcAft>
              <a:buClr>
                <a:schemeClr val="dk1"/>
              </a:buClr>
              <a:buSzPts val="2800"/>
              <a:buChar char="•"/>
            </a:pPr>
            <a:r>
              <a:rPr lang="en-US" sz="2800"/>
              <a:t>What is included?</a:t>
            </a:r>
            <a:endParaRPr/>
          </a:p>
          <a:p>
            <a:pPr marL="742950" lvl="1" indent="-285750" algn="l" rtl="0">
              <a:spcBef>
                <a:spcPts val="400"/>
              </a:spcBef>
              <a:spcAft>
                <a:spcPts val="0"/>
              </a:spcAft>
              <a:buClr>
                <a:schemeClr val="dk1"/>
              </a:buClr>
              <a:buSzPts val="2000"/>
              <a:buChar char="–"/>
            </a:pPr>
            <a:r>
              <a:rPr lang="en-US" sz="2000"/>
              <a:t>Activities for workshops</a:t>
            </a:r>
            <a:endParaRPr/>
          </a:p>
          <a:p>
            <a:pPr marL="742950" lvl="1" indent="-285750" algn="l" rtl="0">
              <a:spcBef>
                <a:spcPts val="400"/>
              </a:spcBef>
              <a:spcAft>
                <a:spcPts val="0"/>
              </a:spcAft>
              <a:buClr>
                <a:schemeClr val="dk1"/>
              </a:buClr>
              <a:buSzPts val="2000"/>
              <a:buChar char="–"/>
            </a:pPr>
            <a:r>
              <a:rPr lang="en-US" sz="2000"/>
              <a:t>Studies and other information on food waste</a:t>
            </a:r>
            <a:endParaRPr/>
          </a:p>
          <a:p>
            <a:pPr marL="742950" lvl="1" indent="-285750" algn="l" rtl="0">
              <a:spcBef>
                <a:spcPts val="400"/>
              </a:spcBef>
              <a:spcAft>
                <a:spcPts val="0"/>
              </a:spcAft>
              <a:buClr>
                <a:schemeClr val="dk1"/>
              </a:buClr>
              <a:buSzPts val="2000"/>
              <a:buChar char="–"/>
            </a:pPr>
            <a:r>
              <a:rPr lang="en-US" sz="2000"/>
              <a:t>Strategies for organization and implementation of food waste education</a:t>
            </a:r>
            <a:endParaRPr/>
          </a:p>
        </p:txBody>
      </p:sp>
      <p:sp>
        <p:nvSpPr>
          <p:cNvPr id="1383" name="Google Shape;1383;p160"/>
          <p:cNvSpPr txBox="1"/>
          <p:nvPr/>
        </p:nvSpPr>
        <p:spPr>
          <a:xfrm>
            <a:off x="381000" y="6172200"/>
            <a:ext cx="85344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0" i="0" u="sng" strike="noStrike" cap="none">
                <a:solidFill>
                  <a:schemeClr val="hlink"/>
                </a:solidFill>
                <a:latin typeface="Calibri"/>
                <a:ea typeface="Calibri"/>
                <a:cs typeface="Calibri"/>
                <a:sym typeface="Calibri"/>
                <a:hlinkClick r:id="rId3"/>
              </a:rPr>
              <a:t>https://www.epa.gov/sustainable-management-food/food-too-good-waste-implementation-guide-and-toolkit</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161"/>
          <p:cNvPicPr preferRelativeResize="0"/>
          <p:nvPr/>
        </p:nvPicPr>
        <p:blipFill rotWithShape="1">
          <a:blip r:embed="rId3">
            <a:alphaModFix/>
          </a:blip>
          <a:srcRect/>
          <a:stretch/>
        </p:blipFill>
        <p:spPr>
          <a:xfrm>
            <a:off x="163286" y="1295400"/>
            <a:ext cx="5181600" cy="2866417"/>
          </a:xfrm>
          <a:prstGeom prst="rect">
            <a:avLst/>
          </a:prstGeom>
          <a:noFill/>
          <a:ln>
            <a:noFill/>
          </a:ln>
        </p:spPr>
      </p:pic>
      <p:pic>
        <p:nvPicPr>
          <p:cNvPr id="1389" name="Google Shape;1389;p161"/>
          <p:cNvPicPr preferRelativeResize="0"/>
          <p:nvPr/>
        </p:nvPicPr>
        <p:blipFill rotWithShape="1">
          <a:blip r:embed="rId4">
            <a:alphaModFix/>
          </a:blip>
          <a:srcRect/>
          <a:stretch/>
        </p:blipFill>
        <p:spPr>
          <a:xfrm>
            <a:off x="163285" y="4172703"/>
            <a:ext cx="5181601" cy="1143580"/>
          </a:xfrm>
          <a:prstGeom prst="rect">
            <a:avLst/>
          </a:prstGeom>
          <a:noFill/>
          <a:ln>
            <a:noFill/>
          </a:ln>
        </p:spPr>
      </p:pic>
      <p:pic>
        <p:nvPicPr>
          <p:cNvPr id="1390" name="Google Shape;1390;p161"/>
          <p:cNvPicPr preferRelativeResize="0"/>
          <p:nvPr/>
        </p:nvPicPr>
        <p:blipFill rotWithShape="1">
          <a:blip r:embed="rId5">
            <a:alphaModFix/>
          </a:blip>
          <a:srcRect/>
          <a:stretch/>
        </p:blipFill>
        <p:spPr>
          <a:xfrm>
            <a:off x="5421087" y="228600"/>
            <a:ext cx="3666481" cy="3114942"/>
          </a:xfrm>
          <a:prstGeom prst="rect">
            <a:avLst/>
          </a:prstGeom>
          <a:noFill/>
          <a:ln>
            <a:noFill/>
          </a:ln>
        </p:spPr>
      </p:pic>
      <p:pic>
        <p:nvPicPr>
          <p:cNvPr id="1391" name="Google Shape;1391;p161"/>
          <p:cNvPicPr preferRelativeResize="0"/>
          <p:nvPr/>
        </p:nvPicPr>
        <p:blipFill rotWithShape="1">
          <a:blip r:embed="rId6">
            <a:alphaModFix/>
          </a:blip>
          <a:srcRect/>
          <a:stretch/>
        </p:blipFill>
        <p:spPr>
          <a:xfrm>
            <a:off x="5513852" y="3657600"/>
            <a:ext cx="3480947" cy="293167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62"/>
          <p:cNvSpPr txBox="1">
            <a:spLocks noGrp="1"/>
          </p:cNvSpPr>
          <p:nvPr>
            <p:ph type="body" idx="1"/>
          </p:nvPr>
        </p:nvSpPr>
        <p:spPr>
          <a:xfrm>
            <a:off x="714053" y="3771900"/>
            <a:ext cx="7721600" cy="130757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500"/>
              <a:buFont typeface="Arial"/>
              <a:buNone/>
            </a:pPr>
            <a:r>
              <a:rPr lang="en-US" sz="2500"/>
              <a:t>Food Recovery </a:t>
            </a:r>
            <a:endParaRPr/>
          </a:p>
          <a:p>
            <a:pPr marL="0" lvl="0" indent="0" algn="ctr" rtl="0">
              <a:spcBef>
                <a:spcPts val="500"/>
              </a:spcBef>
              <a:spcAft>
                <a:spcPts val="0"/>
              </a:spcAft>
              <a:buClr>
                <a:schemeClr val="lt1"/>
              </a:buClr>
              <a:buSzPts val="2500"/>
              <a:buFont typeface="Arial"/>
              <a:buNone/>
            </a:pPr>
            <a:r>
              <a:rPr lang="en-US" sz="2500"/>
              <a:t>Presentation for Metropolitan Mayors Caucus Environmental Committee</a:t>
            </a:r>
            <a:endParaRPr/>
          </a:p>
        </p:txBody>
      </p:sp>
      <p:sp>
        <p:nvSpPr>
          <p:cNvPr id="1397" name="Google Shape;1397;p162"/>
          <p:cNvSpPr txBox="1">
            <a:spLocks noGrp="1"/>
          </p:cNvSpPr>
          <p:nvPr>
            <p:ph type="body" idx="2"/>
          </p:nvPr>
        </p:nvSpPr>
        <p:spPr>
          <a:xfrm>
            <a:off x="2307601" y="5481848"/>
            <a:ext cx="4534505" cy="83749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400"/>
              <a:buFont typeface="Arial"/>
              <a:buNone/>
            </a:pPr>
            <a:r>
              <a:rPr lang="en-US"/>
              <a:t>December 17, 2018</a:t>
            </a:r>
            <a:endParaRPr/>
          </a:p>
          <a:p>
            <a:pPr marL="0" lvl="0" indent="0" algn="ctr" rtl="0">
              <a:spcBef>
                <a:spcPts val="480"/>
              </a:spcBef>
              <a:spcAft>
                <a:spcPts val="0"/>
              </a:spcAft>
              <a:buClr>
                <a:schemeClr val="lt1"/>
              </a:buClr>
              <a:buSzPts val="2400"/>
              <a:buFont typeface="Arial"/>
              <a:buNone/>
            </a:pPr>
            <a:r>
              <a:rPr lang="en-US"/>
              <a:t>Jeannine Kannegiesser</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t>79</a:t>
            </a:fld>
            <a:endParaRPr sz="1800"/>
          </a:p>
        </p:txBody>
      </p:sp>
      <p:sp>
        <p:nvSpPr>
          <p:cNvPr id="1403" name="Google Shape;1403;p163"/>
          <p:cNvSpPr txBox="1">
            <a:spLocks noGrp="1"/>
          </p:cNvSpPr>
          <p:nvPr>
            <p:ph type="body" idx="3"/>
          </p:nvPr>
        </p:nvSpPr>
        <p:spPr>
          <a:xfrm>
            <a:off x="1253502" y="305819"/>
            <a:ext cx="6017378"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Font typeface="Arial"/>
              <a:buNone/>
            </a:pPr>
            <a:r>
              <a:rPr lang="en-US" sz="2400">
                <a:latin typeface="Arial"/>
                <a:ea typeface="Arial"/>
                <a:cs typeface="Arial"/>
                <a:sym typeface="Arial"/>
              </a:rPr>
              <a:t>About the Food Bank</a:t>
            </a:r>
            <a:endParaRPr/>
          </a:p>
        </p:txBody>
      </p:sp>
      <p:sp>
        <p:nvSpPr>
          <p:cNvPr id="1404" name="Google Shape;1404;p163"/>
          <p:cNvSpPr txBox="1">
            <a:spLocks noGrp="1"/>
          </p:cNvSpPr>
          <p:nvPr>
            <p:ph type="body" idx="1"/>
          </p:nvPr>
        </p:nvSpPr>
        <p:spPr>
          <a:xfrm>
            <a:off x="169456" y="1436914"/>
            <a:ext cx="4742786" cy="430068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7F4100"/>
              </a:buClr>
              <a:buSzPts val="1800"/>
              <a:buNone/>
            </a:pPr>
            <a:r>
              <a:rPr lang="en-US" sz="1800" b="1">
                <a:solidFill>
                  <a:srgbClr val="7F4100"/>
                </a:solidFill>
                <a:latin typeface="Arial"/>
                <a:ea typeface="Arial"/>
                <a:cs typeface="Arial"/>
                <a:sym typeface="Arial"/>
              </a:rPr>
              <a:t>Founded 1983, 2018 marked our 35</a:t>
            </a:r>
            <a:r>
              <a:rPr lang="en-US" sz="1800" b="1" baseline="30000">
                <a:solidFill>
                  <a:srgbClr val="7F4100"/>
                </a:solidFill>
                <a:latin typeface="Arial"/>
                <a:ea typeface="Arial"/>
                <a:cs typeface="Arial"/>
                <a:sym typeface="Arial"/>
              </a:rPr>
              <a:t>th</a:t>
            </a:r>
            <a:r>
              <a:rPr lang="en-US" sz="1800" b="1">
                <a:solidFill>
                  <a:srgbClr val="7F4100"/>
                </a:solidFill>
                <a:latin typeface="Arial"/>
                <a:ea typeface="Arial"/>
                <a:cs typeface="Arial"/>
                <a:sym typeface="Arial"/>
              </a:rPr>
              <a:t> year of solving hunger in Northern Illinois</a:t>
            </a:r>
            <a:endParaRPr/>
          </a:p>
          <a:p>
            <a:pPr marL="0" lvl="0" indent="0" algn="ctr" rtl="0">
              <a:spcBef>
                <a:spcPts val="0"/>
              </a:spcBef>
              <a:spcAft>
                <a:spcPts val="0"/>
              </a:spcAft>
              <a:buClr>
                <a:schemeClr val="accent3"/>
              </a:buClr>
              <a:buSzPts val="1800"/>
              <a:buNone/>
            </a:pPr>
            <a:endParaRPr sz="1800" b="1">
              <a:solidFill>
                <a:srgbClr val="7F4100"/>
              </a:solidFill>
              <a:latin typeface="Arial"/>
              <a:ea typeface="Arial"/>
              <a:cs typeface="Arial"/>
              <a:sym typeface="Arial"/>
            </a:endParaRPr>
          </a:p>
          <a:p>
            <a:pPr marL="0" lvl="0" indent="0" algn="ctr" rtl="0">
              <a:spcBef>
                <a:spcPts val="0"/>
              </a:spcBef>
              <a:spcAft>
                <a:spcPts val="0"/>
              </a:spcAft>
              <a:buClr>
                <a:srgbClr val="7F4100"/>
              </a:buClr>
              <a:buSzPts val="1800"/>
              <a:buNone/>
            </a:pPr>
            <a:r>
              <a:rPr lang="en-US" sz="1800" b="1">
                <a:solidFill>
                  <a:srgbClr val="7F4100"/>
                </a:solidFill>
                <a:latin typeface="Arial"/>
                <a:ea typeface="Arial"/>
                <a:cs typeface="Arial"/>
                <a:sym typeface="Arial"/>
              </a:rPr>
              <a:t>13 counties</a:t>
            </a:r>
            <a:endParaRPr/>
          </a:p>
          <a:p>
            <a:pPr marL="0" lvl="0" indent="0" algn="ctr" rtl="0">
              <a:spcBef>
                <a:spcPts val="0"/>
              </a:spcBef>
              <a:spcAft>
                <a:spcPts val="0"/>
              </a:spcAft>
              <a:buClr>
                <a:schemeClr val="accent3"/>
              </a:buClr>
              <a:buSzPts val="1800"/>
              <a:buNone/>
            </a:pPr>
            <a:endParaRPr sz="1800" b="1">
              <a:solidFill>
                <a:srgbClr val="7F4100"/>
              </a:solidFill>
              <a:latin typeface="Arial"/>
              <a:ea typeface="Arial"/>
              <a:cs typeface="Arial"/>
              <a:sym typeface="Arial"/>
            </a:endParaRPr>
          </a:p>
          <a:p>
            <a:pPr marL="0" lvl="0" indent="0" algn="ctr" rtl="0">
              <a:spcBef>
                <a:spcPts val="0"/>
              </a:spcBef>
              <a:spcAft>
                <a:spcPts val="0"/>
              </a:spcAft>
              <a:buClr>
                <a:srgbClr val="7F4100"/>
              </a:buClr>
              <a:buSzPts val="1800"/>
              <a:buNone/>
            </a:pPr>
            <a:r>
              <a:rPr lang="en-US" sz="1800" b="1">
                <a:solidFill>
                  <a:srgbClr val="7F4100"/>
                </a:solidFill>
                <a:latin typeface="Arial"/>
                <a:ea typeface="Arial"/>
                <a:cs typeface="Arial"/>
                <a:sym typeface="Arial"/>
              </a:rPr>
              <a:t>More than half a million people </a:t>
            </a:r>
            <a:endParaRPr/>
          </a:p>
          <a:p>
            <a:pPr marL="0" lvl="0" indent="0" algn="ctr" rtl="0">
              <a:spcBef>
                <a:spcPts val="0"/>
              </a:spcBef>
              <a:spcAft>
                <a:spcPts val="0"/>
              </a:spcAft>
              <a:buClr>
                <a:srgbClr val="7F4100"/>
              </a:buClr>
              <a:buSzPts val="1800"/>
              <a:buNone/>
            </a:pPr>
            <a:r>
              <a:rPr lang="en-US" sz="1800" b="1">
                <a:solidFill>
                  <a:srgbClr val="7F4100"/>
                </a:solidFill>
                <a:latin typeface="Arial"/>
                <a:ea typeface="Arial"/>
                <a:cs typeface="Arial"/>
                <a:sym typeface="Arial"/>
              </a:rPr>
              <a:t>are served by the Food Bank every year</a:t>
            </a:r>
            <a:endParaRPr/>
          </a:p>
          <a:p>
            <a:pPr marL="0" lvl="0" indent="0" algn="ctr" rtl="0">
              <a:spcBef>
                <a:spcPts val="0"/>
              </a:spcBef>
              <a:spcAft>
                <a:spcPts val="0"/>
              </a:spcAft>
              <a:buClr>
                <a:schemeClr val="accent3"/>
              </a:buClr>
              <a:buSzPts val="1800"/>
              <a:buNone/>
            </a:pPr>
            <a:endParaRPr sz="1800" b="1">
              <a:solidFill>
                <a:srgbClr val="7F4100"/>
              </a:solidFill>
              <a:latin typeface="Arial"/>
              <a:ea typeface="Arial"/>
              <a:cs typeface="Arial"/>
              <a:sym typeface="Arial"/>
            </a:endParaRPr>
          </a:p>
          <a:p>
            <a:pPr marL="0" lvl="0" indent="0" algn="ctr" rtl="0">
              <a:spcBef>
                <a:spcPts val="0"/>
              </a:spcBef>
              <a:spcAft>
                <a:spcPts val="0"/>
              </a:spcAft>
              <a:buClr>
                <a:srgbClr val="7F4100"/>
              </a:buClr>
              <a:buSzPts val="1800"/>
              <a:buNone/>
            </a:pPr>
            <a:r>
              <a:rPr lang="en-US" sz="1800" b="1">
                <a:solidFill>
                  <a:srgbClr val="7F4100"/>
                </a:solidFill>
                <a:latin typeface="Arial"/>
                <a:ea typeface="Arial"/>
                <a:cs typeface="Arial"/>
                <a:sym typeface="Arial"/>
              </a:rPr>
              <a:t>900+ pantries, soup kitchens &amp; program sites</a:t>
            </a:r>
            <a:endParaRPr/>
          </a:p>
          <a:p>
            <a:pPr marL="0" lvl="0" indent="0" algn="ctr" rtl="0">
              <a:spcBef>
                <a:spcPts val="0"/>
              </a:spcBef>
              <a:spcAft>
                <a:spcPts val="0"/>
              </a:spcAft>
              <a:buClr>
                <a:schemeClr val="accent3"/>
              </a:buClr>
              <a:buSzPts val="1800"/>
              <a:buNone/>
            </a:pPr>
            <a:endParaRPr sz="1800" b="1">
              <a:solidFill>
                <a:srgbClr val="7F4100"/>
              </a:solidFill>
              <a:latin typeface="Arial"/>
              <a:ea typeface="Arial"/>
              <a:cs typeface="Arial"/>
              <a:sym typeface="Arial"/>
            </a:endParaRPr>
          </a:p>
          <a:p>
            <a:pPr marL="0" lvl="0" indent="0" algn="ctr" rtl="0">
              <a:spcBef>
                <a:spcPts val="0"/>
              </a:spcBef>
              <a:spcAft>
                <a:spcPts val="0"/>
              </a:spcAft>
              <a:buClr>
                <a:srgbClr val="7F4100"/>
              </a:buClr>
              <a:buSzPts val="1800"/>
              <a:buNone/>
            </a:pPr>
            <a:r>
              <a:rPr lang="en-US" sz="1800" b="1">
                <a:solidFill>
                  <a:srgbClr val="7F4100"/>
                </a:solidFill>
                <a:latin typeface="Arial"/>
                <a:ea typeface="Arial"/>
                <a:cs typeface="Arial"/>
                <a:sym typeface="Arial"/>
              </a:rPr>
              <a:t>4 warehouses, including the newly opened South Suburban Center </a:t>
            </a:r>
            <a:endParaRPr/>
          </a:p>
          <a:p>
            <a:pPr marL="0" lvl="0" indent="0" algn="l" rtl="0">
              <a:spcBef>
                <a:spcPts val="360"/>
              </a:spcBef>
              <a:spcAft>
                <a:spcPts val="0"/>
              </a:spcAft>
              <a:buClr>
                <a:schemeClr val="accent3"/>
              </a:buClr>
              <a:buSzPts val="1800"/>
              <a:buFont typeface="Arial"/>
              <a:buNone/>
            </a:pPr>
            <a:endParaRPr sz="1800"/>
          </a:p>
        </p:txBody>
      </p:sp>
      <p:pic>
        <p:nvPicPr>
          <p:cNvPr id="1405" name="Google Shape;1405;p163"/>
          <p:cNvPicPr preferRelativeResize="0">
            <a:picLocks noGrp="1"/>
          </p:cNvPicPr>
          <p:nvPr>
            <p:ph type="body" idx="2"/>
          </p:nvPr>
        </p:nvPicPr>
        <p:blipFill rotWithShape="1">
          <a:blip r:embed="rId3">
            <a:alphaModFix/>
          </a:blip>
          <a:srcRect/>
          <a:stretch/>
        </p:blipFill>
        <p:spPr>
          <a:xfrm>
            <a:off x="4647975" y="2002971"/>
            <a:ext cx="4139111" cy="32764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2"/>
          <p:cNvSpPr txBox="1"/>
          <p:nvPr/>
        </p:nvSpPr>
        <p:spPr>
          <a:xfrm>
            <a:off x="-20782" y="1278374"/>
            <a:ext cx="9144000" cy="492443"/>
          </a:xfrm>
          <a:prstGeom prst="rect">
            <a:avLst/>
          </a:prstGeom>
          <a:noFill/>
          <a:ln>
            <a:noFill/>
          </a:ln>
        </p:spPr>
        <p:txBody>
          <a:bodyPr spcFirstLastPara="1" wrap="square" lIns="0" tIns="0" rIns="0" bIns="0" anchor="t" anchorCtr="0">
            <a:noAutofit/>
          </a:bodyPr>
          <a:lstStyle/>
          <a:p>
            <a:pPr marL="9525" marR="0" lvl="0" indent="0" algn="ctr" rtl="0">
              <a:spcBef>
                <a:spcPts val="0"/>
              </a:spcBef>
              <a:spcAft>
                <a:spcPts val="0"/>
              </a:spcAft>
              <a:buNone/>
            </a:pPr>
            <a:r>
              <a:rPr lang="en-US" sz="3200" b="1">
                <a:solidFill>
                  <a:schemeClr val="dk1"/>
                </a:solidFill>
                <a:latin typeface="Arial"/>
                <a:ea typeface="Arial"/>
                <a:cs typeface="Arial"/>
                <a:sym typeface="Arial"/>
              </a:rPr>
              <a:t>National Efforts – EPA  and USDA</a:t>
            </a:r>
            <a:endParaRPr/>
          </a:p>
        </p:txBody>
      </p:sp>
      <p:sp>
        <p:nvSpPr>
          <p:cNvPr id="723" name="Google Shape;723;p92"/>
          <p:cNvSpPr txBox="1"/>
          <p:nvPr/>
        </p:nvSpPr>
        <p:spPr>
          <a:xfrm>
            <a:off x="523374" y="2463315"/>
            <a:ext cx="8229600" cy="92333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On September 16, 2015, US EPA and USDA  announced the first national food waste reduction goal. </a:t>
            </a:r>
            <a:endParaRPr/>
          </a:p>
          <a:p>
            <a:pPr marL="285750" marR="0" lvl="0" indent="-285750" algn="l" rtl="0">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Reduce wasted food by 50% by 2030</a:t>
            </a:r>
            <a:endParaRPr/>
          </a:p>
        </p:txBody>
      </p:sp>
      <p:pic>
        <p:nvPicPr>
          <p:cNvPr id="724" name="Google Shape;724;p92"/>
          <p:cNvPicPr preferRelativeResize="0"/>
          <p:nvPr/>
        </p:nvPicPr>
        <p:blipFill rotWithShape="1">
          <a:blip r:embed="rId3">
            <a:alphaModFix/>
          </a:blip>
          <a:srcRect/>
          <a:stretch/>
        </p:blipFill>
        <p:spPr>
          <a:xfrm>
            <a:off x="1352708" y="3429000"/>
            <a:ext cx="6438583" cy="3282950"/>
          </a:xfrm>
          <a:prstGeom prst="rect">
            <a:avLst/>
          </a:prstGeom>
          <a:noFill/>
          <a:ln>
            <a:noFill/>
          </a:ln>
        </p:spPr>
      </p:pic>
      <p:sp>
        <p:nvSpPr>
          <p:cNvPr id="725" name="Google Shape;725;p92"/>
          <p:cNvSpPr/>
          <p:nvPr/>
        </p:nvSpPr>
        <p:spPr>
          <a:xfrm>
            <a:off x="370974" y="2001650"/>
            <a:ext cx="7934826" cy="461665"/>
          </a:xfrm>
          <a:prstGeom prst="rect">
            <a:avLst/>
          </a:prstGeom>
          <a:noFill/>
          <a:ln>
            <a:noFill/>
          </a:ln>
        </p:spPr>
        <p:txBody>
          <a:bodyPr spcFirstLastPara="1" wrap="square" lIns="91425" tIns="45700" rIns="91425" bIns="45700" anchor="t" anchorCtr="0">
            <a:noAutofit/>
          </a:bodyPr>
          <a:lstStyle/>
          <a:p>
            <a:pPr marL="9525" marR="0" lvl="0" indent="0" algn="ctr" rtl="0">
              <a:spcBef>
                <a:spcPts val="0"/>
              </a:spcBef>
              <a:spcAft>
                <a:spcPts val="0"/>
              </a:spcAft>
              <a:buNone/>
            </a:pPr>
            <a:r>
              <a:rPr lang="en-US" sz="2400" b="1">
                <a:solidFill>
                  <a:schemeClr val="dk1"/>
                </a:solidFill>
                <a:latin typeface="Arial"/>
                <a:ea typeface="Arial"/>
                <a:cs typeface="Arial"/>
                <a:sym typeface="Arial"/>
              </a:rPr>
              <a:t>U.S. 2030 Food Loss and Waste Goal</a:t>
            </a:r>
            <a:endParaRPr sz="2400" b="1">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
        <p:nvSpPr>
          <p:cNvPr id="1411" name="Google Shape;1411;p164"/>
          <p:cNvSpPr txBox="1">
            <a:spLocks noGrp="1"/>
          </p:cNvSpPr>
          <p:nvPr>
            <p:ph type="body" idx="2"/>
          </p:nvPr>
        </p:nvSpPr>
        <p:spPr>
          <a:xfrm>
            <a:off x="1253502" y="305819"/>
            <a:ext cx="6017378"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Font typeface="Arial"/>
              <a:buNone/>
            </a:pPr>
            <a:r>
              <a:rPr lang="en-US" sz="2400"/>
              <a:t>How the Food Bank works</a:t>
            </a:r>
            <a:endParaRPr/>
          </a:p>
        </p:txBody>
      </p:sp>
      <p:pic>
        <p:nvPicPr>
          <p:cNvPr id="1412" name="Google Shape;1412;p164"/>
          <p:cNvPicPr preferRelativeResize="0"/>
          <p:nvPr/>
        </p:nvPicPr>
        <p:blipFill rotWithShape="1">
          <a:blip r:embed="rId3">
            <a:alphaModFix/>
          </a:blip>
          <a:srcRect/>
          <a:stretch/>
        </p:blipFill>
        <p:spPr>
          <a:xfrm>
            <a:off x="1253502" y="1019418"/>
            <a:ext cx="6917709" cy="551949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1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
        <p:nvSpPr>
          <p:cNvPr id="1418" name="Google Shape;1418;p165"/>
          <p:cNvSpPr txBox="1">
            <a:spLocks noGrp="1"/>
          </p:cNvSpPr>
          <p:nvPr>
            <p:ph type="body" idx="1"/>
          </p:nvPr>
        </p:nvSpPr>
        <p:spPr>
          <a:xfrm>
            <a:off x="600075" y="1600200"/>
            <a:ext cx="4354830" cy="4648199"/>
          </a:xfrm>
          <a:prstGeom prst="rect">
            <a:avLst/>
          </a:prstGeom>
          <a:noFill/>
          <a:ln>
            <a:noFill/>
          </a:ln>
        </p:spPr>
        <p:txBody>
          <a:bodyPr spcFirstLastPara="1" wrap="square" lIns="91425" tIns="45700" rIns="91425" bIns="45700" anchor="t" anchorCtr="0">
            <a:noAutofit/>
          </a:bodyPr>
          <a:lstStyle/>
          <a:p>
            <a:pPr marL="342900" lvl="0" indent="-219075" algn="l" rtl="0">
              <a:spcBef>
                <a:spcPts val="0"/>
              </a:spcBef>
              <a:spcAft>
                <a:spcPts val="0"/>
              </a:spcAft>
              <a:buClr>
                <a:schemeClr val="accent3"/>
              </a:buClr>
              <a:buSzPts val="1950"/>
              <a:buFont typeface="Noto Sans Symbols"/>
              <a:buNone/>
            </a:pPr>
            <a:endParaRPr>
              <a:latin typeface="Arial"/>
              <a:ea typeface="Arial"/>
              <a:cs typeface="Arial"/>
              <a:sym typeface="Arial"/>
            </a:endParaRPr>
          </a:p>
          <a:p>
            <a:pPr marL="0" lvl="0" indent="0" algn="l" rtl="0">
              <a:spcBef>
                <a:spcPts val="390"/>
              </a:spcBef>
              <a:spcAft>
                <a:spcPts val="0"/>
              </a:spcAft>
              <a:buClr>
                <a:schemeClr val="accent3"/>
              </a:buClr>
              <a:buSzPts val="1950"/>
              <a:buFont typeface="Arial"/>
              <a:buNone/>
            </a:pPr>
            <a:endParaRPr>
              <a:latin typeface="Arial"/>
              <a:ea typeface="Arial"/>
              <a:cs typeface="Arial"/>
              <a:sym typeface="Arial"/>
            </a:endParaRPr>
          </a:p>
        </p:txBody>
      </p:sp>
      <p:sp>
        <p:nvSpPr>
          <p:cNvPr id="1419" name="Google Shape;1419;p165"/>
          <p:cNvSpPr txBox="1">
            <a:spLocks noGrp="1"/>
          </p:cNvSpPr>
          <p:nvPr>
            <p:ph type="body" idx="2"/>
          </p:nvPr>
        </p:nvSpPr>
        <p:spPr>
          <a:xfrm>
            <a:off x="1253502" y="305819"/>
            <a:ext cx="6017378"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700"/>
              <a:buFont typeface="Arial"/>
              <a:buNone/>
            </a:pPr>
            <a:r>
              <a:rPr lang="en-US" sz="2700"/>
              <a:t>FY18 Results</a:t>
            </a:r>
            <a:endParaRPr/>
          </a:p>
        </p:txBody>
      </p:sp>
      <p:sp>
        <p:nvSpPr>
          <p:cNvPr id="1420" name="Google Shape;1420;p165"/>
          <p:cNvSpPr txBox="1"/>
          <p:nvPr/>
        </p:nvSpPr>
        <p:spPr>
          <a:xfrm>
            <a:off x="362135" y="1390780"/>
            <a:ext cx="4374569" cy="385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602C"/>
              </a:buClr>
              <a:buSzPts val="1800"/>
              <a:buFont typeface="Arial"/>
              <a:buNone/>
            </a:pPr>
            <a:r>
              <a:rPr lang="en-US" sz="1800" b="1" i="0" u="none" strike="noStrike" cap="none">
                <a:solidFill>
                  <a:srgbClr val="43602C"/>
                </a:solidFill>
                <a:latin typeface="Arial"/>
                <a:ea typeface="Arial"/>
                <a:cs typeface="Arial"/>
                <a:sym typeface="Arial"/>
              </a:rPr>
              <a:t>Nearly 66 million meals distributed</a:t>
            </a:r>
            <a:endParaRPr/>
          </a:p>
          <a:p>
            <a:pPr marL="0" marR="0" lvl="0" indent="0" algn="l" rtl="0">
              <a:lnSpc>
                <a:spcPct val="90000"/>
              </a:lnSpc>
              <a:spcBef>
                <a:spcPts val="0"/>
              </a:spcBef>
              <a:spcAft>
                <a:spcPts val="0"/>
              </a:spcAft>
              <a:buClr>
                <a:schemeClr val="lt1"/>
              </a:buClr>
              <a:buSzPts val="1600"/>
              <a:buFont typeface="Noto Sans Symbols"/>
              <a:buNone/>
            </a:pPr>
            <a:endParaRPr sz="1600" b="1" i="0" u="none" strike="noStrike" cap="none">
              <a:solidFill>
                <a:srgbClr val="43602C"/>
              </a:solidFill>
              <a:latin typeface="Arial"/>
              <a:ea typeface="Arial"/>
              <a:cs typeface="Arial"/>
              <a:sym typeface="Arial"/>
            </a:endParaRPr>
          </a:p>
          <a:p>
            <a:pPr marL="457200" marR="0" lvl="1" indent="-101600" algn="l" rtl="0">
              <a:lnSpc>
                <a:spcPct val="90000"/>
              </a:lnSpc>
              <a:spcBef>
                <a:spcPts val="0"/>
              </a:spcBef>
              <a:spcAft>
                <a:spcPts val="0"/>
              </a:spcAft>
              <a:buClr>
                <a:srgbClr val="43602C"/>
              </a:buClr>
              <a:buSzPts val="1600"/>
              <a:buFont typeface="Noto Sans Symbols"/>
              <a:buChar char="➢"/>
            </a:pPr>
            <a:r>
              <a:rPr lang="en-US" sz="1600" b="1" i="0" u="none" strike="noStrike" cap="none">
                <a:solidFill>
                  <a:srgbClr val="43602C"/>
                </a:solidFill>
                <a:latin typeface="Arial"/>
                <a:ea typeface="Arial"/>
                <a:cs typeface="Arial"/>
                <a:sym typeface="Arial"/>
              </a:rPr>
              <a:t>More than 1.6 million meals </a:t>
            </a:r>
            <a:r>
              <a:rPr lang="en-US" sz="1600" b="0" i="0" u="none" strike="noStrike" cap="none">
                <a:solidFill>
                  <a:srgbClr val="43602C"/>
                </a:solidFill>
                <a:latin typeface="Arial"/>
                <a:ea typeface="Arial"/>
                <a:cs typeface="Arial"/>
                <a:sym typeface="Arial"/>
              </a:rPr>
              <a:t>to children</a:t>
            </a:r>
            <a:endParaRPr/>
          </a:p>
          <a:p>
            <a:pPr marL="0" marR="0" lvl="0" indent="0" algn="l" rtl="0">
              <a:lnSpc>
                <a:spcPct val="90000"/>
              </a:lnSpc>
              <a:spcBef>
                <a:spcPts val="0"/>
              </a:spcBef>
              <a:spcAft>
                <a:spcPts val="0"/>
              </a:spcAft>
              <a:buClr>
                <a:schemeClr val="lt1"/>
              </a:buClr>
              <a:buSzPts val="1600"/>
              <a:buFont typeface="Calibri"/>
              <a:buNone/>
            </a:pPr>
            <a:endParaRPr sz="1600" b="1" i="0" u="none" strike="noStrike" cap="none">
              <a:solidFill>
                <a:srgbClr val="43602C"/>
              </a:solidFill>
              <a:latin typeface="Arial"/>
              <a:ea typeface="Arial"/>
              <a:cs typeface="Arial"/>
              <a:sym typeface="Arial"/>
            </a:endParaRPr>
          </a:p>
          <a:p>
            <a:pPr marL="457200" marR="0" lvl="1" indent="-101600" algn="l" rtl="0">
              <a:lnSpc>
                <a:spcPct val="90000"/>
              </a:lnSpc>
              <a:spcBef>
                <a:spcPts val="0"/>
              </a:spcBef>
              <a:spcAft>
                <a:spcPts val="0"/>
              </a:spcAft>
              <a:buClr>
                <a:srgbClr val="43602C"/>
              </a:buClr>
              <a:buSzPts val="1600"/>
              <a:buFont typeface="Noto Sans Symbols"/>
              <a:buChar char="➢"/>
            </a:pPr>
            <a:r>
              <a:rPr lang="en-US" sz="1600" b="1" i="0" u="none" strike="noStrike" cap="none">
                <a:solidFill>
                  <a:srgbClr val="43602C"/>
                </a:solidFill>
                <a:latin typeface="Arial"/>
                <a:ea typeface="Arial"/>
                <a:cs typeface="Arial"/>
                <a:sym typeface="Arial"/>
              </a:rPr>
              <a:t>More than 529,000 meals </a:t>
            </a:r>
            <a:r>
              <a:rPr lang="en-US" sz="1600" b="0" i="0" u="none" strike="noStrike" cap="none">
                <a:solidFill>
                  <a:srgbClr val="43602C"/>
                </a:solidFill>
                <a:latin typeface="Arial"/>
                <a:ea typeface="Arial"/>
                <a:cs typeface="Arial"/>
                <a:sym typeface="Arial"/>
              </a:rPr>
              <a:t>to seniors</a:t>
            </a:r>
            <a:endParaRPr/>
          </a:p>
          <a:p>
            <a:pPr marL="457200" marR="0" lvl="1" indent="0" algn="l" rtl="0">
              <a:lnSpc>
                <a:spcPct val="90000"/>
              </a:lnSpc>
              <a:spcBef>
                <a:spcPts val="0"/>
              </a:spcBef>
              <a:spcAft>
                <a:spcPts val="0"/>
              </a:spcAft>
              <a:buClr>
                <a:schemeClr val="lt1"/>
              </a:buClr>
              <a:buSzPts val="1600"/>
              <a:buFont typeface="Noto Sans Symbols"/>
              <a:buNone/>
            </a:pPr>
            <a:endParaRPr sz="1600" b="1" i="0" u="none" strike="noStrike" cap="none">
              <a:solidFill>
                <a:srgbClr val="43602C"/>
              </a:solidFill>
              <a:latin typeface="Arial"/>
              <a:ea typeface="Arial"/>
              <a:cs typeface="Arial"/>
              <a:sym typeface="Arial"/>
            </a:endParaRPr>
          </a:p>
          <a:p>
            <a:pPr marL="457200" marR="0" lvl="1" indent="-101600" algn="l" rtl="0">
              <a:lnSpc>
                <a:spcPct val="90000"/>
              </a:lnSpc>
              <a:spcBef>
                <a:spcPts val="0"/>
              </a:spcBef>
              <a:spcAft>
                <a:spcPts val="0"/>
              </a:spcAft>
              <a:buClr>
                <a:srgbClr val="43602C"/>
              </a:buClr>
              <a:buSzPts val="1600"/>
              <a:buFont typeface="Noto Sans Symbols"/>
              <a:buChar char="➢"/>
            </a:pPr>
            <a:r>
              <a:rPr lang="en-US" sz="1600" b="1" i="0" u="none" strike="noStrike" cap="none">
                <a:solidFill>
                  <a:srgbClr val="43602C"/>
                </a:solidFill>
                <a:latin typeface="Arial"/>
                <a:ea typeface="Arial"/>
                <a:cs typeface="Arial"/>
                <a:sym typeface="Arial"/>
              </a:rPr>
              <a:t>More than 2.1 million meals distributed via 433 mobile pantries</a:t>
            </a:r>
            <a:endParaRPr sz="1600" b="0" i="0" u="none" strike="noStrike" cap="none">
              <a:solidFill>
                <a:srgbClr val="43602C"/>
              </a:solidFill>
              <a:latin typeface="Arial"/>
              <a:ea typeface="Arial"/>
              <a:cs typeface="Arial"/>
              <a:sym typeface="Arial"/>
            </a:endParaRPr>
          </a:p>
          <a:p>
            <a:pPr marL="457200" marR="0" lvl="1" indent="0" algn="l" rtl="0">
              <a:lnSpc>
                <a:spcPct val="90000"/>
              </a:lnSpc>
              <a:spcBef>
                <a:spcPts val="0"/>
              </a:spcBef>
              <a:spcAft>
                <a:spcPts val="0"/>
              </a:spcAft>
              <a:buClr>
                <a:schemeClr val="lt1"/>
              </a:buClr>
              <a:buSzPts val="1600"/>
              <a:buFont typeface="Noto Sans Symbols"/>
              <a:buNone/>
            </a:pPr>
            <a:endParaRPr sz="1600" b="0" i="0" u="none" strike="noStrike" cap="none">
              <a:solidFill>
                <a:srgbClr val="43602C"/>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1600"/>
              <a:buFont typeface="Calibri"/>
              <a:buNone/>
            </a:pPr>
            <a:endParaRPr sz="1600" b="1" i="0" u="none" strike="noStrike" cap="none">
              <a:solidFill>
                <a:srgbClr val="43602C"/>
              </a:solidFill>
              <a:latin typeface="Arial"/>
              <a:ea typeface="Arial"/>
              <a:cs typeface="Arial"/>
              <a:sym typeface="Arial"/>
            </a:endParaRPr>
          </a:p>
          <a:p>
            <a:pPr marL="0" marR="0" lvl="1" indent="0" algn="l" rtl="0">
              <a:lnSpc>
                <a:spcPct val="90000"/>
              </a:lnSpc>
              <a:spcBef>
                <a:spcPts val="500"/>
              </a:spcBef>
              <a:spcAft>
                <a:spcPts val="0"/>
              </a:spcAft>
              <a:buClr>
                <a:srgbClr val="43602C"/>
              </a:buClr>
              <a:buSzPts val="1800"/>
              <a:buFont typeface="Arial"/>
              <a:buNone/>
            </a:pPr>
            <a:r>
              <a:rPr lang="en-US" sz="1800" b="1" i="0" u="none" strike="noStrike" cap="none">
                <a:solidFill>
                  <a:srgbClr val="43602C"/>
                </a:solidFill>
                <a:latin typeface="Arial"/>
                <a:ea typeface="Arial"/>
                <a:cs typeface="Arial"/>
                <a:sym typeface="Arial"/>
              </a:rPr>
              <a:t>81% donated food</a:t>
            </a:r>
            <a:endParaRPr/>
          </a:p>
          <a:p>
            <a:pPr marL="457200" marR="0" lvl="1" indent="0" algn="l" rtl="0">
              <a:lnSpc>
                <a:spcPct val="90000"/>
              </a:lnSpc>
              <a:spcBef>
                <a:spcPts val="0"/>
              </a:spcBef>
              <a:spcAft>
                <a:spcPts val="0"/>
              </a:spcAft>
              <a:buClr>
                <a:schemeClr val="lt1"/>
              </a:buClr>
              <a:buSzPts val="1800"/>
              <a:buFont typeface="Calibri"/>
              <a:buNone/>
            </a:pPr>
            <a:endParaRPr sz="1800" b="0" i="0" u="none" strike="noStrike" cap="none">
              <a:solidFill>
                <a:srgbClr val="43602C"/>
              </a:solidFill>
              <a:latin typeface="Arial"/>
              <a:ea typeface="Arial"/>
              <a:cs typeface="Arial"/>
              <a:sym typeface="Arial"/>
            </a:endParaRPr>
          </a:p>
          <a:p>
            <a:pPr marL="457200" marR="0" lvl="1" indent="-101600" algn="l" rtl="0">
              <a:lnSpc>
                <a:spcPct val="90000"/>
              </a:lnSpc>
              <a:spcBef>
                <a:spcPts val="0"/>
              </a:spcBef>
              <a:spcAft>
                <a:spcPts val="0"/>
              </a:spcAft>
              <a:buClr>
                <a:srgbClr val="43602C"/>
              </a:buClr>
              <a:buSzPts val="1600"/>
              <a:buFont typeface="Noto Sans Symbols"/>
              <a:buChar char="➢"/>
            </a:pPr>
            <a:r>
              <a:rPr lang="en-US" sz="1600" b="1" i="0" u="none" strike="noStrike" cap="none">
                <a:solidFill>
                  <a:srgbClr val="43602C"/>
                </a:solidFill>
                <a:latin typeface="Arial"/>
                <a:ea typeface="Arial"/>
                <a:cs typeface="Arial"/>
                <a:sym typeface="Arial"/>
              </a:rPr>
              <a:t>33.2 million pounds of food rescued</a:t>
            </a:r>
            <a:endParaRPr sz="1600" b="0" i="0" u="none" strike="noStrike" cap="none">
              <a:solidFill>
                <a:srgbClr val="43602C"/>
              </a:solidFill>
              <a:latin typeface="Arial"/>
              <a:ea typeface="Arial"/>
              <a:cs typeface="Arial"/>
              <a:sym typeface="Arial"/>
            </a:endParaRPr>
          </a:p>
          <a:p>
            <a:pPr marL="300038" marR="0" lvl="1" indent="0" algn="l" rtl="0">
              <a:lnSpc>
                <a:spcPct val="90000"/>
              </a:lnSpc>
              <a:spcBef>
                <a:spcPts val="0"/>
              </a:spcBef>
              <a:spcAft>
                <a:spcPts val="0"/>
              </a:spcAft>
              <a:buClr>
                <a:schemeClr val="lt1"/>
              </a:buClr>
              <a:buSzPts val="1600"/>
              <a:buFont typeface="Calibri"/>
              <a:buNone/>
            </a:pPr>
            <a:endParaRPr sz="1600" b="0" i="0" u="none" strike="noStrike" cap="none">
              <a:solidFill>
                <a:srgbClr val="43602C"/>
              </a:solidFill>
              <a:latin typeface="Arial"/>
              <a:ea typeface="Arial"/>
              <a:cs typeface="Arial"/>
              <a:sym typeface="Arial"/>
            </a:endParaRPr>
          </a:p>
          <a:p>
            <a:pPr marL="457200" marR="0" lvl="1" indent="-101600" algn="l" rtl="0">
              <a:lnSpc>
                <a:spcPct val="90000"/>
              </a:lnSpc>
              <a:spcBef>
                <a:spcPts val="0"/>
              </a:spcBef>
              <a:spcAft>
                <a:spcPts val="0"/>
              </a:spcAft>
              <a:buClr>
                <a:srgbClr val="43602C"/>
              </a:buClr>
              <a:buSzPts val="1600"/>
              <a:buFont typeface="Noto Sans Symbols"/>
              <a:buChar char="➢"/>
            </a:pPr>
            <a:r>
              <a:rPr lang="en-US" sz="1600" b="1" i="0" u="none" strike="noStrike" cap="none">
                <a:solidFill>
                  <a:srgbClr val="43602C"/>
                </a:solidFill>
                <a:latin typeface="Arial"/>
                <a:ea typeface="Arial"/>
                <a:cs typeface="Arial"/>
                <a:sym typeface="Arial"/>
              </a:rPr>
              <a:t>205,000 </a:t>
            </a:r>
            <a:r>
              <a:rPr lang="en-US" sz="1600" b="0" i="0" u="none" strike="noStrike" cap="none">
                <a:solidFill>
                  <a:srgbClr val="43602C"/>
                </a:solidFill>
                <a:latin typeface="Arial"/>
                <a:ea typeface="Arial"/>
                <a:cs typeface="Arial"/>
                <a:sym typeface="Arial"/>
              </a:rPr>
              <a:t>gallons of 1% milk</a:t>
            </a:r>
            <a:endParaRPr/>
          </a:p>
          <a:p>
            <a:pPr marL="457200" marR="0" lvl="1" indent="0" algn="l" rtl="0">
              <a:lnSpc>
                <a:spcPct val="90000"/>
              </a:lnSpc>
              <a:spcBef>
                <a:spcPts val="0"/>
              </a:spcBef>
              <a:spcAft>
                <a:spcPts val="0"/>
              </a:spcAft>
              <a:buClr>
                <a:schemeClr val="lt1"/>
              </a:buClr>
              <a:buSzPts val="1600"/>
              <a:buFont typeface="Noto Sans Symbols"/>
              <a:buNone/>
            </a:pPr>
            <a:endParaRPr sz="1600" b="0" i="0" u="none" strike="noStrike" cap="none">
              <a:solidFill>
                <a:srgbClr val="43602C"/>
              </a:solidFill>
              <a:latin typeface="Arial"/>
              <a:ea typeface="Arial"/>
              <a:cs typeface="Arial"/>
              <a:sym typeface="Arial"/>
            </a:endParaRPr>
          </a:p>
          <a:p>
            <a:pPr marL="457200" marR="0" lvl="1" indent="0" algn="l" rtl="0">
              <a:lnSpc>
                <a:spcPct val="90000"/>
              </a:lnSpc>
              <a:spcBef>
                <a:spcPts val="0"/>
              </a:spcBef>
              <a:spcAft>
                <a:spcPts val="0"/>
              </a:spcAft>
              <a:buClr>
                <a:schemeClr val="lt1"/>
              </a:buClr>
              <a:buSzPts val="1600"/>
              <a:buFont typeface="Noto Sans Symbols"/>
              <a:buNone/>
            </a:pPr>
            <a:endParaRPr sz="1600" b="0" i="0" u="none" strike="noStrike" cap="none">
              <a:solidFill>
                <a:srgbClr val="43602C"/>
              </a:solidFill>
              <a:latin typeface="Arial"/>
              <a:ea typeface="Arial"/>
              <a:cs typeface="Arial"/>
              <a:sym typeface="Arial"/>
            </a:endParaRPr>
          </a:p>
          <a:p>
            <a:pPr marL="0" marR="0" lvl="1" indent="0" algn="l" rtl="0">
              <a:lnSpc>
                <a:spcPct val="90000"/>
              </a:lnSpc>
              <a:spcBef>
                <a:spcPts val="500"/>
              </a:spcBef>
              <a:spcAft>
                <a:spcPts val="0"/>
              </a:spcAft>
              <a:buClr>
                <a:srgbClr val="43602C"/>
              </a:buClr>
              <a:buSzPts val="1800"/>
              <a:buFont typeface="Arial"/>
              <a:buNone/>
            </a:pPr>
            <a:r>
              <a:rPr lang="en-US" sz="1800" b="1" i="0" u="none" strike="noStrike" cap="none">
                <a:solidFill>
                  <a:srgbClr val="43602C"/>
                </a:solidFill>
                <a:latin typeface="Arial"/>
                <a:ea typeface="Arial"/>
                <a:cs typeface="Arial"/>
                <a:sym typeface="Arial"/>
              </a:rPr>
              <a:t>136,000 hours of donated time</a:t>
            </a:r>
            <a:endParaRPr/>
          </a:p>
          <a:p>
            <a:pPr marL="0" marR="0" lvl="1" indent="0" algn="l" rtl="0">
              <a:lnSpc>
                <a:spcPct val="90000"/>
              </a:lnSpc>
              <a:spcBef>
                <a:spcPts val="500"/>
              </a:spcBef>
              <a:spcAft>
                <a:spcPts val="0"/>
              </a:spcAft>
              <a:buClr>
                <a:schemeClr val="lt1"/>
              </a:buClr>
              <a:buSzPts val="1800"/>
              <a:buFont typeface="Calibri"/>
              <a:buNone/>
            </a:pPr>
            <a:endParaRPr sz="1800" b="0" i="0" u="none" strike="noStrike" cap="none">
              <a:solidFill>
                <a:srgbClr val="43602C"/>
              </a:solidFill>
              <a:latin typeface="Arial"/>
              <a:ea typeface="Arial"/>
              <a:cs typeface="Arial"/>
              <a:sym typeface="Arial"/>
            </a:endParaRPr>
          </a:p>
          <a:p>
            <a:pPr marL="457200" marR="0" lvl="1" indent="-101600" algn="l" rtl="0">
              <a:lnSpc>
                <a:spcPct val="90000"/>
              </a:lnSpc>
              <a:spcBef>
                <a:spcPts val="0"/>
              </a:spcBef>
              <a:spcAft>
                <a:spcPts val="0"/>
              </a:spcAft>
              <a:buClr>
                <a:srgbClr val="43602C"/>
              </a:buClr>
              <a:buSzPts val="1600"/>
              <a:buFont typeface="Noto Sans Symbols"/>
              <a:buChar char="➢"/>
            </a:pPr>
            <a:r>
              <a:rPr lang="en-US" sz="1600" b="1" i="0" u="none" strike="noStrike" cap="none">
                <a:solidFill>
                  <a:srgbClr val="43602C"/>
                </a:solidFill>
                <a:latin typeface="Arial"/>
                <a:ea typeface="Arial"/>
                <a:cs typeface="Arial"/>
                <a:sym typeface="Arial"/>
              </a:rPr>
              <a:t>25,000 unduplicated volunteers</a:t>
            </a: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sp>
        <p:nvSpPr>
          <p:cNvPr id="1427" name="Google Shape;1427;p166"/>
          <p:cNvSpPr txBox="1">
            <a:spLocks noGrp="1"/>
          </p:cNvSpPr>
          <p:nvPr>
            <p:ph type="body" idx="1"/>
          </p:nvPr>
        </p:nvSpPr>
        <p:spPr>
          <a:xfrm>
            <a:off x="467163" y="1271452"/>
            <a:ext cx="8229600" cy="497694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3"/>
              </a:buClr>
              <a:buSzPts val="2400"/>
              <a:buFont typeface="Arial"/>
              <a:buNone/>
            </a:pPr>
            <a:endParaRPr sz="2400" b="1"/>
          </a:p>
        </p:txBody>
      </p:sp>
      <p:sp>
        <p:nvSpPr>
          <p:cNvPr id="1428" name="Google Shape;1428;p166"/>
          <p:cNvSpPr txBox="1">
            <a:spLocks noGrp="1"/>
          </p:cNvSpPr>
          <p:nvPr>
            <p:ph type="body" idx="2"/>
          </p:nvPr>
        </p:nvSpPr>
        <p:spPr>
          <a:xfrm>
            <a:off x="1320800" y="241300"/>
            <a:ext cx="7518400" cy="64601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300"/>
              <a:buNone/>
            </a:pPr>
            <a:r>
              <a:rPr lang="en-US" sz="2300"/>
              <a:t>79% of our meals distributed in Caucus Counties</a:t>
            </a:r>
            <a:endParaRPr/>
          </a:p>
        </p:txBody>
      </p:sp>
      <p:graphicFrame>
        <p:nvGraphicFramePr>
          <p:cNvPr id="1429" name="Google Shape;1429;p166"/>
          <p:cNvGraphicFramePr/>
          <p:nvPr/>
        </p:nvGraphicFramePr>
        <p:xfrm>
          <a:off x="467163" y="1271453"/>
          <a:ext cx="3000000" cy="3000000"/>
        </p:xfrm>
        <a:graphic>
          <a:graphicData uri="http://schemas.openxmlformats.org/drawingml/2006/table">
            <a:tbl>
              <a:tblPr firstRow="1" bandRow="1">
                <a:noFill/>
                <a:tableStyleId>{391D18D0-33F3-4B2A-93C6-23793B36DA61}</a:tableStyleId>
              </a:tblPr>
              <a:tblGrid>
                <a:gridCol w="1643925"/>
                <a:gridCol w="1643925"/>
                <a:gridCol w="1643925"/>
                <a:gridCol w="1643925"/>
                <a:gridCol w="1643925"/>
              </a:tblGrid>
              <a:tr h="878125">
                <a:tc>
                  <a:txBody>
                    <a:bodyPr/>
                    <a:lstStyle/>
                    <a:p>
                      <a:pPr marL="0" marR="0" lvl="0" indent="0" algn="l" rtl="0">
                        <a:spcBef>
                          <a:spcPts val="0"/>
                        </a:spcBef>
                        <a:spcAft>
                          <a:spcPts val="0"/>
                        </a:spcAft>
                        <a:buNone/>
                      </a:pPr>
                      <a:r>
                        <a:rPr lang="en-US" sz="1700" u="none" strike="noStrike" cap="none"/>
                        <a:t>FY2018 Results</a:t>
                      </a:r>
                      <a:endParaRPr/>
                    </a:p>
                  </a:txBody>
                  <a:tcPr marL="91450" marR="91450" marT="45725" marB="45725"/>
                </a:tc>
                <a:tc>
                  <a:txBody>
                    <a:bodyPr/>
                    <a:lstStyle/>
                    <a:p>
                      <a:pPr marL="0" marR="0" lvl="0" indent="0" algn="l" rtl="0">
                        <a:spcBef>
                          <a:spcPts val="0"/>
                        </a:spcBef>
                        <a:spcAft>
                          <a:spcPts val="0"/>
                        </a:spcAft>
                        <a:buNone/>
                      </a:pPr>
                      <a:r>
                        <a:rPr lang="en-US" sz="1700"/>
                        <a:t>Number of Agencies and Programs</a:t>
                      </a:r>
                      <a:endParaRPr sz="1700"/>
                    </a:p>
                  </a:txBody>
                  <a:tcPr marL="91450" marR="91450" marT="45725" marB="45725"/>
                </a:tc>
                <a:tc>
                  <a:txBody>
                    <a:bodyPr/>
                    <a:lstStyle/>
                    <a:p>
                      <a:pPr marL="0" marR="0" lvl="0" indent="0" algn="l" rtl="0">
                        <a:spcBef>
                          <a:spcPts val="0"/>
                        </a:spcBef>
                        <a:spcAft>
                          <a:spcPts val="0"/>
                        </a:spcAft>
                        <a:buNone/>
                      </a:pPr>
                      <a:r>
                        <a:rPr lang="en-US" sz="1700"/>
                        <a:t>Number of Mobile Pantry Distributions</a:t>
                      </a:r>
                      <a:endParaRPr sz="1700"/>
                    </a:p>
                  </a:txBody>
                  <a:tcPr marL="91450" marR="91450" marT="45725" marB="45725"/>
                </a:tc>
                <a:tc>
                  <a:txBody>
                    <a:bodyPr/>
                    <a:lstStyle/>
                    <a:p>
                      <a:pPr marL="0" marR="0" lvl="0" indent="0" algn="l" rtl="0">
                        <a:spcBef>
                          <a:spcPts val="0"/>
                        </a:spcBef>
                        <a:spcAft>
                          <a:spcPts val="0"/>
                        </a:spcAft>
                        <a:buNone/>
                      </a:pPr>
                      <a:r>
                        <a:rPr lang="en-US" sz="1700"/>
                        <a:t>Number of Meals FY2018</a:t>
                      </a:r>
                      <a:endParaRPr/>
                    </a:p>
                  </a:txBody>
                  <a:tcPr marL="91450" marR="91450" marT="45725" marB="45725"/>
                </a:tc>
                <a:tc>
                  <a:txBody>
                    <a:bodyPr/>
                    <a:lstStyle/>
                    <a:p>
                      <a:pPr marL="0" marR="0" lvl="0" indent="0" algn="l" rtl="0">
                        <a:spcBef>
                          <a:spcPts val="0"/>
                        </a:spcBef>
                        <a:spcAft>
                          <a:spcPts val="0"/>
                        </a:spcAft>
                        <a:buNone/>
                      </a:pPr>
                      <a:r>
                        <a:rPr lang="en-US" sz="1700"/>
                        <a:t>% of overall Food Bank Distribution</a:t>
                      </a:r>
                      <a:endParaRPr/>
                    </a:p>
                  </a:txBody>
                  <a:tcPr marL="91450" marR="91450" marT="45725" marB="45725"/>
                </a:tc>
              </a:tr>
              <a:tr h="683125">
                <a:tc>
                  <a:txBody>
                    <a:bodyPr/>
                    <a:lstStyle/>
                    <a:p>
                      <a:pPr marL="0" marR="0" lvl="0" indent="0" algn="l" rtl="0">
                        <a:spcBef>
                          <a:spcPts val="0"/>
                        </a:spcBef>
                        <a:spcAft>
                          <a:spcPts val="0"/>
                        </a:spcAft>
                        <a:buNone/>
                      </a:pPr>
                      <a:r>
                        <a:rPr lang="en-US" sz="1800"/>
                        <a:t>DuPage</a:t>
                      </a:r>
                      <a:endParaRPr/>
                    </a:p>
                  </a:txBody>
                  <a:tcPr marL="91450" marR="91450" marT="45725" marB="45725"/>
                </a:tc>
                <a:tc>
                  <a:txBody>
                    <a:bodyPr/>
                    <a:lstStyle/>
                    <a:p>
                      <a:pPr marL="0" marR="0" lvl="0" indent="0" algn="r" rtl="0">
                        <a:spcBef>
                          <a:spcPts val="0"/>
                        </a:spcBef>
                        <a:spcAft>
                          <a:spcPts val="0"/>
                        </a:spcAft>
                        <a:buNone/>
                      </a:pPr>
                      <a:r>
                        <a:rPr lang="en-US" sz="1800"/>
                        <a:t>158</a:t>
                      </a:r>
                      <a:endParaRPr/>
                    </a:p>
                  </a:txBody>
                  <a:tcPr marL="91450" marR="91450" marT="45725" marB="45725"/>
                </a:tc>
                <a:tc>
                  <a:txBody>
                    <a:bodyPr/>
                    <a:lstStyle/>
                    <a:p>
                      <a:pPr marL="0" marR="0" lvl="0" indent="0" algn="r" rtl="0">
                        <a:spcBef>
                          <a:spcPts val="0"/>
                        </a:spcBef>
                        <a:spcAft>
                          <a:spcPts val="0"/>
                        </a:spcAft>
                        <a:buNone/>
                      </a:pPr>
                      <a:r>
                        <a:rPr lang="en-US" sz="1800"/>
                        <a:t>57</a:t>
                      </a:r>
                      <a:endParaRPr/>
                    </a:p>
                  </a:txBody>
                  <a:tcPr marL="91450" marR="91450" marT="45725" marB="45725"/>
                </a:tc>
                <a:tc>
                  <a:txBody>
                    <a:bodyPr/>
                    <a:lstStyle/>
                    <a:p>
                      <a:pPr marL="0" marR="0" lvl="0" indent="0" algn="r" rtl="0">
                        <a:spcBef>
                          <a:spcPts val="0"/>
                        </a:spcBef>
                        <a:spcAft>
                          <a:spcPts val="0"/>
                        </a:spcAft>
                        <a:buNone/>
                      </a:pPr>
                      <a:r>
                        <a:rPr lang="en-US" sz="1800"/>
                        <a:t>13,881,955</a:t>
                      </a:r>
                      <a:endParaRPr/>
                    </a:p>
                  </a:txBody>
                  <a:tcPr marL="91450" marR="91450" marT="45725" marB="45725"/>
                </a:tc>
                <a:tc>
                  <a:txBody>
                    <a:bodyPr/>
                    <a:lstStyle/>
                    <a:p>
                      <a:pPr marL="0" marR="0" lvl="0" indent="0" algn="r" rtl="0">
                        <a:spcBef>
                          <a:spcPts val="0"/>
                        </a:spcBef>
                        <a:spcAft>
                          <a:spcPts val="0"/>
                        </a:spcAft>
                        <a:buNone/>
                      </a:pPr>
                      <a:r>
                        <a:rPr lang="en-US" sz="1800"/>
                        <a:t>23%</a:t>
                      </a:r>
                      <a:endParaRPr/>
                    </a:p>
                  </a:txBody>
                  <a:tcPr marL="91450" marR="91450" marT="45725" marB="45725"/>
                </a:tc>
              </a:tr>
              <a:tr h="683125">
                <a:tc>
                  <a:txBody>
                    <a:bodyPr/>
                    <a:lstStyle/>
                    <a:p>
                      <a:pPr marL="0" marR="0" lvl="0" indent="0" algn="l" rtl="0">
                        <a:spcBef>
                          <a:spcPts val="0"/>
                        </a:spcBef>
                        <a:spcAft>
                          <a:spcPts val="0"/>
                        </a:spcAft>
                        <a:buNone/>
                      </a:pPr>
                      <a:r>
                        <a:rPr lang="en-US" sz="1800"/>
                        <a:t>Kane</a:t>
                      </a:r>
                      <a:endParaRPr/>
                    </a:p>
                  </a:txBody>
                  <a:tcPr marL="91450" marR="91450" marT="45725" marB="45725"/>
                </a:tc>
                <a:tc>
                  <a:txBody>
                    <a:bodyPr/>
                    <a:lstStyle/>
                    <a:p>
                      <a:pPr marL="0" marR="0" lvl="0" indent="0" algn="r" rtl="0">
                        <a:spcBef>
                          <a:spcPts val="0"/>
                        </a:spcBef>
                        <a:spcAft>
                          <a:spcPts val="0"/>
                        </a:spcAft>
                        <a:buNone/>
                      </a:pPr>
                      <a:r>
                        <a:rPr lang="en-US" sz="1800"/>
                        <a:t>139</a:t>
                      </a:r>
                      <a:endParaRPr/>
                    </a:p>
                  </a:txBody>
                  <a:tcPr marL="91450" marR="91450" marT="45725" marB="45725"/>
                </a:tc>
                <a:tc>
                  <a:txBody>
                    <a:bodyPr/>
                    <a:lstStyle/>
                    <a:p>
                      <a:pPr marL="0" marR="0" lvl="0" indent="0" algn="r" rtl="0">
                        <a:spcBef>
                          <a:spcPts val="0"/>
                        </a:spcBef>
                        <a:spcAft>
                          <a:spcPts val="0"/>
                        </a:spcAft>
                        <a:buNone/>
                      </a:pPr>
                      <a:r>
                        <a:rPr lang="en-US" sz="1800"/>
                        <a:t>55</a:t>
                      </a:r>
                      <a:endParaRPr/>
                    </a:p>
                  </a:txBody>
                  <a:tcPr marL="91450" marR="91450" marT="45725" marB="45725"/>
                </a:tc>
                <a:tc>
                  <a:txBody>
                    <a:bodyPr/>
                    <a:lstStyle/>
                    <a:p>
                      <a:pPr marL="0" marR="0" lvl="0" indent="0" algn="r" rtl="0">
                        <a:spcBef>
                          <a:spcPts val="0"/>
                        </a:spcBef>
                        <a:spcAft>
                          <a:spcPts val="0"/>
                        </a:spcAft>
                        <a:buNone/>
                      </a:pPr>
                      <a:r>
                        <a:rPr lang="en-US" sz="1800"/>
                        <a:t>9,398,016</a:t>
                      </a:r>
                      <a:endParaRPr/>
                    </a:p>
                  </a:txBody>
                  <a:tcPr marL="91450" marR="91450" marT="45725" marB="45725"/>
                </a:tc>
                <a:tc>
                  <a:txBody>
                    <a:bodyPr/>
                    <a:lstStyle/>
                    <a:p>
                      <a:pPr marL="0" marR="0" lvl="0" indent="0" algn="r" rtl="0">
                        <a:spcBef>
                          <a:spcPts val="0"/>
                        </a:spcBef>
                        <a:spcAft>
                          <a:spcPts val="0"/>
                        </a:spcAft>
                        <a:buNone/>
                      </a:pPr>
                      <a:r>
                        <a:rPr lang="en-US" sz="1800"/>
                        <a:t>16%</a:t>
                      </a:r>
                      <a:endParaRPr/>
                    </a:p>
                  </a:txBody>
                  <a:tcPr marL="91450" marR="91450" marT="45725" marB="45725"/>
                </a:tc>
              </a:tr>
              <a:tr h="683125">
                <a:tc>
                  <a:txBody>
                    <a:bodyPr/>
                    <a:lstStyle/>
                    <a:p>
                      <a:pPr marL="0" marR="0" lvl="0" indent="0" algn="l" rtl="0">
                        <a:spcBef>
                          <a:spcPts val="0"/>
                        </a:spcBef>
                        <a:spcAft>
                          <a:spcPts val="0"/>
                        </a:spcAft>
                        <a:buNone/>
                      </a:pPr>
                      <a:r>
                        <a:rPr lang="en-US" sz="1800"/>
                        <a:t>Kendall</a:t>
                      </a:r>
                      <a:endParaRPr/>
                    </a:p>
                  </a:txBody>
                  <a:tcPr marL="91450" marR="91450" marT="45725" marB="45725"/>
                </a:tc>
                <a:tc>
                  <a:txBody>
                    <a:bodyPr/>
                    <a:lstStyle/>
                    <a:p>
                      <a:pPr marL="0" marR="0" lvl="0" indent="0" algn="r" rtl="0">
                        <a:spcBef>
                          <a:spcPts val="0"/>
                        </a:spcBef>
                        <a:spcAft>
                          <a:spcPts val="0"/>
                        </a:spcAft>
                        <a:buNone/>
                      </a:pPr>
                      <a:r>
                        <a:rPr lang="en-US" sz="1800"/>
                        <a:t>12</a:t>
                      </a:r>
                      <a:endParaRPr/>
                    </a:p>
                  </a:txBody>
                  <a:tcPr marL="91450" marR="91450" marT="45725" marB="45725"/>
                </a:tc>
                <a:tc>
                  <a:txBody>
                    <a:bodyPr/>
                    <a:lstStyle/>
                    <a:p>
                      <a:pPr marL="0" marR="0" lvl="0" indent="0" algn="r" rtl="0">
                        <a:spcBef>
                          <a:spcPts val="0"/>
                        </a:spcBef>
                        <a:spcAft>
                          <a:spcPts val="0"/>
                        </a:spcAft>
                        <a:buNone/>
                      </a:pPr>
                      <a:r>
                        <a:rPr lang="en-US" sz="1800"/>
                        <a:t>2</a:t>
                      </a:r>
                      <a:endParaRPr/>
                    </a:p>
                  </a:txBody>
                  <a:tcPr marL="91450" marR="91450" marT="45725" marB="45725"/>
                </a:tc>
                <a:tc>
                  <a:txBody>
                    <a:bodyPr/>
                    <a:lstStyle/>
                    <a:p>
                      <a:pPr marL="0" marR="0" lvl="0" indent="0" algn="r" rtl="0">
                        <a:spcBef>
                          <a:spcPts val="0"/>
                        </a:spcBef>
                        <a:spcAft>
                          <a:spcPts val="0"/>
                        </a:spcAft>
                        <a:buNone/>
                      </a:pPr>
                      <a:r>
                        <a:rPr lang="en-US" sz="1800"/>
                        <a:t>1,412,169</a:t>
                      </a:r>
                      <a:endParaRPr/>
                    </a:p>
                  </a:txBody>
                  <a:tcPr marL="91450" marR="91450" marT="45725" marB="45725"/>
                </a:tc>
                <a:tc>
                  <a:txBody>
                    <a:bodyPr/>
                    <a:lstStyle/>
                    <a:p>
                      <a:pPr marL="0" marR="0" lvl="0" indent="0" algn="r" rtl="0">
                        <a:spcBef>
                          <a:spcPts val="0"/>
                        </a:spcBef>
                        <a:spcAft>
                          <a:spcPts val="0"/>
                        </a:spcAft>
                        <a:buNone/>
                      </a:pPr>
                      <a:r>
                        <a:rPr lang="en-US" sz="1800"/>
                        <a:t>2%</a:t>
                      </a:r>
                      <a:endParaRPr/>
                    </a:p>
                  </a:txBody>
                  <a:tcPr marL="91450" marR="91450" marT="45725" marB="45725"/>
                </a:tc>
              </a:tr>
              <a:tr h="683125">
                <a:tc>
                  <a:txBody>
                    <a:bodyPr/>
                    <a:lstStyle/>
                    <a:p>
                      <a:pPr marL="0" marR="0" lvl="0" indent="0" algn="l" rtl="0">
                        <a:spcBef>
                          <a:spcPts val="0"/>
                        </a:spcBef>
                        <a:spcAft>
                          <a:spcPts val="0"/>
                        </a:spcAft>
                        <a:buNone/>
                      </a:pPr>
                      <a:r>
                        <a:rPr lang="en-US" sz="1800"/>
                        <a:t>Lake</a:t>
                      </a:r>
                      <a:endParaRPr/>
                    </a:p>
                  </a:txBody>
                  <a:tcPr marL="91450" marR="91450" marT="45725" marB="45725"/>
                </a:tc>
                <a:tc>
                  <a:txBody>
                    <a:bodyPr/>
                    <a:lstStyle/>
                    <a:p>
                      <a:pPr marL="0" marR="0" lvl="0" indent="0" algn="r" rtl="0">
                        <a:spcBef>
                          <a:spcPts val="0"/>
                        </a:spcBef>
                        <a:spcAft>
                          <a:spcPts val="0"/>
                        </a:spcAft>
                        <a:buNone/>
                      </a:pPr>
                      <a:r>
                        <a:rPr lang="en-US" sz="1800"/>
                        <a:t>173</a:t>
                      </a:r>
                      <a:endParaRPr/>
                    </a:p>
                  </a:txBody>
                  <a:tcPr marL="91450" marR="91450" marT="45725" marB="45725"/>
                </a:tc>
                <a:tc>
                  <a:txBody>
                    <a:bodyPr/>
                    <a:lstStyle/>
                    <a:p>
                      <a:pPr marL="0" marR="0" lvl="0" indent="0" algn="r" rtl="0">
                        <a:spcBef>
                          <a:spcPts val="0"/>
                        </a:spcBef>
                        <a:spcAft>
                          <a:spcPts val="0"/>
                        </a:spcAft>
                        <a:buNone/>
                      </a:pPr>
                      <a:r>
                        <a:rPr lang="en-US" sz="1800"/>
                        <a:t>78</a:t>
                      </a:r>
                      <a:endParaRPr/>
                    </a:p>
                  </a:txBody>
                  <a:tcPr marL="91450" marR="91450" marT="45725" marB="45725"/>
                </a:tc>
                <a:tc>
                  <a:txBody>
                    <a:bodyPr/>
                    <a:lstStyle/>
                    <a:p>
                      <a:pPr marL="0" marR="0" lvl="0" indent="0" algn="r" rtl="0">
                        <a:spcBef>
                          <a:spcPts val="0"/>
                        </a:spcBef>
                        <a:spcAft>
                          <a:spcPts val="0"/>
                        </a:spcAft>
                        <a:buNone/>
                      </a:pPr>
                      <a:r>
                        <a:rPr lang="en-US" sz="1800"/>
                        <a:t>8,607,169</a:t>
                      </a:r>
                      <a:endParaRPr/>
                    </a:p>
                  </a:txBody>
                  <a:tcPr marL="91450" marR="91450" marT="45725" marB="45725"/>
                </a:tc>
                <a:tc>
                  <a:txBody>
                    <a:bodyPr/>
                    <a:lstStyle/>
                    <a:p>
                      <a:pPr marL="0" marR="0" lvl="0" indent="0" algn="r" rtl="0">
                        <a:spcBef>
                          <a:spcPts val="0"/>
                        </a:spcBef>
                        <a:spcAft>
                          <a:spcPts val="0"/>
                        </a:spcAft>
                        <a:buNone/>
                      </a:pPr>
                      <a:r>
                        <a:rPr lang="en-US" sz="1800"/>
                        <a:t>14%</a:t>
                      </a:r>
                      <a:endParaRPr/>
                    </a:p>
                  </a:txBody>
                  <a:tcPr marL="91450" marR="91450" marT="45725" marB="45725"/>
                </a:tc>
              </a:tr>
              <a:tr h="683125">
                <a:tc>
                  <a:txBody>
                    <a:bodyPr/>
                    <a:lstStyle/>
                    <a:p>
                      <a:pPr marL="0" marR="0" lvl="0" indent="0" algn="l" rtl="0">
                        <a:spcBef>
                          <a:spcPts val="0"/>
                        </a:spcBef>
                        <a:spcAft>
                          <a:spcPts val="0"/>
                        </a:spcAft>
                        <a:buNone/>
                      </a:pPr>
                      <a:r>
                        <a:rPr lang="en-US" sz="1800"/>
                        <a:t>McHenry</a:t>
                      </a:r>
                      <a:endParaRPr/>
                    </a:p>
                  </a:txBody>
                  <a:tcPr marL="91450" marR="91450" marT="45725" marB="45725"/>
                </a:tc>
                <a:tc>
                  <a:txBody>
                    <a:bodyPr/>
                    <a:lstStyle/>
                    <a:p>
                      <a:pPr marL="0" marR="0" lvl="0" indent="0" algn="r" rtl="0">
                        <a:spcBef>
                          <a:spcPts val="0"/>
                        </a:spcBef>
                        <a:spcAft>
                          <a:spcPts val="0"/>
                        </a:spcAft>
                        <a:buNone/>
                      </a:pPr>
                      <a:r>
                        <a:rPr lang="en-US" sz="1800"/>
                        <a:t>60</a:t>
                      </a:r>
                      <a:endParaRPr/>
                    </a:p>
                  </a:txBody>
                  <a:tcPr marL="91450" marR="91450" marT="45725" marB="45725"/>
                </a:tc>
                <a:tc>
                  <a:txBody>
                    <a:bodyPr/>
                    <a:lstStyle/>
                    <a:p>
                      <a:pPr marL="0" marR="0" lvl="0" indent="0" algn="r" rtl="0">
                        <a:spcBef>
                          <a:spcPts val="0"/>
                        </a:spcBef>
                        <a:spcAft>
                          <a:spcPts val="0"/>
                        </a:spcAft>
                        <a:buNone/>
                      </a:pPr>
                      <a:r>
                        <a:rPr lang="en-US" sz="1800"/>
                        <a:t>50</a:t>
                      </a:r>
                      <a:endParaRPr/>
                    </a:p>
                  </a:txBody>
                  <a:tcPr marL="91450" marR="91450" marT="45725" marB="45725"/>
                </a:tc>
                <a:tc>
                  <a:txBody>
                    <a:bodyPr/>
                    <a:lstStyle/>
                    <a:p>
                      <a:pPr marL="0" marR="0" lvl="0" indent="0" algn="r" rtl="0">
                        <a:spcBef>
                          <a:spcPts val="0"/>
                        </a:spcBef>
                        <a:spcAft>
                          <a:spcPts val="0"/>
                        </a:spcAft>
                        <a:buNone/>
                      </a:pPr>
                      <a:r>
                        <a:rPr lang="en-US" sz="1800"/>
                        <a:t>4,528,482</a:t>
                      </a:r>
                      <a:endParaRPr/>
                    </a:p>
                  </a:txBody>
                  <a:tcPr marL="91450" marR="91450" marT="45725" marB="45725"/>
                </a:tc>
                <a:tc>
                  <a:txBody>
                    <a:bodyPr/>
                    <a:lstStyle/>
                    <a:p>
                      <a:pPr marL="0" marR="0" lvl="0" indent="0" algn="r" rtl="0">
                        <a:spcBef>
                          <a:spcPts val="0"/>
                        </a:spcBef>
                        <a:spcAft>
                          <a:spcPts val="0"/>
                        </a:spcAft>
                        <a:buNone/>
                      </a:pPr>
                      <a:r>
                        <a:rPr lang="en-US" sz="1800"/>
                        <a:t>8%</a:t>
                      </a:r>
                      <a:endParaRPr/>
                    </a:p>
                  </a:txBody>
                  <a:tcPr marL="91450" marR="91450" marT="45725" marB="45725"/>
                </a:tc>
              </a:tr>
              <a:tr h="683125">
                <a:tc>
                  <a:txBody>
                    <a:bodyPr/>
                    <a:lstStyle/>
                    <a:p>
                      <a:pPr marL="0" marR="0" lvl="0" indent="0" algn="l" rtl="0">
                        <a:spcBef>
                          <a:spcPts val="0"/>
                        </a:spcBef>
                        <a:spcAft>
                          <a:spcPts val="0"/>
                        </a:spcAft>
                        <a:buNone/>
                      </a:pPr>
                      <a:r>
                        <a:rPr lang="en-US" sz="1800"/>
                        <a:t>Will</a:t>
                      </a:r>
                      <a:endParaRPr/>
                    </a:p>
                  </a:txBody>
                  <a:tcPr marL="91450" marR="91450" marT="45725" marB="45725"/>
                </a:tc>
                <a:tc>
                  <a:txBody>
                    <a:bodyPr/>
                    <a:lstStyle/>
                    <a:p>
                      <a:pPr marL="0" marR="0" lvl="0" indent="0" algn="r" rtl="0">
                        <a:spcBef>
                          <a:spcPts val="0"/>
                        </a:spcBef>
                        <a:spcAft>
                          <a:spcPts val="0"/>
                        </a:spcAft>
                        <a:buNone/>
                      </a:pPr>
                      <a:r>
                        <a:rPr lang="en-US" sz="1800"/>
                        <a:t>127</a:t>
                      </a:r>
                      <a:endParaRPr/>
                    </a:p>
                  </a:txBody>
                  <a:tcPr marL="91450" marR="91450" marT="45725" marB="45725"/>
                </a:tc>
                <a:tc>
                  <a:txBody>
                    <a:bodyPr/>
                    <a:lstStyle/>
                    <a:p>
                      <a:pPr marL="0" marR="0" lvl="0" indent="0" algn="r" rtl="0">
                        <a:spcBef>
                          <a:spcPts val="0"/>
                        </a:spcBef>
                        <a:spcAft>
                          <a:spcPts val="0"/>
                        </a:spcAft>
                        <a:buNone/>
                      </a:pPr>
                      <a:r>
                        <a:rPr lang="en-US" sz="1800"/>
                        <a:t>75</a:t>
                      </a:r>
                      <a:endParaRPr/>
                    </a:p>
                  </a:txBody>
                  <a:tcPr marL="91450" marR="91450" marT="45725" marB="45725"/>
                </a:tc>
                <a:tc>
                  <a:txBody>
                    <a:bodyPr/>
                    <a:lstStyle/>
                    <a:p>
                      <a:pPr marL="0" marR="0" lvl="0" indent="0" algn="r" rtl="0">
                        <a:spcBef>
                          <a:spcPts val="0"/>
                        </a:spcBef>
                        <a:spcAft>
                          <a:spcPts val="0"/>
                        </a:spcAft>
                        <a:buNone/>
                      </a:pPr>
                      <a:r>
                        <a:rPr lang="en-US" sz="1800"/>
                        <a:t>9,860,103</a:t>
                      </a:r>
                      <a:endParaRPr/>
                    </a:p>
                  </a:txBody>
                  <a:tcPr marL="91450" marR="91450" marT="45725" marB="45725"/>
                </a:tc>
                <a:tc>
                  <a:txBody>
                    <a:bodyPr/>
                    <a:lstStyle/>
                    <a:p>
                      <a:pPr marL="0" marR="0" lvl="0" indent="0" algn="r" rtl="0">
                        <a:spcBef>
                          <a:spcPts val="0"/>
                        </a:spcBef>
                        <a:spcAft>
                          <a:spcPts val="0"/>
                        </a:spcAft>
                        <a:buNone/>
                      </a:pPr>
                      <a:r>
                        <a:rPr lang="en-US" sz="1800"/>
                        <a:t>16%</a:t>
                      </a:r>
                      <a:endParaRPr/>
                    </a:p>
                  </a:txBody>
                  <a:tcPr marL="91450" marR="91450" marT="45725" marB="45725"/>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167"/>
          <p:cNvSpPr txBox="1">
            <a:spLocks noGrp="1"/>
          </p:cNvSpPr>
          <p:nvPr>
            <p:ph type="body" idx="1"/>
          </p:nvPr>
        </p:nvSpPr>
        <p:spPr>
          <a:xfrm>
            <a:off x="467163" y="1282700"/>
            <a:ext cx="8229600" cy="49656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3"/>
              </a:buClr>
              <a:buSzPts val="2600"/>
              <a:buFont typeface="Arial"/>
              <a:buNone/>
            </a:pPr>
            <a:r>
              <a:rPr lang="en-US"/>
              <a:t>Mission: Lead the northern Illinois community in solving hunger by providing nutritious meals to those in need through innovative programs and partnerships. </a:t>
            </a:r>
            <a:endParaRPr/>
          </a:p>
          <a:p>
            <a:pPr marL="0" lvl="0" indent="0" algn="l" rtl="0">
              <a:spcBef>
                <a:spcPts val="520"/>
              </a:spcBef>
              <a:spcAft>
                <a:spcPts val="0"/>
              </a:spcAft>
              <a:buClr>
                <a:schemeClr val="accent3"/>
              </a:buClr>
              <a:buSzPts val="2600"/>
              <a:buFont typeface="Arial"/>
              <a:buNone/>
            </a:pPr>
            <a:endParaRPr/>
          </a:p>
          <a:p>
            <a:pPr marL="0" lvl="0" indent="0" algn="l" rtl="0">
              <a:spcBef>
                <a:spcPts val="520"/>
              </a:spcBef>
              <a:spcAft>
                <a:spcPts val="0"/>
              </a:spcAft>
              <a:buClr>
                <a:schemeClr val="accent3"/>
              </a:buClr>
              <a:buSzPts val="2600"/>
              <a:buFont typeface="Arial"/>
              <a:buNone/>
            </a:pPr>
            <a:r>
              <a:rPr lang="en-US"/>
              <a:t>Strategic goal: In 90% of the communities in our service area, provide enough meals to meet at least 75% of the meal gap – turn our service area “green.”</a:t>
            </a:r>
            <a:endParaRPr/>
          </a:p>
          <a:p>
            <a:pPr marL="0" lvl="0" indent="0" algn="l" rtl="0">
              <a:spcBef>
                <a:spcPts val="520"/>
              </a:spcBef>
              <a:spcAft>
                <a:spcPts val="0"/>
              </a:spcAft>
              <a:buClr>
                <a:schemeClr val="accent3"/>
              </a:buClr>
              <a:buSzPts val="2600"/>
              <a:buFont typeface="Arial"/>
              <a:buNone/>
            </a:pPr>
            <a:endParaRPr/>
          </a:p>
          <a:p>
            <a:pPr marL="0" lvl="0" indent="0" algn="l" rtl="0">
              <a:spcBef>
                <a:spcPts val="520"/>
              </a:spcBef>
              <a:spcAft>
                <a:spcPts val="0"/>
              </a:spcAft>
              <a:buClr>
                <a:schemeClr val="accent3"/>
              </a:buClr>
              <a:buSzPts val="2600"/>
              <a:buFont typeface="Arial"/>
              <a:buNone/>
            </a:pPr>
            <a:r>
              <a:rPr lang="en-US"/>
              <a:t>Last year, we distributed nearly 66 million meals. Our network of 900+ agencies and program sites serves 71,500 people each week.</a:t>
            </a:r>
            <a:endParaRPr/>
          </a:p>
        </p:txBody>
      </p:sp>
      <p:sp>
        <p:nvSpPr>
          <p:cNvPr id="1435" name="Google Shape;1435;p1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
        <p:nvSpPr>
          <p:cNvPr id="1436" name="Google Shape;1436;p167"/>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500"/>
              <a:buFont typeface="Arial"/>
              <a:buNone/>
            </a:pPr>
            <a:r>
              <a:rPr lang="en-US" sz="2500"/>
              <a:t>Northern Illinois Food Bank Strategic Goal</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pic>
        <p:nvPicPr>
          <p:cNvPr id="1442" name="Google Shape;1442;p168"/>
          <p:cNvPicPr preferRelativeResize="0"/>
          <p:nvPr/>
        </p:nvPicPr>
        <p:blipFill rotWithShape="1">
          <a:blip r:embed="rId3">
            <a:alphaModFix/>
          </a:blip>
          <a:srcRect/>
          <a:stretch/>
        </p:blipFill>
        <p:spPr>
          <a:xfrm>
            <a:off x="4702375" y="1851445"/>
            <a:ext cx="4384475" cy="3678818"/>
          </a:xfrm>
          <a:prstGeom prst="rect">
            <a:avLst/>
          </a:prstGeom>
          <a:noFill/>
          <a:ln>
            <a:noFill/>
          </a:ln>
        </p:spPr>
      </p:pic>
      <p:sp>
        <p:nvSpPr>
          <p:cNvPr id="1443" name="Google Shape;1443;p1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sp>
        <p:nvSpPr>
          <p:cNvPr id="1444" name="Google Shape;1444;p168"/>
          <p:cNvSpPr txBox="1">
            <a:spLocks noGrp="1"/>
          </p:cNvSpPr>
          <p:nvPr>
            <p:ph type="body" idx="3"/>
          </p:nvPr>
        </p:nvSpPr>
        <p:spPr>
          <a:xfrm>
            <a:off x="1253502" y="305819"/>
            <a:ext cx="6017378"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Font typeface="Arial"/>
              <a:buNone/>
            </a:pPr>
            <a:r>
              <a:rPr lang="en-US" sz="2400"/>
              <a:t>FY14 PRAN vs FY18 PRAN</a:t>
            </a:r>
            <a:endParaRPr/>
          </a:p>
        </p:txBody>
      </p:sp>
      <p:pic>
        <p:nvPicPr>
          <p:cNvPr id="1445" name="Google Shape;1445;p168"/>
          <p:cNvPicPr preferRelativeResize="0"/>
          <p:nvPr/>
        </p:nvPicPr>
        <p:blipFill rotWithShape="1">
          <a:blip r:embed="rId4">
            <a:alphaModFix/>
          </a:blip>
          <a:srcRect/>
          <a:stretch/>
        </p:blipFill>
        <p:spPr>
          <a:xfrm>
            <a:off x="4735358" y="3545011"/>
            <a:ext cx="1670081" cy="948175"/>
          </a:xfrm>
          <a:prstGeom prst="rect">
            <a:avLst/>
          </a:prstGeom>
          <a:noFill/>
          <a:ln>
            <a:noFill/>
          </a:ln>
        </p:spPr>
      </p:pic>
      <p:sp>
        <p:nvSpPr>
          <p:cNvPr id="1446" name="Google Shape;1446;p168"/>
          <p:cNvSpPr txBox="1"/>
          <p:nvPr/>
        </p:nvSpPr>
        <p:spPr>
          <a:xfrm>
            <a:off x="4702375" y="5080782"/>
            <a:ext cx="1594689"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solidFill>
                  <a:schemeClr val="dk1"/>
                </a:solidFill>
                <a:latin typeface="Calibri"/>
                <a:ea typeface="Calibri"/>
                <a:cs typeface="Calibri"/>
                <a:sym typeface="Calibri"/>
              </a:rPr>
              <a:t>FY18 PRAN</a:t>
            </a:r>
            <a:endParaRPr/>
          </a:p>
        </p:txBody>
      </p:sp>
      <p:sp>
        <p:nvSpPr>
          <p:cNvPr id="1447" name="Google Shape;1447;p168"/>
          <p:cNvSpPr/>
          <p:nvPr/>
        </p:nvSpPr>
        <p:spPr>
          <a:xfrm>
            <a:off x="4825999" y="1656134"/>
            <a:ext cx="694742" cy="20774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Stephenson</a:t>
            </a:r>
            <a:endParaRPr/>
          </a:p>
        </p:txBody>
      </p:sp>
      <p:sp>
        <p:nvSpPr>
          <p:cNvPr id="1448" name="Google Shape;1448;p168"/>
          <p:cNvSpPr/>
          <p:nvPr/>
        </p:nvSpPr>
        <p:spPr>
          <a:xfrm>
            <a:off x="5660461" y="1666780"/>
            <a:ext cx="678712" cy="20774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Winnebago</a:t>
            </a:r>
            <a:endParaRPr/>
          </a:p>
        </p:txBody>
      </p:sp>
      <p:sp>
        <p:nvSpPr>
          <p:cNvPr id="1449" name="Google Shape;1449;p168"/>
          <p:cNvSpPr/>
          <p:nvPr/>
        </p:nvSpPr>
        <p:spPr>
          <a:xfrm>
            <a:off x="6450160" y="1680903"/>
            <a:ext cx="441468" cy="20774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Boone</a:t>
            </a:r>
            <a:endParaRPr/>
          </a:p>
        </p:txBody>
      </p:sp>
      <p:sp>
        <p:nvSpPr>
          <p:cNvPr id="1450" name="Google Shape;1450;p168"/>
          <p:cNvSpPr/>
          <p:nvPr/>
        </p:nvSpPr>
        <p:spPr>
          <a:xfrm>
            <a:off x="6997003" y="1666781"/>
            <a:ext cx="569708" cy="20774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McHenry</a:t>
            </a:r>
            <a:endParaRPr/>
          </a:p>
        </p:txBody>
      </p:sp>
      <p:sp>
        <p:nvSpPr>
          <p:cNvPr id="1451" name="Google Shape;1451;p168"/>
          <p:cNvSpPr/>
          <p:nvPr/>
        </p:nvSpPr>
        <p:spPr>
          <a:xfrm>
            <a:off x="7940271" y="1666782"/>
            <a:ext cx="351699" cy="20774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Lake</a:t>
            </a:r>
            <a:endParaRPr/>
          </a:p>
        </p:txBody>
      </p:sp>
      <p:sp>
        <p:nvSpPr>
          <p:cNvPr id="1452" name="Google Shape;1452;p168"/>
          <p:cNvSpPr/>
          <p:nvPr/>
        </p:nvSpPr>
        <p:spPr>
          <a:xfrm>
            <a:off x="5615168" y="3387823"/>
            <a:ext cx="354905" cy="20774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Ogle</a:t>
            </a:r>
            <a:endParaRPr/>
          </a:p>
        </p:txBody>
      </p:sp>
      <p:sp>
        <p:nvSpPr>
          <p:cNvPr id="1453" name="Google Shape;1453;p168"/>
          <p:cNvSpPr/>
          <p:nvPr/>
        </p:nvSpPr>
        <p:spPr>
          <a:xfrm>
            <a:off x="5972365" y="3699389"/>
            <a:ext cx="468718" cy="20774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DeKalb</a:t>
            </a:r>
            <a:endParaRPr/>
          </a:p>
        </p:txBody>
      </p:sp>
      <p:sp>
        <p:nvSpPr>
          <p:cNvPr id="1454" name="Google Shape;1454;p168"/>
          <p:cNvSpPr/>
          <p:nvPr/>
        </p:nvSpPr>
        <p:spPr>
          <a:xfrm>
            <a:off x="6576776" y="4130592"/>
            <a:ext cx="486352" cy="20774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Kendall</a:t>
            </a:r>
            <a:endParaRPr/>
          </a:p>
        </p:txBody>
      </p:sp>
      <p:sp>
        <p:nvSpPr>
          <p:cNvPr id="1455" name="Google Shape;1455;p168"/>
          <p:cNvSpPr/>
          <p:nvPr/>
        </p:nvSpPr>
        <p:spPr>
          <a:xfrm>
            <a:off x="6576775" y="4807603"/>
            <a:ext cx="486352" cy="20774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Grundy</a:t>
            </a:r>
            <a:endParaRPr/>
          </a:p>
        </p:txBody>
      </p:sp>
      <p:sp>
        <p:nvSpPr>
          <p:cNvPr id="1456" name="Google Shape;1456;p168"/>
          <p:cNvSpPr/>
          <p:nvPr/>
        </p:nvSpPr>
        <p:spPr>
          <a:xfrm>
            <a:off x="8095581" y="5481335"/>
            <a:ext cx="588944" cy="207749"/>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Kankakee</a:t>
            </a:r>
            <a:endParaRPr/>
          </a:p>
        </p:txBody>
      </p:sp>
      <p:sp>
        <p:nvSpPr>
          <p:cNvPr id="1457" name="Google Shape;1457;p168"/>
          <p:cNvSpPr/>
          <p:nvPr/>
        </p:nvSpPr>
        <p:spPr>
          <a:xfrm>
            <a:off x="8553721" y="4134983"/>
            <a:ext cx="322845" cy="20774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Will</a:t>
            </a:r>
            <a:endParaRPr/>
          </a:p>
        </p:txBody>
      </p:sp>
      <p:sp>
        <p:nvSpPr>
          <p:cNvPr id="1458" name="Google Shape;1458;p168"/>
          <p:cNvSpPr/>
          <p:nvPr/>
        </p:nvSpPr>
        <p:spPr>
          <a:xfrm>
            <a:off x="7716831" y="2825432"/>
            <a:ext cx="370935" cy="20774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Kane</a:t>
            </a:r>
            <a:endParaRPr/>
          </a:p>
        </p:txBody>
      </p:sp>
      <p:sp>
        <p:nvSpPr>
          <p:cNvPr id="1459" name="Google Shape;1459;p168"/>
          <p:cNvSpPr/>
          <p:nvPr/>
        </p:nvSpPr>
        <p:spPr>
          <a:xfrm>
            <a:off x="8278093" y="3385260"/>
            <a:ext cx="495970" cy="20774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DuPage</a:t>
            </a:r>
            <a:endParaRPr/>
          </a:p>
        </p:txBody>
      </p:sp>
      <p:pic>
        <p:nvPicPr>
          <p:cNvPr id="1460" name="Google Shape;1460;p168"/>
          <p:cNvPicPr preferRelativeResize="0">
            <a:picLocks noGrp="1"/>
          </p:cNvPicPr>
          <p:nvPr>
            <p:ph type="body" idx="1"/>
          </p:nvPr>
        </p:nvPicPr>
        <p:blipFill rotWithShape="1">
          <a:blip r:embed="rId5">
            <a:alphaModFix/>
          </a:blip>
          <a:srcRect/>
          <a:stretch/>
        </p:blipFill>
        <p:spPr>
          <a:xfrm>
            <a:off x="318585" y="1866674"/>
            <a:ext cx="4333283" cy="3665429"/>
          </a:xfrm>
          <a:prstGeom prst="rect">
            <a:avLst/>
          </a:prstGeom>
          <a:noFill/>
          <a:ln>
            <a:noFill/>
          </a:ln>
        </p:spPr>
      </p:pic>
      <p:sp>
        <p:nvSpPr>
          <p:cNvPr id="1461" name="Google Shape;1461;p168"/>
          <p:cNvSpPr txBox="1"/>
          <p:nvPr/>
        </p:nvSpPr>
        <p:spPr>
          <a:xfrm>
            <a:off x="318585" y="5080782"/>
            <a:ext cx="1447832"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FY14 PRAN</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1468" name="Google Shape;1468;p169"/>
          <p:cNvSpPr txBox="1">
            <a:spLocks noGrp="1"/>
          </p:cNvSpPr>
          <p:nvPr>
            <p:ph type="body" idx="3"/>
          </p:nvPr>
        </p:nvSpPr>
        <p:spPr>
          <a:xfrm>
            <a:off x="1253502" y="305819"/>
            <a:ext cx="6017378"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Font typeface="Arial"/>
              <a:buNone/>
            </a:pPr>
            <a:r>
              <a:rPr lang="en-US" sz="2400">
                <a:latin typeface="Arial"/>
                <a:ea typeface="Arial"/>
                <a:cs typeface="Arial"/>
                <a:sym typeface="Arial"/>
              </a:rPr>
              <a:t>Our neighbors face tough choices</a:t>
            </a:r>
            <a:endParaRPr/>
          </a:p>
        </p:txBody>
      </p:sp>
      <p:pic>
        <p:nvPicPr>
          <p:cNvPr id="1469" name="Google Shape;1469;p169"/>
          <p:cNvPicPr preferRelativeResize="0"/>
          <p:nvPr/>
        </p:nvPicPr>
        <p:blipFill rotWithShape="1">
          <a:blip r:embed="rId3">
            <a:alphaModFix/>
          </a:blip>
          <a:srcRect/>
          <a:stretch/>
        </p:blipFill>
        <p:spPr>
          <a:xfrm>
            <a:off x="-163559" y="2027856"/>
            <a:ext cx="9451098" cy="3509492"/>
          </a:xfrm>
          <a:prstGeom prst="rect">
            <a:avLst/>
          </a:prstGeom>
          <a:noFill/>
          <a:ln>
            <a:noFill/>
          </a:ln>
        </p:spPr>
      </p:pic>
      <p:sp>
        <p:nvSpPr>
          <p:cNvPr id="1470" name="Google Shape;1470;p169"/>
          <p:cNvSpPr/>
          <p:nvPr/>
        </p:nvSpPr>
        <p:spPr>
          <a:xfrm>
            <a:off x="1412327" y="5413609"/>
            <a:ext cx="6558036"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50">
                <a:solidFill>
                  <a:srgbClr val="7F4100"/>
                </a:solidFill>
                <a:latin typeface="Arial"/>
                <a:ea typeface="Arial"/>
                <a:cs typeface="Arial"/>
                <a:sym typeface="Arial"/>
              </a:rPr>
              <a:t>Compared with the national findings, households in Northern Illinois are particularly struggling to afford utilities, housing, and education.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70"/>
          <p:cNvSpPr txBox="1">
            <a:spLocks noGrp="1"/>
          </p:cNvSpPr>
          <p:nvPr>
            <p:ph type="body" idx="1"/>
          </p:nvPr>
        </p:nvSpPr>
        <p:spPr>
          <a:xfrm>
            <a:off x="4852020" y="1358899"/>
            <a:ext cx="3834780" cy="52056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3"/>
              </a:buClr>
              <a:buSzPts val="2400"/>
              <a:buFont typeface="Arial"/>
              <a:buNone/>
            </a:pPr>
            <a:r>
              <a:rPr lang="en-US" sz="2400" b="1" i="1"/>
              <a:t>81% of the food we distribute is donated</a:t>
            </a:r>
            <a:endParaRPr/>
          </a:p>
          <a:p>
            <a:pPr marL="342900" lvl="0" indent="-342900" algn="l" rtl="0">
              <a:spcBef>
                <a:spcPts val="480"/>
              </a:spcBef>
              <a:spcAft>
                <a:spcPts val="0"/>
              </a:spcAft>
              <a:buClr>
                <a:schemeClr val="accent3"/>
              </a:buClr>
              <a:buSzPts val="2400"/>
              <a:buFont typeface="Arial"/>
              <a:buChar char="•"/>
            </a:pPr>
            <a:r>
              <a:rPr lang="en-US" sz="2400" b="1"/>
              <a:t>350 stores donated more than 30 million pounds of food in FY18</a:t>
            </a:r>
            <a:endParaRPr/>
          </a:p>
          <a:p>
            <a:pPr marL="342900" lvl="0" indent="-342900" algn="l" rtl="0">
              <a:spcBef>
                <a:spcPts val="480"/>
              </a:spcBef>
              <a:spcAft>
                <a:spcPts val="0"/>
              </a:spcAft>
              <a:buClr>
                <a:schemeClr val="accent3"/>
              </a:buClr>
              <a:buSzPts val="2400"/>
              <a:buFont typeface="Arial"/>
              <a:buChar char="•"/>
            </a:pPr>
            <a:r>
              <a:rPr lang="en-US" sz="2400" b="1"/>
              <a:t>Over 500,000 pounds donated each month</a:t>
            </a:r>
            <a:endParaRPr/>
          </a:p>
          <a:p>
            <a:pPr marL="457200" lvl="1" indent="0" algn="l" rtl="0">
              <a:spcBef>
                <a:spcPts val="320"/>
              </a:spcBef>
              <a:spcAft>
                <a:spcPts val="0"/>
              </a:spcAft>
              <a:buClr>
                <a:schemeClr val="accent3"/>
              </a:buClr>
              <a:buSzPts val="1600"/>
              <a:buNone/>
            </a:pPr>
            <a:endParaRPr sz="1600" b="1"/>
          </a:p>
          <a:p>
            <a:pPr marL="0" lvl="0" indent="0" algn="l" rtl="0">
              <a:spcBef>
                <a:spcPts val="520"/>
              </a:spcBef>
              <a:spcAft>
                <a:spcPts val="0"/>
              </a:spcAft>
              <a:buClr>
                <a:schemeClr val="accent3"/>
              </a:buClr>
              <a:buSzPts val="2600"/>
              <a:buFont typeface="Arial"/>
              <a:buNone/>
            </a:pPr>
            <a:endParaRPr/>
          </a:p>
        </p:txBody>
      </p:sp>
      <p:sp>
        <p:nvSpPr>
          <p:cNvPr id="1476" name="Google Shape;1476;p1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sp>
        <p:nvSpPr>
          <p:cNvPr id="1477" name="Google Shape;1477;p170"/>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Retail Food Recovery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71"/>
          <p:cNvSpPr txBox="1">
            <a:spLocks noGrp="1"/>
          </p:cNvSpPr>
          <p:nvPr>
            <p:ph type="body" idx="1"/>
          </p:nvPr>
        </p:nvSpPr>
        <p:spPr>
          <a:xfrm>
            <a:off x="467164" y="1232731"/>
            <a:ext cx="3718774" cy="5415897"/>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accent3"/>
              </a:buClr>
              <a:buSzPts val="2600"/>
              <a:buFont typeface="Arial"/>
              <a:buChar char="•"/>
            </a:pPr>
            <a:r>
              <a:rPr lang="en-US"/>
              <a:t>Farmers grow more than they can sell</a:t>
            </a:r>
            <a:endParaRPr/>
          </a:p>
          <a:p>
            <a:pPr marL="457200" lvl="0" indent="-457200" algn="l" rtl="0">
              <a:spcBef>
                <a:spcPts val="520"/>
              </a:spcBef>
              <a:spcAft>
                <a:spcPts val="0"/>
              </a:spcAft>
              <a:buClr>
                <a:schemeClr val="accent3"/>
              </a:buClr>
              <a:buSzPts val="2600"/>
              <a:buFont typeface="Arial"/>
              <a:buChar char="•"/>
            </a:pPr>
            <a:r>
              <a:rPr lang="en-US"/>
              <a:t>Short-coding</a:t>
            </a:r>
            <a:endParaRPr/>
          </a:p>
          <a:p>
            <a:pPr marL="457200" lvl="0" indent="-457200" algn="l" rtl="0">
              <a:spcBef>
                <a:spcPts val="520"/>
              </a:spcBef>
              <a:spcAft>
                <a:spcPts val="0"/>
              </a:spcAft>
              <a:buClr>
                <a:schemeClr val="accent3"/>
              </a:buClr>
              <a:buSzPts val="2600"/>
              <a:buFont typeface="Arial"/>
              <a:buChar char="•"/>
            </a:pPr>
            <a:r>
              <a:rPr lang="en-US"/>
              <a:t>Off-specification</a:t>
            </a:r>
            <a:endParaRPr/>
          </a:p>
          <a:p>
            <a:pPr marL="457200" lvl="0" indent="-457200" algn="l" rtl="0">
              <a:spcBef>
                <a:spcPts val="520"/>
              </a:spcBef>
              <a:spcAft>
                <a:spcPts val="0"/>
              </a:spcAft>
              <a:buClr>
                <a:schemeClr val="accent3"/>
              </a:buClr>
              <a:buSzPts val="2600"/>
              <a:buFont typeface="Arial"/>
              <a:buChar char="•"/>
            </a:pPr>
            <a:r>
              <a:rPr lang="en-US"/>
              <a:t>Mislabeled</a:t>
            </a:r>
            <a:endParaRPr/>
          </a:p>
          <a:p>
            <a:pPr marL="457200" lvl="0" indent="-457200" algn="l" rtl="0">
              <a:spcBef>
                <a:spcPts val="520"/>
              </a:spcBef>
              <a:spcAft>
                <a:spcPts val="0"/>
              </a:spcAft>
              <a:buClr>
                <a:schemeClr val="accent3"/>
              </a:buClr>
              <a:buSzPts val="2600"/>
              <a:buFont typeface="Arial"/>
              <a:buChar char="•"/>
            </a:pPr>
            <a:r>
              <a:rPr lang="en-US"/>
              <a:t>Stock rotation in stores</a:t>
            </a:r>
            <a:endParaRPr/>
          </a:p>
          <a:p>
            <a:pPr marL="457200" lvl="0" indent="-457200" algn="l" rtl="0">
              <a:spcBef>
                <a:spcPts val="520"/>
              </a:spcBef>
              <a:spcAft>
                <a:spcPts val="0"/>
              </a:spcAft>
              <a:buClr>
                <a:schemeClr val="accent3"/>
              </a:buClr>
              <a:buSzPts val="2600"/>
              <a:buFont typeface="Arial"/>
              <a:buChar char="•"/>
            </a:pPr>
            <a:r>
              <a:rPr lang="en-US"/>
              <a:t>Overruns on packaging lines</a:t>
            </a:r>
            <a:endParaRPr/>
          </a:p>
          <a:p>
            <a:pPr marL="457200" lvl="0" indent="-457200" algn="l" rtl="0">
              <a:spcBef>
                <a:spcPts val="520"/>
              </a:spcBef>
              <a:spcAft>
                <a:spcPts val="0"/>
              </a:spcAft>
              <a:buClr>
                <a:schemeClr val="accent3"/>
              </a:buClr>
              <a:buSzPts val="2600"/>
              <a:buFont typeface="Arial"/>
              <a:buChar char="•"/>
            </a:pPr>
            <a:r>
              <a:rPr lang="en-US"/>
              <a:t>Surplus to need</a:t>
            </a:r>
            <a:endParaRPr/>
          </a:p>
          <a:p>
            <a:pPr marL="457200" lvl="0" indent="-457200" algn="l" rtl="0">
              <a:spcBef>
                <a:spcPts val="520"/>
              </a:spcBef>
              <a:spcAft>
                <a:spcPts val="0"/>
              </a:spcAft>
              <a:buClr>
                <a:schemeClr val="accent3"/>
              </a:buClr>
              <a:buSzPts val="2600"/>
              <a:buFont typeface="Arial"/>
              <a:buChar char="•"/>
            </a:pPr>
            <a:r>
              <a:rPr lang="en-US"/>
              <a:t>Not “perfect” enough for retail</a:t>
            </a:r>
            <a:endParaRPr/>
          </a:p>
          <a:p>
            <a:pPr marL="0" lvl="0" indent="0" algn="l" rtl="0">
              <a:spcBef>
                <a:spcPts val="520"/>
              </a:spcBef>
              <a:spcAft>
                <a:spcPts val="0"/>
              </a:spcAft>
              <a:buClr>
                <a:schemeClr val="accent3"/>
              </a:buClr>
              <a:buSzPts val="2600"/>
              <a:buFont typeface="Arial"/>
              <a:buNone/>
            </a:pPr>
            <a:endParaRPr/>
          </a:p>
        </p:txBody>
      </p:sp>
      <p:sp>
        <p:nvSpPr>
          <p:cNvPr id="1483" name="Google Shape;1483;p1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
        <p:nvSpPr>
          <p:cNvPr id="1484" name="Google Shape;1484;p171"/>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Why is food available to recover?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sp>
        <p:nvSpPr>
          <p:cNvPr id="1490" name="Google Shape;1490;p172"/>
          <p:cNvSpPr txBox="1">
            <a:spLocks noGrp="1"/>
          </p:cNvSpPr>
          <p:nvPr>
            <p:ph type="body" idx="2"/>
          </p:nvPr>
        </p:nvSpPr>
        <p:spPr>
          <a:xfrm>
            <a:off x="1395045" y="239300"/>
            <a:ext cx="5693399"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Retail Food Recovery </a:t>
            </a:r>
            <a:endParaRPr/>
          </a:p>
        </p:txBody>
      </p:sp>
      <p:pic>
        <p:nvPicPr>
          <p:cNvPr id="1491" name="Google Shape;1491;p172"/>
          <p:cNvPicPr preferRelativeResize="0"/>
          <p:nvPr/>
        </p:nvPicPr>
        <p:blipFill rotWithShape="1">
          <a:blip r:embed="rId3">
            <a:alphaModFix/>
          </a:blip>
          <a:srcRect/>
          <a:stretch/>
        </p:blipFill>
        <p:spPr>
          <a:xfrm>
            <a:off x="705210" y="2090714"/>
            <a:ext cx="7247239" cy="4408583"/>
          </a:xfrm>
          <a:prstGeom prst="rect">
            <a:avLst/>
          </a:prstGeom>
          <a:noFill/>
          <a:ln>
            <a:noFill/>
          </a:ln>
        </p:spPr>
      </p:pic>
      <p:sp>
        <p:nvSpPr>
          <p:cNvPr id="1492" name="Google Shape;1492;p172"/>
          <p:cNvSpPr txBox="1"/>
          <p:nvPr/>
        </p:nvSpPr>
        <p:spPr>
          <a:xfrm>
            <a:off x="506260" y="1169081"/>
            <a:ext cx="7977236"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Our Retail Food Sourcing team works closely with the stores to ensure they know what can be donated.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73"/>
          <p:cNvSpPr txBox="1">
            <a:spLocks noGrp="1"/>
          </p:cNvSpPr>
          <p:nvPr>
            <p:ph type="body" idx="1"/>
          </p:nvPr>
        </p:nvSpPr>
        <p:spPr>
          <a:xfrm>
            <a:off x="127000" y="1257300"/>
            <a:ext cx="4318000" cy="49910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3"/>
              </a:buClr>
              <a:buSzPts val="2200"/>
              <a:buFont typeface="Arial"/>
              <a:buChar char="•"/>
            </a:pPr>
            <a:r>
              <a:rPr lang="en-US" sz="2200"/>
              <a:t>Our drivers pick it up - they  made more than14,000 food recovery and donor  pick-ups last year!</a:t>
            </a:r>
            <a:endParaRPr/>
          </a:p>
          <a:p>
            <a:pPr marL="342900" lvl="0" indent="-342900" algn="l" rtl="0">
              <a:spcBef>
                <a:spcPts val="440"/>
              </a:spcBef>
              <a:spcAft>
                <a:spcPts val="0"/>
              </a:spcAft>
              <a:buClr>
                <a:schemeClr val="accent3"/>
              </a:buClr>
              <a:buSzPts val="2200"/>
              <a:buFont typeface="Arial"/>
              <a:buChar char="•"/>
            </a:pPr>
            <a:r>
              <a:rPr lang="en-US" sz="2200"/>
              <a:t>Direct Connect – Agencies pick up at stores on days when the Food Bank does not</a:t>
            </a:r>
            <a:endParaRPr/>
          </a:p>
          <a:p>
            <a:pPr marL="342900" lvl="0" indent="-342900" algn="l" rtl="0">
              <a:spcBef>
                <a:spcPts val="440"/>
              </a:spcBef>
              <a:spcAft>
                <a:spcPts val="0"/>
              </a:spcAft>
              <a:buClr>
                <a:schemeClr val="accent3"/>
              </a:buClr>
              <a:buSzPts val="2200"/>
              <a:buFont typeface="Arial"/>
              <a:buChar char="•"/>
            </a:pPr>
            <a:r>
              <a:rPr lang="en-US" sz="2200"/>
              <a:t>Wholesome food is distributed through our network of food pantries, soup kitchens, shelters, on mobile pantries</a:t>
            </a:r>
            <a:endParaRPr/>
          </a:p>
        </p:txBody>
      </p:sp>
      <p:sp>
        <p:nvSpPr>
          <p:cNvPr id="1499" name="Google Shape;1499;p1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1500" name="Google Shape;1500;p173"/>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What do we do with it?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3"/>
          <p:cNvSpPr txBox="1">
            <a:spLocks noGrp="1"/>
          </p:cNvSpPr>
          <p:nvPr>
            <p:ph type="title"/>
          </p:nvPr>
        </p:nvSpPr>
        <p:spPr>
          <a:xfrm>
            <a:off x="415984" y="81741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A Call to Action</a:t>
            </a:r>
            <a:endParaRPr/>
          </a:p>
        </p:txBody>
      </p:sp>
      <p:pic>
        <p:nvPicPr>
          <p:cNvPr id="732" name="Google Shape;732;p93"/>
          <p:cNvPicPr preferRelativeResize="0"/>
          <p:nvPr/>
        </p:nvPicPr>
        <p:blipFill rotWithShape="1">
          <a:blip r:embed="rId3">
            <a:alphaModFix/>
          </a:blip>
          <a:srcRect/>
          <a:stretch/>
        </p:blipFill>
        <p:spPr>
          <a:xfrm>
            <a:off x="108068" y="1828800"/>
            <a:ext cx="8845432" cy="3429000"/>
          </a:xfrm>
          <a:prstGeom prst="rect">
            <a:avLst/>
          </a:prstGeom>
          <a:noFill/>
          <a:ln w="28575" cap="flat" cmpd="sng">
            <a:solidFill>
              <a:schemeClr val="dk1"/>
            </a:solidFill>
            <a:prstDash val="solid"/>
            <a:round/>
            <a:headEnd type="none" w="sm" len="sm"/>
            <a:tailEnd type="none" w="sm" len="sm"/>
          </a:ln>
        </p:spPr>
      </p:pic>
      <p:sp>
        <p:nvSpPr>
          <p:cNvPr id="733" name="Google Shape;733;p93"/>
          <p:cNvSpPr txBox="1"/>
          <p:nvPr/>
        </p:nvSpPr>
        <p:spPr>
          <a:xfrm>
            <a:off x="609600" y="5319513"/>
            <a:ext cx="76962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u="sng">
                <a:solidFill>
                  <a:schemeClr val="hlink"/>
                </a:solidFill>
                <a:latin typeface="Arial"/>
                <a:ea typeface="Arial"/>
                <a:cs typeface="Arial"/>
                <a:sym typeface="Arial"/>
                <a:hlinkClick r:id="rId4"/>
              </a:rPr>
              <a:t>https://www.epa.gov/sustainable-management-food/call-action-stakeholders-united-states-food-loss-waste-2030-reduction</a:t>
            </a: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sp>
        <p:nvSpPr>
          <p:cNvPr id="1507" name="Google Shape;1507;p174"/>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We want to put food to its best use</a:t>
            </a:r>
            <a:endParaRPr/>
          </a:p>
        </p:txBody>
      </p:sp>
      <p:pic>
        <p:nvPicPr>
          <p:cNvPr id="1508" name="Google Shape;1508;p174" descr="Food Recovery Hierarchy, food waste, composting, waste management, recycle, source reduction"/>
          <p:cNvPicPr preferRelativeResize="0">
            <a:picLocks noGrp="1"/>
          </p:cNvPicPr>
          <p:nvPr>
            <p:ph type="body" idx="1"/>
          </p:nvPr>
        </p:nvPicPr>
        <p:blipFill rotWithShape="1">
          <a:blip r:embed="rId3">
            <a:alphaModFix/>
          </a:blip>
          <a:srcRect/>
          <a:stretch/>
        </p:blipFill>
        <p:spPr>
          <a:xfrm>
            <a:off x="2088664" y="1553829"/>
            <a:ext cx="5158155" cy="4547927"/>
          </a:xfrm>
          <a:prstGeom prst="rect">
            <a:avLst/>
          </a:prstGeom>
          <a:noFill/>
          <a:ln>
            <a:noFill/>
          </a:ln>
        </p:spPr>
      </p:pic>
      <p:sp>
        <p:nvSpPr>
          <p:cNvPr id="1509" name="Google Shape;1509;p174"/>
          <p:cNvSpPr txBox="1"/>
          <p:nvPr/>
        </p:nvSpPr>
        <p:spPr>
          <a:xfrm>
            <a:off x="251737" y="1293364"/>
            <a:ext cx="1745719"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We do this really well! </a:t>
            </a:r>
            <a:r>
              <a:rPr lang="en-US" sz="1800" b="1">
                <a:solidFill>
                  <a:schemeClr val="dk1"/>
                </a:solidFill>
                <a:latin typeface="Calibri"/>
                <a:ea typeface="Calibri"/>
                <a:cs typeface="Calibri"/>
                <a:sym typeface="Calibri"/>
              </a:rPr>
              <a:t>Most of the food we recover feeds our hungry neighbors </a:t>
            </a:r>
            <a:r>
              <a:rPr lang="en-US" sz="1800">
                <a:solidFill>
                  <a:schemeClr val="dk1"/>
                </a:solidFill>
                <a:latin typeface="Calibri"/>
                <a:ea typeface="Calibri"/>
                <a:cs typeface="Calibri"/>
                <a:sym typeface="Calibri"/>
              </a:rPr>
              <a:t>in northern Illinois</a:t>
            </a:r>
            <a:endParaRPr/>
          </a:p>
        </p:txBody>
      </p:sp>
      <p:sp>
        <p:nvSpPr>
          <p:cNvPr id="1510" name="Google Shape;1510;p174"/>
          <p:cNvSpPr/>
          <p:nvPr/>
        </p:nvSpPr>
        <p:spPr>
          <a:xfrm rot="10800000">
            <a:off x="5778064" y="3233754"/>
            <a:ext cx="827774" cy="484632"/>
          </a:xfrm>
          <a:prstGeom prst="rightArrow">
            <a:avLst>
              <a:gd name="adj1" fmla="val 50000"/>
              <a:gd name="adj2" fmla="val 50000"/>
            </a:avLst>
          </a:prstGeom>
          <a:gradFill>
            <a:gsLst>
              <a:gs pos="0">
                <a:srgbClr val="FF3F00"/>
              </a:gs>
              <a:gs pos="100000">
                <a:srgbClr val="FF7863"/>
              </a:gs>
            </a:gsLst>
            <a:lin ang="16200000" scaled="0"/>
          </a:gradFill>
          <a:ln w="9525" cap="flat" cmpd="sng">
            <a:solidFill>
              <a:srgbClr val="FF49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1" name="Google Shape;1511;p174"/>
          <p:cNvSpPr/>
          <p:nvPr/>
        </p:nvSpPr>
        <p:spPr>
          <a:xfrm>
            <a:off x="2278047" y="2678488"/>
            <a:ext cx="978408" cy="484632"/>
          </a:xfrm>
          <a:prstGeom prst="rightArrow">
            <a:avLst>
              <a:gd name="adj1" fmla="val 50000"/>
              <a:gd name="adj2" fmla="val 50000"/>
            </a:avLst>
          </a:prstGeom>
          <a:gradFill>
            <a:gsLst>
              <a:gs pos="0">
                <a:srgbClr val="FF3F00"/>
              </a:gs>
              <a:gs pos="100000">
                <a:srgbClr val="FF7863"/>
              </a:gs>
            </a:gsLst>
            <a:lin ang="16200000" scaled="0"/>
          </a:gradFill>
          <a:ln w="9525" cap="flat" cmpd="sng">
            <a:solidFill>
              <a:srgbClr val="FF49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2" name="Google Shape;1512;p174"/>
          <p:cNvSpPr/>
          <p:nvPr/>
        </p:nvSpPr>
        <p:spPr>
          <a:xfrm>
            <a:off x="2880638" y="4435201"/>
            <a:ext cx="978408" cy="484632"/>
          </a:xfrm>
          <a:prstGeom prst="rightArrow">
            <a:avLst>
              <a:gd name="adj1" fmla="val 50000"/>
              <a:gd name="adj2" fmla="val 50000"/>
            </a:avLst>
          </a:prstGeom>
          <a:gradFill>
            <a:gsLst>
              <a:gs pos="0">
                <a:srgbClr val="FF3F00"/>
              </a:gs>
              <a:gs pos="100000">
                <a:srgbClr val="FF7863"/>
              </a:gs>
            </a:gsLst>
            <a:lin ang="16200000" scaled="0"/>
          </a:gradFill>
          <a:ln w="9525" cap="flat" cmpd="sng">
            <a:solidFill>
              <a:srgbClr val="FF49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3" name="Google Shape;1513;p174"/>
          <p:cNvSpPr txBox="1"/>
          <p:nvPr/>
        </p:nvSpPr>
        <p:spPr>
          <a:xfrm>
            <a:off x="6877299" y="2431314"/>
            <a:ext cx="2029703"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Some of the food we rescue gets turned into </a:t>
            </a:r>
            <a:r>
              <a:rPr lang="en-US" sz="1800" b="1">
                <a:solidFill>
                  <a:schemeClr val="dk1"/>
                </a:solidFill>
                <a:latin typeface="Calibri"/>
                <a:ea typeface="Calibri"/>
                <a:cs typeface="Calibri"/>
                <a:sym typeface="Calibri"/>
              </a:rPr>
              <a:t>animal feed </a:t>
            </a:r>
            <a:r>
              <a:rPr lang="en-US" sz="1800">
                <a:solidFill>
                  <a:schemeClr val="dk1"/>
                </a:solidFill>
                <a:latin typeface="Calibri"/>
                <a:ea typeface="Calibri"/>
                <a:cs typeface="Calibri"/>
                <a:sym typeface="Calibri"/>
              </a:rPr>
              <a:t>by partner organizations or goes to a wild animal sanctuary. </a:t>
            </a:r>
            <a:r>
              <a:rPr lang="en-US" sz="1800" b="1">
                <a:solidFill>
                  <a:schemeClr val="dk1"/>
                </a:solidFill>
                <a:latin typeface="Calibri"/>
                <a:ea typeface="Calibri"/>
                <a:cs typeface="Calibri"/>
                <a:sym typeface="Calibri"/>
              </a:rPr>
              <a:t>In FY18, animals received 161,622 pounds from the Food Bank</a:t>
            </a:r>
            <a:endParaRPr/>
          </a:p>
        </p:txBody>
      </p:sp>
      <p:sp>
        <p:nvSpPr>
          <p:cNvPr id="1514" name="Google Shape;1514;p174"/>
          <p:cNvSpPr txBox="1"/>
          <p:nvPr/>
        </p:nvSpPr>
        <p:spPr>
          <a:xfrm>
            <a:off x="235204" y="3985299"/>
            <a:ext cx="2645434"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Since 2015, the Food Bank has diverted food scraps to a commercial composting facility: </a:t>
            </a:r>
            <a:r>
              <a:rPr lang="en-US" sz="1800" b="1">
                <a:solidFill>
                  <a:schemeClr val="dk1"/>
                </a:solidFill>
                <a:latin typeface="Calibri"/>
                <a:ea typeface="Calibri"/>
                <a:cs typeface="Calibri"/>
                <a:sym typeface="Calibri"/>
              </a:rPr>
              <a:t>Last year, we diverted 325,027 pounds of food scrap</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Google Shape;1519;p175"/>
          <p:cNvPicPr preferRelativeResize="0">
            <a:picLocks noGrp="1"/>
          </p:cNvPicPr>
          <p:nvPr>
            <p:ph type="body" idx="1"/>
          </p:nvPr>
        </p:nvPicPr>
        <p:blipFill rotWithShape="1">
          <a:blip r:embed="rId3">
            <a:alphaModFix/>
          </a:blip>
          <a:srcRect/>
          <a:stretch/>
        </p:blipFill>
        <p:spPr>
          <a:xfrm>
            <a:off x="1482725" y="1600200"/>
            <a:ext cx="6197600" cy="4648200"/>
          </a:xfrm>
          <a:prstGeom prst="rect">
            <a:avLst/>
          </a:prstGeom>
          <a:noFill/>
          <a:ln>
            <a:noFill/>
          </a:ln>
        </p:spPr>
      </p:pic>
      <p:sp>
        <p:nvSpPr>
          <p:cNvPr id="1520" name="Google Shape;1520;p1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91</a:t>
            </a:fld>
            <a:endParaRPr/>
          </a:p>
        </p:txBody>
      </p:sp>
      <p:sp>
        <p:nvSpPr>
          <p:cNvPr id="1521" name="Google Shape;1521;p175"/>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300"/>
              <a:buFont typeface="Arial"/>
              <a:buNone/>
            </a:pPr>
            <a:r>
              <a:rPr lang="en-US" sz="2300"/>
              <a:t>At the stores: rotating stock/saving good food</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pic>
        <p:nvPicPr>
          <p:cNvPr id="1526" name="Google Shape;1526;p176"/>
          <p:cNvPicPr preferRelativeResize="0">
            <a:picLocks noGrp="1"/>
          </p:cNvPicPr>
          <p:nvPr>
            <p:ph type="body" idx="1"/>
          </p:nvPr>
        </p:nvPicPr>
        <p:blipFill rotWithShape="1">
          <a:blip r:embed="rId3">
            <a:alphaModFix/>
          </a:blip>
          <a:srcRect/>
          <a:stretch/>
        </p:blipFill>
        <p:spPr>
          <a:xfrm>
            <a:off x="393896" y="1332914"/>
            <a:ext cx="3910818" cy="5214424"/>
          </a:xfrm>
          <a:prstGeom prst="rect">
            <a:avLst/>
          </a:prstGeom>
          <a:noFill/>
          <a:ln>
            <a:noFill/>
          </a:ln>
        </p:spPr>
      </p:pic>
      <p:sp>
        <p:nvSpPr>
          <p:cNvPr id="1527" name="Google Shape;1527;p1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sp>
        <p:nvSpPr>
          <p:cNvPr id="1528" name="Google Shape;1528;p176"/>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Loading up the truck with food</a:t>
            </a:r>
            <a:endParaRPr/>
          </a:p>
        </p:txBody>
      </p:sp>
      <p:pic>
        <p:nvPicPr>
          <p:cNvPr id="1529" name="Google Shape;1529;p176"/>
          <p:cNvPicPr preferRelativeResize="0"/>
          <p:nvPr/>
        </p:nvPicPr>
        <p:blipFill rotWithShape="1">
          <a:blip r:embed="rId4">
            <a:alphaModFix/>
          </a:blip>
          <a:srcRect/>
          <a:stretch/>
        </p:blipFill>
        <p:spPr>
          <a:xfrm>
            <a:off x="4572292" y="1332914"/>
            <a:ext cx="3910819" cy="521442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pic>
        <p:nvPicPr>
          <p:cNvPr id="1534" name="Google Shape;1534;p177"/>
          <p:cNvPicPr preferRelativeResize="0">
            <a:picLocks noGrp="1"/>
          </p:cNvPicPr>
          <p:nvPr>
            <p:ph type="body" idx="1"/>
          </p:nvPr>
        </p:nvPicPr>
        <p:blipFill rotWithShape="1">
          <a:blip r:embed="rId3">
            <a:alphaModFix/>
          </a:blip>
          <a:srcRect b="54892"/>
          <a:stretch/>
        </p:blipFill>
        <p:spPr>
          <a:xfrm>
            <a:off x="2568335" y="3436913"/>
            <a:ext cx="3883243" cy="2919437"/>
          </a:xfrm>
          <a:prstGeom prst="rect">
            <a:avLst/>
          </a:prstGeom>
          <a:noFill/>
          <a:ln>
            <a:noFill/>
          </a:ln>
        </p:spPr>
      </p:pic>
      <p:sp>
        <p:nvSpPr>
          <p:cNvPr id="1535" name="Google Shape;1535;p1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sp>
        <p:nvSpPr>
          <p:cNvPr id="1536" name="Google Shape;1536;p177"/>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Sort…repack…distribute…</a:t>
            </a:r>
            <a:endParaRPr/>
          </a:p>
        </p:txBody>
      </p:sp>
      <p:pic>
        <p:nvPicPr>
          <p:cNvPr id="1537" name="Google Shape;1537;p177"/>
          <p:cNvPicPr preferRelativeResize="0"/>
          <p:nvPr/>
        </p:nvPicPr>
        <p:blipFill rotWithShape="1">
          <a:blip r:embed="rId4">
            <a:alphaModFix/>
          </a:blip>
          <a:srcRect/>
          <a:stretch/>
        </p:blipFill>
        <p:spPr>
          <a:xfrm>
            <a:off x="304800" y="1322363"/>
            <a:ext cx="2508738" cy="1881554"/>
          </a:xfrm>
          <a:prstGeom prst="rect">
            <a:avLst/>
          </a:prstGeom>
          <a:noFill/>
          <a:ln>
            <a:noFill/>
          </a:ln>
        </p:spPr>
      </p:pic>
      <p:pic>
        <p:nvPicPr>
          <p:cNvPr id="1538" name="Google Shape;1538;p177" descr="C:\Users\jkannegiesser\AppData\Local\Microsoft\Windows\Temporary Internet Files\Content.Outlook\54DJSI5E\IMG_1891.JPG"/>
          <p:cNvPicPr preferRelativeResize="0"/>
          <p:nvPr/>
        </p:nvPicPr>
        <p:blipFill rotWithShape="1">
          <a:blip r:embed="rId5">
            <a:alphaModFix/>
          </a:blip>
          <a:srcRect/>
          <a:stretch/>
        </p:blipFill>
        <p:spPr>
          <a:xfrm rot="5400000">
            <a:off x="6435383" y="1056834"/>
            <a:ext cx="1856938" cy="2437230"/>
          </a:xfrm>
          <a:prstGeom prst="rect">
            <a:avLst/>
          </a:prstGeom>
          <a:noFill/>
          <a:ln>
            <a:noFill/>
          </a:ln>
          <a:effectLst>
            <a:outerShdw blurRad="190500" algn="tl" rotWithShape="0">
              <a:srgbClr val="000000">
                <a:alpha val="69803"/>
              </a:srgbClr>
            </a:outerShdw>
          </a:effectLst>
        </p:spPr>
      </p:pic>
      <p:pic>
        <p:nvPicPr>
          <p:cNvPr id="1539" name="Google Shape;1539;p177" descr="C:\Users\jkannegiesser\AppData\Local\Microsoft\Windows\Temporary Internet Files\Content.Outlook\54DJSI5E\IMG_1893.JPG"/>
          <p:cNvPicPr preferRelativeResize="0"/>
          <p:nvPr/>
        </p:nvPicPr>
        <p:blipFill rotWithShape="1">
          <a:blip r:embed="rId6">
            <a:alphaModFix/>
          </a:blip>
          <a:srcRect/>
          <a:stretch/>
        </p:blipFill>
        <p:spPr>
          <a:xfrm rot="5400000">
            <a:off x="3581489" y="865748"/>
            <a:ext cx="1856937" cy="2819401"/>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78"/>
          <p:cNvSpPr txBox="1">
            <a:spLocks noGrp="1"/>
          </p:cNvSpPr>
          <p:nvPr>
            <p:ph type="body" idx="1"/>
          </p:nvPr>
        </p:nvSpPr>
        <p:spPr>
          <a:xfrm>
            <a:off x="4968026" y="1295400"/>
            <a:ext cx="3718774" cy="49529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3"/>
              </a:buClr>
              <a:buSzPts val="2600"/>
              <a:buFont typeface="Arial"/>
              <a:buNone/>
            </a:pPr>
            <a:r>
              <a:rPr lang="en-US"/>
              <a:t>In 2018, the Food Bank recovered 33.2 million pounds of food from retail stores for distribution to our hungry neighbors. </a:t>
            </a:r>
            <a:endParaRPr/>
          </a:p>
          <a:p>
            <a:pPr marL="0" lvl="0" indent="0" algn="l" rtl="0">
              <a:spcBef>
                <a:spcPts val="520"/>
              </a:spcBef>
              <a:spcAft>
                <a:spcPts val="0"/>
              </a:spcAft>
              <a:buClr>
                <a:schemeClr val="accent3"/>
              </a:buClr>
              <a:buSzPts val="2600"/>
              <a:buFont typeface="Arial"/>
              <a:buNone/>
            </a:pPr>
            <a:endParaRPr/>
          </a:p>
          <a:p>
            <a:pPr marL="0" lvl="0" indent="0" algn="l" rtl="0">
              <a:spcBef>
                <a:spcPts val="520"/>
              </a:spcBef>
              <a:spcAft>
                <a:spcPts val="0"/>
              </a:spcAft>
              <a:buClr>
                <a:schemeClr val="accent3"/>
              </a:buClr>
              <a:buSzPts val="2600"/>
              <a:buFont typeface="Arial"/>
              <a:buNone/>
            </a:pPr>
            <a:r>
              <a:rPr lang="en-US"/>
              <a:t>This FYTD (July – November 2018), 15.3 million pounds of food has been recovered from retail.</a:t>
            </a:r>
            <a:endParaRPr/>
          </a:p>
        </p:txBody>
      </p:sp>
      <p:sp>
        <p:nvSpPr>
          <p:cNvPr id="1545" name="Google Shape;1545;p1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1546" name="Google Shape;1546;p178"/>
          <p:cNvSpPr txBox="1">
            <a:spLocks noGrp="1"/>
          </p:cNvSpPr>
          <p:nvPr>
            <p:ph type="body" idx="2"/>
          </p:nvPr>
        </p:nvSpPr>
        <p:spPr>
          <a:xfrm>
            <a:off x="1395045" y="251114"/>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How much?</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pic>
        <p:nvPicPr>
          <p:cNvPr id="1551" name="Google Shape;1551;p179"/>
          <p:cNvPicPr preferRelativeResize="0">
            <a:picLocks noGrp="1"/>
          </p:cNvPicPr>
          <p:nvPr>
            <p:ph type="body" idx="1"/>
          </p:nvPr>
        </p:nvPicPr>
        <p:blipFill rotWithShape="1">
          <a:blip r:embed="rId3">
            <a:alphaModFix/>
          </a:blip>
          <a:srcRect/>
          <a:stretch/>
        </p:blipFill>
        <p:spPr>
          <a:xfrm>
            <a:off x="1482725" y="1600200"/>
            <a:ext cx="6197600" cy="4648200"/>
          </a:xfrm>
          <a:prstGeom prst="rect">
            <a:avLst/>
          </a:prstGeom>
          <a:noFill/>
          <a:ln>
            <a:noFill/>
          </a:ln>
        </p:spPr>
      </p:pic>
      <p:sp>
        <p:nvSpPr>
          <p:cNvPr id="1552" name="Google Shape;1552;p1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sp>
        <p:nvSpPr>
          <p:cNvPr id="1553" name="Google Shape;1553;p179"/>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500"/>
              <a:buFont typeface="Arial"/>
              <a:buNone/>
            </a:pPr>
            <a:r>
              <a:rPr lang="en-US" sz="2500"/>
              <a:t>Composting at Northern Illinois Food Bank</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sp>
        <p:nvSpPr>
          <p:cNvPr id="1560" name="Google Shape;1560;p180"/>
          <p:cNvSpPr txBox="1">
            <a:spLocks noGrp="1"/>
          </p:cNvSpPr>
          <p:nvPr>
            <p:ph type="body" idx="1"/>
          </p:nvPr>
        </p:nvSpPr>
        <p:spPr>
          <a:xfrm>
            <a:off x="467163" y="1282700"/>
            <a:ext cx="8229600" cy="49656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accent3"/>
              </a:buClr>
              <a:buSzPts val="2100"/>
              <a:buFont typeface="Arial"/>
              <a:buChar char="•"/>
            </a:pPr>
            <a:r>
              <a:rPr lang="en-US" sz="2100"/>
              <a:t>Hunger Action Month Proclamations to inform and motivate action in your communities </a:t>
            </a:r>
            <a:endParaRPr/>
          </a:p>
          <a:p>
            <a:pPr marL="342900" lvl="0" indent="-342900" algn="l" rtl="0">
              <a:spcBef>
                <a:spcPts val="420"/>
              </a:spcBef>
              <a:spcAft>
                <a:spcPts val="0"/>
              </a:spcAft>
              <a:buClr>
                <a:schemeClr val="accent3"/>
              </a:buClr>
              <a:buSzPts val="2100"/>
              <a:buFont typeface="Arial"/>
              <a:buChar char="•"/>
            </a:pPr>
            <a:r>
              <a:rPr lang="en-US" sz="2100"/>
              <a:t>Share food assistance resources with social service departments to share with clients</a:t>
            </a:r>
            <a:endParaRPr/>
          </a:p>
          <a:p>
            <a:pPr marL="342900" lvl="0" indent="-342900" algn="l" rtl="0">
              <a:spcBef>
                <a:spcPts val="420"/>
              </a:spcBef>
              <a:spcAft>
                <a:spcPts val="0"/>
              </a:spcAft>
              <a:buClr>
                <a:schemeClr val="accent3"/>
              </a:buClr>
              <a:buSzPts val="2100"/>
              <a:buFont typeface="Arial"/>
              <a:buChar char="•"/>
            </a:pPr>
            <a:r>
              <a:rPr lang="en-US" sz="2100"/>
              <a:t>Some communities contribute financially through CDBG, county or city funds allocated to non-profits for support of LMI residents</a:t>
            </a:r>
            <a:endParaRPr/>
          </a:p>
          <a:p>
            <a:pPr marL="800100" lvl="1" indent="-342900" algn="l" rtl="0">
              <a:spcBef>
                <a:spcPts val="300"/>
              </a:spcBef>
              <a:spcAft>
                <a:spcPts val="0"/>
              </a:spcAft>
              <a:buClr>
                <a:schemeClr val="accent3"/>
              </a:buClr>
              <a:buSzPts val="1500"/>
              <a:buFont typeface="Arial"/>
              <a:buChar char="•"/>
            </a:pPr>
            <a:r>
              <a:rPr lang="en-US" sz="1500"/>
              <a:t>DuPage County</a:t>
            </a:r>
            <a:endParaRPr/>
          </a:p>
          <a:p>
            <a:pPr marL="800100" lvl="1" indent="-342900" algn="l" rtl="0">
              <a:spcBef>
                <a:spcPts val="300"/>
              </a:spcBef>
              <a:spcAft>
                <a:spcPts val="0"/>
              </a:spcAft>
              <a:buClr>
                <a:schemeClr val="accent3"/>
              </a:buClr>
              <a:buSzPts val="1500"/>
              <a:buFont typeface="Arial"/>
              <a:buChar char="•"/>
            </a:pPr>
            <a:r>
              <a:rPr lang="en-US" sz="1500"/>
              <a:t>Will County</a:t>
            </a:r>
            <a:endParaRPr/>
          </a:p>
          <a:p>
            <a:pPr marL="800100" lvl="1" indent="-342900" algn="l" rtl="0">
              <a:spcBef>
                <a:spcPts val="300"/>
              </a:spcBef>
              <a:spcAft>
                <a:spcPts val="0"/>
              </a:spcAft>
              <a:buClr>
                <a:schemeClr val="accent3"/>
              </a:buClr>
              <a:buSzPts val="1500"/>
              <a:buFont typeface="Arial"/>
              <a:buChar char="•"/>
            </a:pPr>
            <a:r>
              <a:rPr lang="en-US" sz="1500"/>
              <a:t>Kane County </a:t>
            </a:r>
            <a:endParaRPr/>
          </a:p>
          <a:p>
            <a:pPr marL="800100" lvl="1" indent="-342900" algn="l" rtl="0">
              <a:spcBef>
                <a:spcPts val="300"/>
              </a:spcBef>
              <a:spcAft>
                <a:spcPts val="0"/>
              </a:spcAft>
              <a:buClr>
                <a:schemeClr val="accent3"/>
              </a:buClr>
              <a:buSzPts val="1500"/>
              <a:buFont typeface="Arial"/>
              <a:buChar char="•"/>
            </a:pPr>
            <a:r>
              <a:rPr lang="en-US" sz="1500"/>
              <a:t>Lake County</a:t>
            </a:r>
            <a:endParaRPr/>
          </a:p>
          <a:p>
            <a:pPr marL="800100" lvl="1" indent="-342900" algn="l" rtl="0">
              <a:spcBef>
                <a:spcPts val="300"/>
              </a:spcBef>
              <a:spcAft>
                <a:spcPts val="0"/>
              </a:spcAft>
              <a:buClr>
                <a:schemeClr val="accent3"/>
              </a:buClr>
              <a:buSzPts val="1500"/>
              <a:buFont typeface="Arial"/>
              <a:buChar char="•"/>
            </a:pPr>
            <a:r>
              <a:rPr lang="en-US" sz="1500"/>
              <a:t>City of Aurora</a:t>
            </a:r>
            <a:endParaRPr/>
          </a:p>
          <a:p>
            <a:pPr marL="800100" lvl="1" indent="-342900" algn="l" rtl="0">
              <a:spcBef>
                <a:spcPts val="300"/>
              </a:spcBef>
              <a:spcAft>
                <a:spcPts val="0"/>
              </a:spcAft>
              <a:buClr>
                <a:schemeClr val="accent3"/>
              </a:buClr>
              <a:buSzPts val="1500"/>
              <a:buFont typeface="Arial"/>
              <a:buChar char="•"/>
            </a:pPr>
            <a:r>
              <a:rPr lang="en-US" sz="1500"/>
              <a:t>Elgin Township</a:t>
            </a:r>
            <a:endParaRPr/>
          </a:p>
          <a:p>
            <a:pPr marL="800100" lvl="1" indent="-342900" algn="l" rtl="0">
              <a:spcBef>
                <a:spcPts val="300"/>
              </a:spcBef>
              <a:spcAft>
                <a:spcPts val="0"/>
              </a:spcAft>
              <a:buClr>
                <a:schemeClr val="accent3"/>
              </a:buClr>
              <a:buSzPts val="1500"/>
              <a:buFont typeface="Arial"/>
              <a:buChar char="•"/>
            </a:pPr>
            <a:r>
              <a:rPr lang="en-US" sz="1500"/>
              <a:t>North Chicago</a:t>
            </a:r>
            <a:endParaRPr/>
          </a:p>
          <a:p>
            <a:pPr marL="800100" lvl="1" indent="-342900" algn="l" rtl="0">
              <a:spcBef>
                <a:spcPts val="300"/>
              </a:spcBef>
              <a:spcAft>
                <a:spcPts val="0"/>
              </a:spcAft>
              <a:buClr>
                <a:schemeClr val="accent3"/>
              </a:buClr>
              <a:buSzPts val="1500"/>
              <a:buFont typeface="Arial"/>
              <a:buChar char="•"/>
            </a:pPr>
            <a:r>
              <a:rPr lang="en-US" sz="1500"/>
              <a:t>Waukegan</a:t>
            </a:r>
            <a:endParaRPr/>
          </a:p>
        </p:txBody>
      </p:sp>
      <p:sp>
        <p:nvSpPr>
          <p:cNvPr id="1561" name="Google Shape;1561;p180"/>
          <p:cNvSpPr txBox="1">
            <a:spLocks noGrp="1"/>
          </p:cNvSpPr>
          <p:nvPr>
            <p:ph type="body" idx="2"/>
          </p:nvPr>
        </p:nvSpPr>
        <p:spPr>
          <a:xfrm>
            <a:off x="1395045" y="239300"/>
            <a:ext cx="70885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Leadership on Food Insecurity and Food Waste Reduction</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81"/>
          <p:cNvSpPr txBox="1">
            <a:spLocks noGrp="1"/>
          </p:cNvSpPr>
          <p:nvPr>
            <p:ph type="body" idx="1"/>
          </p:nvPr>
        </p:nvSpPr>
        <p:spPr>
          <a:xfrm>
            <a:off x="467163" y="1600200"/>
            <a:ext cx="8229600" cy="4648199"/>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accent3"/>
              </a:buClr>
              <a:buSzPts val="2800"/>
              <a:buFont typeface="Arial"/>
              <a:buChar char="•"/>
            </a:pPr>
            <a:r>
              <a:rPr lang="en-US" sz="2800"/>
              <a:t>Partner with social services organizations and coalitions and healthcare systems to Build Health Communities</a:t>
            </a:r>
            <a:endParaRPr sz="2000"/>
          </a:p>
          <a:p>
            <a:pPr marL="457200" lvl="0" indent="-457200" algn="l" rtl="0">
              <a:spcBef>
                <a:spcPts val="560"/>
              </a:spcBef>
              <a:spcAft>
                <a:spcPts val="0"/>
              </a:spcAft>
              <a:buClr>
                <a:schemeClr val="accent3"/>
              </a:buClr>
              <a:buSzPts val="2800"/>
              <a:buFont typeface="Arial"/>
              <a:buChar char="•"/>
            </a:pPr>
            <a:r>
              <a:rPr lang="en-US" sz="2800"/>
              <a:t>Food Bank offers SNAP Outreach and application assistance in our counties – share where your community could use help</a:t>
            </a:r>
            <a:endParaRPr/>
          </a:p>
          <a:p>
            <a:pPr marL="457200" lvl="0" indent="-457200" algn="l" rtl="0">
              <a:spcBef>
                <a:spcPts val="560"/>
              </a:spcBef>
              <a:spcAft>
                <a:spcPts val="0"/>
              </a:spcAft>
              <a:buClr>
                <a:schemeClr val="accent3"/>
              </a:buClr>
              <a:buSzPts val="2800"/>
              <a:buFont typeface="Arial"/>
              <a:buChar char="•"/>
            </a:pPr>
            <a:r>
              <a:rPr lang="en-US" sz="2800"/>
              <a:t>Collaborate with farmers who want to donate food or are interested in gleaning </a:t>
            </a:r>
            <a:endParaRPr/>
          </a:p>
          <a:p>
            <a:pPr marL="0" lvl="0" indent="0" algn="l" rtl="0">
              <a:spcBef>
                <a:spcPts val="520"/>
              </a:spcBef>
              <a:spcAft>
                <a:spcPts val="0"/>
              </a:spcAft>
              <a:buClr>
                <a:schemeClr val="accent3"/>
              </a:buClr>
              <a:buSzPts val="2600"/>
              <a:buFont typeface="Arial"/>
              <a:buNone/>
            </a:pPr>
            <a:endParaRPr/>
          </a:p>
        </p:txBody>
      </p:sp>
      <p:sp>
        <p:nvSpPr>
          <p:cNvPr id="1567" name="Google Shape;1567;p1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97</a:t>
            </a:fld>
            <a:endParaRPr/>
          </a:p>
        </p:txBody>
      </p:sp>
      <p:sp>
        <p:nvSpPr>
          <p:cNvPr id="1568" name="Google Shape;1568;p181"/>
          <p:cNvSpPr txBox="1">
            <a:spLocks noGrp="1"/>
          </p:cNvSpPr>
          <p:nvPr>
            <p:ph type="body" idx="2"/>
          </p:nvPr>
        </p:nvSpPr>
        <p:spPr>
          <a:xfrm>
            <a:off x="1395045" y="245207"/>
            <a:ext cx="7291755" cy="648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a:t>Leadership on Food Insecurity and Food Waste Reduction</a:t>
            </a:r>
            <a:endParaRPr/>
          </a:p>
          <a:p>
            <a:pPr marL="0" lvl="0" indent="0" algn="l" rtl="0">
              <a:spcBef>
                <a:spcPts val="560"/>
              </a:spcBef>
              <a:spcAft>
                <a:spcPts val="0"/>
              </a:spcAft>
              <a:buClr>
                <a:schemeClr val="lt1"/>
              </a:buClr>
              <a:buSzPts val="2800"/>
              <a:buFont typeface="Arial"/>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82"/>
          <p:cNvSpPr txBox="1">
            <a:spLocks noGrp="1"/>
          </p:cNvSpPr>
          <p:nvPr>
            <p:ph type="body" idx="1"/>
          </p:nvPr>
        </p:nvSpPr>
        <p:spPr>
          <a:xfrm>
            <a:off x="4889500" y="5219700"/>
            <a:ext cx="3695700" cy="117263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400"/>
              <a:buFont typeface="Arial"/>
              <a:buNone/>
            </a:pPr>
            <a:r>
              <a:rPr lang="en-US" sz="1400"/>
              <a:t>Jeannine Kannegiesser</a:t>
            </a:r>
            <a:endParaRPr/>
          </a:p>
          <a:p>
            <a:pPr marL="0" lvl="0" indent="0" algn="ctr" rtl="0">
              <a:spcBef>
                <a:spcPts val="280"/>
              </a:spcBef>
              <a:spcAft>
                <a:spcPts val="0"/>
              </a:spcAft>
              <a:buClr>
                <a:schemeClr val="dk1"/>
              </a:buClr>
              <a:buSzPts val="1400"/>
              <a:buFont typeface="Arial"/>
              <a:buNone/>
            </a:pPr>
            <a:r>
              <a:rPr lang="en-US" sz="1400"/>
              <a:t>Development Officer</a:t>
            </a:r>
            <a:endParaRPr/>
          </a:p>
          <a:p>
            <a:pPr marL="0" lvl="0" indent="0" algn="ctr" rtl="0">
              <a:spcBef>
                <a:spcPts val="280"/>
              </a:spcBef>
              <a:spcAft>
                <a:spcPts val="0"/>
              </a:spcAft>
              <a:buClr>
                <a:schemeClr val="dk1"/>
              </a:buClr>
              <a:buSzPts val="1400"/>
              <a:buFont typeface="Arial"/>
              <a:buNone/>
            </a:pPr>
            <a:r>
              <a:rPr lang="en-US" sz="1400" u="sng">
                <a:solidFill>
                  <a:schemeClr val="hlink"/>
                </a:solidFill>
                <a:hlinkClick r:id="rId3"/>
              </a:rPr>
              <a:t>jkannegiesser@northernilfoodbank.org</a:t>
            </a:r>
            <a:endParaRPr sz="1400"/>
          </a:p>
          <a:p>
            <a:pPr marL="0" lvl="0" indent="0" algn="ctr" rtl="0">
              <a:spcBef>
                <a:spcPts val="280"/>
              </a:spcBef>
              <a:spcAft>
                <a:spcPts val="0"/>
              </a:spcAft>
              <a:buClr>
                <a:schemeClr val="dk1"/>
              </a:buClr>
              <a:buSzPts val="1400"/>
              <a:buFont typeface="Arial"/>
              <a:buNone/>
            </a:pPr>
            <a:r>
              <a:rPr lang="en-US" sz="1400"/>
              <a:t>630-443-6910 ext. 118</a:t>
            </a:r>
            <a:endParaRPr/>
          </a:p>
          <a:p>
            <a:pPr marL="0" lvl="0" indent="0" algn="ctr" rtl="0">
              <a:spcBef>
                <a:spcPts val="240"/>
              </a:spcBef>
              <a:spcAft>
                <a:spcPts val="0"/>
              </a:spcAft>
              <a:buClr>
                <a:schemeClr val="dk1"/>
              </a:buClr>
              <a:buSzPts val="1200"/>
              <a:buFont typeface="Arial"/>
              <a:buNone/>
            </a:pPr>
            <a:endParaRPr/>
          </a:p>
        </p:txBody>
      </p:sp>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oking 16x9">
  <a:themeElements>
    <a:clrScheme name="Cooking_16x9">
      <a:dk1>
        <a:srgbClr val="000000"/>
      </a:dk1>
      <a:lt1>
        <a:srgbClr val="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PA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NIFB PPT">
      <a:dk1>
        <a:srgbClr val="000000"/>
      </a:dk1>
      <a:lt1>
        <a:srgbClr val="FFFFFF"/>
      </a:lt1>
      <a:dk2>
        <a:srgbClr val="1F497D"/>
      </a:dk2>
      <a:lt2>
        <a:srgbClr val="EEECE1"/>
      </a:lt2>
      <a:accent1>
        <a:srgbClr val="FF4E00"/>
      </a:accent1>
      <a:accent2>
        <a:srgbClr val="C02500"/>
      </a:accent2>
      <a:accent3>
        <a:srgbClr val="536430"/>
      </a:accent3>
      <a:accent4>
        <a:srgbClr val="8064A2"/>
      </a:accent4>
      <a:accent5>
        <a:srgbClr val="4BACC6"/>
      </a:accent5>
      <a:accent6>
        <a:srgbClr val="FF82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5800</Words>
  <Application>Microsoft Office PowerPoint</Application>
  <PresentationFormat>On-screen Show (4:3)</PresentationFormat>
  <Paragraphs>803</Paragraphs>
  <Slides>98</Slides>
  <Notes>98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98</vt:i4>
      </vt:variant>
    </vt:vector>
  </HeadingPairs>
  <TitlesOfParts>
    <vt:vector size="113" baseType="lpstr">
      <vt:lpstr>Constantia</vt:lpstr>
      <vt:lpstr>Times</vt:lpstr>
      <vt:lpstr>Calibri</vt:lpstr>
      <vt:lpstr>Century Gothic</vt:lpstr>
      <vt:lpstr>Georgia</vt:lpstr>
      <vt:lpstr>Noto Sans Symbols</vt:lpstr>
      <vt:lpstr>Arial</vt:lpstr>
      <vt:lpstr>Merriweather Sans</vt:lpstr>
      <vt:lpstr>Stardos Stencil</vt:lpstr>
      <vt:lpstr>Wisp</vt:lpstr>
      <vt:lpstr>Cooking 16x9</vt:lpstr>
      <vt:lpstr>EPA_Powerpoint_Template</vt:lpstr>
      <vt:lpstr>Office Theme</vt:lpstr>
      <vt:lpstr>Office Theme</vt:lpstr>
      <vt:lpstr>Custom</vt:lpstr>
      <vt:lpstr>Metropolitan Mayors Caucus Environment Committee  December 17, 2018 </vt:lpstr>
      <vt:lpstr>Sustainable Management of Food - A National Perspective</vt:lpstr>
      <vt:lpstr>Summary</vt:lpstr>
      <vt:lpstr>U.S. Wasted Food Profile</vt:lpstr>
      <vt:lpstr>The Cost of Wasted Food</vt:lpstr>
      <vt:lpstr>EPA’s Sustainable Management of Food Program</vt:lpstr>
      <vt:lpstr>PowerPoint Presentation</vt:lpstr>
      <vt:lpstr>PowerPoint Presentation</vt:lpstr>
      <vt:lpstr>A Call to Action</vt:lpstr>
      <vt:lpstr>PowerPoint Presentation</vt:lpstr>
      <vt:lpstr>PowerPoint Presentation</vt:lpstr>
      <vt:lpstr>PowerPoint Presentation</vt:lpstr>
      <vt:lpstr>Consumer Education</vt:lpstr>
      <vt:lpstr>PowerPoint Presentation</vt:lpstr>
      <vt:lpstr>PowerPoint Presentation</vt:lpstr>
      <vt:lpstr>Address Food Insecurity</vt:lpstr>
      <vt:lpstr>Promote Community and At-Home Composting</vt:lpstr>
      <vt:lpstr>Compost Procurement</vt:lpstr>
      <vt:lpstr>Thank you</vt:lpstr>
      <vt:lpstr>Jen Nelson  Seven Generations Ahead, Senior Program Manager Illinois Food Scrap Coalition, Board Member and  Education Committee Chair Illinois Wasted Food Solutions Task Force, Member  jennifer@sevengenerationsahead.org</vt:lpstr>
      <vt:lpstr>Outline</vt:lpstr>
      <vt:lpstr>Illinois Waste Management</vt:lpstr>
      <vt:lpstr>PowerPoint Presentation</vt:lpstr>
      <vt:lpstr>Projected Benefits in Illinois</vt:lpstr>
      <vt:lpstr>PowerPoint Presentation</vt:lpstr>
      <vt:lpstr>Illinois Municipalities with Residential  Food Scrap Composting</vt:lpstr>
      <vt:lpstr>Illinois Schools and Universities  Food Scrap Composting</vt:lpstr>
      <vt:lpstr>Food Scrap Composting  in Illinois</vt:lpstr>
      <vt:lpstr>PowerPoint Presentation</vt:lpstr>
      <vt:lpstr>Municipal Guide Topics</vt:lpstr>
      <vt:lpstr>Municipal Food Scrap Options</vt:lpstr>
      <vt:lpstr>Education and Engagement</vt:lpstr>
      <vt:lpstr>PowerPoint Presentation</vt:lpstr>
      <vt:lpstr>Municipal Opportunities</vt:lpstr>
      <vt:lpstr>Next Steps</vt:lpstr>
      <vt:lpstr>Possible Municipal Ordinances and Practices</vt:lpstr>
      <vt:lpstr>Thank You!</vt:lpstr>
      <vt:lpstr>Curbside Composting Pick-Up in Geneva</vt:lpstr>
      <vt:lpstr>PowerPoint Presentation</vt:lpstr>
      <vt:lpstr>add content here</vt:lpstr>
      <vt:lpstr>PowerPoint Presentation</vt:lpstr>
      <vt:lpstr>Walter Willis Solid Waste Agency of Lake County, Executive Director  Illinois Food Scrap Coalition, Board Member Illinois Wasted Food Solutions Task Force, Member  wwillis@swalco.org</vt:lpstr>
      <vt:lpstr>Food Scrap Collection Programs in Lake County, IL</vt:lpstr>
      <vt:lpstr>Lake County SWMP</vt:lpstr>
      <vt:lpstr>Food Scrap Collection Options</vt:lpstr>
      <vt:lpstr>Food Scrap Collection Options</vt:lpstr>
      <vt:lpstr>Food Scrap Collection Options</vt:lpstr>
      <vt:lpstr>Food Scrap Collection Options</vt:lpstr>
      <vt:lpstr>Food Scrap Collection Options</vt:lpstr>
      <vt:lpstr>Negotiating Food Scrap Collection Into Your Hauling Contract</vt:lpstr>
      <vt:lpstr>Food Scrap Collection Expansion</vt:lpstr>
      <vt:lpstr>Food Scrap Program Expansion</vt:lpstr>
      <vt:lpstr>Food Scrap Program Expansion</vt:lpstr>
      <vt:lpstr>Thank you!  Questions?</vt:lpstr>
      <vt:lpstr>Katie Friedman Sustainability Fellow, Highland Park Greenest Region Corps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Mary Allen Solid Waste Agency of Northern Cook County Recycling and Education Director  Illinois Food Scrap Coalition, Member Illinois Wasted Food Solutions Task Force, Member  mary@swancc.org</vt:lpstr>
      <vt:lpstr>Update Municipal Ordinance Promote on Website</vt:lpstr>
      <vt:lpstr>Education and Training</vt:lpstr>
      <vt:lpstr>Selecting a Compost Bin </vt:lpstr>
      <vt:lpstr>Other Options to Consider</vt:lpstr>
      <vt:lpstr> Contact Information Mary S. Allen mary@swancc.org (847) 724-9205</vt:lpstr>
      <vt:lpstr>Alyson Wright  AmeriCorp Sustainable Business Fellow Greenest Region Corp City of Evanston   alwright@cityofevanston.org</vt:lpstr>
      <vt:lpstr>PowerPoint Presentation</vt:lpstr>
      <vt:lpstr>PowerPoint Presentation</vt:lpstr>
      <vt:lpstr>Jordan Francisco  Sustainability Advisor  Greenest Region Corps Village of Libertyville   </vt:lpstr>
      <vt:lpstr>Food: Too Good To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Metropolitan Mayors Caucus Environment Committee  December 17, 2018 </dc:title>
  <dc:creator>Edith Makra</dc:creator>
  <cp:lastModifiedBy>Edith Makra</cp:lastModifiedBy>
  <cp:revision>1</cp:revision>
  <dcterms:modified xsi:type="dcterms:W3CDTF">2018-12-15T00:53:36Z</dcterms:modified>
</cp:coreProperties>
</file>