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
  </p:notesMasterIdLst>
  <p:sldIdLst>
    <p:sldId id="256" r:id="rId2"/>
    <p:sldId id="257" r:id="rId3"/>
    <p:sldId id="260" r:id="rId4"/>
    <p:sldId id="258" r:id="rId5"/>
    <p:sldId id="261" r:id="rId6"/>
    <p:sldId id="262"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622" autoAdjust="0"/>
  </p:normalViewPr>
  <p:slideViewPr>
    <p:cSldViewPr>
      <p:cViewPr varScale="1">
        <p:scale>
          <a:sx n="64" d="100"/>
          <a:sy n="64" d="100"/>
        </p:scale>
        <p:origin x="71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A61A375-C623-4BB2-8557-36DF24D3877A}" type="datetimeFigureOut">
              <a:rPr lang="en-US" smtClean="0"/>
              <a:t>6/18/2018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695E7C8-A23E-44FF-9909-D2EC0C8FEC3A}" type="slidenum">
              <a:rPr lang="en-US" smtClean="0"/>
              <a:t>‹#›</a:t>
            </a:fld>
            <a:endParaRPr lang="en-US"/>
          </a:p>
        </p:txBody>
      </p:sp>
    </p:spTree>
    <p:extLst>
      <p:ext uri="{BB962C8B-B14F-4D97-AF65-F5344CB8AC3E}">
        <p14:creationId xmlns:p14="http://schemas.microsoft.com/office/powerpoint/2010/main" val="3872530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2001:  Mayor asks planning</a:t>
            </a:r>
            <a:r>
              <a:rPr lang="en-US" sz="1050" baseline="0" dirty="0" smtClean="0"/>
              <a:t> staff to write a biodiversity plan for Schaumburg</a:t>
            </a:r>
          </a:p>
          <a:p>
            <a:r>
              <a:rPr lang="en-US" sz="1050" baseline="0" dirty="0" smtClean="0"/>
              <a:t>2002:  Schaumburg hires Applied Ecological Services to create the plan.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t>2004:  VOS BRP &amp; Biodiversity Regulations:  targets specific high priority sites and makes recommendations for the preservation and restoration of these sites. First municipality in Illinois to have it’s own plan </a:t>
            </a:r>
          </a:p>
          <a:p>
            <a:r>
              <a:rPr lang="en-US" sz="1050" baseline="0" dirty="0" smtClean="0"/>
              <a:t>2005:  Mayor signs on to the USCM CPA</a:t>
            </a:r>
          </a:p>
          <a:p>
            <a:r>
              <a:rPr lang="en-US" sz="1050" baseline="0" dirty="0" smtClean="0"/>
              <a:t>2007:  MMC creates GRC 1</a:t>
            </a:r>
          </a:p>
          <a:p>
            <a:r>
              <a:rPr lang="en-US" sz="1050" baseline="0" dirty="0" smtClean="0"/>
              <a:t>2008:  Staff directed to create inventory of existing conditions &amp; Staff writes VOS C GAP  using the USCM CPA framework – 58 goals in CGAP</a:t>
            </a:r>
          </a:p>
          <a:p>
            <a:r>
              <a:rPr lang="en-US" sz="1050" baseline="0" dirty="0" smtClean="0"/>
              <a:t>2009:  CGAP approved by VB</a:t>
            </a:r>
          </a:p>
          <a:p>
            <a:r>
              <a:rPr lang="en-US" sz="1050" baseline="0" dirty="0" smtClean="0"/>
              <a:t>          S</a:t>
            </a:r>
            <a:r>
              <a:rPr lang="en-US" sz="1050" dirty="0" smtClean="0"/>
              <a:t>chaumburg has completed 74% of the goals in C GAP</a:t>
            </a:r>
          </a:p>
          <a:p>
            <a:r>
              <a:rPr lang="en-US" sz="1050" dirty="0" smtClean="0"/>
              <a:t>2010:  EECBG</a:t>
            </a:r>
          </a:p>
          <a:p>
            <a:r>
              <a:rPr lang="en-US" sz="1050" dirty="0" smtClean="0"/>
              <a:t>2014/15:</a:t>
            </a:r>
            <a:r>
              <a:rPr lang="en-US" sz="1050" baseline="0" dirty="0" smtClean="0"/>
              <a:t>  CMAP LTA Applications</a:t>
            </a:r>
          </a:p>
          <a:p>
            <a:r>
              <a:rPr lang="en-US" sz="1050" baseline="0" dirty="0" smtClean="0"/>
              <a:t>2016:  Drafting Resolution of Support for GRC2</a:t>
            </a:r>
            <a:endParaRPr lang="en-US"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t>2018:  Finalize an update to the Comprehensive Green Action Plan that is reflective of current sustainability planning efforts in the region.</a:t>
            </a:r>
            <a:endParaRPr lang="en-US" sz="1050" dirty="0" smtClean="0"/>
          </a:p>
          <a:p>
            <a:r>
              <a:rPr lang="en-US" sz="1050" b="1" dirty="0" smtClean="0"/>
              <a:t>THERE IS A HISTORY OF ALIGNING SCHAUMBURG’S PLANNING EFFORTS</a:t>
            </a:r>
            <a:r>
              <a:rPr lang="en-US" sz="1050" b="1" baseline="0" dirty="0" smtClean="0"/>
              <a:t> WITH REGIONAL EFFORTS.</a:t>
            </a:r>
            <a:endParaRPr lang="en-US" sz="1050" b="1" dirty="0" smtClean="0"/>
          </a:p>
          <a:p>
            <a:r>
              <a:rPr lang="en-US" sz="1050" dirty="0" smtClean="0"/>
              <a:t>Between</a:t>
            </a:r>
            <a:r>
              <a:rPr lang="en-US" sz="1050" baseline="0" dirty="0" smtClean="0"/>
              <a:t> 2006 and 2010 Schaumburg received 14 awards related to sustainability </a:t>
            </a:r>
          </a:p>
          <a:p>
            <a:r>
              <a:rPr lang="en-US" sz="1050" baseline="0" dirty="0" smtClean="0"/>
              <a:t>	Chicago Wilderness and USEPA</a:t>
            </a:r>
          </a:p>
          <a:p>
            <a:r>
              <a:rPr lang="en-US" sz="1050" baseline="0" dirty="0" smtClean="0"/>
              <a:t>	</a:t>
            </a:r>
            <a:r>
              <a:rPr lang="en-US" sz="1050" baseline="0" dirty="0" err="1" smtClean="0"/>
              <a:t>Chaddick</a:t>
            </a:r>
            <a:r>
              <a:rPr lang="en-US" sz="1050" baseline="0" dirty="0" smtClean="0"/>
              <a:t> Institute</a:t>
            </a:r>
          </a:p>
          <a:p>
            <a:r>
              <a:rPr lang="en-US" sz="1050" baseline="0" dirty="0" smtClean="0"/>
              <a:t>	</a:t>
            </a:r>
            <a:r>
              <a:rPr lang="en-US" sz="1050" baseline="0" dirty="0" err="1" smtClean="0"/>
              <a:t>Illlinois</a:t>
            </a:r>
            <a:r>
              <a:rPr lang="en-US" sz="1050" baseline="0" dirty="0" smtClean="0"/>
              <a:t> Governor</a:t>
            </a:r>
          </a:p>
          <a:p>
            <a:r>
              <a:rPr lang="en-US" sz="1050" baseline="0" dirty="0" smtClean="0"/>
              <a:t>	</a:t>
            </a:r>
            <a:r>
              <a:rPr lang="en-US" sz="1050" baseline="0" dirty="0" err="1" smtClean="0"/>
              <a:t>ComEd</a:t>
            </a:r>
            <a:r>
              <a:rPr lang="en-US" sz="1050" baseline="0" dirty="0" smtClean="0"/>
              <a:t> Community Energy Challenge</a:t>
            </a:r>
          </a:p>
          <a:p>
            <a:r>
              <a:rPr lang="en-US" sz="1050" baseline="0" dirty="0" smtClean="0"/>
              <a:t>	ILCA</a:t>
            </a:r>
          </a:p>
          <a:p>
            <a:r>
              <a:rPr lang="en-US" sz="1050" baseline="0" dirty="0" smtClean="0"/>
              <a:t>	IAMMA, International Award for </a:t>
            </a:r>
            <a:r>
              <a:rPr lang="en-US" sz="1050" baseline="0" dirty="0" err="1" smtClean="0"/>
              <a:t>Liveable</a:t>
            </a:r>
            <a:r>
              <a:rPr lang="en-US" sz="1050" baseline="0" dirty="0" smtClean="0"/>
              <a:t> Communities, Cool Cities</a:t>
            </a:r>
          </a:p>
          <a:p>
            <a:endParaRPr lang="en-US" sz="1100" baseline="0" dirty="0" smtClean="0"/>
          </a:p>
        </p:txBody>
      </p:sp>
      <p:sp>
        <p:nvSpPr>
          <p:cNvPr id="4" name="Slide Number Placeholder 3"/>
          <p:cNvSpPr>
            <a:spLocks noGrp="1"/>
          </p:cNvSpPr>
          <p:nvPr>
            <p:ph type="sldNum" sz="quarter" idx="10"/>
          </p:nvPr>
        </p:nvSpPr>
        <p:spPr/>
        <p:txBody>
          <a:bodyPr/>
          <a:lstStyle/>
          <a:p>
            <a:fld id="{2695E7C8-A23E-44FF-9909-D2EC0C8FEC3A}" type="slidenum">
              <a:rPr lang="en-US" smtClean="0"/>
              <a:t>1</a:t>
            </a:fld>
            <a:endParaRPr lang="en-US"/>
          </a:p>
        </p:txBody>
      </p:sp>
    </p:spTree>
    <p:extLst>
      <p:ext uri="{BB962C8B-B14F-4D97-AF65-F5344CB8AC3E}">
        <p14:creationId xmlns:p14="http://schemas.microsoft.com/office/powerpoint/2010/main" val="2193252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GRC</a:t>
            </a:r>
            <a:r>
              <a:rPr lang="en-US" b="1" baseline="0" dirty="0" smtClean="0"/>
              <a:t> 1</a:t>
            </a:r>
          </a:p>
          <a:p>
            <a:r>
              <a:rPr lang="en-US" dirty="0" smtClean="0"/>
              <a:t>9  Simple pledges based on the goals</a:t>
            </a:r>
            <a:r>
              <a:rPr lang="en-US" baseline="0" dirty="0" smtClean="0"/>
              <a:t> in the USCM CPA</a:t>
            </a:r>
            <a:endParaRPr lang="en-US" dirty="0" smtClean="0"/>
          </a:p>
          <a:p>
            <a:pPr marL="171450" indent="-171450">
              <a:buFont typeface="Arial" panose="020B0604020202020204" pitchFamily="34" charset="0"/>
              <a:buChar char="•"/>
            </a:pPr>
            <a:r>
              <a:rPr lang="en-US" dirty="0" smtClean="0"/>
              <a:t>Promote</a:t>
            </a:r>
            <a:r>
              <a:rPr lang="en-US" baseline="0" dirty="0" smtClean="0"/>
              <a:t> residential water conservation</a:t>
            </a:r>
          </a:p>
          <a:p>
            <a:pPr marL="171450" indent="-171450">
              <a:buFont typeface="Arial" panose="020B0604020202020204" pitchFamily="34" charset="0"/>
              <a:buChar char="•"/>
            </a:pPr>
            <a:r>
              <a:rPr lang="en-US" baseline="0" dirty="0" smtClean="0"/>
              <a:t>Enact electronics recycling</a:t>
            </a:r>
          </a:p>
          <a:p>
            <a:pPr marL="171450" indent="-171450">
              <a:buFont typeface="Arial" panose="020B0604020202020204" pitchFamily="34" charset="0"/>
              <a:buChar char="•"/>
            </a:pPr>
            <a:r>
              <a:rPr lang="en-US" baseline="0" dirty="0" smtClean="0"/>
              <a:t>Lighting retrofits / LED traffic signals</a:t>
            </a:r>
          </a:p>
          <a:p>
            <a:pPr marL="171450" indent="-171450">
              <a:buFont typeface="Arial" panose="020B0604020202020204" pitchFamily="34" charset="0"/>
              <a:buChar char="•"/>
            </a:pPr>
            <a:r>
              <a:rPr lang="en-US" baseline="0" dirty="0" smtClean="0"/>
              <a:t>Raise awareness about transit options and install bike racks</a:t>
            </a:r>
          </a:p>
          <a:p>
            <a:pPr marL="171450" indent="-171450">
              <a:buFont typeface="Arial" panose="020B0604020202020204" pitchFamily="34" charset="0"/>
              <a:buChar char="•"/>
            </a:pPr>
            <a:r>
              <a:rPr lang="en-US" baseline="0" dirty="0" smtClean="0"/>
              <a:t>Tree planting program</a:t>
            </a:r>
          </a:p>
          <a:p>
            <a:pPr marL="171450" indent="-171450">
              <a:buFont typeface="Arial" panose="020B0604020202020204" pitchFamily="34" charset="0"/>
              <a:buChar char="•"/>
            </a:pPr>
            <a:r>
              <a:rPr lang="en-US" baseline="0" dirty="0" smtClean="0"/>
              <a:t>Construction and demolition debris recycling / Increase recycling</a:t>
            </a:r>
          </a:p>
          <a:p>
            <a:pPr marL="171450" indent="-171450">
              <a:buFont typeface="Arial" panose="020B0604020202020204" pitchFamily="34" charset="0"/>
              <a:buChar char="•"/>
            </a:pPr>
            <a:r>
              <a:rPr lang="en-US" baseline="0" dirty="0" smtClean="0"/>
              <a:t>Encourage implementation of storm-water BMPs.</a:t>
            </a:r>
          </a:p>
          <a:p>
            <a:pPr marL="0" indent="0">
              <a:buFont typeface="Arial" panose="020B0604020202020204" pitchFamily="34" charset="0"/>
              <a:buNone/>
            </a:pPr>
            <a:endParaRPr lang="en-US" b="1" baseline="0" dirty="0" smtClean="0"/>
          </a:p>
          <a:p>
            <a:pPr marL="0" indent="0">
              <a:buFont typeface="Arial" panose="020B0604020202020204" pitchFamily="34" charset="0"/>
              <a:buNone/>
            </a:pPr>
            <a:r>
              <a:rPr lang="en-US" b="1" baseline="0" dirty="0" smtClean="0"/>
              <a:t>GRC2</a:t>
            </a:r>
          </a:p>
          <a:p>
            <a:pPr marL="171450" indent="-171450">
              <a:buFont typeface="Arial" panose="020B0604020202020204" pitchFamily="34" charset="0"/>
              <a:buChar char="•"/>
            </a:pPr>
            <a:r>
              <a:rPr lang="en-US" baseline="0" dirty="0" smtClean="0"/>
              <a:t>Comprehensive document that commits the member municipalities of the MMC that support the plan to seek a vibrant, sustainable future for their communities and the greater Chicago region.  The consensus goals in the plan aim for enhanced quality of life for residents, protection and stewardship of the environment and sustainable economic vitality.</a:t>
            </a:r>
          </a:p>
          <a:p>
            <a:pPr marL="171450" indent="-171450">
              <a:buFont typeface="Arial" panose="020B0604020202020204" pitchFamily="34" charset="0"/>
              <a:buChar char="•"/>
            </a:pPr>
            <a:r>
              <a:rPr lang="en-US" baseline="0" dirty="0" smtClean="0"/>
              <a:t>First step in creating  GRC2 was the MMC compiling an inventory of achievements across all Chicago Region communities</a:t>
            </a:r>
          </a:p>
          <a:p>
            <a:pPr marL="171450" indent="-171450">
              <a:buFont typeface="Arial" panose="020B0604020202020204" pitchFamily="34" charset="0"/>
              <a:buChar char="•"/>
            </a:pPr>
            <a:r>
              <a:rPr lang="en-US" baseline="0" dirty="0" smtClean="0"/>
              <a:t>Schaumburg ranked #8 amongst the top 26 communities.   Of the 90 possible achievements; Schaumburg achieved about 40%. </a:t>
            </a:r>
          </a:p>
          <a:p>
            <a:pPr marL="171450" indent="-171450">
              <a:buFont typeface="Arial" panose="020B0604020202020204" pitchFamily="34" charset="0"/>
              <a:buChar char="•"/>
            </a:pPr>
            <a:r>
              <a:rPr lang="en-US" baseline="0" dirty="0" smtClean="0"/>
              <a:t>Reviewed 29 local plans….STAR Communities rating system. </a:t>
            </a:r>
            <a:endParaRPr lang="en-US" dirty="0"/>
          </a:p>
        </p:txBody>
      </p:sp>
      <p:sp>
        <p:nvSpPr>
          <p:cNvPr id="4" name="Slide Number Placeholder 3"/>
          <p:cNvSpPr>
            <a:spLocks noGrp="1"/>
          </p:cNvSpPr>
          <p:nvPr>
            <p:ph type="sldNum" sz="quarter" idx="10"/>
          </p:nvPr>
        </p:nvSpPr>
        <p:spPr/>
        <p:txBody>
          <a:bodyPr/>
          <a:lstStyle/>
          <a:p>
            <a:fld id="{2695E7C8-A23E-44FF-9909-D2EC0C8FEC3A}" type="slidenum">
              <a:rPr lang="en-US" smtClean="0"/>
              <a:t>2</a:t>
            </a:fld>
            <a:endParaRPr lang="en-US"/>
          </a:p>
        </p:txBody>
      </p:sp>
    </p:spTree>
    <p:extLst>
      <p:ext uri="{BB962C8B-B14F-4D97-AF65-F5344CB8AC3E}">
        <p14:creationId xmlns:p14="http://schemas.microsoft.com/office/powerpoint/2010/main" val="1060113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makes a community sustainable; not just environment! Looking at all the Categories</a:t>
            </a:r>
            <a:r>
              <a:rPr lang="en-US" baseline="0" dirty="0" smtClean="0"/>
              <a:t> in the GRC2 Framework, but 3 are new to the village.</a:t>
            </a:r>
            <a:endParaRPr lang="en-US" dirty="0" smtClean="0"/>
          </a:p>
          <a:p>
            <a:endParaRPr lang="en-US" dirty="0" smtClean="0"/>
          </a:p>
          <a:p>
            <a:r>
              <a:rPr lang="en-US" b="1" dirty="0" smtClean="0"/>
              <a:t>Economic</a:t>
            </a:r>
            <a:r>
              <a:rPr lang="en-US" b="1" baseline="0" dirty="0" smtClean="0"/>
              <a:t> Development:  </a:t>
            </a:r>
          </a:p>
          <a:p>
            <a:pPr marL="171450" indent="-171450">
              <a:buFont typeface="Arial" panose="020B0604020202020204" pitchFamily="34" charset="0"/>
              <a:buChar char="•"/>
            </a:pPr>
            <a:r>
              <a:rPr lang="en-US" baseline="0" dirty="0" smtClean="0"/>
              <a:t>Innovation and competitive work force</a:t>
            </a:r>
          </a:p>
          <a:p>
            <a:pPr marL="171450" indent="-171450">
              <a:buFont typeface="Arial" panose="020B0604020202020204" pitchFamily="34" charset="0"/>
              <a:buChar char="•"/>
            </a:pPr>
            <a:r>
              <a:rPr lang="en-US" baseline="0" dirty="0" smtClean="0"/>
              <a:t>Cultivate local and sustainable development, jobs and businesses</a:t>
            </a:r>
          </a:p>
          <a:p>
            <a:r>
              <a:rPr lang="en-US" b="1" baseline="0" dirty="0" smtClean="0"/>
              <a:t>Leadership:  </a:t>
            </a:r>
          </a:p>
          <a:p>
            <a:pPr marL="171450" indent="-171450">
              <a:buFont typeface="Arial" panose="020B0604020202020204" pitchFamily="34" charset="0"/>
              <a:buChar char="•"/>
            </a:pPr>
            <a:r>
              <a:rPr lang="en-US" baseline="0" dirty="0" smtClean="0"/>
              <a:t>Be an advocate for policies that align with and advance the GRC2</a:t>
            </a:r>
          </a:p>
          <a:p>
            <a:pPr marL="171450" indent="-171450">
              <a:buFont typeface="Arial" panose="020B0604020202020204" pitchFamily="34" charset="0"/>
              <a:buChar char="•"/>
            </a:pPr>
            <a:r>
              <a:rPr lang="en-US" baseline="0" dirty="0" smtClean="0"/>
              <a:t>Work collaboratively towards a sustainable region</a:t>
            </a:r>
          </a:p>
          <a:p>
            <a:r>
              <a:rPr lang="en-US" b="1" baseline="0" dirty="0" smtClean="0"/>
              <a:t>Sustainable Communities:</a:t>
            </a:r>
          </a:p>
          <a:p>
            <a:pPr marL="171450" indent="-171450">
              <a:buFont typeface="Arial" panose="020B0604020202020204" pitchFamily="34" charset="0"/>
              <a:buChar char="•"/>
            </a:pPr>
            <a:r>
              <a:rPr lang="en-US" baseline="0" dirty="0" smtClean="0"/>
              <a:t>Cultural vibrancy – preserve historical assets, formalize support for culture and arts (1% for Art, PCA programs)</a:t>
            </a:r>
          </a:p>
          <a:p>
            <a:pPr marL="171450" indent="-171450">
              <a:buFont typeface="Arial" panose="020B0604020202020204" pitchFamily="34" charset="0"/>
              <a:buChar char="•"/>
            </a:pPr>
            <a:r>
              <a:rPr lang="en-US" baseline="0" dirty="0" smtClean="0"/>
              <a:t>Health, safety and wellness – Nursing division, social worker, disaster planning, connect people to services</a:t>
            </a:r>
          </a:p>
          <a:p>
            <a:pPr marL="171450" indent="-171450">
              <a:buFont typeface="Arial" panose="020B0604020202020204" pitchFamily="34" charset="0"/>
              <a:buChar char="•"/>
            </a:pPr>
            <a:r>
              <a:rPr lang="en-US" baseline="0" dirty="0" smtClean="0"/>
              <a:t>Access to local food – Intergenerational garden</a:t>
            </a:r>
          </a:p>
          <a:p>
            <a:pPr marL="171450" indent="-171450">
              <a:buFont typeface="Arial" panose="020B0604020202020204" pitchFamily="34" charset="0"/>
              <a:buChar char="•"/>
            </a:pPr>
            <a:r>
              <a:rPr lang="en-US" baseline="0" dirty="0" smtClean="0"/>
              <a:t>Community principals that are welcoming, inclusive and equitable – Diversity in housing stock, distribute public resources and services equitably</a:t>
            </a:r>
          </a:p>
          <a:p>
            <a:pPr marL="171450" indent="-171450">
              <a:buFont typeface="Arial" panose="020B0604020202020204" pitchFamily="34" charset="0"/>
              <a:buChar char="•"/>
            </a:pPr>
            <a:r>
              <a:rPr lang="en-US" baseline="0" dirty="0" smtClean="0"/>
              <a:t>Ensure local policies and codes support sustainability – dark sky and renewable energy codes</a:t>
            </a:r>
          </a:p>
          <a:p>
            <a:pPr marL="171450" indent="-171450">
              <a:buFont typeface="Arial" panose="020B0604020202020204" pitchFamily="34" charset="0"/>
              <a:buChar char="•"/>
            </a:pPr>
            <a:r>
              <a:rPr lang="en-US" baseline="0" dirty="0" smtClean="0"/>
              <a:t>Cultivate community values based on principals of sustainability –host environmentally focused events – Environmental Fair</a:t>
            </a:r>
          </a:p>
          <a:p>
            <a:pPr marL="0" indent="0">
              <a:buFont typeface="Arial" panose="020B0604020202020204" pitchFamily="34" charset="0"/>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695E7C8-A23E-44FF-9909-D2EC0C8FEC3A}" type="slidenum">
              <a:rPr lang="en-US" smtClean="0"/>
              <a:t>3</a:t>
            </a:fld>
            <a:endParaRPr lang="en-US"/>
          </a:p>
        </p:txBody>
      </p:sp>
    </p:spTree>
    <p:extLst>
      <p:ext uri="{BB962C8B-B14F-4D97-AF65-F5344CB8AC3E}">
        <p14:creationId xmlns:p14="http://schemas.microsoft.com/office/powerpoint/2010/main" val="1077489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Green</a:t>
            </a:r>
            <a:r>
              <a:rPr lang="en-US" b="1" baseline="0" dirty="0" smtClean="0"/>
              <a:t> Team</a:t>
            </a:r>
          </a:p>
          <a:p>
            <a:r>
              <a:rPr lang="en-US" b="1" baseline="0" dirty="0" smtClean="0"/>
              <a:t>Explain the team </a:t>
            </a:r>
            <a:r>
              <a:rPr lang="en-US" baseline="0" dirty="0" smtClean="0"/>
              <a:t>– 1 or 2 reps from various departments; meet monthly; </a:t>
            </a:r>
            <a:r>
              <a:rPr lang="en-US" b="1" baseline="0" dirty="0" smtClean="0"/>
              <a:t>must be able to attend every month or have an alternate.</a:t>
            </a:r>
          </a:p>
          <a:p>
            <a:r>
              <a:rPr lang="en-US" baseline="0" dirty="0" smtClean="0"/>
              <a:t>This will be a </a:t>
            </a:r>
            <a:r>
              <a:rPr lang="en-US" b="1" baseline="0" dirty="0" smtClean="0"/>
              <a:t>big initiative </a:t>
            </a:r>
            <a:r>
              <a:rPr lang="en-US" baseline="0" dirty="0" smtClean="0"/>
              <a:t>for the Green Team Reps so it may be a good time to </a:t>
            </a:r>
            <a:r>
              <a:rPr lang="en-US" b="1" baseline="0" dirty="0" smtClean="0"/>
              <a:t>evaluate your representative</a:t>
            </a:r>
            <a:r>
              <a:rPr lang="en-US" baseline="0" dirty="0" smtClean="0"/>
              <a:t> and decide if your department needs more than 1 rep.  And </a:t>
            </a:r>
            <a:r>
              <a:rPr lang="en-US" b="1" baseline="0" dirty="0" smtClean="0"/>
              <a:t>is your current rep(s) the best fit for this project?</a:t>
            </a:r>
          </a:p>
          <a:p>
            <a:endParaRPr lang="en-US" baseline="0" dirty="0" smtClean="0"/>
          </a:p>
          <a:p>
            <a:r>
              <a:rPr lang="en-US" baseline="0" dirty="0" smtClean="0"/>
              <a:t>Can you get back to me by </a:t>
            </a:r>
            <a:r>
              <a:rPr lang="en-US" b="1" baseline="0" dirty="0" smtClean="0"/>
              <a:t>April 29</a:t>
            </a:r>
            <a:r>
              <a:rPr lang="en-US" b="1" baseline="30000" dirty="0" smtClean="0"/>
              <a:t>th</a:t>
            </a:r>
            <a:r>
              <a:rPr lang="en-US" b="1" baseline="0" dirty="0" smtClean="0"/>
              <a:t> with your Green Team reps </a:t>
            </a:r>
            <a:r>
              <a:rPr lang="en-US" baseline="0" dirty="0" smtClean="0"/>
              <a:t>so I can create a new group and send meeting invitations to new members.</a:t>
            </a:r>
            <a:endParaRPr lang="en-US" dirty="0"/>
          </a:p>
        </p:txBody>
      </p:sp>
      <p:sp>
        <p:nvSpPr>
          <p:cNvPr id="4" name="Slide Number Placeholder 3"/>
          <p:cNvSpPr>
            <a:spLocks noGrp="1"/>
          </p:cNvSpPr>
          <p:nvPr>
            <p:ph type="sldNum" sz="quarter" idx="10"/>
          </p:nvPr>
        </p:nvSpPr>
        <p:spPr/>
        <p:txBody>
          <a:bodyPr/>
          <a:lstStyle/>
          <a:p>
            <a:fld id="{2695E7C8-A23E-44FF-9909-D2EC0C8FEC3A}" type="slidenum">
              <a:rPr lang="en-US" smtClean="0"/>
              <a:t>4</a:t>
            </a:fld>
            <a:endParaRPr lang="en-US"/>
          </a:p>
        </p:txBody>
      </p:sp>
    </p:spTree>
    <p:extLst>
      <p:ext uri="{BB962C8B-B14F-4D97-AF65-F5344CB8AC3E}">
        <p14:creationId xmlns:p14="http://schemas.microsoft.com/office/powerpoint/2010/main" val="2037472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DB76188-D75D-4F16-86C0-88B6DCA0866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76188-D75D-4F16-86C0-88B6DCA086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76188-D75D-4F16-86C0-88B6DCA086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76188-D75D-4F16-86C0-88B6DCA086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76188-D75D-4F16-86C0-88B6DCA0866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B76188-D75D-4F16-86C0-88B6DCA086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DB76188-D75D-4F16-86C0-88B6DCA086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DB76188-D75D-4F16-86C0-88B6DCA086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DB76188-D75D-4F16-86C0-88B6DCA0866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B76188-D75D-4F16-86C0-88B6DCA086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ECA14CA-3A2E-4F5D-97A2-0DBD2AC64D9A}" type="datetimeFigureOut">
              <a:rPr lang="en-US" smtClean="0"/>
              <a:t>6/18/2018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B76188-D75D-4F16-86C0-88B6DCA0866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ECA14CA-3A2E-4F5D-97A2-0DBD2AC64D9A}" type="datetimeFigureOut">
              <a:rPr lang="en-US" smtClean="0"/>
              <a:t>6/18/2018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DB76188-D75D-4F16-86C0-88B6DCA0866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www.google.com/url?sa=i&amp;rct=j&amp;q=&amp;esrc=s&amp;source=images&amp;cd=&amp;cad=rja&amp;uact=8&amp;ved=0ahUKEwiJmYWZm6zTAhVp1oMKHe_KDdQQjRwIBw&amp;url=https://www.amazon.com/Biodiversity-Recovery-Chicago-Regional-Council/dp/B000O72T3U&amp;psig=AFQjCNFu7G6U1917pUOLdPxTwEVhy_2ACQ&amp;ust=1492543273318917"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45254"/>
            <a:ext cx="6781800" cy="5007946"/>
          </a:xfrm>
        </p:spPr>
        <p:txBody>
          <a:bodyPr>
            <a:normAutofit/>
          </a:bodyPr>
          <a:lstStyle/>
          <a:p>
            <a:pPr algn="l"/>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Environmental Planning in Schaumburg:</a:t>
            </a:r>
            <a:r>
              <a:rPr lang="en-US" sz="3200" dirty="0"/>
              <a:t/>
            </a:r>
            <a:br>
              <a:rPr lang="en-US" sz="3200" dirty="0"/>
            </a:br>
            <a:r>
              <a:rPr lang="en-US" sz="3200" dirty="0" smtClean="0"/>
              <a:t/>
            </a:r>
            <a:br>
              <a:rPr lang="en-US" sz="3200" dirty="0" smtClean="0"/>
            </a:br>
            <a:r>
              <a:rPr lang="en-US" sz="3200" dirty="0" smtClean="0"/>
              <a:t>Get consensus</a:t>
            </a:r>
            <a:br>
              <a:rPr lang="en-US" sz="3200" dirty="0" smtClean="0"/>
            </a:br>
            <a:r>
              <a:rPr lang="en-US" sz="2000" dirty="0" smtClean="0"/>
              <a:t>Created a timeline of environmental planning </a:t>
            </a:r>
            <a:br>
              <a:rPr lang="en-US" sz="2000" dirty="0" smtClean="0"/>
            </a:br>
            <a:r>
              <a:rPr lang="en-US" sz="2000" dirty="0" smtClean="0"/>
              <a:t>Showed how a sustainability plan would align with regional, state and national plans</a:t>
            </a:r>
            <a:br>
              <a:rPr lang="en-US" sz="2000" dirty="0" smtClean="0"/>
            </a:br>
            <a:r>
              <a:rPr lang="en-US" sz="2000" dirty="0"/>
              <a:t/>
            </a:r>
            <a:br>
              <a:rPr lang="en-US" sz="2000" dirty="0"/>
            </a:br>
            <a:r>
              <a:rPr lang="en-US" sz="2000" dirty="0" smtClean="0"/>
              <a:t/>
            </a:r>
            <a:br>
              <a:rPr lang="en-US" sz="2000" dirty="0" smtClean="0"/>
            </a:br>
            <a:endParaRPr lang="en-US" sz="20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1137" y="744537"/>
            <a:ext cx="2079625" cy="1601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0671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smtClean="0"/>
              <a:t>Align with Regional Environmental Planning</a:t>
            </a:r>
            <a:endParaRPr lang="en-US" sz="3600" dirty="0"/>
          </a:p>
        </p:txBody>
      </p:sp>
      <p:sp>
        <p:nvSpPr>
          <p:cNvPr id="3" name="Content Placeholder 2"/>
          <p:cNvSpPr>
            <a:spLocks noGrp="1"/>
          </p:cNvSpPr>
          <p:nvPr>
            <p:ph idx="1"/>
          </p:nvPr>
        </p:nvSpPr>
        <p:spPr>
          <a:xfrm>
            <a:off x="1371600" y="1524000"/>
            <a:ext cx="7239000" cy="4672840"/>
          </a:xfrm>
        </p:spPr>
        <p:txBody>
          <a:bodyPr>
            <a:normAutofit/>
          </a:bodyPr>
          <a:lstStyle/>
          <a:p>
            <a:r>
              <a:rPr lang="en-US" sz="2400" dirty="0" smtClean="0"/>
              <a:t>Chicago Wilderness Biodiversity Recovery Plan - 2001</a:t>
            </a:r>
          </a:p>
          <a:p>
            <a:r>
              <a:rPr lang="en-US" sz="2400" dirty="0" smtClean="0"/>
              <a:t>USCM Climate Protection Agreement - 2005</a:t>
            </a:r>
            <a:endParaRPr lang="en-US" sz="2400" dirty="0"/>
          </a:p>
          <a:p>
            <a:r>
              <a:rPr lang="en-US" sz="2400" dirty="0" smtClean="0"/>
              <a:t>Greenest Region Compact 1 - 2007</a:t>
            </a:r>
          </a:p>
          <a:p>
            <a:r>
              <a:rPr lang="en-US" sz="2400" dirty="0" smtClean="0"/>
              <a:t>Greenest Region Compact 2 – 2016</a:t>
            </a:r>
          </a:p>
          <a:p>
            <a:r>
              <a:rPr lang="en-US" sz="2400" dirty="0" smtClean="0"/>
              <a:t>Supports the directives in CMAP’s GoTo2040 Plan</a:t>
            </a:r>
          </a:p>
          <a:p>
            <a:pPr marL="457200" lvl="1" indent="0">
              <a:buNone/>
            </a:pPr>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152900"/>
            <a:ext cx="2158240" cy="2158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0" y="4152900"/>
            <a:ext cx="1600200" cy="206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Image result for CHICAGO WILDERNESS BIODIVERSITY RECOVERY PLAN">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6667500" y="4152900"/>
            <a:ext cx="1600200" cy="2043940"/>
          </a:xfrm>
          <a:prstGeom prst="rect">
            <a:avLst/>
          </a:prstGeom>
          <a:noFill/>
          <a:ln>
            <a:noFill/>
          </a:ln>
        </p:spPr>
      </p:pic>
    </p:spTree>
    <p:extLst>
      <p:ext uri="{BB962C8B-B14F-4D97-AF65-F5344CB8AC3E}">
        <p14:creationId xmlns:p14="http://schemas.microsoft.com/office/powerpoint/2010/main" val="88225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What will we be considering for our plan?</a:t>
            </a:r>
            <a:endParaRPr lang="en-US" sz="3600" dirty="0"/>
          </a:p>
        </p:txBody>
      </p:sp>
      <p:sp>
        <p:nvSpPr>
          <p:cNvPr id="3" name="Content Placeholder 2"/>
          <p:cNvSpPr>
            <a:spLocks noGrp="1"/>
          </p:cNvSpPr>
          <p:nvPr>
            <p:ph idx="1"/>
          </p:nvPr>
        </p:nvSpPr>
        <p:spPr>
          <a:xfrm>
            <a:off x="1295400" y="1676400"/>
            <a:ext cx="7391400" cy="4525963"/>
          </a:xfrm>
        </p:spPr>
        <p:txBody>
          <a:bodyPr>
            <a:normAutofit fontScale="70000" lnSpcReduction="20000"/>
          </a:bodyPr>
          <a:lstStyle/>
          <a:p>
            <a:r>
              <a:rPr lang="en-US" dirty="0" smtClean="0"/>
              <a:t>Climate</a:t>
            </a:r>
          </a:p>
          <a:p>
            <a:r>
              <a:rPr lang="en-US" b="1" i="1" dirty="0" smtClean="0"/>
              <a:t>Economic</a:t>
            </a:r>
            <a:r>
              <a:rPr lang="en-US" i="1" dirty="0" smtClean="0"/>
              <a:t> </a:t>
            </a:r>
            <a:r>
              <a:rPr lang="en-US" b="1" i="1" dirty="0" smtClean="0"/>
              <a:t>Development*</a:t>
            </a:r>
          </a:p>
          <a:p>
            <a:r>
              <a:rPr lang="en-US" dirty="0" smtClean="0"/>
              <a:t>Energy</a:t>
            </a:r>
          </a:p>
          <a:p>
            <a:r>
              <a:rPr lang="en-US" dirty="0" smtClean="0"/>
              <a:t>Land </a:t>
            </a:r>
          </a:p>
          <a:p>
            <a:r>
              <a:rPr lang="en-US" b="1" i="1" dirty="0" smtClean="0"/>
              <a:t>Leadership*</a:t>
            </a:r>
          </a:p>
          <a:p>
            <a:r>
              <a:rPr lang="en-US" dirty="0" smtClean="0"/>
              <a:t>Mobility</a:t>
            </a:r>
          </a:p>
          <a:p>
            <a:r>
              <a:rPr lang="en-US" dirty="0" smtClean="0"/>
              <a:t>Municipal Operations</a:t>
            </a:r>
          </a:p>
          <a:p>
            <a:r>
              <a:rPr lang="en-US" b="1" i="1" dirty="0" smtClean="0"/>
              <a:t>Sustainable</a:t>
            </a:r>
            <a:r>
              <a:rPr lang="en-US" b="1" dirty="0" smtClean="0"/>
              <a:t> </a:t>
            </a:r>
            <a:r>
              <a:rPr lang="en-US" b="1" i="1" dirty="0" smtClean="0"/>
              <a:t>Communities*</a:t>
            </a:r>
          </a:p>
          <a:p>
            <a:r>
              <a:rPr lang="en-US" dirty="0" smtClean="0"/>
              <a:t>Waste and Recycling</a:t>
            </a:r>
          </a:p>
          <a:p>
            <a:r>
              <a:rPr lang="en-US" dirty="0" smtClean="0"/>
              <a:t>Water </a:t>
            </a:r>
          </a:p>
          <a:p>
            <a:pPr marL="0" indent="0">
              <a:buNone/>
            </a:pPr>
            <a:endParaRPr lang="en-US" dirty="0" smtClean="0"/>
          </a:p>
          <a:p>
            <a:pPr marL="0" indent="0">
              <a:buNone/>
            </a:pPr>
            <a:r>
              <a:rPr lang="en-US" dirty="0" smtClean="0"/>
              <a:t>Will all of these be included?  </a:t>
            </a:r>
            <a:endParaRPr lang="en-US" dirty="0"/>
          </a:p>
        </p:txBody>
      </p:sp>
      <p:pic>
        <p:nvPicPr>
          <p:cNvPr id="5124" name="Picture 4" descr="C:\Users\mdooley\AppData\Local\Microsoft\Windows\Temporary Internet Files\Content.IE5\1O57GV0T\Thinkin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2362198"/>
            <a:ext cx="1685381"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933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Process</a:t>
            </a:r>
            <a:endParaRPr lang="en-US" dirty="0"/>
          </a:p>
        </p:txBody>
      </p:sp>
      <p:sp>
        <p:nvSpPr>
          <p:cNvPr id="3" name="Content Placeholder 2"/>
          <p:cNvSpPr>
            <a:spLocks noGrp="1"/>
          </p:cNvSpPr>
          <p:nvPr>
            <p:ph idx="1"/>
          </p:nvPr>
        </p:nvSpPr>
        <p:spPr>
          <a:xfrm>
            <a:off x="838200" y="1676400"/>
            <a:ext cx="7848600" cy="4525963"/>
          </a:xfrm>
        </p:spPr>
        <p:txBody>
          <a:bodyPr>
            <a:normAutofit fontScale="92500" lnSpcReduction="20000"/>
          </a:bodyPr>
          <a:lstStyle/>
          <a:p>
            <a:pPr lvl="1"/>
            <a:endParaRPr lang="en-US" dirty="0" smtClean="0"/>
          </a:p>
          <a:p>
            <a:pPr lvl="1"/>
            <a:r>
              <a:rPr lang="en-US" dirty="0" smtClean="0"/>
              <a:t>Green Team:  Steering Committee </a:t>
            </a:r>
          </a:p>
          <a:p>
            <a:pPr lvl="2"/>
            <a:r>
              <a:rPr lang="en-US" dirty="0" smtClean="0"/>
              <a:t>Inventory of Existing Conditions</a:t>
            </a:r>
          </a:p>
          <a:p>
            <a:pPr lvl="2"/>
            <a:r>
              <a:rPr lang="en-US" dirty="0" smtClean="0"/>
              <a:t>Key Recommendations</a:t>
            </a:r>
          </a:p>
          <a:p>
            <a:pPr lvl="2"/>
            <a:r>
              <a:rPr lang="en-US" dirty="0" smtClean="0"/>
              <a:t>Draft the plan</a:t>
            </a:r>
          </a:p>
          <a:p>
            <a:pPr lvl="1"/>
            <a:r>
              <a:rPr lang="en-US" dirty="0" smtClean="0"/>
              <a:t>At each milestone status updates will be presented to:</a:t>
            </a:r>
          </a:p>
          <a:p>
            <a:pPr lvl="2"/>
            <a:r>
              <a:rPr lang="en-US" dirty="0" smtClean="0"/>
              <a:t>Green Team</a:t>
            </a:r>
          </a:p>
          <a:p>
            <a:pPr lvl="2"/>
            <a:r>
              <a:rPr lang="en-US" dirty="0" smtClean="0"/>
              <a:t>Environmental Committee</a:t>
            </a:r>
          </a:p>
          <a:p>
            <a:pPr lvl="2"/>
            <a:r>
              <a:rPr lang="en-US" dirty="0" smtClean="0"/>
              <a:t>HHS</a:t>
            </a:r>
          </a:p>
          <a:p>
            <a:pPr lvl="1"/>
            <a:r>
              <a:rPr lang="en-US" dirty="0" smtClean="0"/>
              <a:t>Final Plan</a:t>
            </a:r>
          </a:p>
          <a:p>
            <a:pPr lvl="2"/>
            <a:r>
              <a:rPr lang="en-US" dirty="0" smtClean="0"/>
              <a:t>Village Board</a:t>
            </a:r>
          </a:p>
        </p:txBody>
      </p:sp>
      <p:pic>
        <p:nvPicPr>
          <p:cNvPr id="1034" name="Picture 10" descr="C:\Users\mdooley\AppData\Local\Microsoft\Windows\Temporary Internet Files\Content.IE5\LYVG008A\icon_43498-300x3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685800"/>
            <a:ext cx="2554704" cy="255470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895350"/>
            <a:ext cx="650268" cy="500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281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516" y="304800"/>
            <a:ext cx="8229600" cy="944562"/>
          </a:xfrm>
        </p:spPr>
        <p:txBody>
          <a:bodyPr/>
          <a:lstStyle/>
          <a:p>
            <a:r>
              <a:rPr lang="en-US" dirty="0" smtClean="0"/>
              <a:t>Schedule</a:t>
            </a:r>
            <a:endParaRPr lang="en-US" dirty="0"/>
          </a:p>
        </p:txBody>
      </p:sp>
      <p:sp>
        <p:nvSpPr>
          <p:cNvPr id="4" name="Content Placeholder 3"/>
          <p:cNvSpPr>
            <a:spLocks noGrp="1"/>
          </p:cNvSpPr>
          <p:nvPr>
            <p:ph sz="half" idx="1"/>
          </p:nvPr>
        </p:nvSpPr>
        <p:spPr>
          <a:xfrm>
            <a:off x="6172200" y="1295400"/>
            <a:ext cx="2667000" cy="4525963"/>
          </a:xfrm>
        </p:spPr>
        <p:txBody>
          <a:bodyPr>
            <a:normAutofit/>
          </a:bodyPr>
          <a:lstStyle/>
          <a:p>
            <a:pPr marL="0" indent="0">
              <a:buNone/>
            </a:pPr>
            <a:r>
              <a:rPr lang="en-US" b="1" dirty="0" smtClean="0"/>
              <a:t>The Team:</a:t>
            </a:r>
          </a:p>
          <a:p>
            <a:pPr marL="0" indent="0">
              <a:buNone/>
            </a:pPr>
            <a:r>
              <a:rPr lang="en-US" sz="1900" dirty="0" smtClean="0"/>
              <a:t>Martha Dooley, CDD</a:t>
            </a:r>
          </a:p>
          <a:p>
            <a:pPr marL="0" indent="0">
              <a:buNone/>
            </a:pPr>
            <a:r>
              <a:rPr lang="en-US" sz="1900" dirty="0" smtClean="0"/>
              <a:t>Allison Albrecht, CSD</a:t>
            </a:r>
          </a:p>
          <a:p>
            <a:pPr marL="0" indent="0">
              <a:buNone/>
            </a:pPr>
            <a:r>
              <a:rPr lang="en-US" sz="1900" dirty="0" smtClean="0"/>
              <a:t>Bill Sadlick, IT</a:t>
            </a:r>
          </a:p>
          <a:p>
            <a:pPr marL="0" indent="0">
              <a:buNone/>
            </a:pPr>
            <a:r>
              <a:rPr lang="en-US" sz="1900" dirty="0" smtClean="0"/>
              <a:t>Richard </a:t>
            </a:r>
            <a:r>
              <a:rPr lang="en-US" sz="1900" dirty="0" err="1" smtClean="0"/>
              <a:t>Bascomb</a:t>
            </a:r>
            <a:r>
              <a:rPr lang="en-US" sz="1900" dirty="0" smtClean="0"/>
              <a:t>, Trans.</a:t>
            </a:r>
          </a:p>
          <a:p>
            <a:pPr marL="0" indent="0">
              <a:buNone/>
            </a:pPr>
            <a:r>
              <a:rPr lang="en-US" sz="1900" dirty="0" smtClean="0"/>
              <a:t>Clayton Black, VMO</a:t>
            </a:r>
          </a:p>
          <a:p>
            <a:pPr marL="0" indent="0">
              <a:buNone/>
            </a:pPr>
            <a:r>
              <a:rPr lang="en-US" sz="1900" dirty="0" smtClean="0"/>
              <a:t>Rob Covey, CDD</a:t>
            </a:r>
          </a:p>
          <a:p>
            <a:pPr marL="0" indent="0">
              <a:buNone/>
            </a:pPr>
            <a:r>
              <a:rPr lang="en-US" sz="1900" dirty="0" smtClean="0"/>
              <a:t>Russ Deering, Fire</a:t>
            </a:r>
          </a:p>
          <a:p>
            <a:pPr marL="0" indent="0">
              <a:buNone/>
            </a:pPr>
            <a:r>
              <a:rPr lang="en-US" sz="1900" dirty="0" smtClean="0"/>
              <a:t>Helen Joyce, Police</a:t>
            </a:r>
          </a:p>
          <a:p>
            <a:pPr marL="0" indent="0">
              <a:buNone/>
            </a:pPr>
            <a:r>
              <a:rPr lang="en-US" sz="1900" dirty="0" smtClean="0"/>
              <a:t>Martin Metreger, EPW</a:t>
            </a:r>
          </a:p>
          <a:p>
            <a:pPr marL="0" indent="0">
              <a:buNone/>
            </a:pPr>
            <a:r>
              <a:rPr lang="en-US" sz="1900" dirty="0" smtClean="0"/>
              <a:t>Jack Netter, Cultural Arts</a:t>
            </a:r>
          </a:p>
          <a:p>
            <a:pPr lvl="1"/>
            <a:endParaRPr lang="en-US" dirty="0" smtClean="0"/>
          </a:p>
          <a:p>
            <a:pPr lvl="1"/>
            <a:endParaRPr lang="en-US" dirty="0"/>
          </a:p>
        </p:txBody>
      </p:sp>
      <p:pic>
        <p:nvPicPr>
          <p:cNvPr id="1028" name="Picture 4" descr="C:\Users\mdooley\AppData\Local\Microsoft\Windows\Temporary Internet Files\Content.IE5\9OFO1ZTS\large-Ribbon-Banner-33.3-5445[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5486400"/>
            <a:ext cx="2133600" cy="54051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419225"/>
            <a:ext cx="4343400" cy="444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9941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1606" y="0"/>
            <a:ext cx="5300787" cy="6858000"/>
          </a:xfrm>
          <a:prstGeom prst="rect">
            <a:avLst/>
          </a:prstGeom>
        </p:spPr>
      </p:pic>
    </p:spTree>
    <p:extLst>
      <p:ext uri="{BB962C8B-B14F-4D97-AF65-F5344CB8AC3E}">
        <p14:creationId xmlns:p14="http://schemas.microsoft.com/office/powerpoint/2010/main" val="1686167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1774</TotalTime>
  <Words>765</Words>
  <Application>Microsoft Office PowerPoint</Application>
  <PresentationFormat>On-screen Show (4:3)</PresentationFormat>
  <Paragraphs>104</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Gill Sans MT</vt:lpstr>
      <vt:lpstr>Verdana</vt:lpstr>
      <vt:lpstr>Wingdings 2</vt:lpstr>
      <vt:lpstr>Solstice</vt:lpstr>
      <vt:lpstr>   Environmental Planning in Schaumburg:  Get consensus Created a timeline of environmental planning  Showed how a sustainability plan would align with regional, state and national plans   </vt:lpstr>
      <vt:lpstr>Align with Regional Environmental Planning</vt:lpstr>
      <vt:lpstr>What will we be considering for our plan?</vt:lpstr>
      <vt:lpstr>Process</vt:lpstr>
      <vt:lpstr>Schedule</vt:lpstr>
      <vt:lpstr>PowerPoint Presentation</vt:lpstr>
    </vt:vector>
  </TitlesOfParts>
  <Company>Village of Schaumburg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Planning in Schaumburg: 2001:  VOS Biodiversity Recovery Plan and ordinance amendments 2007: staff directed to complete an inventory of green initiatives  2008:Village Board approved C GAP</dc:title>
  <dc:creator>Martha Dooley</dc:creator>
  <cp:lastModifiedBy>Edith Makra</cp:lastModifiedBy>
  <cp:revision>47</cp:revision>
  <cp:lastPrinted>2016-05-20T14:04:41Z</cp:lastPrinted>
  <dcterms:created xsi:type="dcterms:W3CDTF">2016-04-11T19:26:15Z</dcterms:created>
  <dcterms:modified xsi:type="dcterms:W3CDTF">2018-06-18T21:18:00Z</dcterms:modified>
</cp:coreProperties>
</file>