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6" r:id="rId1"/>
    <p:sldMasterId id="2147483906" r:id="rId2"/>
    <p:sldMasterId id="2147483918" r:id="rId3"/>
    <p:sldMasterId id="2147483946" r:id="rId4"/>
    <p:sldMasterId id="2147483958" r:id="rId5"/>
  </p:sldMasterIdLst>
  <p:notesMasterIdLst>
    <p:notesMasterId r:id="rId20"/>
  </p:notesMasterIdLst>
  <p:handoutMasterIdLst>
    <p:handoutMasterId r:id="rId21"/>
  </p:handoutMasterIdLst>
  <p:sldIdLst>
    <p:sldId id="626" r:id="rId6"/>
    <p:sldId id="733" r:id="rId7"/>
    <p:sldId id="734" r:id="rId8"/>
    <p:sldId id="745" r:id="rId9"/>
    <p:sldId id="747" r:id="rId10"/>
    <p:sldId id="746" r:id="rId11"/>
    <p:sldId id="267" r:id="rId12"/>
    <p:sldId id="748" r:id="rId13"/>
    <p:sldId id="749" r:id="rId14"/>
    <p:sldId id="750" r:id="rId15"/>
    <p:sldId id="751" r:id="rId16"/>
    <p:sldId id="752" r:id="rId17"/>
    <p:sldId id="743" r:id="rId18"/>
    <p:sldId id="716" r:id="rId19"/>
  </p:sldIdLst>
  <p:sldSz cx="9144000" cy="6858000" type="screen4x3"/>
  <p:notesSz cx="7023100" cy="93091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extLst>
    <p:ext uri="{521415D9-36F7-43E2-AB2F-B90AF26B5E84}">
      <p14:sectionLst xmlns:p14="http://schemas.microsoft.com/office/powerpoint/2010/main">
        <p14:section name="Default Section" id="{24AAE05D-4FB8-477E-A6C5-76C3ABA71BAF}">
          <p14:sldIdLst>
            <p14:sldId id="626"/>
            <p14:sldId id="733"/>
            <p14:sldId id="734"/>
            <p14:sldId id="745"/>
            <p14:sldId id="747"/>
            <p14:sldId id="746"/>
            <p14:sldId id="267"/>
            <p14:sldId id="748"/>
            <p14:sldId id="749"/>
            <p14:sldId id="750"/>
            <p14:sldId id="751"/>
            <p14:sldId id="752"/>
            <p14:sldId id="743"/>
            <p14:sldId id="71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0500"/>
    <a:srgbClr val="B9B9B9"/>
    <a:srgbClr val="FFBBC0"/>
    <a:srgbClr val="D799FF"/>
    <a:srgbClr val="7A81FF"/>
    <a:srgbClr val="00CC99"/>
    <a:srgbClr val="C2FFF0"/>
    <a:srgbClr val="FF7719"/>
    <a:srgbClr val="FAF89E"/>
    <a:srgbClr val="A200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2" autoAdjust="0"/>
    <p:restoredTop sz="73112" autoAdjust="0"/>
  </p:normalViewPr>
  <p:slideViewPr>
    <p:cSldViewPr>
      <p:cViewPr varScale="1">
        <p:scale>
          <a:sx n="46" d="100"/>
          <a:sy n="46" d="100"/>
        </p:scale>
        <p:origin x="153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1"/>
            <a:ext cx="3043649" cy="464839"/>
          </a:xfrm>
          <a:prstGeom prst="rect">
            <a:avLst/>
          </a:prstGeom>
          <a:noFill/>
          <a:ln w="9525">
            <a:noFill/>
            <a:miter lim="800000"/>
            <a:headEnd/>
            <a:tailEnd/>
          </a:ln>
          <a:effectLst/>
        </p:spPr>
        <p:txBody>
          <a:bodyPr vert="horz" wrap="square" lIns="93311" tIns="46656" rIns="93311" bIns="46656" numCol="1" anchor="t" anchorCtr="0" compatLnSpc="1">
            <a:prstTxWarp prst="textNoShape">
              <a:avLst/>
            </a:prstTxWarp>
          </a:bodyPr>
          <a:lstStyle>
            <a:lvl1pPr defTabSz="933283">
              <a:defRPr sz="1300">
                <a:latin typeface="Arial"/>
                <a:ea typeface="+mn-ea"/>
                <a:cs typeface="+mn-cs"/>
              </a:defRPr>
            </a:lvl1pPr>
          </a:lstStyle>
          <a:p>
            <a:pPr>
              <a:defRPr/>
            </a:pPr>
            <a:endParaRPr lang="en-US" dirty="0"/>
          </a:p>
        </p:txBody>
      </p:sp>
      <p:sp>
        <p:nvSpPr>
          <p:cNvPr id="10243" name="Rectangle 3"/>
          <p:cNvSpPr>
            <a:spLocks noGrp="1" noChangeArrowheads="1"/>
          </p:cNvSpPr>
          <p:nvPr>
            <p:ph type="dt" sz="quarter" idx="1"/>
          </p:nvPr>
        </p:nvSpPr>
        <p:spPr bwMode="auto">
          <a:xfrm>
            <a:off x="3979454" y="1"/>
            <a:ext cx="3043648" cy="464839"/>
          </a:xfrm>
          <a:prstGeom prst="rect">
            <a:avLst/>
          </a:prstGeom>
          <a:noFill/>
          <a:ln w="9525">
            <a:noFill/>
            <a:miter lim="800000"/>
            <a:headEnd/>
            <a:tailEnd/>
          </a:ln>
          <a:effectLst/>
        </p:spPr>
        <p:txBody>
          <a:bodyPr vert="horz" wrap="square" lIns="93311" tIns="46656" rIns="93311" bIns="46656" numCol="1" anchor="t" anchorCtr="0" compatLnSpc="1">
            <a:prstTxWarp prst="textNoShape">
              <a:avLst/>
            </a:prstTxWarp>
          </a:bodyPr>
          <a:lstStyle>
            <a:lvl1pPr algn="r" defTabSz="933283">
              <a:defRPr sz="1300">
                <a:latin typeface="Arial"/>
                <a:ea typeface="+mn-ea"/>
                <a:cs typeface="+mn-cs"/>
              </a:defRPr>
            </a:lvl1pPr>
          </a:lstStyle>
          <a:p>
            <a:pPr>
              <a:defRPr/>
            </a:pPr>
            <a:endParaRPr lang="en-US" dirty="0"/>
          </a:p>
        </p:txBody>
      </p:sp>
      <p:sp>
        <p:nvSpPr>
          <p:cNvPr id="10244" name="Rectangle 4"/>
          <p:cNvSpPr>
            <a:spLocks noGrp="1" noChangeArrowheads="1"/>
          </p:cNvSpPr>
          <p:nvPr>
            <p:ph type="ftr" sz="quarter" idx="2"/>
          </p:nvPr>
        </p:nvSpPr>
        <p:spPr bwMode="auto">
          <a:xfrm>
            <a:off x="0" y="8844261"/>
            <a:ext cx="3043649" cy="464839"/>
          </a:xfrm>
          <a:prstGeom prst="rect">
            <a:avLst/>
          </a:prstGeom>
          <a:noFill/>
          <a:ln w="9525">
            <a:noFill/>
            <a:miter lim="800000"/>
            <a:headEnd/>
            <a:tailEnd/>
          </a:ln>
          <a:effectLst/>
        </p:spPr>
        <p:txBody>
          <a:bodyPr vert="horz" wrap="square" lIns="93311" tIns="46656" rIns="93311" bIns="46656" numCol="1" anchor="b" anchorCtr="0" compatLnSpc="1">
            <a:prstTxWarp prst="textNoShape">
              <a:avLst/>
            </a:prstTxWarp>
          </a:bodyPr>
          <a:lstStyle>
            <a:lvl1pPr defTabSz="933283">
              <a:defRPr sz="1300">
                <a:latin typeface="Arial"/>
                <a:ea typeface="+mn-ea"/>
                <a:cs typeface="+mn-cs"/>
              </a:defRPr>
            </a:lvl1pPr>
          </a:lstStyle>
          <a:p>
            <a:pPr>
              <a:defRPr/>
            </a:pPr>
            <a:endParaRPr lang="en-US" dirty="0"/>
          </a:p>
        </p:txBody>
      </p:sp>
      <p:sp>
        <p:nvSpPr>
          <p:cNvPr id="10245" name="Rectangle 5"/>
          <p:cNvSpPr>
            <a:spLocks noGrp="1" noChangeArrowheads="1"/>
          </p:cNvSpPr>
          <p:nvPr>
            <p:ph type="sldNum" sz="quarter" idx="3"/>
          </p:nvPr>
        </p:nvSpPr>
        <p:spPr bwMode="auto">
          <a:xfrm>
            <a:off x="3979454" y="8844261"/>
            <a:ext cx="3043648" cy="464839"/>
          </a:xfrm>
          <a:prstGeom prst="rect">
            <a:avLst/>
          </a:prstGeom>
          <a:noFill/>
          <a:ln w="9525">
            <a:noFill/>
            <a:miter lim="800000"/>
            <a:headEnd/>
            <a:tailEnd/>
          </a:ln>
          <a:effectLst/>
        </p:spPr>
        <p:txBody>
          <a:bodyPr vert="horz" wrap="square" lIns="93311" tIns="46656" rIns="93311" bIns="46656" numCol="1" anchor="b" anchorCtr="0" compatLnSpc="1">
            <a:prstTxWarp prst="textNoShape">
              <a:avLst/>
            </a:prstTxWarp>
          </a:bodyPr>
          <a:lstStyle>
            <a:lvl1pPr algn="r" defTabSz="933283">
              <a:defRPr sz="1300">
                <a:latin typeface="Arial" charset="0"/>
              </a:defRPr>
            </a:lvl1pPr>
          </a:lstStyle>
          <a:p>
            <a:fld id="{D24719B8-7BEB-0149-BDC1-4E0B2420EAEE}" type="slidenum">
              <a:rPr lang="en-US" altLang="en-US"/>
              <a:pPr/>
              <a:t>‹#›</a:t>
            </a:fld>
            <a:endParaRPr lang="en-US" altLang="en-US" dirty="0"/>
          </a:p>
        </p:txBody>
      </p:sp>
    </p:spTree>
    <p:extLst>
      <p:ext uri="{BB962C8B-B14F-4D97-AF65-F5344CB8AC3E}">
        <p14:creationId xmlns:p14="http://schemas.microsoft.com/office/powerpoint/2010/main" val="1182428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49" cy="464839"/>
          </a:xfrm>
          <a:prstGeom prst="rect">
            <a:avLst/>
          </a:prstGeom>
        </p:spPr>
        <p:txBody>
          <a:bodyPr vert="horz" lIns="88271" tIns="44136" rIns="88271" bIns="44136" rtlCol="0"/>
          <a:lstStyle>
            <a:lvl1pPr algn="l">
              <a:defRPr sz="1200">
                <a:latin typeface="Arial"/>
                <a:ea typeface="+mn-ea"/>
                <a:cs typeface="+mn-cs"/>
              </a:defRPr>
            </a:lvl1pPr>
          </a:lstStyle>
          <a:p>
            <a:pPr>
              <a:defRPr/>
            </a:pPr>
            <a:endParaRPr lang="en-US" dirty="0"/>
          </a:p>
        </p:txBody>
      </p:sp>
      <p:sp>
        <p:nvSpPr>
          <p:cNvPr id="3" name="Date Placeholder 2"/>
          <p:cNvSpPr>
            <a:spLocks noGrp="1"/>
          </p:cNvSpPr>
          <p:nvPr>
            <p:ph type="dt" idx="1"/>
          </p:nvPr>
        </p:nvSpPr>
        <p:spPr>
          <a:xfrm>
            <a:off x="3977928" y="1"/>
            <a:ext cx="3043649" cy="464839"/>
          </a:xfrm>
          <a:prstGeom prst="rect">
            <a:avLst/>
          </a:prstGeom>
        </p:spPr>
        <p:txBody>
          <a:bodyPr vert="horz" wrap="square" lIns="88271" tIns="44136" rIns="88271" bIns="44136" numCol="1" anchor="t" anchorCtr="0" compatLnSpc="1">
            <a:prstTxWarp prst="textNoShape">
              <a:avLst/>
            </a:prstTxWarp>
          </a:bodyPr>
          <a:lstStyle>
            <a:lvl1pPr algn="r">
              <a:defRPr sz="1200">
                <a:latin typeface="Arial" charset="0"/>
              </a:defRPr>
            </a:lvl1pPr>
          </a:lstStyle>
          <a:p>
            <a:fld id="{FCA980ED-9ACA-1645-9F6D-00D644597699}" type="datetime1">
              <a:rPr lang="en-US" altLang="en-US"/>
              <a:pPr/>
              <a:t>9/17/2018</a:t>
            </a:fld>
            <a:endParaRPr lang="en-US" alt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88271" tIns="44136" rIns="88271" bIns="44136" rtlCol="0" anchor="ctr"/>
          <a:lstStyle/>
          <a:p>
            <a:pPr lvl="0"/>
            <a:endParaRPr lang="en-US" noProof="0" dirty="0"/>
          </a:p>
        </p:txBody>
      </p:sp>
      <p:sp>
        <p:nvSpPr>
          <p:cNvPr id="5" name="Notes Placeholder 4"/>
          <p:cNvSpPr>
            <a:spLocks noGrp="1"/>
          </p:cNvSpPr>
          <p:nvPr>
            <p:ph type="body" sz="quarter" idx="3"/>
          </p:nvPr>
        </p:nvSpPr>
        <p:spPr>
          <a:xfrm>
            <a:off x="702617" y="4422132"/>
            <a:ext cx="5617870" cy="4188171"/>
          </a:xfrm>
          <a:prstGeom prst="rect">
            <a:avLst/>
          </a:prstGeom>
        </p:spPr>
        <p:txBody>
          <a:bodyPr vert="horz" lIns="88271" tIns="44136" rIns="88271" bIns="4413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722"/>
            <a:ext cx="3043649" cy="464839"/>
          </a:xfrm>
          <a:prstGeom prst="rect">
            <a:avLst/>
          </a:prstGeom>
        </p:spPr>
        <p:txBody>
          <a:bodyPr vert="horz" lIns="88271" tIns="44136" rIns="88271" bIns="44136" rtlCol="0" anchor="b"/>
          <a:lstStyle>
            <a:lvl1pPr algn="l">
              <a:defRPr sz="1200">
                <a:latin typeface="Arial"/>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7928" y="8842722"/>
            <a:ext cx="3043649" cy="464839"/>
          </a:xfrm>
          <a:prstGeom prst="rect">
            <a:avLst/>
          </a:prstGeom>
        </p:spPr>
        <p:txBody>
          <a:bodyPr vert="horz" wrap="square" lIns="88271" tIns="44136" rIns="88271" bIns="44136" numCol="1" anchor="b" anchorCtr="0" compatLnSpc="1">
            <a:prstTxWarp prst="textNoShape">
              <a:avLst/>
            </a:prstTxWarp>
          </a:bodyPr>
          <a:lstStyle>
            <a:lvl1pPr algn="r">
              <a:defRPr sz="1200">
                <a:latin typeface="Arial" charset="0"/>
              </a:defRPr>
            </a:lvl1pPr>
          </a:lstStyle>
          <a:p>
            <a:fld id="{AF776C8F-E4BA-044B-BAE9-3A4871D92EAC}" type="slidenum">
              <a:rPr lang="en-US" altLang="en-US"/>
              <a:pPr/>
              <a:t>‹#›</a:t>
            </a:fld>
            <a:endParaRPr lang="en-US" altLang="en-US" dirty="0"/>
          </a:p>
        </p:txBody>
      </p:sp>
    </p:spTree>
    <p:extLst>
      <p:ext uri="{BB962C8B-B14F-4D97-AF65-F5344CB8AC3E}">
        <p14:creationId xmlns:p14="http://schemas.microsoft.com/office/powerpoint/2010/main" val="4200607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oncordnh.legistar.com/LegislationDetail.aspx?ID=3544028&amp;GUID=B9DF27E3-2F94-47A9-A12C-D0185BDD4FCB&amp;Options=&amp;Search="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FE9D21-BE83-C84C-A974-3053682DAA57}" type="slidenum">
              <a:rPr lang="en-US">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522979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23484c1f56_0_3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23484c1f56_0_3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0" fontAlgn="base" latinLnBrk="0" hangingPunct="0">
              <a:lnSpc>
                <a:spcPct val="100000"/>
              </a:lnSpc>
              <a:spcBef>
                <a:spcPts val="0"/>
              </a:spcBef>
              <a:spcAft>
                <a:spcPts val="0"/>
              </a:spcAft>
              <a:buClr>
                <a:schemeClr val="dk1"/>
              </a:buClr>
              <a:buSzPts val="1200"/>
              <a:buFontTx/>
              <a:buNone/>
              <a:tabLst/>
              <a:defRPr/>
            </a:pPr>
            <a:r>
              <a:rPr lang="en-US" sz="1200" kern="1200" dirty="0">
                <a:solidFill>
                  <a:schemeClr val="tx1"/>
                </a:solidFill>
                <a:effectLst/>
                <a:latin typeface="+mn-lt"/>
                <a:ea typeface="ＭＳ Ｐゴシック" charset="-128"/>
                <a:cs typeface="ＭＳ Ｐゴシック" charset="-128"/>
              </a:rPr>
              <a:t>Energy efficiency reduces the electricity consumption for residents and businesses in the community, and as such is the lowest cost energy resource and should be the centerpiece of any plan to transition to 100% clean energy.  </a:t>
            </a:r>
          </a:p>
          <a:p>
            <a:pPr marL="0" marR="0" lvl="0" indent="0" algn="l" defTabSz="914400" rtl="0" eaLnBrk="0" fontAlgn="base" latinLnBrk="0" hangingPunct="0">
              <a:lnSpc>
                <a:spcPct val="100000"/>
              </a:lnSpc>
              <a:spcBef>
                <a:spcPts val="0"/>
              </a:spcBef>
              <a:spcAft>
                <a:spcPts val="0"/>
              </a:spcAft>
              <a:buClr>
                <a:schemeClr val="dk1"/>
              </a:buClr>
              <a:buSzPts val="1200"/>
              <a:buFontTx/>
              <a:buNone/>
              <a:tabLst/>
              <a:defRPr/>
            </a:pPr>
            <a:endParaRPr lang="en-US" sz="1200" kern="1200" dirty="0">
              <a:solidFill>
                <a:schemeClr val="tx1"/>
              </a:solidFill>
              <a:effectLst/>
              <a:latin typeface="+mn-lt"/>
              <a:ea typeface="ＭＳ Ｐゴシック" charset="-128"/>
              <a:cs typeface="ＭＳ Ｐゴシック" charset="-128"/>
            </a:endParaRPr>
          </a:p>
          <a:p>
            <a:pPr marL="0" marR="0" lvl="0" indent="0" algn="l" defTabSz="914400" rtl="0" eaLnBrk="0" fontAlgn="base" latinLnBrk="0" hangingPunct="0">
              <a:lnSpc>
                <a:spcPct val="100000"/>
              </a:lnSpc>
              <a:spcBef>
                <a:spcPts val="0"/>
              </a:spcBef>
              <a:spcAft>
                <a:spcPts val="0"/>
              </a:spcAft>
              <a:buClr>
                <a:schemeClr val="dk1"/>
              </a:buClr>
              <a:buSzPts val="1200"/>
              <a:buFontTx/>
              <a:buNone/>
              <a:tabLst/>
              <a:defRPr/>
            </a:pPr>
            <a:endParaRPr dirty="0"/>
          </a:p>
        </p:txBody>
      </p:sp>
      <p:sp>
        <p:nvSpPr>
          <p:cNvPr id="668" name="Google Shape;668;g23484c1f56_0_36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ＭＳ Ｐゴシック" charset="-128"/>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400" b="0" i="0" u="none" strike="noStrike" kern="0" cap="none" spc="0" normalizeH="0" baseline="0" noProof="0" dirty="0">
              <a:ln>
                <a:noFill/>
              </a:ln>
              <a:solidFill>
                <a:srgbClr val="000000"/>
              </a:solidFill>
              <a:effectLst/>
              <a:uLnTx/>
              <a:uFillTx/>
              <a:latin typeface="Arial"/>
              <a:ea typeface="ＭＳ Ｐゴシック" charset="-128"/>
              <a:cs typeface="Arial"/>
              <a:sym typeface="Arial"/>
            </a:endParaRPr>
          </a:p>
        </p:txBody>
      </p:sp>
    </p:spTree>
    <p:extLst>
      <p:ext uri="{BB962C8B-B14F-4D97-AF65-F5344CB8AC3E}">
        <p14:creationId xmlns:p14="http://schemas.microsoft.com/office/powerpoint/2010/main" val="384320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23484c1f56_0_3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23484c1f56_0_3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0" fontAlgn="base" latinLnBrk="0" hangingPunct="0">
              <a:lnSpc>
                <a:spcPct val="100000"/>
              </a:lnSpc>
              <a:spcBef>
                <a:spcPts val="0"/>
              </a:spcBef>
              <a:spcAft>
                <a:spcPts val="0"/>
              </a:spcAft>
              <a:buClr>
                <a:schemeClr val="dk1"/>
              </a:buClr>
              <a:buSzPts val="1200"/>
              <a:buFontTx/>
              <a:buNone/>
              <a:tabLst/>
              <a:defRPr/>
            </a:pPr>
            <a:r>
              <a:rPr lang="en-US" dirty="0"/>
              <a:t>These cities have already done the work on organizing and bringing a diverse coalition of people to the table.  And as we learn the lesson from these 5 cites, we’ll then be able to pivot to help support other places.</a:t>
            </a:r>
          </a:p>
          <a:p>
            <a:pPr marL="0" marR="0" lvl="0" indent="0" algn="l" defTabSz="914400" rtl="0" eaLnBrk="0" fontAlgn="base" latinLnBrk="0" hangingPunct="0">
              <a:lnSpc>
                <a:spcPct val="100000"/>
              </a:lnSpc>
              <a:spcBef>
                <a:spcPts val="0"/>
              </a:spcBef>
              <a:spcAft>
                <a:spcPts val="0"/>
              </a:spcAft>
              <a:buClr>
                <a:schemeClr val="dk1"/>
              </a:buClr>
              <a:buSzPts val="1200"/>
              <a:buFontTx/>
              <a:buNone/>
              <a:tabLst/>
              <a:defRPr/>
            </a:pPr>
            <a:endParaRPr lang="en-US" dirty="0"/>
          </a:p>
          <a:p>
            <a:pPr marL="0" marR="0" lvl="0" indent="0" algn="l" defTabSz="914400" rtl="0" eaLnBrk="0" fontAlgn="base" latinLnBrk="0" hangingPunct="0">
              <a:lnSpc>
                <a:spcPct val="100000"/>
              </a:lnSpc>
              <a:spcBef>
                <a:spcPts val="0"/>
              </a:spcBef>
              <a:spcAft>
                <a:spcPts val="0"/>
              </a:spcAft>
              <a:buClr>
                <a:schemeClr val="dk1"/>
              </a:buClr>
              <a:buSzPts val="1200"/>
              <a:buFontTx/>
              <a:buNone/>
              <a:tabLst/>
              <a:defRPr/>
            </a:pPr>
            <a:r>
              <a:rPr lang="en-US" sz="1200" b="0" i="0" kern="1200" dirty="0">
                <a:solidFill>
                  <a:schemeClr val="tx1"/>
                </a:solidFill>
                <a:effectLst/>
                <a:latin typeface="+mn-lt"/>
                <a:ea typeface="ＭＳ Ｐゴシック" charset="-128"/>
                <a:cs typeface="ＭＳ Ｐゴシック" charset="-128"/>
              </a:rPr>
              <a:t>Evanston – draft plan includes achieving 100 percent renewable electricity for all Evanston properties by 2035</a:t>
            </a:r>
          </a:p>
          <a:p>
            <a:pPr marL="0" marR="0" lvl="0" indent="0" algn="l" defTabSz="914400" rtl="0" eaLnBrk="0" fontAlgn="base" latinLnBrk="0" hangingPunct="0">
              <a:lnSpc>
                <a:spcPct val="100000"/>
              </a:lnSpc>
              <a:spcBef>
                <a:spcPts val="0"/>
              </a:spcBef>
              <a:spcAft>
                <a:spcPts val="0"/>
              </a:spcAft>
              <a:buClr>
                <a:schemeClr val="dk1"/>
              </a:buClr>
              <a:buSzPts val="1200"/>
              <a:buFontTx/>
              <a:buNone/>
              <a:tabLst/>
              <a:defRPr/>
            </a:pPr>
            <a:endParaRPr lang="en-US" sz="1200" b="0" i="0" kern="1200" dirty="0">
              <a:solidFill>
                <a:schemeClr val="tx1"/>
              </a:solidFill>
              <a:effectLst/>
              <a:latin typeface="+mn-lt"/>
              <a:ea typeface="ＭＳ Ｐゴシック" charset="-128"/>
              <a:cs typeface="ＭＳ Ｐゴシック" charset="-128"/>
            </a:endParaRPr>
          </a:p>
          <a:p>
            <a:pPr marL="0" marR="0" lvl="0" indent="0" algn="l" defTabSz="914400" rtl="0" eaLnBrk="0" fontAlgn="base" latinLnBrk="0" hangingPunct="0">
              <a:lnSpc>
                <a:spcPct val="100000"/>
              </a:lnSpc>
              <a:spcBef>
                <a:spcPts val="0"/>
              </a:spcBef>
              <a:spcAft>
                <a:spcPts val="0"/>
              </a:spcAft>
              <a:buClr>
                <a:schemeClr val="dk1"/>
              </a:buClr>
              <a:buSzPts val="1200"/>
              <a:buFontTx/>
              <a:buNone/>
              <a:tabLst/>
              <a:defRPr/>
            </a:pPr>
            <a:r>
              <a:rPr lang="en-US" sz="1200" b="0" i="0" kern="1200" dirty="0">
                <a:solidFill>
                  <a:schemeClr val="tx1"/>
                </a:solidFill>
                <a:effectLst/>
                <a:latin typeface="+mn-lt"/>
                <a:ea typeface="ＭＳ Ｐゴシック" charset="-128"/>
              </a:rPr>
              <a:t>Will County - </a:t>
            </a:r>
            <a:r>
              <a:rPr lang="en-US" sz="1200" kern="1200" dirty="0">
                <a:solidFill>
                  <a:schemeClr val="tx1"/>
                </a:solidFill>
                <a:effectLst/>
                <a:latin typeface="+mn-lt"/>
                <a:ea typeface="ＭＳ Ｐゴシック" charset="-128"/>
                <a:cs typeface="ＭＳ Ｐゴシック" charset="-128"/>
              </a:rPr>
              <a:t>very recently approved a three-year municipal aggregation contract with Constellation Energy to supply the county’s load with 50 percent renewable energy</a:t>
            </a:r>
            <a:endParaRPr lang="en-US" dirty="0"/>
          </a:p>
          <a:p>
            <a:pPr marL="0" marR="0" lvl="0" indent="0" algn="l" defTabSz="914400" rtl="0" eaLnBrk="0" fontAlgn="base" latinLnBrk="0" hangingPunct="0">
              <a:lnSpc>
                <a:spcPct val="100000"/>
              </a:lnSpc>
              <a:spcBef>
                <a:spcPts val="0"/>
              </a:spcBef>
              <a:spcAft>
                <a:spcPts val="0"/>
              </a:spcAft>
              <a:buClr>
                <a:schemeClr val="dk1"/>
              </a:buClr>
              <a:buSzPts val="1200"/>
              <a:buFontTx/>
              <a:buNone/>
              <a:tabLst/>
              <a:defRPr/>
            </a:pPr>
            <a:endParaRPr dirty="0"/>
          </a:p>
        </p:txBody>
      </p:sp>
      <p:sp>
        <p:nvSpPr>
          <p:cNvPr id="668" name="Google Shape;668;g23484c1f56_0_36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ＭＳ Ｐゴシック" charset="-128"/>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sz="1400" b="0" i="0" u="none" strike="noStrike" kern="0" cap="none" spc="0" normalizeH="0" baseline="0" noProof="0" dirty="0">
              <a:ln>
                <a:noFill/>
              </a:ln>
              <a:solidFill>
                <a:srgbClr val="000000"/>
              </a:solidFill>
              <a:effectLst/>
              <a:uLnTx/>
              <a:uFillTx/>
              <a:latin typeface="Arial"/>
              <a:ea typeface="ＭＳ Ｐゴシック" charset="-128"/>
              <a:cs typeface="Arial"/>
              <a:sym typeface="Arial"/>
            </a:endParaRPr>
          </a:p>
        </p:txBody>
      </p:sp>
    </p:spTree>
    <p:extLst>
      <p:ext uri="{BB962C8B-B14F-4D97-AF65-F5344CB8AC3E}">
        <p14:creationId xmlns:p14="http://schemas.microsoft.com/office/powerpoint/2010/main" val="720799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fontAlgn="ctr" latinLnBrk="0" hangingPunct="1"/>
            <a:endParaRPr lang="en-US" dirty="0"/>
          </a:p>
        </p:txBody>
      </p:sp>
      <p:sp>
        <p:nvSpPr>
          <p:cNvPr id="4" name="Slide Number Placeholder 3"/>
          <p:cNvSpPr>
            <a:spLocks noGrp="1"/>
          </p:cNvSpPr>
          <p:nvPr>
            <p:ph type="sldNum" sz="quarter" idx="10"/>
          </p:nvPr>
        </p:nvSpPr>
        <p:spPr/>
        <p:txBody>
          <a:bodyPr/>
          <a:lstStyle/>
          <a:p>
            <a:fld id="{AF776C8F-E4BA-044B-BAE9-3A4871D92EAC}" type="slidenum">
              <a:rPr lang="en-US" altLang="en-US" smtClean="0"/>
              <a:pPr/>
              <a:t>13</a:t>
            </a:fld>
            <a:endParaRPr lang="en-US" altLang="en-US" dirty="0"/>
          </a:p>
        </p:txBody>
      </p:sp>
    </p:spTree>
    <p:extLst>
      <p:ext uri="{BB962C8B-B14F-4D97-AF65-F5344CB8AC3E}">
        <p14:creationId xmlns:p14="http://schemas.microsoft.com/office/powerpoint/2010/main" val="24988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indent="0" algn="l">
              <a:spcBef>
                <a:spcPts val="0"/>
              </a:spcBef>
              <a:buFont typeface="Arial" panose="020B0604020202020204" pitchFamily="34" charset="0"/>
              <a:buNone/>
            </a:pPr>
            <a:r>
              <a:rPr lang="en-US" sz="2700" dirty="0">
                <a:solidFill>
                  <a:schemeClr val="tx1"/>
                </a:solidFill>
              </a:rPr>
              <a:t>Act requires at least </a:t>
            </a:r>
            <a:r>
              <a:rPr lang="en-US" sz="2700" b="1" dirty="0">
                <a:solidFill>
                  <a:srgbClr val="C00000"/>
                </a:solidFill>
              </a:rPr>
              <a:t>4,300 megawatts of new solar and wind power</a:t>
            </a:r>
            <a:r>
              <a:rPr lang="en-US" sz="2700" dirty="0">
                <a:solidFill>
                  <a:schemeClr val="tx1"/>
                </a:solidFill>
              </a:rPr>
              <a:t>—enough electricity to power millions of homes—to be built </a:t>
            </a:r>
            <a:r>
              <a:rPr lang="en-US" sz="2700" b="1" i="1" dirty="0">
                <a:solidFill>
                  <a:schemeClr val="tx1"/>
                </a:solidFill>
              </a:rPr>
              <a:t>in Illinois </a:t>
            </a:r>
            <a:r>
              <a:rPr lang="en-US" sz="2700" dirty="0">
                <a:solidFill>
                  <a:schemeClr val="tx1"/>
                </a:solidFill>
              </a:rPr>
              <a:t>by 20</a:t>
            </a:r>
          </a:p>
          <a:p>
            <a:pPr marL="457200" indent="-457200" algn="l">
              <a:spcBef>
                <a:spcPts val="600"/>
              </a:spcBef>
              <a:buFont typeface="Arial" panose="020B0604020202020204" pitchFamily="34" charset="0"/>
              <a:buChar char="•"/>
            </a:pPr>
            <a:r>
              <a:rPr lang="en-US" sz="2700" dirty="0">
                <a:solidFill>
                  <a:schemeClr val="tx1"/>
                </a:solidFill>
              </a:rPr>
              <a:t>SOLAR:  Illinois currently has 100 MW of solar power </a:t>
            </a:r>
          </a:p>
          <a:p>
            <a:pPr marL="1257300" lvl="2" indent="-342900" algn="l">
              <a:spcBef>
                <a:spcPts val="600"/>
              </a:spcBef>
              <a:buFont typeface="Wingdings" panose="05000000000000000000" pitchFamily="2" charset="2"/>
              <a:buChar char="Ø"/>
            </a:pPr>
            <a:r>
              <a:rPr lang="en-US" sz="2700" b="1" dirty="0">
                <a:solidFill>
                  <a:srgbClr val="C00000"/>
                </a:solidFill>
              </a:rPr>
              <a:t>Under FEJA, additional 3000 MW of new solar power to be built = </a:t>
            </a:r>
            <a:r>
              <a:rPr lang="en-US" sz="2700" b="1" u="sng" dirty="0">
                <a:solidFill>
                  <a:srgbClr val="C00000"/>
                </a:solidFill>
              </a:rPr>
              <a:t>4000% increase</a:t>
            </a:r>
            <a:r>
              <a:rPr lang="en-US" sz="2700" b="1" dirty="0">
                <a:solidFill>
                  <a:srgbClr val="C00000"/>
                </a:solidFill>
              </a:rPr>
              <a:t>!</a:t>
            </a:r>
          </a:p>
          <a:p>
            <a:pPr marL="457200" indent="-457200" algn="l">
              <a:spcBef>
                <a:spcPts val="600"/>
              </a:spcBef>
              <a:buFont typeface="Arial" panose="020B0604020202020204" pitchFamily="34" charset="0"/>
              <a:buChar char="•"/>
            </a:pPr>
            <a:r>
              <a:rPr lang="en-US" sz="2700" dirty="0">
                <a:solidFill>
                  <a:schemeClr val="tx1"/>
                </a:solidFill>
              </a:rPr>
              <a:t>WIND:  Illinois currently has ~4000 MW of wind power </a:t>
            </a:r>
          </a:p>
          <a:p>
            <a:pPr marL="1257300" lvl="2" indent="-342900" algn="l">
              <a:spcBef>
                <a:spcPts val="600"/>
              </a:spcBef>
              <a:buFont typeface="Wingdings" panose="05000000000000000000" pitchFamily="2" charset="2"/>
              <a:buChar char="Ø"/>
            </a:pPr>
            <a:r>
              <a:rPr lang="en-US" sz="2700" b="1" dirty="0">
                <a:solidFill>
                  <a:srgbClr val="C00000"/>
                </a:solidFill>
              </a:rPr>
              <a:t>Under FEJA, additional 1300 MW of new wind power to be built = </a:t>
            </a:r>
            <a:r>
              <a:rPr lang="en-US" sz="2700" b="1" u="sng" dirty="0">
                <a:solidFill>
                  <a:srgbClr val="C00000"/>
                </a:solidFill>
              </a:rPr>
              <a:t>33% increase</a:t>
            </a:r>
          </a:p>
          <a:p>
            <a:pPr marL="914400" lvl="2" indent="0" algn="l">
              <a:spcBef>
                <a:spcPts val="600"/>
              </a:spcBef>
              <a:buFont typeface="Wingdings" panose="05000000000000000000" pitchFamily="2" charset="2"/>
              <a:buNone/>
            </a:pPr>
            <a:r>
              <a:rPr lang="en-US" sz="2800" dirty="0">
                <a:solidFill>
                  <a:schemeClr val="tx1"/>
                </a:solidFill>
              </a:rPr>
              <a:t>(so more projects and jobs coming!) </a:t>
            </a:r>
          </a:p>
          <a:p>
            <a:pPr marL="914400" lvl="2" indent="0" algn="l">
              <a:spcBef>
                <a:spcPts val="600"/>
              </a:spcBef>
              <a:buFont typeface="Wingdings" panose="05000000000000000000" pitchFamily="2" charset="2"/>
              <a:buNone/>
            </a:pPr>
            <a:endParaRPr lang="en-US" sz="2800" b="1" u="sng" dirty="0">
              <a:solidFill>
                <a:schemeClr val="tx1"/>
              </a:solidFill>
            </a:endParaRPr>
          </a:p>
          <a:p>
            <a:pPr lvl="0"/>
            <a:r>
              <a:rPr lang="en-US" b="1" dirty="0"/>
              <a:t>4 of the 8 utility-scale projects we know info about:  </a:t>
            </a:r>
          </a:p>
          <a:p>
            <a:pPr lvl="0"/>
            <a:r>
              <a:rPr lang="en-US" b="1" dirty="0"/>
              <a:t>Alta Farms Wind Project II, LLC – located near Clinton, IL (200 MW)</a:t>
            </a:r>
          </a:p>
          <a:p>
            <a:pPr defTabSz="905530">
              <a:defRPr/>
            </a:pPr>
            <a:r>
              <a:rPr lang="en-US" b="1" dirty="0"/>
              <a:t>Broadlands Wind Farm, LLC – located near Broadlands, IL (200 MW)</a:t>
            </a:r>
            <a:endParaRPr lang="en-US" dirty="0"/>
          </a:p>
          <a:p>
            <a:pPr defTabSz="905530">
              <a:defRPr/>
            </a:pPr>
            <a:r>
              <a:rPr lang="en-US" b="1" dirty="0"/>
              <a:t>Cardinal Point Wind Farm, LLC – located near Macomb, IL (150 MW)</a:t>
            </a:r>
            <a:endParaRPr lang="en-US" dirty="0"/>
          </a:p>
          <a:p>
            <a:pPr defTabSz="905530">
              <a:defRPr/>
            </a:pPr>
            <a:r>
              <a:rPr lang="en-US" b="1" dirty="0"/>
              <a:t>Prairie State Solar Project, LLC – located in Perry County, IL (99 MW)</a:t>
            </a:r>
          </a:p>
          <a:p>
            <a:pPr marL="914400" lvl="2" indent="0" algn="l">
              <a:spcBef>
                <a:spcPts val="600"/>
              </a:spcBef>
              <a:buFont typeface="Wingdings" panose="05000000000000000000" pitchFamily="2" charset="2"/>
              <a:buNone/>
            </a:pPr>
            <a:endParaRPr lang="en-US" sz="2700" b="1" u="sng" dirty="0">
              <a:solidFill>
                <a:srgbClr val="C00000"/>
              </a:solidFill>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05530" rtl="0" eaLnBrk="1" fontAlgn="base" latinLnBrk="0" hangingPunct="1">
              <a:lnSpc>
                <a:spcPct val="100000"/>
              </a:lnSpc>
              <a:spcBef>
                <a:spcPct val="0"/>
              </a:spcBef>
              <a:spcAft>
                <a:spcPct val="0"/>
              </a:spcAft>
              <a:buClrTx/>
              <a:buSzTx/>
              <a:buFontTx/>
              <a:buNone/>
              <a:tabLst/>
              <a:defRPr/>
            </a:pPr>
            <a:fld id="{AF776C8F-E4BA-044B-BAE9-3A4871D92EAC}" type="slidenum">
              <a:rPr kumimoji="0" lang="en-US" altLang="en-US" sz="1200" b="0" i="0" u="none" strike="noStrike" kern="1200" cap="none" spc="0" normalizeH="0" baseline="0" noProof="0">
                <a:ln>
                  <a:noFill/>
                </a:ln>
                <a:solidFill>
                  <a:prstClr val="black"/>
                </a:solidFill>
                <a:effectLst/>
                <a:uLnTx/>
                <a:uFillTx/>
                <a:latin typeface="Arial" charset="0"/>
                <a:ea typeface="ＭＳ Ｐゴシック" charset="-128"/>
                <a:cs typeface="+mn-cs"/>
              </a:rPr>
              <a:pPr marL="0" marR="0" lvl="0" indent="0" algn="r" defTabSz="90553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67110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AF776C8F-E4BA-044B-BAE9-3A4871D92EAC}" type="slidenum">
              <a:rPr lang="en-US" altLang="en-US" smtClean="0"/>
              <a:pPr/>
              <a:t>3</a:t>
            </a:fld>
            <a:endParaRPr lang="en-US" altLang="en-US" dirty="0"/>
          </a:p>
        </p:txBody>
      </p:sp>
    </p:spTree>
    <p:extLst>
      <p:ext uri="{BB962C8B-B14F-4D97-AF65-F5344CB8AC3E}">
        <p14:creationId xmlns:p14="http://schemas.microsoft.com/office/powerpoint/2010/main" val="1229748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776C8F-E4BA-044B-BAE9-3A4871D92EAC}" type="slidenum">
              <a:rPr lang="en-US" altLang="en-US" smtClean="0"/>
              <a:pPr/>
              <a:t>4</a:t>
            </a:fld>
            <a:endParaRPr lang="en-US" altLang="en-US" dirty="0"/>
          </a:p>
        </p:txBody>
      </p:sp>
    </p:spTree>
    <p:extLst>
      <p:ext uri="{BB962C8B-B14F-4D97-AF65-F5344CB8AC3E}">
        <p14:creationId xmlns:p14="http://schemas.microsoft.com/office/powerpoint/2010/main" val="212554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23484c1f56_0_3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23484c1f56_0_3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None/>
            </a:pPr>
            <a:r>
              <a:rPr lang="en-US" dirty="0"/>
              <a:t>Also had a Lake County Climate Action Plan that asked local leaders, including mayors, county board members, county commissioners, General Assembly members to make a pledge to move Lake County beyond coal, embrace a 100% clean energy vision for their communities, and develop sustainable infrastructure and transportation initiatives:</a:t>
            </a:r>
          </a:p>
          <a:p>
            <a:pPr marL="0" lvl="0" indent="0" algn="l" rtl="0">
              <a:spcBef>
                <a:spcPts val="0"/>
              </a:spcBef>
              <a:spcAft>
                <a:spcPts val="0"/>
              </a:spcAft>
              <a:buClr>
                <a:schemeClr val="dk1"/>
              </a:buClr>
              <a:buSzPts val="1200"/>
              <a:buNone/>
            </a:pPr>
            <a:r>
              <a:rPr lang="en-US" dirty="0"/>
              <a:t>Village of Deerfield</a:t>
            </a:r>
          </a:p>
          <a:p>
            <a:pPr marL="0" lvl="0" indent="0" algn="l" rtl="0">
              <a:spcBef>
                <a:spcPts val="0"/>
              </a:spcBef>
              <a:spcAft>
                <a:spcPts val="0"/>
              </a:spcAft>
              <a:buClr>
                <a:schemeClr val="dk1"/>
              </a:buClr>
              <a:buSzPts val="1200"/>
              <a:buNone/>
            </a:pPr>
            <a:r>
              <a:rPr lang="en-US" dirty="0"/>
              <a:t>City of Zion</a:t>
            </a:r>
          </a:p>
          <a:p>
            <a:pPr marL="0" lvl="0" indent="0" algn="l" rtl="0">
              <a:spcBef>
                <a:spcPts val="0"/>
              </a:spcBef>
              <a:spcAft>
                <a:spcPts val="0"/>
              </a:spcAft>
              <a:buClr>
                <a:schemeClr val="dk1"/>
              </a:buClr>
              <a:buSzPts val="1200"/>
              <a:buNone/>
            </a:pPr>
            <a:r>
              <a:rPr lang="en-US" dirty="0"/>
              <a:t>City of Highland Park</a:t>
            </a:r>
          </a:p>
          <a:p>
            <a:pPr marL="0" lvl="0" indent="0" algn="l" rtl="0">
              <a:spcBef>
                <a:spcPts val="0"/>
              </a:spcBef>
              <a:spcAft>
                <a:spcPts val="0"/>
              </a:spcAft>
              <a:buClr>
                <a:schemeClr val="dk1"/>
              </a:buClr>
              <a:buSzPts val="1200"/>
              <a:buNone/>
            </a:pPr>
            <a:r>
              <a:rPr lang="en-US" dirty="0"/>
              <a:t>Village of Lake Bluff</a:t>
            </a:r>
          </a:p>
          <a:p>
            <a:pPr marL="0" lvl="0" indent="0" algn="l" rtl="0">
              <a:spcBef>
                <a:spcPts val="0"/>
              </a:spcBef>
              <a:spcAft>
                <a:spcPts val="0"/>
              </a:spcAft>
              <a:buClr>
                <a:schemeClr val="dk1"/>
              </a:buClr>
              <a:buSzPts val="1200"/>
              <a:buNone/>
            </a:pPr>
            <a:r>
              <a:rPr lang="en-US" dirty="0"/>
              <a:t>City of North Chicago</a:t>
            </a:r>
          </a:p>
          <a:p>
            <a:pPr marL="0" lvl="0" indent="0" algn="l" rtl="0">
              <a:spcBef>
                <a:spcPts val="0"/>
              </a:spcBef>
              <a:spcAft>
                <a:spcPts val="0"/>
              </a:spcAft>
              <a:buClr>
                <a:schemeClr val="dk1"/>
              </a:buClr>
              <a:buSzPts val="1200"/>
              <a:buNone/>
            </a:pPr>
            <a:endParaRPr lang="en-US" dirty="0"/>
          </a:p>
          <a:p>
            <a:pPr marL="0" lvl="0" indent="0" algn="l" rtl="0">
              <a:spcBef>
                <a:spcPts val="0"/>
              </a:spcBef>
              <a:spcAft>
                <a:spcPts val="0"/>
              </a:spcAft>
              <a:buClr>
                <a:schemeClr val="dk1"/>
              </a:buClr>
              <a:buSzPts val="1200"/>
              <a:buNone/>
            </a:pPr>
            <a:endParaRPr lang="en-US" dirty="0"/>
          </a:p>
        </p:txBody>
      </p:sp>
      <p:sp>
        <p:nvSpPr>
          <p:cNvPr id="668" name="Google Shape;668;g23484c1f56_0_36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ＭＳ Ｐゴシック" charset="-128"/>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dirty="0">
              <a:ln>
                <a:noFill/>
              </a:ln>
              <a:solidFill>
                <a:srgbClr val="000000"/>
              </a:solidFill>
              <a:effectLst/>
              <a:uLnTx/>
              <a:uFillTx/>
              <a:latin typeface="Arial"/>
              <a:ea typeface="ＭＳ Ｐゴシック" charset="-128"/>
              <a:cs typeface="Arial"/>
              <a:sym typeface="Arial"/>
            </a:endParaRPr>
          </a:p>
        </p:txBody>
      </p:sp>
    </p:spTree>
    <p:extLst>
      <p:ext uri="{BB962C8B-B14F-4D97-AF65-F5344CB8AC3E}">
        <p14:creationId xmlns:p14="http://schemas.microsoft.com/office/powerpoint/2010/main" val="1729288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23484c1f56_0_3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23484c1f56_0_3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None/>
            </a:pPr>
            <a:endParaRPr dirty="0"/>
          </a:p>
        </p:txBody>
      </p:sp>
      <p:sp>
        <p:nvSpPr>
          <p:cNvPr id="668" name="Google Shape;668;g23484c1f56_0_36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ＭＳ Ｐゴシック" charset="-128"/>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400" b="0" i="0" u="none" strike="noStrike" kern="0" cap="none" spc="0" normalizeH="0" baseline="0" noProof="0" dirty="0">
              <a:ln>
                <a:noFill/>
              </a:ln>
              <a:solidFill>
                <a:srgbClr val="000000"/>
              </a:solidFill>
              <a:effectLst/>
              <a:uLnTx/>
              <a:uFillTx/>
              <a:latin typeface="Arial"/>
              <a:ea typeface="ＭＳ Ｐゴシック" charset="-128"/>
              <a:cs typeface="Arial"/>
              <a:sym typeface="Arial"/>
            </a:endParaRPr>
          </a:p>
        </p:txBody>
      </p:sp>
    </p:spTree>
    <p:extLst>
      <p:ext uri="{BB962C8B-B14F-4D97-AF65-F5344CB8AC3E}">
        <p14:creationId xmlns:p14="http://schemas.microsoft.com/office/powerpoint/2010/main" val="3538290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23484c1f56_0_3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23484c1f56_0_3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None/>
            </a:pPr>
            <a:r>
              <a:rPr lang="en-US" sz="1200" dirty="0"/>
              <a:t>Low-impact, small hydro and some forms of biomass may be included after being evaluated for sustainability and environmental justice implications. Nuclear, natural gas, coal, oil based, or any other forms of carbon-based energy should not be included.  </a:t>
            </a:r>
            <a:endParaRPr dirty="0"/>
          </a:p>
        </p:txBody>
      </p:sp>
      <p:sp>
        <p:nvSpPr>
          <p:cNvPr id="668" name="Google Shape;668;g23484c1f56_0_36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052865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23484c1f56_0_3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23484c1f56_0_3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None/>
            </a:pPr>
            <a:r>
              <a:rPr lang="en-US" dirty="0"/>
              <a:t>Flag that Evanston has put out a draft commitment in their draft climate action and resiliency plan</a:t>
            </a:r>
            <a:endParaRPr dirty="0"/>
          </a:p>
        </p:txBody>
      </p:sp>
      <p:sp>
        <p:nvSpPr>
          <p:cNvPr id="668" name="Google Shape;668;g23484c1f56_0_36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ＭＳ Ｐゴシック" charset="-128"/>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dirty="0">
              <a:ln>
                <a:noFill/>
              </a:ln>
              <a:solidFill>
                <a:srgbClr val="000000"/>
              </a:solidFill>
              <a:effectLst/>
              <a:uLnTx/>
              <a:uFillTx/>
              <a:latin typeface="Arial"/>
              <a:ea typeface="ＭＳ Ｐゴシック" charset="-128"/>
              <a:cs typeface="Arial"/>
              <a:sym typeface="Arial"/>
            </a:endParaRPr>
          </a:p>
        </p:txBody>
      </p:sp>
    </p:spTree>
    <p:extLst>
      <p:ext uri="{BB962C8B-B14F-4D97-AF65-F5344CB8AC3E}">
        <p14:creationId xmlns:p14="http://schemas.microsoft.com/office/powerpoint/2010/main" val="2794478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23484c1f56_0_3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23484c1f56_0_3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7800" indent="0">
              <a:spcBef>
                <a:spcPts val="560"/>
              </a:spcBef>
              <a:buSzPts val="1100"/>
              <a:buNone/>
            </a:pPr>
            <a:r>
              <a:rPr lang="en-US" sz="1200" b="1" u="sng" dirty="0"/>
              <a:t>Concord, NH</a:t>
            </a:r>
            <a:r>
              <a:rPr lang="en-US" sz="1200" b="1" dirty="0"/>
              <a:t>:  </a:t>
            </a:r>
            <a:r>
              <a:rPr lang="en-US" sz="1200" dirty="0"/>
              <a:t>Good example of use of ordinance with a focus on public process</a:t>
            </a:r>
          </a:p>
          <a:p>
            <a:pPr marL="520700" indent="-342900">
              <a:spcBef>
                <a:spcPts val="560"/>
              </a:spcBef>
              <a:buSzPts val="1100"/>
              <a:buFont typeface="Wingdings" panose="05000000000000000000" pitchFamily="2" charset="2"/>
              <a:buChar char="§"/>
            </a:pPr>
            <a:r>
              <a:rPr lang="en-US" sz="1200" dirty="0"/>
              <a:t>On July 9, 2018, the Concord City Council voted unanimously to work toward 100% clean electricity by 2030 and 100% renewable energy for heating, cooling, and transportation by 2050.  Concord’s </a:t>
            </a:r>
            <a:r>
              <a:rPr lang="en-US" sz="1200" dirty="0">
                <a:hlinkClick r:id="rId3"/>
              </a:rPr>
              <a:t>resolution </a:t>
            </a:r>
            <a:r>
              <a:rPr lang="en-US" sz="1200" dirty="0"/>
              <a:t>states that the Concord Energy and Environment Committee will lead preparation of a strategic plan to achieve the goals and create a stakeholder committee, with input from the broader community, to help shape the plan.</a:t>
            </a:r>
          </a:p>
          <a:p>
            <a:pPr marL="0" lvl="0" indent="0" algn="l" rtl="0">
              <a:spcBef>
                <a:spcPts val="0"/>
              </a:spcBef>
              <a:spcAft>
                <a:spcPts val="0"/>
              </a:spcAft>
              <a:buClr>
                <a:schemeClr val="dk1"/>
              </a:buClr>
              <a:buSzPts val="1200"/>
              <a:buNone/>
            </a:pPr>
            <a:endParaRPr dirty="0"/>
          </a:p>
        </p:txBody>
      </p:sp>
      <p:sp>
        <p:nvSpPr>
          <p:cNvPr id="668" name="Google Shape;668;g23484c1f56_0_36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ＭＳ Ｐゴシック" charset="-128"/>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400" b="0" i="0" u="none" strike="noStrike" kern="0" cap="none" spc="0" normalizeH="0" baseline="0" noProof="0" dirty="0">
              <a:ln>
                <a:noFill/>
              </a:ln>
              <a:solidFill>
                <a:srgbClr val="000000"/>
              </a:solidFill>
              <a:effectLst/>
              <a:uLnTx/>
              <a:uFillTx/>
              <a:latin typeface="Arial"/>
              <a:ea typeface="ＭＳ Ｐゴシック" charset="-128"/>
              <a:cs typeface="Arial"/>
              <a:sym typeface="Arial"/>
            </a:endParaRPr>
          </a:p>
        </p:txBody>
      </p:sp>
    </p:spTree>
    <p:extLst>
      <p:ext uri="{BB962C8B-B14F-4D97-AF65-F5344CB8AC3E}">
        <p14:creationId xmlns:p14="http://schemas.microsoft.com/office/powerpoint/2010/main" val="311710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E82037-1DD1-4941-B80C-400C7C52B46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xmlns="" id="{C5CB5295-C239-4009-980A-98559F9AB9F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372537FA-A745-4118-B9AC-8528BF6DF6F8}"/>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xmlns="" id="{7237C696-FF01-4FAB-B55C-3E64F4F89925}"/>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xmlns="" id="{6645233C-3C5C-4BFD-8CE5-0172B9F28AB5}"/>
              </a:ext>
            </a:extLst>
          </p:cNvPr>
          <p:cNvSpPr>
            <a:spLocks noGrp="1"/>
          </p:cNvSpPr>
          <p:nvPr>
            <p:ph type="sldNum" sz="quarter" idx="12"/>
          </p:nvPr>
        </p:nvSpPr>
        <p:spPr/>
        <p:txBody>
          <a:bodyPr/>
          <a:lstStyle/>
          <a:p>
            <a:pPr>
              <a:defRPr/>
            </a:pPr>
            <a:endParaRPr lang="en-US" altLang="en-US" dirty="0"/>
          </a:p>
        </p:txBody>
      </p:sp>
    </p:spTree>
    <p:extLst>
      <p:ext uri="{BB962C8B-B14F-4D97-AF65-F5344CB8AC3E}">
        <p14:creationId xmlns:p14="http://schemas.microsoft.com/office/powerpoint/2010/main" val="3158510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44E6D7-D3DE-4697-B4A3-A700A75F8D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0EF117A-E65C-4603-B9E8-F8C7935723F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2FC2E75-545F-435F-A982-3E9079B0DF2F}"/>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xmlns="" id="{2A447F71-F392-4E3F-A26F-4A9434127059}"/>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xmlns="" id="{A0BED18E-2467-4B18-B336-43808F722D10}"/>
              </a:ext>
            </a:extLst>
          </p:cNvPr>
          <p:cNvSpPr>
            <a:spLocks noGrp="1"/>
          </p:cNvSpPr>
          <p:nvPr>
            <p:ph type="sldNum" sz="quarter" idx="12"/>
          </p:nvPr>
        </p:nvSpPr>
        <p:spPr/>
        <p:txBody>
          <a:bodyPr/>
          <a:lstStyle/>
          <a:p>
            <a:fld id="{6B6F8719-79DF-8E43-B27D-8FACA7376FD9}" type="slidenum">
              <a:rPr lang="en-US" altLang="en-US" smtClean="0"/>
              <a:pPr/>
              <a:t>‹#›</a:t>
            </a:fld>
            <a:endParaRPr lang="en-US" altLang="en-US" dirty="0"/>
          </a:p>
        </p:txBody>
      </p:sp>
    </p:spTree>
    <p:extLst>
      <p:ext uri="{BB962C8B-B14F-4D97-AF65-F5344CB8AC3E}">
        <p14:creationId xmlns:p14="http://schemas.microsoft.com/office/powerpoint/2010/main" val="42467358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5C88A5-370A-4F4C-8BCE-97AAA8065A7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3E55E66E-161B-4AD5-B152-3FFA0EC66EF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E41F938-602D-4EBA-AB6D-3D0836C140E0}"/>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xmlns="" id="{C809610A-A094-470F-A68D-AA5D34E32549}"/>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xmlns="" id="{93EA4690-D17A-4A56-BDB5-E923BE258931}"/>
              </a:ext>
            </a:extLst>
          </p:cNvPr>
          <p:cNvSpPr>
            <a:spLocks noGrp="1"/>
          </p:cNvSpPr>
          <p:nvPr>
            <p:ph type="sldNum" sz="quarter" idx="12"/>
          </p:nvPr>
        </p:nvSpPr>
        <p:spPr/>
        <p:txBody>
          <a:bodyPr/>
          <a:lstStyle/>
          <a:p>
            <a:pPr>
              <a:defRPr/>
            </a:pPr>
            <a:endParaRPr lang="en-US" altLang="en-US" dirty="0"/>
          </a:p>
        </p:txBody>
      </p:sp>
    </p:spTree>
    <p:extLst>
      <p:ext uri="{BB962C8B-B14F-4D97-AF65-F5344CB8AC3E}">
        <p14:creationId xmlns:p14="http://schemas.microsoft.com/office/powerpoint/2010/main" val="34290632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AAE2F8-F74F-426D-BD52-71654AFA8B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AFA6221-7E4A-4DA8-B96E-7035D5481860}"/>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44F1E18-4C70-4EFB-A5E2-203C0137D7F5}"/>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E9F20F5-AEEB-4838-B7B2-36D04D6BBC64}"/>
              </a:ext>
            </a:extLst>
          </p:cNvPr>
          <p:cNvSpPr>
            <a:spLocks noGrp="1"/>
          </p:cNvSpPr>
          <p:nvPr>
            <p:ph type="dt" sz="half" idx="10"/>
          </p:nvPr>
        </p:nvSpPr>
        <p:spPr/>
        <p:txBody>
          <a:bodyPr/>
          <a:lstStyle/>
          <a:p>
            <a:pPr>
              <a:defRPr/>
            </a:pPr>
            <a:endParaRPr lang="en-US" dirty="0"/>
          </a:p>
        </p:txBody>
      </p:sp>
      <p:sp>
        <p:nvSpPr>
          <p:cNvPr id="6" name="Footer Placeholder 5">
            <a:extLst>
              <a:ext uri="{FF2B5EF4-FFF2-40B4-BE49-F238E27FC236}">
                <a16:creationId xmlns:a16="http://schemas.microsoft.com/office/drawing/2014/main" xmlns="" id="{6B0C0550-C3DC-477F-85E2-010B99E08869}"/>
              </a:ext>
            </a:extLst>
          </p:cNvPr>
          <p:cNvSpPr>
            <a:spLocks noGrp="1"/>
          </p:cNvSpPr>
          <p:nvPr>
            <p:ph type="ftr" sz="quarter" idx="11"/>
          </p:nvPr>
        </p:nvSpPr>
        <p:spPr/>
        <p:txBody>
          <a:bodyPr/>
          <a:lstStyle/>
          <a:p>
            <a:pPr>
              <a:defRPr/>
            </a:pPr>
            <a:endParaRPr lang="en-US" dirty="0"/>
          </a:p>
        </p:txBody>
      </p:sp>
      <p:sp>
        <p:nvSpPr>
          <p:cNvPr id="7" name="Slide Number Placeholder 6">
            <a:extLst>
              <a:ext uri="{FF2B5EF4-FFF2-40B4-BE49-F238E27FC236}">
                <a16:creationId xmlns:a16="http://schemas.microsoft.com/office/drawing/2014/main" xmlns="" id="{981A4FA3-6FE4-47A3-9B71-EA3A1FDAB146}"/>
              </a:ext>
            </a:extLst>
          </p:cNvPr>
          <p:cNvSpPr>
            <a:spLocks noGrp="1"/>
          </p:cNvSpPr>
          <p:nvPr>
            <p:ph type="sldNum" sz="quarter" idx="12"/>
          </p:nvPr>
        </p:nvSpPr>
        <p:spPr/>
        <p:txBody>
          <a:bodyPr/>
          <a:lstStyle/>
          <a:p>
            <a:pPr>
              <a:defRPr/>
            </a:pPr>
            <a:endParaRPr lang="en-US" altLang="en-US" dirty="0"/>
          </a:p>
        </p:txBody>
      </p:sp>
    </p:spTree>
    <p:extLst>
      <p:ext uri="{BB962C8B-B14F-4D97-AF65-F5344CB8AC3E}">
        <p14:creationId xmlns:p14="http://schemas.microsoft.com/office/powerpoint/2010/main" val="33210025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1F56AA-32C5-4305-834E-358896863AB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5ECE736-BBD9-4567-9CB8-C2980207C8A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xmlns="" id="{71E144FD-CD65-4589-8B75-C6DAAFFBC8FF}"/>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88B1BD0-3A56-42EA-BD1E-4F68B8B76BB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xmlns="" id="{A6F1A831-7CE6-4992-B754-ADD949404703}"/>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BF0F501-ECE0-4589-B2B4-FF7FBC8A7D20}"/>
              </a:ext>
            </a:extLst>
          </p:cNvPr>
          <p:cNvSpPr>
            <a:spLocks noGrp="1"/>
          </p:cNvSpPr>
          <p:nvPr>
            <p:ph type="dt" sz="half" idx="10"/>
          </p:nvPr>
        </p:nvSpPr>
        <p:spPr/>
        <p:txBody>
          <a:bodyPr/>
          <a:lstStyle/>
          <a:p>
            <a:pPr>
              <a:defRPr/>
            </a:pPr>
            <a:endParaRPr lang="en-US" dirty="0"/>
          </a:p>
        </p:txBody>
      </p:sp>
      <p:sp>
        <p:nvSpPr>
          <p:cNvPr id="8" name="Footer Placeholder 7">
            <a:extLst>
              <a:ext uri="{FF2B5EF4-FFF2-40B4-BE49-F238E27FC236}">
                <a16:creationId xmlns:a16="http://schemas.microsoft.com/office/drawing/2014/main" xmlns="" id="{6A88DFD2-C728-4698-865C-30DCB51B72D2}"/>
              </a:ext>
            </a:extLst>
          </p:cNvPr>
          <p:cNvSpPr>
            <a:spLocks noGrp="1"/>
          </p:cNvSpPr>
          <p:nvPr>
            <p:ph type="ftr" sz="quarter" idx="11"/>
          </p:nvPr>
        </p:nvSpPr>
        <p:spPr/>
        <p:txBody>
          <a:bodyPr/>
          <a:lstStyle/>
          <a:p>
            <a:pPr>
              <a:defRPr/>
            </a:pPr>
            <a:endParaRPr lang="en-US" dirty="0"/>
          </a:p>
        </p:txBody>
      </p:sp>
      <p:sp>
        <p:nvSpPr>
          <p:cNvPr id="9" name="Slide Number Placeholder 8">
            <a:extLst>
              <a:ext uri="{FF2B5EF4-FFF2-40B4-BE49-F238E27FC236}">
                <a16:creationId xmlns:a16="http://schemas.microsoft.com/office/drawing/2014/main" xmlns="" id="{EDF3DACF-50BB-4FFC-B3A1-CB63DA28EE22}"/>
              </a:ext>
            </a:extLst>
          </p:cNvPr>
          <p:cNvSpPr>
            <a:spLocks noGrp="1"/>
          </p:cNvSpPr>
          <p:nvPr>
            <p:ph type="sldNum" sz="quarter" idx="12"/>
          </p:nvPr>
        </p:nvSpPr>
        <p:spPr/>
        <p:txBody>
          <a:bodyPr/>
          <a:lstStyle/>
          <a:p>
            <a:pPr>
              <a:defRPr/>
            </a:pPr>
            <a:endParaRPr lang="en-US" altLang="en-US" dirty="0"/>
          </a:p>
        </p:txBody>
      </p:sp>
    </p:spTree>
    <p:extLst>
      <p:ext uri="{BB962C8B-B14F-4D97-AF65-F5344CB8AC3E}">
        <p14:creationId xmlns:p14="http://schemas.microsoft.com/office/powerpoint/2010/main" val="17365277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7CA446-D21D-456C-8006-527593CD1C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07E73B6-7586-4667-9F18-EC9A8BBDAC05}"/>
              </a:ext>
            </a:extLst>
          </p:cNvPr>
          <p:cNvSpPr>
            <a:spLocks noGrp="1"/>
          </p:cNvSpPr>
          <p:nvPr>
            <p:ph type="dt" sz="half" idx="10"/>
          </p:nvPr>
        </p:nvSpPr>
        <p:spPr/>
        <p:txBody>
          <a:bodyPr/>
          <a:lstStyle/>
          <a:p>
            <a:pPr>
              <a:defRPr/>
            </a:pPr>
            <a:endParaRPr lang="en-US" dirty="0"/>
          </a:p>
        </p:txBody>
      </p:sp>
      <p:sp>
        <p:nvSpPr>
          <p:cNvPr id="4" name="Footer Placeholder 3">
            <a:extLst>
              <a:ext uri="{FF2B5EF4-FFF2-40B4-BE49-F238E27FC236}">
                <a16:creationId xmlns:a16="http://schemas.microsoft.com/office/drawing/2014/main" xmlns="" id="{7FE57C53-5A35-4D1F-888B-7261F19C938C}"/>
              </a:ext>
            </a:extLst>
          </p:cNvPr>
          <p:cNvSpPr>
            <a:spLocks noGrp="1"/>
          </p:cNvSpPr>
          <p:nvPr>
            <p:ph type="ftr" sz="quarter" idx="11"/>
          </p:nvPr>
        </p:nvSpPr>
        <p:spPr/>
        <p:txBody>
          <a:bodyPr/>
          <a:lstStyle/>
          <a:p>
            <a:pPr>
              <a:defRPr/>
            </a:pPr>
            <a:endParaRPr lang="en-US" dirty="0"/>
          </a:p>
        </p:txBody>
      </p:sp>
      <p:sp>
        <p:nvSpPr>
          <p:cNvPr id="5" name="Slide Number Placeholder 4">
            <a:extLst>
              <a:ext uri="{FF2B5EF4-FFF2-40B4-BE49-F238E27FC236}">
                <a16:creationId xmlns:a16="http://schemas.microsoft.com/office/drawing/2014/main" xmlns="" id="{B2B7F64F-A191-4C0A-A376-60C24E1C609D}"/>
              </a:ext>
            </a:extLst>
          </p:cNvPr>
          <p:cNvSpPr>
            <a:spLocks noGrp="1"/>
          </p:cNvSpPr>
          <p:nvPr>
            <p:ph type="sldNum" sz="quarter" idx="12"/>
          </p:nvPr>
        </p:nvSpPr>
        <p:spPr/>
        <p:txBody>
          <a:bodyPr/>
          <a:lstStyle/>
          <a:p>
            <a:pPr>
              <a:defRPr/>
            </a:pPr>
            <a:endParaRPr lang="en-US" altLang="en-US" dirty="0"/>
          </a:p>
        </p:txBody>
      </p:sp>
    </p:spTree>
    <p:extLst>
      <p:ext uri="{BB962C8B-B14F-4D97-AF65-F5344CB8AC3E}">
        <p14:creationId xmlns:p14="http://schemas.microsoft.com/office/powerpoint/2010/main" val="38711381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43C7E2E-8E1B-4FFA-B149-89D7FE4E026C}"/>
              </a:ext>
            </a:extLst>
          </p:cNvPr>
          <p:cNvSpPr>
            <a:spLocks noGrp="1"/>
          </p:cNvSpPr>
          <p:nvPr>
            <p:ph type="dt" sz="half" idx="10"/>
          </p:nvPr>
        </p:nvSpPr>
        <p:spPr/>
        <p:txBody>
          <a:bodyPr/>
          <a:lstStyle/>
          <a:p>
            <a:pPr>
              <a:defRPr/>
            </a:pPr>
            <a:endParaRPr lang="en-US" dirty="0"/>
          </a:p>
        </p:txBody>
      </p:sp>
      <p:sp>
        <p:nvSpPr>
          <p:cNvPr id="3" name="Footer Placeholder 2">
            <a:extLst>
              <a:ext uri="{FF2B5EF4-FFF2-40B4-BE49-F238E27FC236}">
                <a16:creationId xmlns:a16="http://schemas.microsoft.com/office/drawing/2014/main" xmlns="" id="{B863E6FE-D837-4954-A206-789B14458CC6}"/>
              </a:ext>
            </a:extLst>
          </p:cNvPr>
          <p:cNvSpPr>
            <a:spLocks noGrp="1"/>
          </p:cNvSpPr>
          <p:nvPr>
            <p:ph type="ftr" sz="quarter" idx="11"/>
          </p:nvPr>
        </p:nvSpPr>
        <p:spPr/>
        <p:txBody>
          <a:bodyPr/>
          <a:lstStyle/>
          <a:p>
            <a:pPr>
              <a:defRPr/>
            </a:pPr>
            <a:endParaRPr lang="en-US" dirty="0"/>
          </a:p>
        </p:txBody>
      </p:sp>
      <p:sp>
        <p:nvSpPr>
          <p:cNvPr id="4" name="Slide Number Placeholder 3">
            <a:extLst>
              <a:ext uri="{FF2B5EF4-FFF2-40B4-BE49-F238E27FC236}">
                <a16:creationId xmlns:a16="http://schemas.microsoft.com/office/drawing/2014/main" xmlns="" id="{05B0D7C1-4B06-4D61-8C74-D6C674677F0D}"/>
              </a:ext>
            </a:extLst>
          </p:cNvPr>
          <p:cNvSpPr>
            <a:spLocks noGrp="1"/>
          </p:cNvSpPr>
          <p:nvPr>
            <p:ph type="sldNum" sz="quarter" idx="12"/>
          </p:nvPr>
        </p:nvSpPr>
        <p:spPr/>
        <p:txBody>
          <a:bodyPr/>
          <a:lstStyle/>
          <a:p>
            <a:pPr>
              <a:defRPr/>
            </a:pPr>
            <a:endParaRPr lang="en-US" altLang="en-US" dirty="0"/>
          </a:p>
        </p:txBody>
      </p:sp>
      <p:pic>
        <p:nvPicPr>
          <p:cNvPr id="5" name="Picture 6" descr="IREC logo 010810.jpg">
            <a:extLst>
              <a:ext uri="{FF2B5EF4-FFF2-40B4-BE49-F238E27FC236}">
                <a16:creationId xmlns:a16="http://schemas.microsoft.com/office/drawing/2014/main" xmlns="" id="{5CF6477C-2A0F-4164-B621-4CA6D90171A0}"/>
              </a:ext>
            </a:extLst>
          </p:cNvPr>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7162800" y="6226175"/>
            <a:ext cx="12922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587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1A0198-B3B9-4955-A359-5FA2B57DA20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854E259E-E675-47FF-B68A-A94DE129778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1224A04-925F-4EAA-B851-2F1E12A47CE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xmlns="" id="{BC3D181F-BE13-4927-B8F0-21AD6D2C6AE4}"/>
              </a:ext>
            </a:extLst>
          </p:cNvPr>
          <p:cNvSpPr>
            <a:spLocks noGrp="1"/>
          </p:cNvSpPr>
          <p:nvPr>
            <p:ph type="dt" sz="half" idx="10"/>
          </p:nvPr>
        </p:nvSpPr>
        <p:spPr/>
        <p:txBody>
          <a:bodyPr/>
          <a:lstStyle/>
          <a:p>
            <a:pPr>
              <a:defRPr/>
            </a:pPr>
            <a:endParaRPr lang="en-US" dirty="0"/>
          </a:p>
        </p:txBody>
      </p:sp>
      <p:sp>
        <p:nvSpPr>
          <p:cNvPr id="6" name="Footer Placeholder 5">
            <a:extLst>
              <a:ext uri="{FF2B5EF4-FFF2-40B4-BE49-F238E27FC236}">
                <a16:creationId xmlns:a16="http://schemas.microsoft.com/office/drawing/2014/main" xmlns="" id="{6C9EAB40-50E6-4355-8B59-91C40659D67B}"/>
              </a:ext>
            </a:extLst>
          </p:cNvPr>
          <p:cNvSpPr>
            <a:spLocks noGrp="1"/>
          </p:cNvSpPr>
          <p:nvPr>
            <p:ph type="ftr" sz="quarter" idx="11"/>
          </p:nvPr>
        </p:nvSpPr>
        <p:spPr/>
        <p:txBody>
          <a:bodyPr/>
          <a:lstStyle/>
          <a:p>
            <a:pPr>
              <a:defRPr/>
            </a:pPr>
            <a:endParaRPr lang="en-US" dirty="0"/>
          </a:p>
        </p:txBody>
      </p:sp>
      <p:sp>
        <p:nvSpPr>
          <p:cNvPr id="7" name="Slide Number Placeholder 6">
            <a:extLst>
              <a:ext uri="{FF2B5EF4-FFF2-40B4-BE49-F238E27FC236}">
                <a16:creationId xmlns:a16="http://schemas.microsoft.com/office/drawing/2014/main" xmlns="" id="{A5142D18-352A-459B-9313-B10628752B62}"/>
              </a:ext>
            </a:extLst>
          </p:cNvPr>
          <p:cNvSpPr>
            <a:spLocks noGrp="1"/>
          </p:cNvSpPr>
          <p:nvPr>
            <p:ph type="sldNum" sz="quarter" idx="12"/>
          </p:nvPr>
        </p:nvSpPr>
        <p:spPr/>
        <p:txBody>
          <a:bodyPr/>
          <a:lstStyle/>
          <a:p>
            <a:pPr>
              <a:defRPr/>
            </a:pPr>
            <a:endParaRPr lang="en-US" altLang="en-US" dirty="0"/>
          </a:p>
        </p:txBody>
      </p:sp>
    </p:spTree>
    <p:extLst>
      <p:ext uri="{BB962C8B-B14F-4D97-AF65-F5344CB8AC3E}">
        <p14:creationId xmlns:p14="http://schemas.microsoft.com/office/powerpoint/2010/main" val="15329737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AEF11B-E68D-439C-971E-9F1FB735C48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64FE5C71-46A2-4799-A900-B8D6CB84800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xmlns="" id="{11220669-9693-4F97-9E24-896ADE52A11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xmlns="" id="{A5A5217C-F497-4AA8-B445-D944E01DBCE9}"/>
              </a:ext>
            </a:extLst>
          </p:cNvPr>
          <p:cNvSpPr>
            <a:spLocks noGrp="1"/>
          </p:cNvSpPr>
          <p:nvPr>
            <p:ph type="dt" sz="half" idx="10"/>
          </p:nvPr>
        </p:nvSpPr>
        <p:spPr/>
        <p:txBody>
          <a:bodyPr/>
          <a:lstStyle/>
          <a:p>
            <a:pPr>
              <a:defRPr/>
            </a:pPr>
            <a:endParaRPr lang="en-US" dirty="0"/>
          </a:p>
        </p:txBody>
      </p:sp>
      <p:sp>
        <p:nvSpPr>
          <p:cNvPr id="6" name="Footer Placeholder 5">
            <a:extLst>
              <a:ext uri="{FF2B5EF4-FFF2-40B4-BE49-F238E27FC236}">
                <a16:creationId xmlns:a16="http://schemas.microsoft.com/office/drawing/2014/main" xmlns="" id="{768C61E9-3B36-45E8-BCA2-04B9DA68CF87}"/>
              </a:ext>
            </a:extLst>
          </p:cNvPr>
          <p:cNvSpPr>
            <a:spLocks noGrp="1"/>
          </p:cNvSpPr>
          <p:nvPr>
            <p:ph type="ftr" sz="quarter" idx="11"/>
          </p:nvPr>
        </p:nvSpPr>
        <p:spPr/>
        <p:txBody>
          <a:bodyPr/>
          <a:lstStyle/>
          <a:p>
            <a:pPr>
              <a:defRPr/>
            </a:pPr>
            <a:endParaRPr lang="en-US" dirty="0"/>
          </a:p>
        </p:txBody>
      </p:sp>
      <p:sp>
        <p:nvSpPr>
          <p:cNvPr id="7" name="Slide Number Placeholder 6">
            <a:extLst>
              <a:ext uri="{FF2B5EF4-FFF2-40B4-BE49-F238E27FC236}">
                <a16:creationId xmlns:a16="http://schemas.microsoft.com/office/drawing/2014/main" xmlns="" id="{280FE1E2-9502-4BE2-9EC3-2B1BCCC458DD}"/>
              </a:ext>
            </a:extLst>
          </p:cNvPr>
          <p:cNvSpPr>
            <a:spLocks noGrp="1"/>
          </p:cNvSpPr>
          <p:nvPr>
            <p:ph type="sldNum" sz="quarter" idx="12"/>
          </p:nvPr>
        </p:nvSpPr>
        <p:spPr/>
        <p:txBody>
          <a:bodyPr/>
          <a:lstStyle/>
          <a:p>
            <a:fld id="{A96EF9E6-B6EF-B942-8DFE-6C5F6B1629EA}" type="slidenum">
              <a:rPr lang="en-US" altLang="en-US" smtClean="0"/>
              <a:pPr/>
              <a:t>‹#›</a:t>
            </a:fld>
            <a:endParaRPr lang="en-US" altLang="en-US" dirty="0"/>
          </a:p>
        </p:txBody>
      </p:sp>
    </p:spTree>
    <p:extLst>
      <p:ext uri="{BB962C8B-B14F-4D97-AF65-F5344CB8AC3E}">
        <p14:creationId xmlns:p14="http://schemas.microsoft.com/office/powerpoint/2010/main" val="1509536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CBBA94-84AF-4A47-8027-FBE520B0D3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2A08180-B935-43AA-A175-A396600DFA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436F88E-B6DB-45A2-8A4A-4A4DF1F6D832}"/>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xmlns="" id="{EC5C8E06-2C2E-4E1E-AEB8-A277B20A1711}"/>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xmlns="" id="{4FB7BD24-04F8-46CB-A6CD-104C4D996329}"/>
              </a:ext>
            </a:extLst>
          </p:cNvPr>
          <p:cNvSpPr>
            <a:spLocks noGrp="1"/>
          </p:cNvSpPr>
          <p:nvPr>
            <p:ph type="sldNum" sz="quarter" idx="12"/>
          </p:nvPr>
        </p:nvSpPr>
        <p:spPr/>
        <p:txBody>
          <a:bodyPr/>
          <a:lstStyle/>
          <a:p>
            <a:fld id="{AC5348E7-00A8-5A4A-9083-3167E941D8B3}" type="slidenum">
              <a:rPr lang="en-US" altLang="en-US" smtClean="0"/>
              <a:pPr/>
              <a:t>‹#›</a:t>
            </a:fld>
            <a:endParaRPr lang="en-US" altLang="en-US" dirty="0"/>
          </a:p>
        </p:txBody>
      </p:sp>
    </p:spTree>
    <p:extLst>
      <p:ext uri="{BB962C8B-B14F-4D97-AF65-F5344CB8AC3E}">
        <p14:creationId xmlns:p14="http://schemas.microsoft.com/office/powerpoint/2010/main" val="32970895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F2A9020-2D2A-4973-AF99-609DCBEDA12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C62EEE7-E9CD-431C-A50D-E5923DCF5664}"/>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40845C2-73B7-4849-881A-92F7F9750209}"/>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xmlns="" id="{F8ED709E-55FA-4AFC-8AC7-824936B023C0}"/>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xmlns="" id="{B6E76BE7-93B0-4ACA-A81C-29F5296E0DFA}"/>
              </a:ext>
            </a:extLst>
          </p:cNvPr>
          <p:cNvSpPr>
            <a:spLocks noGrp="1"/>
          </p:cNvSpPr>
          <p:nvPr>
            <p:ph type="sldNum" sz="quarter" idx="12"/>
          </p:nvPr>
        </p:nvSpPr>
        <p:spPr/>
        <p:txBody>
          <a:bodyPr/>
          <a:lstStyle/>
          <a:p>
            <a:fld id="{E479CA1A-0560-924F-A836-4D321F99E150}" type="slidenum">
              <a:rPr lang="en-US" altLang="en-US" smtClean="0"/>
              <a:pPr/>
              <a:t>‹#›</a:t>
            </a:fld>
            <a:endParaRPr lang="en-US" altLang="en-US" dirty="0"/>
          </a:p>
        </p:txBody>
      </p:sp>
    </p:spTree>
    <p:extLst>
      <p:ext uri="{BB962C8B-B14F-4D97-AF65-F5344CB8AC3E}">
        <p14:creationId xmlns:p14="http://schemas.microsoft.com/office/powerpoint/2010/main" val="16958425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685800" y="2130425"/>
            <a:ext cx="7772400" cy="1470025"/>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ct val="31818"/>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5" name="Shape 25"/>
          <p:cNvSpPr txBox="1">
            <a:spLocks noGrp="1"/>
          </p:cNvSpPr>
          <p:nvPr>
            <p:ph type="subTitle" idx="1"/>
          </p:nvPr>
        </p:nvSpPr>
        <p:spPr>
          <a:xfrm>
            <a:off x="1371600" y="3886200"/>
            <a:ext cx="6400800" cy="1752600"/>
          </a:xfrm>
          <a:prstGeom prst="rect">
            <a:avLst/>
          </a:prstGeom>
          <a:noFill/>
          <a:ln>
            <a:noFill/>
          </a:ln>
        </p:spPr>
        <p:txBody>
          <a:bodyPr wrap="square" lIns="91425" tIns="91425" rIns="91425" bIns="91425" anchor="t" anchorCtr="0"/>
          <a:lstStyle>
            <a:lvl1pPr marL="0" marR="0" lvl="0" indent="0" algn="ctr" rtl="0">
              <a:spcBef>
                <a:spcPts val="640"/>
              </a:spcBef>
              <a:buClr>
                <a:srgbClr val="888888"/>
              </a:buClr>
              <a:buSzPct val="1000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SzPct val="1000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SzPct val="1000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SzPct val="100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SzPct val="100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SzPct val="100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SzPct val="100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SzPct val="100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SzPct val="100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27" name="Shape 27"/>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28" name="Shape 28"/>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0919548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ct val="31818"/>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44" name="Shape 44"/>
          <p:cNvSpPr txBox="1">
            <a:spLocks noGrp="1"/>
          </p:cNvSpPr>
          <p:nvPr>
            <p:ph type="body" idx="1"/>
          </p:nvPr>
        </p:nvSpPr>
        <p:spPr>
          <a:xfrm>
            <a:off x="457200" y="1535113"/>
            <a:ext cx="4040188" cy="639762"/>
          </a:xfrm>
          <a:prstGeom prst="rect">
            <a:avLst/>
          </a:prstGeom>
          <a:noFill/>
          <a:ln>
            <a:noFill/>
          </a:ln>
        </p:spPr>
        <p:txBody>
          <a:bodyPr wrap="square" lIns="91425" tIns="91425" rIns="91425" bIns="91425" anchor="b" anchorCtr="0"/>
          <a:lstStyle>
            <a:lvl1pPr marL="0" marR="0" lvl="0" indent="0" algn="l" rtl="0">
              <a:spcBef>
                <a:spcPts val="480"/>
              </a:spcBef>
              <a:buClr>
                <a:schemeClr val="dk1"/>
              </a:buClr>
              <a:buSzPct val="133333"/>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SzPct val="140000"/>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SzPct val="133333"/>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SzPct val="125000"/>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SzPct val="125000"/>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SzPct val="125000"/>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SzPct val="125000"/>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SzPct val="125000"/>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SzPct val="125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457200" y="2174875"/>
            <a:ext cx="4040188" cy="3951288"/>
          </a:xfrm>
          <a:prstGeom prst="rect">
            <a:avLst/>
          </a:prstGeom>
          <a:noFill/>
          <a:ln>
            <a:noFill/>
          </a:ln>
        </p:spPr>
        <p:txBody>
          <a:bodyPr wrap="square"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3"/>
          </p:nvPr>
        </p:nvSpPr>
        <p:spPr>
          <a:xfrm>
            <a:off x="4645025" y="1535113"/>
            <a:ext cx="4041775" cy="639762"/>
          </a:xfrm>
          <a:prstGeom prst="rect">
            <a:avLst/>
          </a:prstGeom>
          <a:noFill/>
          <a:ln>
            <a:noFill/>
          </a:ln>
        </p:spPr>
        <p:txBody>
          <a:bodyPr wrap="square" lIns="91425" tIns="91425" rIns="91425" bIns="91425" anchor="b" anchorCtr="0"/>
          <a:lstStyle>
            <a:lvl1pPr marL="0" marR="0" lvl="0" indent="0" algn="l" rtl="0">
              <a:spcBef>
                <a:spcPts val="480"/>
              </a:spcBef>
              <a:buClr>
                <a:schemeClr val="dk1"/>
              </a:buClr>
              <a:buSzPct val="133333"/>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SzPct val="140000"/>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SzPct val="133333"/>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SzPct val="125000"/>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SzPct val="125000"/>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SzPct val="125000"/>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SzPct val="125000"/>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SzPct val="125000"/>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SzPct val="125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4"/>
          </p:nvPr>
        </p:nvSpPr>
        <p:spPr>
          <a:xfrm>
            <a:off x="4645025" y="2174875"/>
            <a:ext cx="4041775" cy="3951288"/>
          </a:xfrm>
          <a:prstGeom prst="rect">
            <a:avLst/>
          </a:prstGeom>
          <a:noFill/>
          <a:ln>
            <a:noFill/>
          </a:ln>
        </p:spPr>
        <p:txBody>
          <a:bodyPr wrap="square"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49" name="Shape 49"/>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50" name="Shape 50"/>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1889031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ct val="31818"/>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53" name="Shape 53"/>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54" name="Shape 54"/>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55" name="Shape 55"/>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42100954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58" name="Shape 58"/>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59" name="Shape 59"/>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6438975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1792288" y="4800600"/>
            <a:ext cx="5486400" cy="566738"/>
          </a:xfrm>
          <a:prstGeom prst="rect">
            <a:avLst/>
          </a:prstGeom>
          <a:noFill/>
          <a:ln>
            <a:noFill/>
          </a:ln>
        </p:spPr>
        <p:txBody>
          <a:bodyPr wrap="square" lIns="91425" tIns="91425" rIns="91425" bIns="91425" anchor="b" anchorCtr="0"/>
          <a:lstStyle>
            <a:lvl1pPr marL="0" marR="0" lvl="0" indent="0" algn="l" rtl="0">
              <a:spcBef>
                <a:spcPts val="0"/>
              </a:spcBef>
              <a:buClr>
                <a:schemeClr val="dk1"/>
              </a:buClr>
              <a:buSzPct val="70000"/>
              <a:buFont typeface="Calibri"/>
              <a:buNone/>
              <a:defRPr sz="2000" b="1" i="0" u="none" strike="noStrike" cap="none">
                <a:solidFill>
                  <a:schemeClr val="dk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69" name="Shape 69"/>
          <p:cNvSpPr>
            <a:spLocks noGrp="1"/>
          </p:cNvSpPr>
          <p:nvPr>
            <p:ph type="pic" idx="2"/>
          </p:nvPr>
        </p:nvSpPr>
        <p:spPr>
          <a:xfrm>
            <a:off x="1792288" y="612775"/>
            <a:ext cx="5486400" cy="4114800"/>
          </a:xfrm>
          <a:prstGeom prst="rect">
            <a:avLst/>
          </a:prstGeom>
          <a:noFill/>
          <a:ln>
            <a:noFill/>
          </a:ln>
        </p:spPr>
        <p:txBody>
          <a:bodyPr wrap="square" lIns="91425" tIns="91425" rIns="91425" bIns="91425" anchor="t" anchorCtr="0"/>
          <a:lstStyle>
            <a:lvl1pPr marL="0" marR="0" lvl="0" indent="0" algn="l" rtl="0">
              <a:spcBef>
                <a:spcPts val="640"/>
              </a:spcBef>
              <a:buClr>
                <a:schemeClr val="dk1"/>
              </a:buClr>
              <a:buSzPct val="4375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SzPct val="500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SzPct val="58333"/>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SzPct val="700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SzPct val="700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SzPct val="700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SzPct val="700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SzPct val="700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SzPct val="70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70" name="Shape 70"/>
          <p:cNvSpPr txBox="1">
            <a:spLocks noGrp="1"/>
          </p:cNvSpPr>
          <p:nvPr>
            <p:ph type="body" idx="1"/>
          </p:nvPr>
        </p:nvSpPr>
        <p:spPr>
          <a:xfrm>
            <a:off x="1792288" y="5367338"/>
            <a:ext cx="5486400" cy="804862"/>
          </a:xfrm>
          <a:prstGeom prst="rect">
            <a:avLst/>
          </a:prstGeom>
          <a:noFill/>
          <a:ln>
            <a:noFill/>
          </a:ln>
        </p:spPr>
        <p:txBody>
          <a:bodyPr wrap="square" lIns="91425" tIns="91425" rIns="91425" bIns="91425" anchor="t" anchorCtr="0"/>
          <a:lstStyle>
            <a:lvl1pPr marL="0" marR="0" lvl="0" indent="0" algn="l" rtl="0">
              <a:spcBef>
                <a:spcPts val="280"/>
              </a:spcBef>
              <a:buClr>
                <a:schemeClr val="dk1"/>
              </a:buClr>
              <a:buSzPct val="228571"/>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SzPct val="233333"/>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SzPct val="240000"/>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SzPct val="222222"/>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SzPct val="222222"/>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SzPct val="222222"/>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SzPct val="222222"/>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SzPct val="222222"/>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SzPct val="222222"/>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72" name="Shape 72"/>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73" name="Shape 7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40432888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ct val="31818"/>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6" name="Shape 76"/>
          <p:cNvSpPr txBox="1">
            <a:spLocks noGrp="1"/>
          </p:cNvSpPr>
          <p:nvPr>
            <p:ph type="body" idx="1"/>
          </p:nvPr>
        </p:nvSpPr>
        <p:spPr>
          <a:xfrm rot="5400000">
            <a:off x="2309018" y="-251619"/>
            <a:ext cx="4525963" cy="8229600"/>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78" name="Shape 78"/>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79" name="Shape 79"/>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079330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ct val="31818"/>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82" name="Shape 82"/>
          <p:cNvSpPr txBox="1">
            <a:spLocks noGrp="1"/>
          </p:cNvSpPr>
          <p:nvPr>
            <p:ph type="body" idx="1"/>
          </p:nvPr>
        </p:nvSpPr>
        <p:spPr>
          <a:xfrm rot="5400000">
            <a:off x="541338" y="190501"/>
            <a:ext cx="5851525" cy="6019800"/>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84" name="Shape 84"/>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ct val="116666"/>
              <a:buNone/>
              <a:defRPr sz="1200">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85" name="Shape 85"/>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9215123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227"/>
        <p:cNvGrpSpPr/>
        <p:nvPr/>
      </p:nvGrpSpPr>
      <p:grpSpPr>
        <a:xfrm>
          <a:off x="0" y="0"/>
          <a:ext cx="0" cy="0"/>
          <a:chOff x="0" y="0"/>
          <a:chExt cx="0" cy="0"/>
        </a:xfrm>
      </p:grpSpPr>
      <p:sp>
        <p:nvSpPr>
          <p:cNvPr id="228" name="Google Shape;228;p37"/>
          <p:cNvSpPr txBox="1">
            <a:spLocks noGrp="1"/>
          </p:cNvSpPr>
          <p:nvPr>
            <p:ph type="title"/>
          </p:nvPr>
        </p:nvSpPr>
        <p:spPr>
          <a:xfrm>
            <a:off x="722312" y="4406900"/>
            <a:ext cx="7772400" cy="13620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229" name="Google Shape;229;p37"/>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30" name="Google Shape;230;p37"/>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31" name="Google Shape;231;p3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endParaRPr dirty="0"/>
          </a:p>
        </p:txBody>
      </p:sp>
    </p:spTree>
    <p:extLst>
      <p:ext uri="{BB962C8B-B14F-4D97-AF65-F5344CB8AC3E}">
        <p14:creationId xmlns:p14="http://schemas.microsoft.com/office/powerpoint/2010/main" val="4889589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32"/>
        <p:cNvGrpSpPr/>
        <p:nvPr/>
      </p:nvGrpSpPr>
      <p:grpSpPr>
        <a:xfrm>
          <a:off x="0" y="0"/>
          <a:ext cx="0" cy="0"/>
          <a:chOff x="0" y="0"/>
          <a:chExt cx="0" cy="0"/>
        </a:xfrm>
      </p:grpSpPr>
      <p:sp>
        <p:nvSpPr>
          <p:cNvPr id="233" name="Google Shape;233;p38"/>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234" name="Google Shape;234;p38"/>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35" name="Google Shape;235;p38"/>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36" name="Google Shape;236;p38"/>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37" name="Google Shape;237;p3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4965886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240" name="Google Shape;240;p39"/>
          <p:cNvSpPr txBox="1">
            <a:spLocks noGrp="1"/>
          </p:cNvSpPr>
          <p:nvPr>
            <p:ph type="body" idx="1"/>
          </p:nvPr>
        </p:nvSpPr>
        <p:spPr>
          <a:xfrm>
            <a:off x="457200" y="1535113"/>
            <a:ext cx="4040100" cy="639900"/>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241" name="Google Shape;241;p39"/>
          <p:cNvSpPr txBox="1">
            <a:spLocks noGrp="1"/>
          </p:cNvSpPr>
          <p:nvPr>
            <p:ph type="body" idx="2"/>
          </p:nvPr>
        </p:nvSpPr>
        <p:spPr>
          <a:xfrm>
            <a:off x="457200" y="2174875"/>
            <a:ext cx="4040100" cy="3951300"/>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242" name="Google Shape;242;p39"/>
          <p:cNvSpPr txBox="1">
            <a:spLocks noGrp="1"/>
          </p:cNvSpPr>
          <p:nvPr>
            <p:ph type="body" idx="3"/>
          </p:nvPr>
        </p:nvSpPr>
        <p:spPr>
          <a:xfrm>
            <a:off x="4645025" y="1535113"/>
            <a:ext cx="4041900" cy="639900"/>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243" name="Google Shape;243;p39"/>
          <p:cNvSpPr txBox="1">
            <a:spLocks noGrp="1"/>
          </p:cNvSpPr>
          <p:nvPr>
            <p:ph type="body" idx="4"/>
          </p:nvPr>
        </p:nvSpPr>
        <p:spPr>
          <a:xfrm>
            <a:off x="4645025" y="2174875"/>
            <a:ext cx="4041900" cy="3951300"/>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244" name="Google Shape;244;p39"/>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45" name="Google Shape;245;p39"/>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46" name="Google Shape;246;p3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8881697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47"/>
        <p:cNvGrpSpPr/>
        <p:nvPr/>
      </p:nvGrpSpPr>
      <p:grpSpPr>
        <a:xfrm>
          <a:off x="0" y="0"/>
          <a:ext cx="0" cy="0"/>
          <a:chOff x="0" y="0"/>
          <a:chExt cx="0" cy="0"/>
        </a:xfrm>
      </p:grpSpPr>
      <p:sp>
        <p:nvSpPr>
          <p:cNvPr id="248" name="Google Shape;248;p4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249" name="Google Shape;249;p40"/>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50" name="Google Shape;250;p40"/>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51" name="Google Shape;251;p4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7463683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252"/>
        <p:cNvGrpSpPr/>
        <p:nvPr/>
      </p:nvGrpSpPr>
      <p:grpSpPr>
        <a:xfrm>
          <a:off x="0" y="0"/>
          <a:ext cx="0" cy="0"/>
          <a:chOff x="0" y="0"/>
          <a:chExt cx="0" cy="0"/>
        </a:xfrm>
      </p:grpSpPr>
      <p:sp>
        <p:nvSpPr>
          <p:cNvPr id="253" name="Google Shape;253;p41"/>
          <p:cNvSpPr txBox="1">
            <a:spLocks noGrp="1"/>
          </p:cNvSpPr>
          <p:nvPr>
            <p:ph type="ctrTitle"/>
          </p:nvPr>
        </p:nvSpPr>
        <p:spPr>
          <a:xfrm>
            <a:off x="685800" y="2130425"/>
            <a:ext cx="7772400" cy="1470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254" name="Google Shape;254;p41"/>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5" name="Google Shape;255;p41"/>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56" name="Google Shape;256;p41"/>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57" name="Google Shape;257;p4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1769315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58"/>
        <p:cNvGrpSpPr/>
        <p:nvPr/>
      </p:nvGrpSpPr>
      <p:grpSpPr>
        <a:xfrm>
          <a:off x="0" y="0"/>
          <a:ext cx="0" cy="0"/>
          <a:chOff x="0" y="0"/>
          <a:chExt cx="0" cy="0"/>
        </a:xfrm>
      </p:grpSpPr>
      <p:sp>
        <p:nvSpPr>
          <p:cNvPr id="259" name="Google Shape;259;p42"/>
          <p:cNvSpPr txBox="1">
            <a:spLocks noGrp="1"/>
          </p:cNvSpPr>
          <p:nvPr>
            <p:ph type="title"/>
          </p:nvPr>
        </p:nvSpPr>
        <p:spPr>
          <a:xfrm>
            <a:off x="722313" y="4406900"/>
            <a:ext cx="7772400" cy="13620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4000" b="1"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260" name="Google Shape;260;p42"/>
          <p:cNvSpPr txBox="1">
            <a:spLocks noGrp="1"/>
          </p:cNvSpPr>
          <p:nvPr>
            <p:ph type="body" idx="1"/>
          </p:nvPr>
        </p:nvSpPr>
        <p:spPr>
          <a:xfrm>
            <a:off x="722313" y="2906713"/>
            <a:ext cx="7772400" cy="1500300"/>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32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2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24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1" name="Google Shape;261;p42"/>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62" name="Google Shape;262;p42"/>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63" name="Google Shape;263;p4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69571680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64"/>
        <p:cNvGrpSpPr/>
        <p:nvPr/>
      </p:nvGrpSpPr>
      <p:grpSpPr>
        <a:xfrm>
          <a:off x="0" y="0"/>
          <a:ext cx="0" cy="0"/>
          <a:chOff x="0" y="0"/>
          <a:chExt cx="0" cy="0"/>
        </a:xfrm>
      </p:grpSpPr>
      <p:sp>
        <p:nvSpPr>
          <p:cNvPr id="265" name="Google Shape;265;p4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266" name="Google Shape;266;p43"/>
          <p:cNvSpPr txBox="1">
            <a:spLocks noGrp="1"/>
          </p:cNvSpPr>
          <p:nvPr>
            <p:ph type="body" idx="1"/>
          </p:nvPr>
        </p:nvSpPr>
        <p:spPr>
          <a:xfrm>
            <a:off x="457200" y="1600200"/>
            <a:ext cx="4038600" cy="4526100"/>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7" name="Google Shape;267;p43"/>
          <p:cNvSpPr txBox="1">
            <a:spLocks noGrp="1"/>
          </p:cNvSpPr>
          <p:nvPr>
            <p:ph type="body" idx="2"/>
          </p:nvPr>
        </p:nvSpPr>
        <p:spPr>
          <a:xfrm>
            <a:off x="4648200" y="1600200"/>
            <a:ext cx="4038600" cy="4526100"/>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8" name="Google Shape;268;p43"/>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69" name="Google Shape;269;p43"/>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70" name="Google Shape;270;p4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6677594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44"/>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73" name="Google Shape;273;p44"/>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74" name="Google Shape;274;p4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841042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275"/>
        <p:cNvGrpSpPr/>
        <p:nvPr/>
      </p:nvGrpSpPr>
      <p:grpSpPr>
        <a:xfrm>
          <a:off x="0" y="0"/>
          <a:ext cx="0" cy="0"/>
          <a:chOff x="0" y="0"/>
          <a:chExt cx="0" cy="0"/>
        </a:xfrm>
      </p:grpSpPr>
      <p:sp>
        <p:nvSpPr>
          <p:cNvPr id="276" name="Google Shape;276;p45"/>
          <p:cNvSpPr txBox="1">
            <a:spLocks noGrp="1"/>
          </p:cNvSpPr>
          <p:nvPr>
            <p:ph type="title"/>
          </p:nvPr>
        </p:nvSpPr>
        <p:spPr>
          <a:xfrm>
            <a:off x="457200" y="273050"/>
            <a:ext cx="3008400" cy="11619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277" name="Google Shape;277;p45"/>
          <p:cNvSpPr txBox="1">
            <a:spLocks noGrp="1"/>
          </p:cNvSpPr>
          <p:nvPr>
            <p:ph type="body" idx="1"/>
          </p:nvPr>
        </p:nvSpPr>
        <p:spPr>
          <a:xfrm>
            <a:off x="3575050" y="273050"/>
            <a:ext cx="5111700" cy="58530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78" name="Google Shape;278;p45"/>
          <p:cNvSpPr txBox="1">
            <a:spLocks noGrp="1"/>
          </p:cNvSpPr>
          <p:nvPr>
            <p:ph type="body" idx="2"/>
          </p:nvPr>
        </p:nvSpPr>
        <p:spPr>
          <a:xfrm>
            <a:off x="457200" y="1435100"/>
            <a:ext cx="3008400" cy="4691100"/>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279" name="Google Shape;279;p45"/>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80" name="Google Shape;280;p45"/>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81" name="Google Shape;281;p4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2889018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282"/>
        <p:cNvGrpSpPr/>
        <p:nvPr/>
      </p:nvGrpSpPr>
      <p:grpSpPr>
        <a:xfrm>
          <a:off x="0" y="0"/>
          <a:ext cx="0" cy="0"/>
          <a:chOff x="0" y="0"/>
          <a:chExt cx="0" cy="0"/>
        </a:xfrm>
      </p:grpSpPr>
      <p:sp>
        <p:nvSpPr>
          <p:cNvPr id="283" name="Google Shape;283;p46"/>
          <p:cNvSpPr txBox="1">
            <a:spLocks noGrp="1"/>
          </p:cNvSpPr>
          <p:nvPr>
            <p:ph type="title"/>
          </p:nvPr>
        </p:nvSpPr>
        <p:spPr>
          <a:xfrm>
            <a:off x="1792288" y="4800600"/>
            <a:ext cx="5486400" cy="5667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284" name="Google Shape;284;p46"/>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285" name="Google Shape;285;p46"/>
          <p:cNvSpPr txBox="1">
            <a:spLocks noGrp="1"/>
          </p:cNvSpPr>
          <p:nvPr>
            <p:ph type="body" idx="1"/>
          </p:nvPr>
        </p:nvSpPr>
        <p:spPr>
          <a:xfrm>
            <a:off x="1792288" y="5367338"/>
            <a:ext cx="5486400" cy="804900"/>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286" name="Google Shape;286;p46"/>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87" name="Google Shape;287;p46"/>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88" name="Google Shape;288;p4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226549247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289"/>
        <p:cNvGrpSpPr/>
        <p:nvPr/>
      </p:nvGrpSpPr>
      <p:grpSpPr>
        <a:xfrm>
          <a:off x="0" y="0"/>
          <a:ext cx="0" cy="0"/>
          <a:chOff x="0" y="0"/>
          <a:chExt cx="0" cy="0"/>
        </a:xfrm>
      </p:grpSpPr>
      <p:sp>
        <p:nvSpPr>
          <p:cNvPr id="290" name="Google Shape;290;p4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291" name="Google Shape;291;p47"/>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92" name="Google Shape;292;p47"/>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93" name="Google Shape;293;p47"/>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94" name="Google Shape;294;p4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5223660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295"/>
        <p:cNvGrpSpPr/>
        <p:nvPr/>
      </p:nvGrpSpPr>
      <p:grpSpPr>
        <a:xfrm>
          <a:off x="0" y="0"/>
          <a:ext cx="0" cy="0"/>
          <a:chOff x="0" y="0"/>
          <a:chExt cx="0" cy="0"/>
        </a:xfrm>
      </p:grpSpPr>
      <p:sp>
        <p:nvSpPr>
          <p:cNvPr id="296" name="Google Shape;296;p48"/>
          <p:cNvSpPr txBox="1">
            <a:spLocks noGrp="1"/>
          </p:cNvSpPr>
          <p:nvPr>
            <p:ph type="title"/>
          </p:nvPr>
        </p:nvSpPr>
        <p:spPr>
          <a:xfrm rot="5400000">
            <a:off x="4732350" y="2171688"/>
            <a:ext cx="5851500" cy="2057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297" name="Google Shape;297;p48"/>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98" name="Google Shape;298;p48"/>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99" name="Google Shape;299;p48"/>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300" name="Google Shape;300;p4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752782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A1B4120-0188-C24A-93C3-CB3CEEEAECD3}" type="datetimeFigureOut">
              <a:rPr lang="en-US">
                <a:solidFill>
                  <a:prstClr val="black">
                    <a:tint val="75000"/>
                  </a:prstClr>
                </a:solidFill>
              </a:rPr>
              <a:pPr/>
              <a:t>9/17/2018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034BEEA-9D1F-584B-8535-21FA8F69A9B1}"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9"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theme" Target="../theme/theme5.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pPr>
            <a:fld id="{4A1B4120-0188-C24A-93C3-CB3CEEEAECD3}" type="datetimeFigureOut">
              <a:rPr lang="en-US" smtClean="0">
                <a:solidFill>
                  <a:prstClr val="black">
                    <a:tint val="75000"/>
                  </a:prstClr>
                </a:solidFill>
                <a:latin typeface="Calibri" panose="020F0502020204030204"/>
                <a:ea typeface=""/>
              </a:rPr>
              <a:pPr fontAlgn="auto">
                <a:spcBef>
                  <a:spcPts val="0"/>
                </a:spcBef>
                <a:spcAft>
                  <a:spcPts val="0"/>
                </a:spcAft>
              </a:pPr>
              <a:t>9/17/2018</a:t>
            </a:fld>
            <a:endParaRPr lang="en-US" dirty="0">
              <a:solidFill>
                <a:prstClr val="black">
                  <a:tint val="75000"/>
                </a:prstClr>
              </a:solidFill>
              <a:latin typeface="Calibri" panose="020F0502020204030204"/>
              <a:ea typeface=""/>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panose="020F0502020204030204"/>
              <a:ea typeface=""/>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spcBef>
                <a:spcPts val="0"/>
              </a:spcBef>
              <a:spcAft>
                <a:spcPts val="0"/>
              </a:spcAft>
            </a:pPr>
            <a:fld id="{1034BEEA-9D1F-584B-8535-21FA8F69A9B1}" type="slidenum">
              <a:rPr lang="en-US" smtClean="0">
                <a:solidFill>
                  <a:prstClr val="black">
                    <a:tint val="75000"/>
                  </a:prstClr>
                </a:solidFill>
                <a:latin typeface="Calibri" panose="020F0502020204030204"/>
                <a:ea typeface=""/>
              </a:rPr>
              <a:pPr fontAlgn="auto">
                <a:spcBef>
                  <a:spcPts val="0"/>
                </a:spcBef>
                <a:spcAft>
                  <a:spcPts val="0"/>
                </a:spcAft>
              </a:pPr>
              <a:t>‹#›</a:t>
            </a:fld>
            <a:endParaRPr lang="en-US" dirty="0">
              <a:solidFill>
                <a:prstClr val="black">
                  <a:tint val="75000"/>
                </a:prstClr>
              </a:solidFill>
              <a:latin typeface="Calibri" panose="020F0502020204030204"/>
              <a:ea typeface=""/>
            </a:endParaRPr>
          </a:p>
        </p:txBody>
      </p:sp>
    </p:spTree>
    <p:extLst>
      <p:ext uri="{BB962C8B-B14F-4D97-AF65-F5344CB8AC3E}">
        <p14:creationId xmlns:p14="http://schemas.microsoft.com/office/powerpoint/2010/main" val="210789141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pPr>
            <a:fld id="{4A1B4120-0188-C24A-93C3-CB3CEEEAECD3}" type="datetimeFigureOut">
              <a:rPr lang="en-US" smtClean="0">
                <a:solidFill>
                  <a:prstClr val="black">
                    <a:tint val="75000"/>
                  </a:prstClr>
                </a:solidFill>
                <a:latin typeface="Calibri" panose="020F0502020204030204"/>
                <a:ea typeface=""/>
              </a:rPr>
              <a:pPr fontAlgn="auto">
                <a:spcBef>
                  <a:spcPts val="0"/>
                </a:spcBef>
                <a:spcAft>
                  <a:spcPts val="0"/>
                </a:spcAft>
              </a:pPr>
              <a:t>9/17/2018</a:t>
            </a:fld>
            <a:endParaRPr lang="en-US" dirty="0">
              <a:solidFill>
                <a:prstClr val="black">
                  <a:tint val="75000"/>
                </a:prstClr>
              </a:solidFill>
              <a:latin typeface="Calibri" panose="020F0502020204030204"/>
              <a:ea typeface=""/>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panose="020F0502020204030204"/>
              <a:ea typeface=""/>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spcBef>
                <a:spcPts val="0"/>
              </a:spcBef>
              <a:spcAft>
                <a:spcPts val="0"/>
              </a:spcAft>
            </a:pPr>
            <a:fld id="{1034BEEA-9D1F-584B-8535-21FA8F69A9B1}" type="slidenum">
              <a:rPr lang="en-US" smtClean="0">
                <a:solidFill>
                  <a:prstClr val="black">
                    <a:tint val="75000"/>
                  </a:prstClr>
                </a:solidFill>
                <a:latin typeface="Calibri" panose="020F0502020204030204"/>
                <a:ea typeface=""/>
              </a:rPr>
              <a:pPr fontAlgn="auto">
                <a:spcBef>
                  <a:spcPts val="0"/>
                </a:spcBef>
                <a:spcAft>
                  <a:spcPts val="0"/>
                </a:spcAft>
              </a:pPr>
              <a:t>‹#›</a:t>
            </a:fld>
            <a:endParaRPr lang="en-US" dirty="0">
              <a:solidFill>
                <a:prstClr val="black">
                  <a:tint val="75000"/>
                </a:prstClr>
              </a:solidFill>
              <a:latin typeface="Calibri" panose="020F0502020204030204"/>
              <a:ea typeface=""/>
            </a:endParaRPr>
          </a:p>
        </p:txBody>
      </p:sp>
    </p:spTree>
    <p:extLst>
      <p:ext uri="{BB962C8B-B14F-4D97-AF65-F5344CB8AC3E}">
        <p14:creationId xmlns:p14="http://schemas.microsoft.com/office/powerpoint/2010/main" val="15972924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47D85B5-A70A-4409-9FF3-F3EA42AD877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2F03227-0D3A-4F03-98EB-D9D5386311B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0F6331E-499B-48B3-BCCB-B58DA0E5F05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5" name="Footer Placeholder 4">
            <a:extLst>
              <a:ext uri="{FF2B5EF4-FFF2-40B4-BE49-F238E27FC236}">
                <a16:creationId xmlns:a16="http://schemas.microsoft.com/office/drawing/2014/main" xmlns="" id="{59428644-C14A-4C75-A477-4986B35B16B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
        <p:nvSpPr>
          <p:cNvPr id="6" name="Slide Number Placeholder 5">
            <a:extLst>
              <a:ext uri="{FF2B5EF4-FFF2-40B4-BE49-F238E27FC236}">
                <a16:creationId xmlns:a16="http://schemas.microsoft.com/office/drawing/2014/main" xmlns="" id="{C125B20C-AEC5-473D-9DF8-75692AF7B34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94BEC3-D62B-3947-9351-EE675D93D3EE}" type="slidenum">
              <a:rPr lang="en-US" altLang="en-US" smtClean="0"/>
              <a:pPr/>
              <a:t>‹#›</a:t>
            </a:fld>
            <a:endParaRPr lang="en-US" altLang="en-US" dirty="0"/>
          </a:p>
        </p:txBody>
      </p:sp>
    </p:spTree>
    <p:extLst>
      <p:ext uri="{BB962C8B-B14F-4D97-AF65-F5344CB8AC3E}">
        <p14:creationId xmlns:p14="http://schemas.microsoft.com/office/powerpoint/2010/main" val="1729404393"/>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ct val="31818"/>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ct val="116666"/>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13" name="Shape 13"/>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ct val="116666"/>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ct val="77777"/>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ct val="77777"/>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ct val="77777"/>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ct val="77777"/>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ct val="77777"/>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ct val="77777"/>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ct val="77777"/>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ct val="77777"/>
              <a:buNone/>
              <a:defRPr sz="1800" b="0" i="0" u="none" strike="noStrike" cap="none">
                <a:solidFill>
                  <a:schemeClr val="dk1"/>
                </a:solidFill>
                <a:latin typeface="Calibri"/>
                <a:ea typeface="Calibri"/>
                <a:cs typeface="Calibri"/>
                <a:sym typeface="Calibri"/>
              </a:defRPr>
            </a:lvl9pPr>
          </a:lstStyle>
          <a:p>
            <a:endParaRPr dirty="0"/>
          </a:p>
        </p:txBody>
      </p:sp>
      <p:sp>
        <p:nvSpPr>
          <p:cNvPr id="14" name="Shape 14"/>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
        <p:nvSpPr>
          <p:cNvPr id="15" name="Shape 15"/>
          <p:cNvSpPr txBox="1"/>
          <p:nvPr/>
        </p:nvSpPr>
        <p:spPr>
          <a:xfrm>
            <a:off x="0" y="0"/>
            <a:ext cx="9144000" cy="990600"/>
          </a:xfrm>
          <a:prstGeom prst="rect">
            <a:avLst/>
          </a:prstGeom>
          <a:solidFill>
            <a:srgbClr val="262626"/>
          </a:solidFill>
          <a:ln>
            <a:noFill/>
          </a:ln>
          <a:effectLst>
            <a:outerShdw blurRad="40000" dist="23000" dir="5400000" rotWithShape="0">
              <a:srgbClr val="000000">
                <a:alpha val="34901"/>
              </a:srgbClr>
            </a:outerShdw>
          </a:effectLst>
        </p:spPr>
        <p:txBody>
          <a:bodyPr wrap="square" lIns="91425" tIns="45700" rIns="91425" bIns="45700" anchor="ctr" anchorCtr="0">
            <a:noAutofit/>
          </a:bodyPr>
          <a:lstStyle/>
          <a:p>
            <a:pPr marL="0" marR="0" lvl="0" indent="0" algn="l" rtl="0">
              <a:spcBef>
                <a:spcPts val="0"/>
              </a:spcBef>
              <a:buClr>
                <a:schemeClr val="lt1"/>
              </a:buClr>
              <a:buSzPct val="25000"/>
              <a:buFont typeface="Calibri"/>
              <a:buNone/>
            </a:pPr>
            <a:endParaRPr sz="3000" b="0" i="0" u="none" strike="noStrike" cap="none" dirty="0">
              <a:solidFill>
                <a:srgbClr val="FFFFFF"/>
              </a:solidFill>
              <a:latin typeface="Calibri"/>
              <a:ea typeface="Calibri"/>
              <a:cs typeface="Calibri"/>
              <a:sym typeface="Calibri"/>
            </a:endParaRPr>
          </a:p>
        </p:txBody>
      </p:sp>
      <p:pic>
        <p:nvPicPr>
          <p:cNvPr id="16" name="Shape 16"/>
          <p:cNvPicPr preferRelativeResize="0"/>
          <p:nvPr/>
        </p:nvPicPr>
        <p:blipFill rotWithShape="1">
          <a:blip r:embed="rId9">
            <a:alphaModFix amt="52000"/>
          </a:blip>
          <a:srcRect/>
          <a:stretch/>
        </p:blipFill>
        <p:spPr>
          <a:xfrm>
            <a:off x="7772400" y="304800"/>
            <a:ext cx="1054100" cy="423956"/>
          </a:xfrm>
          <a:prstGeom prst="rect">
            <a:avLst/>
          </a:prstGeom>
          <a:noFill/>
          <a:ln>
            <a:noFill/>
          </a:ln>
        </p:spPr>
      </p:pic>
    </p:spTree>
    <p:extLst>
      <p:ext uri="{BB962C8B-B14F-4D97-AF65-F5344CB8AC3E}">
        <p14:creationId xmlns:p14="http://schemas.microsoft.com/office/powerpoint/2010/main" val="2741810438"/>
      </p:ext>
    </p:extLst>
  </p:cSld>
  <p:clrMap bg1="lt1" tx1="dk1" bg2="dk2" tx2="lt2" accent1="accent1" accent2="accent2" accent3="accent3" accent4="accent4" accent5="accent5" accent6="accent6" hlink="hlink" folHlink="folHlink"/>
  <p:sldLayoutIdLst>
    <p:sldLayoutId id="2147483948" r:id="rId1"/>
    <p:sldLayoutId id="2147483951" r:id="rId2"/>
    <p:sldLayoutId id="2147483952" r:id="rId3"/>
    <p:sldLayoutId id="2147483953" r:id="rId4"/>
    <p:sldLayoutId id="2147483955" r:id="rId5"/>
    <p:sldLayoutId id="2147483956" r:id="rId6"/>
    <p:sldLayoutId id="2147483957"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1"/>
        <p:cNvGrpSpPr/>
        <p:nvPr/>
      </p:nvGrpSpPr>
      <p:grpSpPr>
        <a:xfrm>
          <a:off x="0" y="0"/>
          <a:ext cx="0" cy="0"/>
          <a:chOff x="0" y="0"/>
          <a:chExt cx="0" cy="0"/>
        </a:xfrm>
      </p:grpSpPr>
      <p:sp>
        <p:nvSpPr>
          <p:cNvPr id="222" name="Google Shape;222;p3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223" name="Google Shape;223;p36"/>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24" name="Google Shape;224;p36"/>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25" name="Google Shape;225;p36"/>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26" name="Google Shape;226;p3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772602386"/>
      </p:ext>
    </p:extLst>
  </p:cSld>
  <p:clrMap bg1="lt1" tx1="dk1" bg2="dk2" tx2="lt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97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42.xml"/><Relationship Id="rId5" Type="http://schemas.openxmlformats.org/officeDocument/2006/relationships/hyperlink" Target="http://www.chicagotribune.com/suburbs/daily-southtown/news/ct-sta-will-green-energy-st-0424-story.html" TargetMode="External"/><Relationship Id="rId4" Type="http://schemas.openxmlformats.org/officeDocument/2006/relationships/hyperlink" Target="https://www.cityofevanston.org/home/showdocument?id=43425"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ierraclub.org/ready-for-100" TargetMode="External"/><Relationship Id="rId2" Type="http://schemas.openxmlformats.org/officeDocument/2006/relationships/image" Target="../media/image5.png"/><Relationship Id="rId1" Type="http://schemas.openxmlformats.org/officeDocument/2006/relationships/slideLayout" Target="../slideLayouts/slideLayout23.xml"/><Relationship Id="rId5" Type="http://schemas.openxmlformats.org/officeDocument/2006/relationships/hyperlink" Target="https://www.sierraclub.org/sites/www.sierraclub.org/files/blog/1846%20RF100-CaseStudies2018_Report_06_web.pdf" TargetMode="External"/><Relationship Id="rId4" Type="http://schemas.openxmlformats.org/officeDocument/2006/relationships/hyperlink" Target="https://nowthisnews.com/videos/news/jodie-van-horn-ready-for-100-renewable-energy-op-ed"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awea.org/state-fact-sheets" TargetMode="External"/><Relationship Id="rId2" Type="http://schemas.openxmlformats.org/officeDocument/2006/relationships/notesSlide" Target="../notesSlides/notesSlide2.xml"/><Relationship Id="rId1" Type="http://schemas.openxmlformats.org/officeDocument/2006/relationships/slideLayout" Target="../slideLayouts/slideLayout34.xml"/><Relationship Id="rId4" Type="http://schemas.openxmlformats.org/officeDocument/2006/relationships/hyperlink" Target="http://midwestenergynews.com/2017/09/13/advocates-expect-continued-growth-in-illinois-clean-energy-job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42.xml"/><Relationship Id="rId4" Type="http://schemas.openxmlformats.org/officeDocument/2006/relationships/hyperlink" Target="https://www.sierraclub.org/ready-for-100/commitment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42.xml"/><Relationship Id="rId5" Type="http://schemas.openxmlformats.org/officeDocument/2006/relationships/hyperlink" Target="https://lims.minneapolismn.gov/Download/RCA/4338/100%20renewables%20resolution%20final.pdf" TargetMode="External"/><Relationship Id="rId4" Type="http://schemas.openxmlformats.org/officeDocument/2006/relationships/hyperlink" Target="http://www.denvergov.org/content/dam/denvergov/Portals/771/documents/EQ/80x50/80x50%20ClimatePlan_FINAL_7.16.18.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061" r="17447" b="-2"/>
          <a:stretch/>
        </p:blipFill>
        <p:spPr>
          <a:xfrm>
            <a:off x="3614166" y="856891"/>
            <a:ext cx="5529834" cy="3189329"/>
          </a:xfrm>
          <a:prstGeom prst="rect">
            <a:avLst/>
          </a:prstGeom>
        </p:spPr>
      </p:pic>
      <p:sp>
        <p:nvSpPr>
          <p:cNvPr id="18" name="Freeform 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856891"/>
            <a:ext cx="7101526" cy="5143859"/>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350" dirty="0">
              <a:solidFill>
                <a:prstClr val="white"/>
              </a:solidFill>
            </a:endParaRPr>
          </a:p>
        </p:txBody>
      </p:sp>
      <p:sp>
        <p:nvSpPr>
          <p:cNvPr id="20" name="Freeform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856891"/>
            <a:ext cx="6058539" cy="5143859"/>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350" dirty="0">
              <a:solidFill>
                <a:prstClr val="white"/>
              </a:solidFill>
            </a:endParaRPr>
          </a:p>
        </p:txBody>
      </p:sp>
      <p:sp>
        <p:nvSpPr>
          <p:cNvPr id="6" name="TextBox 5"/>
          <p:cNvSpPr txBox="1"/>
          <p:nvPr/>
        </p:nvSpPr>
        <p:spPr>
          <a:xfrm>
            <a:off x="6895579" y="2238244"/>
            <a:ext cx="184731" cy="300082"/>
          </a:xfrm>
          <a:prstGeom prst="rect">
            <a:avLst/>
          </a:prstGeom>
          <a:noFill/>
        </p:spPr>
        <p:txBody>
          <a:bodyPr wrap="none" rtlCol="0">
            <a:spAutoFit/>
          </a:bodyPr>
          <a:lstStyle/>
          <a:p>
            <a:pPr fontAlgn="auto">
              <a:spcBef>
                <a:spcPts val="0"/>
              </a:spcBef>
              <a:spcAft>
                <a:spcPts val="0"/>
              </a:spcAft>
            </a:pPr>
            <a:endParaRPr lang="en-US" sz="1350" dirty="0">
              <a:solidFill>
                <a:prstClr val="black"/>
              </a:solidFill>
              <a:latin typeface="Calibri" panose="020F0502020204030204"/>
              <a:ea typeface=""/>
            </a:endParaRPr>
          </a:p>
        </p:txBody>
      </p:sp>
      <p:sp>
        <p:nvSpPr>
          <p:cNvPr id="2" name="Title 1"/>
          <p:cNvSpPr>
            <a:spLocks noGrp="1"/>
          </p:cNvSpPr>
          <p:nvPr>
            <p:ph type="ctrTitle"/>
          </p:nvPr>
        </p:nvSpPr>
        <p:spPr>
          <a:xfrm>
            <a:off x="304800" y="990600"/>
            <a:ext cx="3711321" cy="2362200"/>
          </a:xfrm>
        </p:spPr>
        <p:txBody>
          <a:bodyPr anchor="t">
            <a:noAutofit/>
          </a:bodyPr>
          <a:lstStyle/>
          <a:p>
            <a:pPr algn="l">
              <a:lnSpc>
                <a:spcPct val="70000"/>
              </a:lnSpc>
            </a:pPr>
            <a:r>
              <a:rPr lang="en-US" sz="3600" b="1" dirty="0">
                <a:solidFill>
                  <a:schemeClr val="bg1"/>
                </a:solidFill>
                <a:latin typeface="Avenir Book" charset="0"/>
                <a:ea typeface="Avenir Book" charset="0"/>
                <a:cs typeface="Avenir Book" charset="0"/>
              </a:rPr>
              <a:t/>
            </a:r>
            <a:br>
              <a:rPr lang="en-US" sz="3600" b="1" dirty="0">
                <a:solidFill>
                  <a:schemeClr val="bg1"/>
                </a:solidFill>
                <a:latin typeface="Avenir Book" charset="0"/>
                <a:ea typeface="Avenir Book" charset="0"/>
                <a:cs typeface="Avenir Book" charset="0"/>
              </a:rPr>
            </a:br>
            <a:r>
              <a:rPr lang="en-US" sz="3600" b="1" dirty="0">
                <a:solidFill>
                  <a:schemeClr val="bg1"/>
                </a:solidFill>
                <a:latin typeface="Avenir Book" charset="0"/>
                <a:ea typeface="Avenir Book" charset="0"/>
                <a:cs typeface="Avenir Book" charset="0"/>
              </a:rPr>
              <a:t>Overview of Sierra Club’s Ready for 100 Campaign</a:t>
            </a:r>
            <a:endParaRPr lang="en-US" sz="3300" dirty="0">
              <a:solidFill>
                <a:schemeClr val="bg1"/>
              </a:solidFill>
              <a:latin typeface="+mn-lt"/>
            </a:endParaRPr>
          </a:p>
        </p:txBody>
      </p:sp>
      <p:sp>
        <p:nvSpPr>
          <p:cNvPr id="3" name="Subtitle 2"/>
          <p:cNvSpPr>
            <a:spLocks noGrp="1"/>
          </p:cNvSpPr>
          <p:nvPr>
            <p:ph type="subTitle" idx="1"/>
          </p:nvPr>
        </p:nvSpPr>
        <p:spPr>
          <a:xfrm>
            <a:off x="427097" y="3733800"/>
            <a:ext cx="4144903" cy="1966720"/>
          </a:xfrm>
        </p:spPr>
        <p:txBody>
          <a:bodyPr anchor="b">
            <a:normAutofit lnSpcReduction="10000"/>
          </a:bodyPr>
          <a:lstStyle/>
          <a:p>
            <a:pPr algn="l">
              <a:lnSpc>
                <a:spcPct val="70000"/>
              </a:lnSpc>
            </a:pPr>
            <a:r>
              <a:rPr lang="en-US" altLang="en-US" sz="2850" dirty="0">
                <a:solidFill>
                  <a:schemeClr val="bg1"/>
                </a:solidFill>
                <a:latin typeface="Calibri" charset="0"/>
              </a:rPr>
              <a:t>Rebecca Judd</a:t>
            </a:r>
          </a:p>
          <a:p>
            <a:pPr algn="l">
              <a:lnSpc>
                <a:spcPct val="70000"/>
              </a:lnSpc>
            </a:pPr>
            <a:r>
              <a:rPr lang="en-US" altLang="en-US" sz="2100" dirty="0">
                <a:solidFill>
                  <a:schemeClr val="bg1"/>
                </a:solidFill>
                <a:latin typeface="Calibri" charset="0"/>
              </a:rPr>
              <a:t>Clean Energy Advocate</a:t>
            </a:r>
          </a:p>
          <a:p>
            <a:pPr algn="l">
              <a:lnSpc>
                <a:spcPct val="70000"/>
              </a:lnSpc>
            </a:pPr>
            <a:r>
              <a:rPr lang="en-US" altLang="en-US" sz="2100" dirty="0">
                <a:solidFill>
                  <a:schemeClr val="bg1"/>
                </a:solidFill>
                <a:latin typeface="Calibri" charset="0"/>
              </a:rPr>
              <a:t>Sierra Club Illinois</a:t>
            </a:r>
          </a:p>
          <a:p>
            <a:pPr algn="l">
              <a:lnSpc>
                <a:spcPct val="70000"/>
              </a:lnSpc>
            </a:pPr>
            <a:r>
              <a:rPr lang="en-US" altLang="en-US" sz="2100" b="1" dirty="0">
                <a:solidFill>
                  <a:schemeClr val="bg1"/>
                </a:solidFill>
                <a:latin typeface="Calibri" charset="0"/>
              </a:rPr>
              <a:t>rebecca.judd@sierraclub.org</a:t>
            </a:r>
          </a:p>
          <a:p>
            <a:pPr algn="l">
              <a:lnSpc>
                <a:spcPct val="70000"/>
              </a:lnSpc>
            </a:pPr>
            <a:endParaRPr lang="en-US" altLang="en-US" sz="2100" dirty="0">
              <a:solidFill>
                <a:schemeClr val="bg1"/>
              </a:solidFill>
              <a:latin typeface="Calibri" charset="0"/>
            </a:endParaRPr>
          </a:p>
          <a:p>
            <a:pPr algn="l">
              <a:lnSpc>
                <a:spcPct val="70000"/>
              </a:lnSpc>
            </a:pPr>
            <a:r>
              <a:rPr lang="en-US" altLang="en-US" b="1" dirty="0">
                <a:solidFill>
                  <a:schemeClr val="bg1"/>
                </a:solidFill>
                <a:latin typeface="Calibri" charset="0"/>
              </a:rPr>
              <a:t>September 18, 2018</a:t>
            </a:r>
            <a:endParaRPr lang="en-US" altLang="en-US" sz="1425" dirty="0">
              <a:solidFill>
                <a:schemeClr val="bg1"/>
              </a:solidFill>
              <a:latin typeface="Calibri" charset="0"/>
            </a:endParaRPr>
          </a:p>
        </p:txBody>
      </p:sp>
      <p:pic>
        <p:nvPicPr>
          <p:cNvPr id="9" name="Shape 450" descr="SC BAR.jpg">
            <a:extLst>
              <a:ext uri="{FF2B5EF4-FFF2-40B4-BE49-F238E27FC236}">
                <a16:creationId xmlns:a16="http://schemas.microsoft.com/office/drawing/2014/main" xmlns="" id="{85121119-E57B-426B-A710-0DE4351716D6}"/>
              </a:ext>
            </a:extLst>
          </p:cNvPr>
          <p:cNvPicPr preferRelativeResize="0"/>
          <p:nvPr/>
        </p:nvPicPr>
        <p:blipFill rotWithShape="1">
          <a:blip r:embed="rId4">
            <a:alphaModFix/>
          </a:blip>
          <a:srcRect/>
          <a:stretch/>
        </p:blipFill>
        <p:spPr>
          <a:xfrm>
            <a:off x="0" y="-73152"/>
            <a:ext cx="9144000" cy="1063752"/>
          </a:xfrm>
          <a:prstGeom prst="rect">
            <a:avLst/>
          </a:prstGeom>
          <a:noFill/>
          <a:ln>
            <a:noFill/>
          </a:ln>
        </p:spPr>
      </p:pic>
    </p:spTree>
    <p:extLst>
      <p:ext uri="{BB962C8B-B14F-4D97-AF65-F5344CB8AC3E}">
        <p14:creationId xmlns:p14="http://schemas.microsoft.com/office/powerpoint/2010/main" val="293270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pic>
        <p:nvPicPr>
          <p:cNvPr id="670" name="Google Shape;670;p99" descr="SC BAR.jpg"/>
          <p:cNvPicPr preferRelativeResize="0"/>
          <p:nvPr/>
        </p:nvPicPr>
        <p:blipFill rotWithShape="1">
          <a:blip r:embed="rId3">
            <a:alphaModFix/>
          </a:blip>
          <a:srcRect/>
          <a:stretch/>
        </p:blipFill>
        <p:spPr>
          <a:xfrm>
            <a:off x="0" y="-73152"/>
            <a:ext cx="9144000" cy="1063800"/>
          </a:xfrm>
          <a:prstGeom prst="rect">
            <a:avLst/>
          </a:prstGeom>
          <a:noFill/>
          <a:ln>
            <a:noFill/>
          </a:ln>
        </p:spPr>
      </p:pic>
      <p:sp>
        <p:nvSpPr>
          <p:cNvPr id="671" name="Google Shape;671;p99"/>
          <p:cNvSpPr txBox="1"/>
          <p:nvPr/>
        </p:nvSpPr>
        <p:spPr>
          <a:xfrm>
            <a:off x="0" y="404748"/>
            <a:ext cx="7396500" cy="5859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Tx/>
              <a:buFont typeface="Calibri"/>
              <a:buNone/>
              <a:tabLst/>
              <a:defRPr/>
            </a:pPr>
            <a:r>
              <a:rPr kumimoji="0" lang="en-US" sz="2600" b="0" i="0" u="none" strike="noStrike" kern="0" cap="none" spc="0" normalizeH="0" baseline="0" noProof="0" dirty="0">
                <a:ln>
                  <a:noFill/>
                </a:ln>
                <a:solidFill>
                  <a:srgbClr val="FFFFFF"/>
                </a:solidFill>
                <a:effectLst/>
                <a:uLnTx/>
                <a:uFillTx/>
                <a:latin typeface="Calibri"/>
                <a:ea typeface="Calibri"/>
                <a:cs typeface="Calibri"/>
                <a:sym typeface="Calibri"/>
              </a:rPr>
              <a:t>Pathway Options for </a:t>
            </a:r>
            <a:r>
              <a:rPr kumimoji="0" lang="en-US" sz="2600" b="1" i="0" u="none" strike="noStrike" kern="0" cap="none" spc="0" normalizeH="0" baseline="0" noProof="0" dirty="0">
                <a:ln>
                  <a:noFill/>
                </a:ln>
                <a:solidFill>
                  <a:srgbClr val="FFFFFF"/>
                </a:solidFill>
                <a:effectLst/>
                <a:uLnTx/>
                <a:uFillTx/>
                <a:latin typeface="Calibri"/>
                <a:ea typeface="Calibri"/>
                <a:cs typeface="Calibri"/>
                <a:sym typeface="Calibri"/>
              </a:rPr>
              <a:t>Achieving</a:t>
            </a:r>
            <a:r>
              <a:rPr kumimoji="0" lang="en-US" sz="2600" b="0" i="0" u="none" strike="noStrike" kern="0" cap="none" spc="0" normalizeH="0" baseline="0" noProof="0" dirty="0">
                <a:ln>
                  <a:noFill/>
                </a:ln>
                <a:solidFill>
                  <a:srgbClr val="FFFFFF"/>
                </a:solidFill>
                <a:effectLst/>
                <a:uLnTx/>
                <a:uFillTx/>
                <a:latin typeface="Calibri"/>
                <a:ea typeface="Calibri"/>
                <a:cs typeface="Calibri"/>
                <a:sym typeface="Calibri"/>
              </a:rPr>
              <a:t> a 100% Commitment</a:t>
            </a:r>
            <a:endParaRPr kumimoji="0" sz="26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672" name="Google Shape;672;p99"/>
          <p:cNvSpPr txBox="1">
            <a:spLocks noGrp="1"/>
          </p:cNvSpPr>
          <p:nvPr>
            <p:ph type="body" idx="1"/>
          </p:nvPr>
        </p:nvSpPr>
        <p:spPr>
          <a:xfrm>
            <a:off x="228600" y="990648"/>
            <a:ext cx="8763000" cy="5730801"/>
          </a:xfrm>
          <a:prstGeom prst="rect">
            <a:avLst/>
          </a:prstGeom>
        </p:spPr>
        <p:txBody>
          <a:bodyPr spcFirstLastPara="1" wrap="square" lIns="91425" tIns="91425" rIns="91425" bIns="91425" anchor="t" anchorCtr="0">
            <a:noAutofit/>
          </a:bodyPr>
          <a:lstStyle/>
          <a:p>
            <a:pPr marL="25400" indent="0">
              <a:buNone/>
            </a:pPr>
            <a:r>
              <a:rPr lang="en-US" sz="2200" dirty="0"/>
              <a:t>A community is powered with 100% renewable energy when the amount of energy generated from renewable energy sources in the community (or brought into it) equals or exceeds 100% of the annual energy consumed within the community – various options for how to achieve:   </a:t>
            </a:r>
          </a:p>
          <a:p>
            <a:pPr marL="514350" indent="-514350">
              <a:spcBef>
                <a:spcPts val="600"/>
              </a:spcBef>
              <a:buSzPct val="100000"/>
              <a:buFont typeface="+mj-lt"/>
              <a:buAutoNum type="arabicParenR"/>
            </a:pPr>
            <a:r>
              <a:rPr lang="en-US" sz="2200" dirty="0"/>
              <a:t>Increasing Energy Efficiency Programs</a:t>
            </a:r>
          </a:p>
          <a:p>
            <a:pPr marL="514350" indent="-514350">
              <a:spcBef>
                <a:spcPts val="600"/>
              </a:spcBef>
              <a:buSzPct val="100000"/>
              <a:buFont typeface="+mj-lt"/>
              <a:buAutoNum type="arabicParenR"/>
            </a:pPr>
            <a:r>
              <a:rPr lang="en-US" sz="2200" dirty="0"/>
              <a:t>Incentivizing and Supporting Local Development of Distributed Renewable Generation (on-site) and Community Solar systems </a:t>
            </a:r>
          </a:p>
          <a:p>
            <a:pPr marL="514350" indent="-514350">
              <a:spcBef>
                <a:spcPts val="600"/>
              </a:spcBef>
              <a:buSzPct val="100000"/>
              <a:buFont typeface="+mj-lt"/>
              <a:buAutoNum type="arabicParenR"/>
            </a:pPr>
            <a:r>
              <a:rPr lang="en-US" sz="2200" dirty="0"/>
              <a:t>Pursuing Municipal Aggregation</a:t>
            </a:r>
          </a:p>
          <a:p>
            <a:pPr marL="514350" indent="-514350">
              <a:spcBef>
                <a:spcPts val="600"/>
              </a:spcBef>
              <a:buSzPct val="100000"/>
              <a:buFont typeface="+mj-lt"/>
              <a:buAutoNum type="arabicParenR"/>
            </a:pPr>
            <a:r>
              <a:rPr lang="en-US" sz="2200" dirty="0"/>
              <a:t>Incentivizing and Supporting Business and Corporate Commitments to Clean Energy Development &amp; Procurement</a:t>
            </a:r>
          </a:p>
          <a:p>
            <a:pPr marL="514350" indent="-514350">
              <a:spcBef>
                <a:spcPts val="600"/>
              </a:spcBef>
              <a:buSzPct val="100000"/>
              <a:buFont typeface="+mj-lt"/>
              <a:buAutoNum type="arabicParenR"/>
            </a:pPr>
            <a:r>
              <a:rPr lang="en-US" sz="2200" dirty="0"/>
              <a:t>Virtual Power Purchase Agreements</a:t>
            </a:r>
          </a:p>
          <a:p>
            <a:pPr marL="0" indent="0">
              <a:spcBef>
                <a:spcPts val="600"/>
              </a:spcBef>
              <a:spcAft>
                <a:spcPts val="600"/>
              </a:spcAft>
              <a:buNone/>
            </a:pPr>
            <a:r>
              <a:rPr lang="en-US" sz="2200" b="1" dirty="0">
                <a:solidFill>
                  <a:srgbClr val="C00000"/>
                </a:solidFill>
              </a:rPr>
              <a:t>**Don’t need to have this all figured out when making the commitment – more important to have an inclusive, transparent implementation planning process that engages the public, reflects the needs of the individual community, and prioritizes equity, affordability, and access</a:t>
            </a:r>
          </a:p>
          <a:p>
            <a:pPr marL="0" indent="0">
              <a:spcBef>
                <a:spcPts val="600"/>
              </a:spcBef>
              <a:spcAft>
                <a:spcPts val="600"/>
              </a:spcAft>
              <a:buNone/>
            </a:pPr>
            <a:endParaRPr lang="en-US" sz="2200" dirty="0"/>
          </a:p>
          <a:p>
            <a:pPr marL="177800" lvl="0" indent="0" algn="l" rtl="0">
              <a:spcBef>
                <a:spcPts val="640"/>
              </a:spcBef>
              <a:spcAft>
                <a:spcPts val="0"/>
              </a:spcAft>
              <a:buNone/>
            </a:pPr>
            <a:endParaRPr sz="2000" dirty="0"/>
          </a:p>
        </p:txBody>
      </p:sp>
    </p:spTree>
    <p:extLst>
      <p:ext uri="{BB962C8B-B14F-4D97-AF65-F5344CB8AC3E}">
        <p14:creationId xmlns:p14="http://schemas.microsoft.com/office/powerpoint/2010/main" val="112428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05831D36-2937-43F7-B15E-0D198F552616}"/>
              </a:ext>
            </a:extLst>
          </p:cNvPr>
          <p:cNvPicPr>
            <a:picLocks noChangeAspect="1"/>
          </p:cNvPicPr>
          <p:nvPr/>
        </p:nvPicPr>
        <p:blipFill>
          <a:blip r:embed="rId2"/>
          <a:stretch>
            <a:fillRect/>
          </a:stretch>
        </p:blipFill>
        <p:spPr>
          <a:xfrm>
            <a:off x="0" y="0"/>
            <a:ext cx="9144000" cy="1066799"/>
          </a:xfrm>
          <a:prstGeom prst="rect">
            <a:avLst/>
          </a:prstGeom>
        </p:spPr>
      </p:pic>
      <p:pic>
        <p:nvPicPr>
          <p:cNvPr id="5" name="Picture 4">
            <a:extLst>
              <a:ext uri="{FF2B5EF4-FFF2-40B4-BE49-F238E27FC236}">
                <a16:creationId xmlns:a16="http://schemas.microsoft.com/office/drawing/2014/main" xmlns="" id="{1C6252B6-AFC1-4AC5-AE45-44D2E11F0A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6798"/>
            <a:ext cx="9144000" cy="5791202"/>
          </a:xfrm>
          <a:prstGeom prst="rect">
            <a:avLst/>
          </a:prstGeom>
        </p:spPr>
      </p:pic>
      <p:sp>
        <p:nvSpPr>
          <p:cNvPr id="8" name="Google Shape;671;p99">
            <a:extLst>
              <a:ext uri="{FF2B5EF4-FFF2-40B4-BE49-F238E27FC236}">
                <a16:creationId xmlns:a16="http://schemas.microsoft.com/office/drawing/2014/main" xmlns="" id="{4AFBB41E-43EB-4DB8-9415-0976EFD3F6C6}"/>
              </a:ext>
            </a:extLst>
          </p:cNvPr>
          <p:cNvSpPr txBox="1"/>
          <p:nvPr/>
        </p:nvSpPr>
        <p:spPr>
          <a:xfrm>
            <a:off x="0" y="240449"/>
            <a:ext cx="7396500" cy="5859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Tx/>
              <a:buFont typeface="Calibri"/>
              <a:buNone/>
              <a:tabLst/>
              <a:defRPr/>
            </a:pPr>
            <a:r>
              <a:rPr lang="en-US" kern="0" dirty="0">
                <a:solidFill>
                  <a:srgbClr val="FFFFFF"/>
                </a:solidFill>
                <a:latin typeface="Calibri"/>
                <a:ea typeface="Calibri"/>
                <a:cs typeface="Calibri"/>
                <a:sym typeface="Calibri"/>
              </a:rPr>
              <a:t>Example of How Chicago is Thinking about Commitment</a:t>
            </a:r>
            <a:endParaRPr kumimoji="0" sz="2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255966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pic>
        <p:nvPicPr>
          <p:cNvPr id="670" name="Google Shape;670;p99" descr="SC BAR.jpg"/>
          <p:cNvPicPr preferRelativeResize="0"/>
          <p:nvPr/>
        </p:nvPicPr>
        <p:blipFill rotWithShape="1">
          <a:blip r:embed="rId3">
            <a:alphaModFix/>
          </a:blip>
          <a:srcRect/>
          <a:stretch/>
        </p:blipFill>
        <p:spPr>
          <a:xfrm>
            <a:off x="0" y="-73152"/>
            <a:ext cx="9144000" cy="1063800"/>
          </a:xfrm>
          <a:prstGeom prst="rect">
            <a:avLst/>
          </a:prstGeom>
          <a:noFill/>
          <a:ln>
            <a:noFill/>
          </a:ln>
        </p:spPr>
      </p:pic>
      <p:sp>
        <p:nvSpPr>
          <p:cNvPr id="671" name="Google Shape;671;p99"/>
          <p:cNvSpPr txBox="1"/>
          <p:nvPr/>
        </p:nvSpPr>
        <p:spPr>
          <a:xfrm>
            <a:off x="0" y="31699"/>
            <a:ext cx="7396500" cy="854097"/>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Tx/>
              <a:buFont typeface="Calibri"/>
              <a:buNone/>
              <a:tabLst/>
              <a:defRPr/>
            </a:pPr>
            <a:r>
              <a:rPr lang="en-US" sz="2600" kern="0" dirty="0">
                <a:solidFill>
                  <a:srgbClr val="FFFFFF"/>
                </a:solidFill>
                <a:latin typeface="Calibri"/>
                <a:ea typeface="Calibri"/>
                <a:cs typeface="Calibri"/>
                <a:sym typeface="Calibri"/>
              </a:rPr>
              <a:t>How is Sierra Club Thinking about RF100 Commitments in Illinois?</a:t>
            </a:r>
            <a:endParaRPr kumimoji="0" sz="26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672" name="Google Shape;672;p99"/>
          <p:cNvSpPr txBox="1">
            <a:spLocks noGrp="1"/>
          </p:cNvSpPr>
          <p:nvPr>
            <p:ph type="body" idx="1"/>
          </p:nvPr>
        </p:nvSpPr>
        <p:spPr>
          <a:xfrm>
            <a:off x="228600" y="1200351"/>
            <a:ext cx="8763000" cy="5521098"/>
          </a:xfrm>
          <a:prstGeom prst="rect">
            <a:avLst/>
          </a:prstGeom>
        </p:spPr>
        <p:txBody>
          <a:bodyPr spcFirstLastPara="1" wrap="square" lIns="91425" tIns="91425" rIns="91425" bIns="91425" anchor="t" anchorCtr="0">
            <a:noAutofit/>
          </a:bodyPr>
          <a:lstStyle/>
          <a:p>
            <a:pPr marL="0" indent="0">
              <a:spcBef>
                <a:spcPts val="600"/>
              </a:spcBef>
              <a:spcAft>
                <a:spcPts val="600"/>
              </a:spcAft>
              <a:buNone/>
            </a:pPr>
            <a:endParaRPr lang="en-US" sz="2200" dirty="0"/>
          </a:p>
          <a:p>
            <a:pPr marL="177800" lvl="0" indent="0" algn="l" rtl="0">
              <a:spcBef>
                <a:spcPts val="640"/>
              </a:spcBef>
              <a:spcAft>
                <a:spcPts val="0"/>
              </a:spcAft>
              <a:buNone/>
            </a:pPr>
            <a:endParaRPr sz="2000" dirty="0"/>
          </a:p>
        </p:txBody>
      </p:sp>
      <p:sp>
        <p:nvSpPr>
          <p:cNvPr id="6" name="Google Shape;672;p99">
            <a:extLst>
              <a:ext uri="{FF2B5EF4-FFF2-40B4-BE49-F238E27FC236}">
                <a16:creationId xmlns:a16="http://schemas.microsoft.com/office/drawing/2014/main" xmlns="" id="{026C8F99-B01D-4FD4-AF07-3DA97DA4F950}"/>
              </a:ext>
            </a:extLst>
          </p:cNvPr>
          <p:cNvSpPr txBox="1">
            <a:spLocks/>
          </p:cNvSpPr>
          <p:nvPr/>
        </p:nvSpPr>
        <p:spPr>
          <a:xfrm>
            <a:off x="21336" y="1200351"/>
            <a:ext cx="8763000" cy="552109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520700" indent="-342900">
              <a:spcBef>
                <a:spcPts val="560"/>
              </a:spcBef>
              <a:buSzPct val="100000"/>
              <a:buFont typeface="Arial" panose="020B0604020202020204" pitchFamily="34" charset="0"/>
              <a:buChar char="•"/>
            </a:pPr>
            <a:r>
              <a:rPr lang="en-US" sz="2400" dirty="0"/>
              <a:t>Immediate focus is thinking about the 5 coal plant cities in Illinois:  Chicago, Waukegan, Springfield, Peoria, and Alton/Metro East</a:t>
            </a:r>
          </a:p>
          <a:p>
            <a:pPr marL="520700" indent="-342900">
              <a:spcBef>
                <a:spcPts val="560"/>
              </a:spcBef>
              <a:buSzPct val="100000"/>
              <a:buFont typeface="Arial" panose="020B0604020202020204" pitchFamily="34" charset="0"/>
              <a:buChar char="•"/>
            </a:pPr>
            <a:r>
              <a:rPr lang="en-US" sz="2400" dirty="0"/>
              <a:t>These are the communities who have had to bear the disproportionate burden of coal plant pollution, so we want to make sure these communities have access to clean energy development and can benefit from the economic transition to clean energy jobs</a:t>
            </a:r>
          </a:p>
          <a:p>
            <a:pPr marL="520700" indent="-342900">
              <a:spcBef>
                <a:spcPts val="560"/>
              </a:spcBef>
              <a:buSzPct val="100000"/>
              <a:buFont typeface="Arial" panose="020B0604020202020204" pitchFamily="34" charset="0"/>
              <a:buChar char="•"/>
            </a:pPr>
            <a:r>
              <a:rPr lang="en-US" sz="2400" dirty="0"/>
              <a:t>However, we are also supporting communities and places who have done some of their own organizing around this issue and have shown some leadership and interest in exploring a commitment - e.g. </a:t>
            </a:r>
            <a:r>
              <a:rPr lang="en-US" sz="2400" dirty="0">
                <a:hlinkClick r:id="rId4"/>
              </a:rPr>
              <a:t>Evanston</a:t>
            </a:r>
            <a:r>
              <a:rPr lang="en-US" sz="2400" dirty="0"/>
              <a:t>, DuPage County, Aurora, </a:t>
            </a:r>
            <a:r>
              <a:rPr lang="en-US" sz="2400" dirty="0">
                <a:hlinkClick r:id="rId5"/>
              </a:rPr>
              <a:t>Will County</a:t>
            </a:r>
            <a:endParaRPr lang="en-US" sz="2400" dirty="0"/>
          </a:p>
          <a:p>
            <a:pPr marL="520700" indent="-342900">
              <a:spcBef>
                <a:spcPts val="560"/>
              </a:spcBef>
              <a:buSzPct val="100000"/>
              <a:buFont typeface="Arial" panose="020B0604020202020204" pitchFamily="34" charset="0"/>
              <a:buChar char="•"/>
            </a:pPr>
            <a:endParaRPr lang="en-US" sz="2200" dirty="0"/>
          </a:p>
        </p:txBody>
      </p:sp>
    </p:spTree>
    <p:extLst>
      <p:ext uri="{BB962C8B-B14F-4D97-AF65-F5344CB8AC3E}">
        <p14:creationId xmlns:p14="http://schemas.microsoft.com/office/powerpoint/2010/main" val="1282984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C9BB3A78-18DD-4F90-ACE3-A50376A15EEF}"/>
              </a:ext>
            </a:extLst>
          </p:cNvPr>
          <p:cNvPicPr>
            <a:picLocks noChangeAspect="1"/>
          </p:cNvPicPr>
          <p:nvPr/>
        </p:nvPicPr>
        <p:blipFill>
          <a:blip r:embed="rId3"/>
          <a:stretch>
            <a:fillRect/>
          </a:stretch>
        </p:blipFill>
        <p:spPr>
          <a:xfrm>
            <a:off x="3313" y="0"/>
            <a:ext cx="9144000" cy="1066799"/>
          </a:xfrm>
          <a:prstGeom prst="rect">
            <a:avLst/>
          </a:prstGeom>
        </p:spPr>
      </p:pic>
      <p:sp>
        <p:nvSpPr>
          <p:cNvPr id="6" name="Shape 451">
            <a:extLst>
              <a:ext uri="{FF2B5EF4-FFF2-40B4-BE49-F238E27FC236}">
                <a16:creationId xmlns:a16="http://schemas.microsoft.com/office/drawing/2014/main" xmlns="" id="{6752A97A-1C39-47F7-A229-CAF9FE192B03}"/>
              </a:ext>
            </a:extLst>
          </p:cNvPr>
          <p:cNvSpPr txBox="1"/>
          <p:nvPr/>
        </p:nvSpPr>
        <p:spPr>
          <a:xfrm>
            <a:off x="215727" y="418061"/>
            <a:ext cx="3505200" cy="661990"/>
          </a:xfrm>
          <a:prstGeom prst="rect">
            <a:avLst/>
          </a:prstGeom>
          <a:noFill/>
          <a:ln>
            <a:noFill/>
          </a:ln>
        </p:spPr>
        <p:txBody>
          <a:bodyPr wrap="square" lIns="91425" tIns="91425" rIns="91425" bIns="91425" anchor="t" anchorCtr="0">
            <a:noAutofit/>
          </a:bodyPr>
          <a:lstStyle/>
          <a:p>
            <a:pPr fontAlgn="auto">
              <a:spcBef>
                <a:spcPts val="0"/>
              </a:spcBef>
              <a:spcAft>
                <a:spcPts val="0"/>
              </a:spcAft>
              <a:buClr>
                <a:srgbClr val="FFFFFF"/>
              </a:buClr>
              <a:buSzPct val="25000"/>
              <a:buFont typeface="Calibri"/>
              <a:buNone/>
            </a:pPr>
            <a:endParaRPr lang="en-US" b="1" kern="0" dirty="0">
              <a:solidFill>
                <a:srgbClr val="FFFFFF"/>
              </a:solidFill>
              <a:latin typeface="Calibri"/>
              <a:ea typeface="Calibri"/>
              <a:cs typeface="Calibri"/>
              <a:sym typeface="Calibri"/>
            </a:endParaRPr>
          </a:p>
        </p:txBody>
      </p:sp>
      <p:sp>
        <p:nvSpPr>
          <p:cNvPr id="7" name="Shape 287">
            <a:extLst>
              <a:ext uri="{FF2B5EF4-FFF2-40B4-BE49-F238E27FC236}">
                <a16:creationId xmlns:a16="http://schemas.microsoft.com/office/drawing/2014/main" xmlns="" id="{874B337E-FCB2-488E-A799-08C41C021884}"/>
              </a:ext>
            </a:extLst>
          </p:cNvPr>
          <p:cNvSpPr txBox="1"/>
          <p:nvPr/>
        </p:nvSpPr>
        <p:spPr>
          <a:xfrm>
            <a:off x="152400" y="404808"/>
            <a:ext cx="6248400" cy="585791"/>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2400"/>
              <a:buFont typeface="Calibri"/>
              <a:buNone/>
              <a:tabLst/>
              <a:defRPr/>
            </a:pPr>
            <a:r>
              <a:rPr lang="en-US" sz="2800" kern="0" dirty="0">
                <a:solidFill>
                  <a:srgbClr val="FFFFFF"/>
                </a:solidFill>
                <a:latin typeface="Calibri"/>
                <a:ea typeface="Calibri"/>
                <a:cs typeface="Calibri"/>
                <a:sym typeface="Calibri"/>
              </a:rPr>
              <a:t>Lessons from other 100% Commitments:</a:t>
            </a:r>
            <a:endParaRPr kumimoji="0" sz="2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11" name="Content Placeholder 10">
            <a:extLst>
              <a:ext uri="{FF2B5EF4-FFF2-40B4-BE49-F238E27FC236}">
                <a16:creationId xmlns:a16="http://schemas.microsoft.com/office/drawing/2014/main" xmlns="" id="{4D521D45-069B-4548-A54E-5209E2657FB0}"/>
              </a:ext>
            </a:extLst>
          </p:cNvPr>
          <p:cNvSpPr>
            <a:spLocks noGrp="1"/>
          </p:cNvSpPr>
          <p:nvPr>
            <p:ph idx="1"/>
          </p:nvPr>
        </p:nvSpPr>
        <p:spPr>
          <a:xfrm>
            <a:off x="215727" y="1093304"/>
            <a:ext cx="8699673" cy="5612296"/>
          </a:xfrm>
        </p:spPr>
        <p:txBody>
          <a:bodyPr>
            <a:noAutofit/>
          </a:bodyPr>
          <a:lstStyle/>
          <a:p>
            <a:pPr fontAlgn="ctr">
              <a:lnSpc>
                <a:spcPct val="120000"/>
              </a:lnSpc>
            </a:pPr>
            <a:r>
              <a:rPr lang="en-US" sz="1800" b="1" dirty="0">
                <a:ea typeface="ＭＳ Ｐゴシック" charset="-128"/>
                <a:cs typeface="ＭＳ Ｐゴシック" charset="-128"/>
              </a:rPr>
              <a:t>Do your homework/Adapt to local circumstances</a:t>
            </a:r>
            <a:r>
              <a:rPr lang="en-US" sz="1800" dirty="0">
                <a:ea typeface="ＭＳ Ｐゴシック" charset="-128"/>
                <a:cs typeface="ＭＳ Ｐゴシック" charset="-128"/>
              </a:rPr>
              <a:t>: Each community has a unique mix of stakeholders, concerns, and opportunities/barriers to achieving 100% clean energy. What works in liberal Portland, OR may not in conservative Georgetown, TX.</a:t>
            </a:r>
          </a:p>
          <a:p>
            <a:pPr fontAlgn="ctr">
              <a:lnSpc>
                <a:spcPct val="120000"/>
              </a:lnSpc>
            </a:pPr>
            <a:r>
              <a:rPr lang="en-US" sz="1800" b="1" dirty="0">
                <a:ea typeface="ＭＳ Ｐゴシック" charset="-128"/>
                <a:cs typeface="ＭＳ Ｐゴシック" charset="-128"/>
              </a:rPr>
              <a:t>Highlight relevant themes</a:t>
            </a:r>
            <a:r>
              <a:rPr lang="en-US" sz="1800" dirty="0">
                <a:ea typeface="ＭＳ Ｐゴシック" charset="-128"/>
                <a:cs typeface="ＭＳ Ｐゴシック" charset="-128"/>
              </a:rPr>
              <a:t>: In most communities, climate change is not a motivational rationale for a 100% goal. Emphasizing local benefits (such as cleaner air/reducing carbon pollution, boosting economic development and jobs), energy savings (such as lower utility bills/electricity rates), and values (such as economic justice) is more important.</a:t>
            </a:r>
          </a:p>
          <a:p>
            <a:pPr fontAlgn="ctr">
              <a:lnSpc>
                <a:spcPct val="120000"/>
              </a:lnSpc>
            </a:pPr>
            <a:r>
              <a:rPr lang="en-US" sz="1800" b="1" dirty="0">
                <a:ea typeface="ＭＳ Ｐゴシック" charset="-128"/>
                <a:cs typeface="ＭＳ Ｐゴシック" charset="-128"/>
              </a:rPr>
              <a:t>Equity lens</a:t>
            </a:r>
            <a:r>
              <a:rPr lang="en-US" sz="1800" dirty="0">
                <a:ea typeface="ＭＳ Ｐゴシック" charset="-128"/>
                <a:cs typeface="ＭＳ Ｐゴシック" charset="-128"/>
              </a:rPr>
              <a:t>: For many cities, reforming energy policy surfaced longstanding concerns about economic and environmental justice, from disparate health effects of fossil fuel emissions and regressive green energy billing proposals, to interest in leveraging clean energy-related job growth in disadvantaged communities. </a:t>
            </a:r>
          </a:p>
          <a:p>
            <a:pPr fontAlgn="ctr">
              <a:lnSpc>
                <a:spcPct val="120000"/>
              </a:lnSpc>
            </a:pPr>
            <a:r>
              <a:rPr lang="en-US" sz="1800" b="1" dirty="0">
                <a:ea typeface="ＭＳ Ｐゴシック" charset="-128"/>
                <a:cs typeface="ＭＳ Ｐゴシック" charset="-128"/>
              </a:rPr>
              <a:t>Work for the long haul:  </a:t>
            </a:r>
            <a:r>
              <a:rPr lang="en-US" sz="1800" dirty="0">
                <a:ea typeface="ＭＳ Ｐゴシック" charset="-128"/>
                <a:cs typeface="ＭＳ Ｐゴシック" charset="-128"/>
              </a:rPr>
              <a:t>Process is central, not secondary, and as important as the policy details of a community’s 100% pledge. Taking the time to develop authentic (rather than transactional) partnerships with local stakeholder groups, soliciting community-wide input, and sharing local ownership of the initiative leads to durable coalitions that support the policy.</a:t>
            </a:r>
            <a:endParaRPr lang="en-US" sz="1800" dirty="0"/>
          </a:p>
        </p:txBody>
      </p:sp>
    </p:spTree>
    <p:extLst>
      <p:ext uri="{BB962C8B-B14F-4D97-AF65-F5344CB8AC3E}">
        <p14:creationId xmlns:p14="http://schemas.microsoft.com/office/powerpoint/2010/main" val="1318298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CCD561-F246-4FC8-9B7D-361B2A61C03F}"/>
              </a:ext>
            </a:extLst>
          </p:cNvPr>
          <p:cNvSpPr>
            <a:spLocks noGrp="1"/>
          </p:cNvSpPr>
          <p:nvPr>
            <p:ph type="ctrTitle"/>
          </p:nvPr>
        </p:nvSpPr>
        <p:spPr>
          <a:xfrm>
            <a:off x="1143000" y="3592848"/>
            <a:ext cx="6858000" cy="646296"/>
          </a:xfrm>
        </p:spPr>
        <p:txBody>
          <a:bodyPr>
            <a:normAutofit fontScale="90000"/>
          </a:bodyPr>
          <a:lstStyle/>
          <a:p>
            <a:r>
              <a:rPr lang="en-US" b="1" dirty="0"/>
              <a:t/>
            </a:r>
            <a:br>
              <a:rPr lang="en-US" b="1" dirty="0"/>
            </a:br>
            <a:r>
              <a:rPr lang="en-US" b="1" dirty="0"/>
              <a:t/>
            </a:r>
            <a:br>
              <a:rPr lang="en-US" b="1" dirty="0"/>
            </a:br>
            <a:r>
              <a:rPr lang="en-US" b="1" dirty="0"/>
              <a:t>Any questions?</a:t>
            </a:r>
          </a:p>
        </p:txBody>
      </p:sp>
      <p:sp>
        <p:nvSpPr>
          <p:cNvPr id="3" name="Subtitle 2">
            <a:extLst>
              <a:ext uri="{FF2B5EF4-FFF2-40B4-BE49-F238E27FC236}">
                <a16:creationId xmlns:a16="http://schemas.microsoft.com/office/drawing/2014/main" xmlns="" id="{84BDFC0C-D82E-4FCC-A78C-CDFEAA367102}"/>
              </a:ext>
            </a:extLst>
          </p:cNvPr>
          <p:cNvSpPr>
            <a:spLocks noGrp="1"/>
          </p:cNvSpPr>
          <p:nvPr>
            <p:ph type="subTitle" idx="1"/>
          </p:nvPr>
        </p:nvSpPr>
        <p:spPr>
          <a:xfrm>
            <a:off x="1143000" y="3718720"/>
            <a:ext cx="6858000" cy="2570162"/>
          </a:xfrm>
        </p:spPr>
        <p:txBody>
          <a:bodyPr>
            <a:noAutofit/>
          </a:bodyPr>
          <a:lstStyle/>
          <a:p>
            <a:pPr algn="l">
              <a:lnSpc>
                <a:spcPct val="100000"/>
              </a:lnSpc>
              <a:spcBef>
                <a:spcPts val="0"/>
              </a:spcBef>
            </a:pPr>
            <a:endParaRPr lang="en-US" sz="2400" b="1" u="sng" dirty="0"/>
          </a:p>
          <a:p>
            <a:pPr algn="l">
              <a:lnSpc>
                <a:spcPct val="100000"/>
              </a:lnSpc>
              <a:spcBef>
                <a:spcPts val="0"/>
              </a:spcBef>
            </a:pPr>
            <a:endParaRPr lang="en-US" sz="2400" b="1" u="sng" dirty="0"/>
          </a:p>
          <a:p>
            <a:pPr>
              <a:lnSpc>
                <a:spcPct val="100000"/>
              </a:lnSpc>
              <a:spcBef>
                <a:spcPts val="0"/>
              </a:spcBef>
            </a:pPr>
            <a:r>
              <a:rPr lang="en-US" sz="2800" b="1" u="sng" dirty="0"/>
              <a:t>Contact Info:</a:t>
            </a:r>
          </a:p>
          <a:p>
            <a:pPr>
              <a:lnSpc>
                <a:spcPct val="100000"/>
              </a:lnSpc>
              <a:spcBef>
                <a:spcPts val="0"/>
              </a:spcBef>
            </a:pPr>
            <a:r>
              <a:rPr lang="en-US" sz="2800" dirty="0"/>
              <a:t>Rebecca Judd</a:t>
            </a:r>
          </a:p>
          <a:p>
            <a:pPr>
              <a:lnSpc>
                <a:spcPct val="100000"/>
              </a:lnSpc>
              <a:spcBef>
                <a:spcPts val="0"/>
              </a:spcBef>
            </a:pPr>
            <a:r>
              <a:rPr lang="en-US" sz="2800" dirty="0"/>
              <a:t>rebecca.judd@sierraclub.org</a:t>
            </a:r>
          </a:p>
          <a:p>
            <a:pPr>
              <a:lnSpc>
                <a:spcPct val="100000"/>
              </a:lnSpc>
              <a:spcBef>
                <a:spcPts val="0"/>
              </a:spcBef>
            </a:pPr>
            <a:r>
              <a:rPr lang="en-US" sz="2800" dirty="0"/>
              <a:t>(312) 229-4691</a:t>
            </a:r>
          </a:p>
        </p:txBody>
      </p:sp>
      <p:pic>
        <p:nvPicPr>
          <p:cNvPr id="4" name="Picture 3">
            <a:extLst>
              <a:ext uri="{FF2B5EF4-FFF2-40B4-BE49-F238E27FC236}">
                <a16:creationId xmlns:a16="http://schemas.microsoft.com/office/drawing/2014/main" xmlns="" id="{3AEC99C2-633A-4B2E-A66B-3F6DCF8CD400}"/>
              </a:ext>
            </a:extLst>
          </p:cNvPr>
          <p:cNvPicPr>
            <a:picLocks noChangeAspect="1"/>
          </p:cNvPicPr>
          <p:nvPr/>
        </p:nvPicPr>
        <p:blipFill>
          <a:blip r:embed="rId2"/>
          <a:stretch>
            <a:fillRect/>
          </a:stretch>
        </p:blipFill>
        <p:spPr>
          <a:xfrm>
            <a:off x="0" y="-23259"/>
            <a:ext cx="9144000" cy="1066799"/>
          </a:xfrm>
          <a:prstGeom prst="rect">
            <a:avLst/>
          </a:prstGeom>
        </p:spPr>
      </p:pic>
      <p:sp>
        <p:nvSpPr>
          <p:cNvPr id="5" name="Rectangle 4">
            <a:hlinkClick r:id="rId3"/>
            <a:extLst>
              <a:ext uri="{FF2B5EF4-FFF2-40B4-BE49-F238E27FC236}">
                <a16:creationId xmlns:a16="http://schemas.microsoft.com/office/drawing/2014/main" xmlns="" id="{F6C676A5-FB64-43A8-B39B-717D19E80EDB}"/>
              </a:ext>
            </a:extLst>
          </p:cNvPr>
          <p:cNvSpPr/>
          <p:nvPr/>
        </p:nvSpPr>
        <p:spPr>
          <a:xfrm>
            <a:off x="228600" y="1295400"/>
            <a:ext cx="8305800" cy="1354217"/>
          </a:xfrm>
          <a:prstGeom prst="rect">
            <a:avLst/>
          </a:prstGeom>
        </p:spPr>
        <p:txBody>
          <a:bodyPr wrap="square">
            <a:spAutoFit/>
          </a:bodyPr>
          <a:lstStyle/>
          <a:p>
            <a:pPr marL="520700" indent="-342900">
              <a:spcBef>
                <a:spcPts val="560"/>
              </a:spcBef>
              <a:buSzPct val="100000"/>
              <a:buFont typeface="Arial" panose="020B0604020202020204" pitchFamily="34" charset="0"/>
              <a:buChar char="•"/>
            </a:pPr>
            <a:r>
              <a:rPr lang="en-US" dirty="0"/>
              <a:t>Check out 3 minute </a:t>
            </a:r>
            <a:r>
              <a:rPr lang="en-US" dirty="0">
                <a:hlinkClick r:id="rId4"/>
              </a:rPr>
              <a:t>Video</a:t>
            </a:r>
            <a:r>
              <a:rPr lang="en-US" dirty="0"/>
              <a:t> (from March 2018):</a:t>
            </a:r>
          </a:p>
          <a:p>
            <a:pPr marL="520700" indent="-342900">
              <a:spcBef>
                <a:spcPts val="560"/>
              </a:spcBef>
              <a:buSzPct val="100000"/>
              <a:buFont typeface="Arial" panose="020B0604020202020204" pitchFamily="34" charset="0"/>
              <a:buChar char="•"/>
            </a:pPr>
            <a:r>
              <a:rPr lang="en-US" dirty="0"/>
              <a:t>Check out our just released </a:t>
            </a:r>
            <a:r>
              <a:rPr lang="en-US" dirty="0">
                <a:hlinkClick r:id="rId5"/>
              </a:rPr>
              <a:t>2018 Case Studies Report   </a:t>
            </a:r>
            <a:endParaRPr lang="en-US" dirty="0"/>
          </a:p>
          <a:p>
            <a:pPr marL="520700" indent="-342900">
              <a:spcBef>
                <a:spcPts val="560"/>
              </a:spcBef>
              <a:buSzPct val="100000"/>
              <a:buFont typeface="Arial" panose="020B0604020202020204" pitchFamily="34" charset="0"/>
              <a:buChar char="•"/>
            </a:pPr>
            <a:r>
              <a:rPr lang="en-US" dirty="0"/>
              <a:t>Check out our </a:t>
            </a:r>
            <a:r>
              <a:rPr lang="en-US" dirty="0">
                <a:hlinkClick r:id="rId3"/>
              </a:rPr>
              <a:t>RF100 website</a:t>
            </a:r>
            <a:endParaRPr lang="en-US" dirty="0"/>
          </a:p>
        </p:txBody>
      </p:sp>
    </p:spTree>
    <p:extLst>
      <p:ext uri="{BB962C8B-B14F-4D97-AF65-F5344CB8AC3E}">
        <p14:creationId xmlns:p14="http://schemas.microsoft.com/office/powerpoint/2010/main" val="173320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581CB942-6A5E-49F2-B6E8-99199B04B068}"/>
              </a:ext>
            </a:extLst>
          </p:cNvPr>
          <p:cNvSpPr>
            <a:spLocks noGrp="1"/>
          </p:cNvSpPr>
          <p:nvPr>
            <p:ph type="subTitle" idx="1"/>
          </p:nvPr>
        </p:nvSpPr>
        <p:spPr>
          <a:xfrm>
            <a:off x="228600" y="990600"/>
            <a:ext cx="8534400" cy="5840186"/>
          </a:xfrm>
        </p:spPr>
        <p:txBody>
          <a:bodyPr/>
          <a:lstStyle/>
          <a:p>
            <a:pPr marL="342900" indent="-342900" algn="l">
              <a:spcBef>
                <a:spcPts val="600"/>
              </a:spcBef>
              <a:spcAft>
                <a:spcPts val="600"/>
              </a:spcAft>
              <a:buFont typeface="Arial" panose="020B0604020202020204" pitchFamily="34" charset="0"/>
              <a:buChar char="•"/>
            </a:pPr>
            <a:r>
              <a:rPr lang="en-US" sz="2500" b="1" dirty="0">
                <a:solidFill>
                  <a:schemeClr val="tx1"/>
                </a:solidFill>
              </a:rPr>
              <a:t>According to the </a:t>
            </a:r>
            <a:r>
              <a:rPr lang="en-US" sz="2500" b="1" dirty="0">
                <a:solidFill>
                  <a:schemeClr val="tx1"/>
                </a:solidFill>
                <a:hlinkClick r:id="rId3"/>
              </a:rPr>
              <a:t>American Wind Energy Association</a:t>
            </a:r>
            <a:r>
              <a:rPr lang="en-US" sz="2500" b="1" dirty="0">
                <a:solidFill>
                  <a:schemeClr val="tx1"/>
                </a:solidFill>
              </a:rPr>
              <a:t>, as of the end of 2016, Illinois had 48 utility-scale wind projects operating, producing over 4300 MW annually (</a:t>
            </a:r>
            <a:r>
              <a:rPr lang="en-US" sz="2500" b="1" dirty="0">
                <a:solidFill>
                  <a:srgbClr val="BA0500"/>
                </a:solidFill>
              </a:rPr>
              <a:t>ranking 6</a:t>
            </a:r>
            <a:r>
              <a:rPr lang="en-US" sz="2500" b="1" baseline="30000" dirty="0">
                <a:solidFill>
                  <a:srgbClr val="BA0500"/>
                </a:solidFill>
              </a:rPr>
              <a:t>th</a:t>
            </a:r>
            <a:r>
              <a:rPr lang="en-US" sz="2500" b="1" dirty="0">
                <a:solidFill>
                  <a:srgbClr val="BA0500"/>
                </a:solidFill>
              </a:rPr>
              <a:t> nationally</a:t>
            </a:r>
            <a:r>
              <a:rPr lang="en-US" sz="2500" b="1" dirty="0">
                <a:solidFill>
                  <a:schemeClr val="tx1"/>
                </a:solidFill>
              </a:rPr>
              <a:t>)</a:t>
            </a:r>
          </a:p>
          <a:p>
            <a:pPr marL="342900" indent="-342900" algn="l">
              <a:spcBef>
                <a:spcPts val="600"/>
              </a:spcBef>
              <a:spcAft>
                <a:spcPts val="600"/>
              </a:spcAft>
              <a:buFont typeface="Arial" panose="020B0604020202020204" pitchFamily="34" charset="0"/>
              <a:buChar char="•"/>
            </a:pPr>
            <a:r>
              <a:rPr lang="en-US" sz="2500" b="1" dirty="0">
                <a:solidFill>
                  <a:schemeClr val="tx1"/>
                </a:solidFill>
              </a:rPr>
              <a:t>According to a </a:t>
            </a:r>
            <a:r>
              <a:rPr lang="en-US" sz="2500" b="1" dirty="0">
                <a:solidFill>
                  <a:schemeClr val="tx1"/>
                </a:solidFill>
                <a:hlinkClick r:id="rId4"/>
              </a:rPr>
              <a:t>September 2017 report</a:t>
            </a:r>
            <a:r>
              <a:rPr lang="en-US" sz="2500" b="1" dirty="0">
                <a:solidFill>
                  <a:schemeClr val="tx1"/>
                </a:solidFill>
              </a:rPr>
              <a:t>, 120,000 Illinoisans working in clean energy as of 2016</a:t>
            </a:r>
          </a:p>
          <a:p>
            <a:pPr marL="342900" indent="-342900" algn="l">
              <a:spcBef>
                <a:spcPts val="600"/>
              </a:spcBef>
              <a:spcAft>
                <a:spcPts val="600"/>
              </a:spcAft>
              <a:buFont typeface="Arial" panose="020B0604020202020204" pitchFamily="34" charset="0"/>
              <a:buChar char="•"/>
            </a:pPr>
            <a:r>
              <a:rPr lang="en-US" sz="2500" b="1" dirty="0">
                <a:solidFill>
                  <a:schemeClr val="tx1"/>
                </a:solidFill>
              </a:rPr>
              <a:t>Historic clean energy law, the Future Energy Jobs Act (FEJA), passed in Illinois in 2016</a:t>
            </a:r>
          </a:p>
          <a:p>
            <a:pPr marL="800100" lvl="1" indent="-342900" algn="l">
              <a:spcBef>
                <a:spcPts val="600"/>
              </a:spcBef>
              <a:buFont typeface="Wingdings" panose="05000000000000000000" pitchFamily="2" charset="2"/>
              <a:buChar char="Ø"/>
            </a:pPr>
            <a:r>
              <a:rPr lang="en-US" sz="2100" dirty="0">
                <a:solidFill>
                  <a:schemeClr val="tx1"/>
                </a:solidFill>
              </a:rPr>
              <a:t>More utility-scale wind and solar projects already in the queue to be developed and more on the way</a:t>
            </a:r>
          </a:p>
          <a:p>
            <a:pPr marL="800100" lvl="1" indent="-342900" algn="l">
              <a:spcBef>
                <a:spcPts val="600"/>
              </a:spcBef>
              <a:buFont typeface="Wingdings" panose="05000000000000000000" pitchFamily="2" charset="2"/>
              <a:buChar char="Ø"/>
            </a:pPr>
            <a:r>
              <a:rPr lang="en-US" sz="2100" dirty="0">
                <a:solidFill>
                  <a:schemeClr val="tx1"/>
                </a:solidFill>
              </a:rPr>
              <a:t>Significant on-site (rooftop) and community solar projects will be developed as these incentive programs open up early in 2019 and beyond!  </a:t>
            </a:r>
          </a:p>
          <a:p>
            <a:pPr marL="800100" lvl="1" indent="-342900" algn="l">
              <a:spcBef>
                <a:spcPts val="600"/>
              </a:spcBef>
              <a:buFont typeface="Wingdings" panose="05000000000000000000" pitchFamily="2" charset="2"/>
              <a:buChar char="Ø"/>
            </a:pPr>
            <a:r>
              <a:rPr lang="en-US" sz="2100" dirty="0">
                <a:solidFill>
                  <a:schemeClr val="tx1"/>
                </a:solidFill>
              </a:rPr>
              <a:t>Even more jobs and projects are coming!  </a:t>
            </a:r>
          </a:p>
        </p:txBody>
      </p:sp>
      <p:sp>
        <p:nvSpPr>
          <p:cNvPr id="2" name="Rectangle 1">
            <a:extLst>
              <a:ext uri="{FF2B5EF4-FFF2-40B4-BE49-F238E27FC236}">
                <a16:creationId xmlns:a16="http://schemas.microsoft.com/office/drawing/2014/main" xmlns="" id="{0AE91957-83A3-4A7C-8FE0-6DC71640C716}"/>
              </a:ext>
            </a:extLst>
          </p:cNvPr>
          <p:cNvSpPr/>
          <p:nvPr/>
        </p:nvSpPr>
        <p:spPr>
          <a:xfrm>
            <a:off x="0" y="381000"/>
            <a:ext cx="7364186" cy="461665"/>
          </a:xfrm>
          <a:prstGeom prst="rect">
            <a:avLst/>
          </a:prstGeom>
        </p:spPr>
        <p:txBody>
          <a:bodyPr wrap="square">
            <a:spAutoFit/>
          </a:bodyPr>
          <a:lstStyle/>
          <a:p>
            <a:pPr lvl="0" fontAlgn="auto">
              <a:spcBef>
                <a:spcPts val="0"/>
              </a:spcBef>
              <a:spcAft>
                <a:spcPts val="0"/>
              </a:spcAft>
              <a:buClr>
                <a:srgbClr val="FFFFFF"/>
              </a:buClr>
              <a:buSzPct val="25000"/>
              <a:defRPr/>
            </a:pPr>
            <a:r>
              <a:rPr lang="en-US" b="1" kern="0" dirty="0">
                <a:solidFill>
                  <a:srgbClr val="FFFFFF"/>
                </a:solidFill>
                <a:latin typeface="Calibri"/>
                <a:ea typeface="Calibri"/>
                <a:cs typeface="Calibri"/>
                <a:sym typeface="Calibri"/>
              </a:rPr>
              <a:t>Clean Energy is Already Here and Happening in Illinois</a:t>
            </a:r>
          </a:p>
        </p:txBody>
      </p:sp>
    </p:spTree>
    <p:extLst>
      <p:ext uri="{BB962C8B-B14F-4D97-AF65-F5344CB8AC3E}">
        <p14:creationId xmlns:p14="http://schemas.microsoft.com/office/powerpoint/2010/main" val="1153253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80051"/>
            <a:ext cx="8382000" cy="5777949"/>
          </a:xfrm>
        </p:spPr>
        <p:txBody>
          <a:bodyPr>
            <a:normAutofit fontScale="92500"/>
          </a:bodyPr>
          <a:lstStyle/>
          <a:p>
            <a:endParaRPr lang="en-US" dirty="0"/>
          </a:p>
          <a:p>
            <a:pPr marL="0" indent="0">
              <a:lnSpc>
                <a:spcPct val="110000"/>
              </a:lnSpc>
              <a:spcBef>
                <a:spcPts val="600"/>
              </a:spcBef>
              <a:buNone/>
            </a:pPr>
            <a:r>
              <a:rPr lang="en-US" sz="7600" b="1" dirty="0"/>
              <a:t>FEJA and its 25% statewide clean energy goal by 2025 is only the FIRST STEP…</a:t>
            </a:r>
            <a:endParaRPr lang="en-US" sz="7600" b="1" dirty="0">
              <a:solidFill>
                <a:srgbClr val="C00000"/>
              </a:solidFill>
            </a:endParaRPr>
          </a:p>
        </p:txBody>
      </p:sp>
      <p:pic>
        <p:nvPicPr>
          <p:cNvPr id="5" name="Picture 4">
            <a:extLst>
              <a:ext uri="{FF2B5EF4-FFF2-40B4-BE49-F238E27FC236}">
                <a16:creationId xmlns:a16="http://schemas.microsoft.com/office/drawing/2014/main" xmlns="" id="{C9BB3A78-18DD-4F90-ACE3-A50376A15EEF}"/>
              </a:ext>
            </a:extLst>
          </p:cNvPr>
          <p:cNvPicPr>
            <a:picLocks noChangeAspect="1"/>
          </p:cNvPicPr>
          <p:nvPr/>
        </p:nvPicPr>
        <p:blipFill>
          <a:blip r:embed="rId3"/>
          <a:stretch>
            <a:fillRect/>
          </a:stretch>
        </p:blipFill>
        <p:spPr>
          <a:xfrm>
            <a:off x="3313" y="0"/>
            <a:ext cx="9144000" cy="1066799"/>
          </a:xfrm>
          <a:prstGeom prst="rect">
            <a:avLst/>
          </a:prstGeom>
        </p:spPr>
      </p:pic>
      <p:sp>
        <p:nvSpPr>
          <p:cNvPr id="6" name="Shape 451">
            <a:extLst>
              <a:ext uri="{FF2B5EF4-FFF2-40B4-BE49-F238E27FC236}">
                <a16:creationId xmlns:a16="http://schemas.microsoft.com/office/drawing/2014/main" xmlns="" id="{6752A97A-1C39-47F7-A229-CAF9FE192B03}"/>
              </a:ext>
            </a:extLst>
          </p:cNvPr>
          <p:cNvSpPr txBox="1"/>
          <p:nvPr/>
        </p:nvSpPr>
        <p:spPr>
          <a:xfrm>
            <a:off x="215727" y="418061"/>
            <a:ext cx="3505200" cy="661990"/>
          </a:xfrm>
          <a:prstGeom prst="rect">
            <a:avLst/>
          </a:prstGeom>
          <a:noFill/>
          <a:ln>
            <a:noFill/>
          </a:ln>
        </p:spPr>
        <p:txBody>
          <a:bodyPr wrap="square" lIns="91425" tIns="91425" rIns="91425" bIns="91425" anchor="t" anchorCtr="0">
            <a:noAutofit/>
          </a:bodyPr>
          <a:lstStyle/>
          <a:p>
            <a:pPr fontAlgn="auto">
              <a:spcBef>
                <a:spcPts val="0"/>
              </a:spcBef>
              <a:spcAft>
                <a:spcPts val="0"/>
              </a:spcAft>
              <a:buClr>
                <a:srgbClr val="FFFFFF"/>
              </a:buClr>
              <a:buSzPct val="25000"/>
              <a:buFont typeface="Calibri"/>
              <a:buNone/>
            </a:pPr>
            <a:endParaRPr lang="en-US" b="1" kern="0" dirty="0">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3590997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5A921D-A2A0-4521-871C-16F9EFD94598}"/>
              </a:ext>
            </a:extLst>
          </p:cNvPr>
          <p:cNvSpPr>
            <a:spLocks noGrp="1"/>
          </p:cNvSpPr>
          <p:nvPr>
            <p:ph type="title"/>
          </p:nvPr>
        </p:nvSpPr>
        <p:spPr>
          <a:xfrm>
            <a:off x="628650" y="198437"/>
            <a:ext cx="7886700" cy="868363"/>
          </a:xfrm>
        </p:spPr>
        <p:txBody>
          <a:bodyPr>
            <a:normAutofit fontScale="90000"/>
          </a:bodyPr>
          <a:lstStyle/>
          <a:p>
            <a:r>
              <a:rPr lang="en-US" sz="3600" b="1" dirty="0"/>
              <a:t>…So how do we go even further?  Let Local Communities Take the Lead!  </a:t>
            </a:r>
            <a:endParaRPr lang="en-US" dirty="0"/>
          </a:p>
        </p:txBody>
      </p:sp>
      <p:sp>
        <p:nvSpPr>
          <p:cNvPr id="3" name="Content Placeholder 2">
            <a:extLst>
              <a:ext uri="{FF2B5EF4-FFF2-40B4-BE49-F238E27FC236}">
                <a16:creationId xmlns:a16="http://schemas.microsoft.com/office/drawing/2014/main" xmlns="" id="{AC84B648-EA86-4B98-BC26-4238BC3527E1}"/>
              </a:ext>
            </a:extLst>
          </p:cNvPr>
          <p:cNvSpPr>
            <a:spLocks noGrp="1"/>
          </p:cNvSpPr>
          <p:nvPr>
            <p:ph idx="1"/>
          </p:nvPr>
        </p:nvSpPr>
        <p:spPr>
          <a:xfrm>
            <a:off x="304800" y="1066801"/>
            <a:ext cx="8534400" cy="5592762"/>
          </a:xfrm>
        </p:spPr>
        <p:txBody>
          <a:bodyPr>
            <a:normAutofit/>
          </a:bodyPr>
          <a:lstStyle/>
          <a:p>
            <a:pPr>
              <a:lnSpc>
                <a:spcPct val="150000"/>
              </a:lnSpc>
              <a:spcBef>
                <a:spcPts val="600"/>
              </a:spcBef>
            </a:pPr>
            <a:r>
              <a:rPr lang="en-US" sz="2400" b="1" dirty="0">
                <a:solidFill>
                  <a:srgbClr val="C00000"/>
                </a:solidFill>
              </a:rPr>
              <a:t>Communities can organize at the local level to get their own cities to commit to 100% clean, equitable energy</a:t>
            </a:r>
          </a:p>
          <a:p>
            <a:pPr>
              <a:lnSpc>
                <a:spcPct val="150000"/>
              </a:lnSpc>
              <a:spcBef>
                <a:spcPts val="600"/>
              </a:spcBef>
            </a:pPr>
            <a:r>
              <a:rPr lang="en-US" sz="2400" dirty="0"/>
              <a:t>We can then amplify these successes across the state to demonstrate 100% is not only possible but it’s happening now</a:t>
            </a:r>
          </a:p>
          <a:p>
            <a:pPr>
              <a:lnSpc>
                <a:spcPct val="150000"/>
              </a:lnSpc>
              <a:spcBef>
                <a:spcPts val="600"/>
              </a:spcBef>
            </a:pPr>
            <a:r>
              <a:rPr lang="en-US" sz="2400" dirty="0"/>
              <a:t>We hope that cities moving to 100% will also inspire businesses, universities, places of business, and other institutions to go 100%</a:t>
            </a:r>
          </a:p>
          <a:p>
            <a:pPr>
              <a:lnSpc>
                <a:spcPct val="150000"/>
              </a:lnSpc>
              <a:spcBef>
                <a:spcPts val="600"/>
              </a:spcBef>
            </a:pPr>
            <a:r>
              <a:rPr lang="en-US" sz="2400" dirty="0"/>
              <a:t>As more cities and institutions declare 100% clean energy, and more people take action to demand it, </a:t>
            </a:r>
            <a:r>
              <a:rPr lang="en-US" sz="2400" i="1" dirty="0"/>
              <a:t>it will raise policymaker ambition at the state level to increase the statewide goals</a:t>
            </a:r>
          </a:p>
          <a:p>
            <a:pPr>
              <a:lnSpc>
                <a:spcPct val="150000"/>
              </a:lnSpc>
              <a:spcBef>
                <a:spcPts val="600"/>
              </a:spcBef>
            </a:pPr>
            <a:endParaRPr lang="en-US" sz="2200" dirty="0"/>
          </a:p>
          <a:p>
            <a:endParaRPr lang="en-US" dirty="0"/>
          </a:p>
        </p:txBody>
      </p:sp>
      <p:sp>
        <p:nvSpPr>
          <p:cNvPr id="4" name="Rectangle 3">
            <a:extLst>
              <a:ext uri="{FF2B5EF4-FFF2-40B4-BE49-F238E27FC236}">
                <a16:creationId xmlns:a16="http://schemas.microsoft.com/office/drawing/2014/main" xmlns="" id="{9FC4EC6C-E1EA-4F1B-9B5E-5515CB663C8D}"/>
              </a:ext>
            </a:extLst>
          </p:cNvPr>
          <p:cNvSpPr/>
          <p:nvPr/>
        </p:nvSpPr>
        <p:spPr>
          <a:xfrm>
            <a:off x="4441195" y="3198168"/>
            <a:ext cx="261610" cy="461665"/>
          </a:xfrm>
          <a:prstGeom prst="rect">
            <a:avLst/>
          </a:prstGeom>
        </p:spPr>
        <p:txBody>
          <a:bodyPr wrap="none">
            <a:spAutoFit/>
          </a:bodyPr>
          <a:lstStyle/>
          <a:p>
            <a:r>
              <a:rPr lang="en-US" dirty="0"/>
              <a:t> </a:t>
            </a:r>
          </a:p>
        </p:txBody>
      </p:sp>
      <p:sp>
        <p:nvSpPr>
          <p:cNvPr id="5" name="Rectangle 4">
            <a:extLst>
              <a:ext uri="{FF2B5EF4-FFF2-40B4-BE49-F238E27FC236}">
                <a16:creationId xmlns:a16="http://schemas.microsoft.com/office/drawing/2014/main" xmlns="" id="{2CFEBBF2-207A-4E0D-B42B-DE0A290AF3F7}"/>
              </a:ext>
            </a:extLst>
          </p:cNvPr>
          <p:cNvSpPr/>
          <p:nvPr/>
        </p:nvSpPr>
        <p:spPr>
          <a:xfrm>
            <a:off x="4441195" y="3198168"/>
            <a:ext cx="261610" cy="461665"/>
          </a:xfrm>
          <a:prstGeom prst="rect">
            <a:avLst/>
          </a:prstGeom>
        </p:spPr>
        <p:txBody>
          <a:bodyPr wrap="none">
            <a:spAutoFit/>
          </a:bodyPr>
          <a:lstStyle/>
          <a:p>
            <a:r>
              <a:rPr lang="en-US" dirty="0"/>
              <a:t> </a:t>
            </a:r>
          </a:p>
        </p:txBody>
      </p:sp>
      <p:sp>
        <p:nvSpPr>
          <p:cNvPr id="6" name="Rectangle 5">
            <a:extLst>
              <a:ext uri="{FF2B5EF4-FFF2-40B4-BE49-F238E27FC236}">
                <a16:creationId xmlns:a16="http://schemas.microsoft.com/office/drawing/2014/main" xmlns="" id="{931CA1AB-F38D-4D8A-BDE5-9A377584CB81}"/>
              </a:ext>
            </a:extLst>
          </p:cNvPr>
          <p:cNvSpPr/>
          <p:nvPr/>
        </p:nvSpPr>
        <p:spPr>
          <a:xfrm>
            <a:off x="4441195" y="3198168"/>
            <a:ext cx="261610" cy="461665"/>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172532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pic>
        <p:nvPicPr>
          <p:cNvPr id="670" name="Google Shape;670;p99" descr="SC BAR.jpg"/>
          <p:cNvPicPr preferRelativeResize="0"/>
          <p:nvPr/>
        </p:nvPicPr>
        <p:blipFill rotWithShape="1">
          <a:blip r:embed="rId3">
            <a:alphaModFix/>
          </a:blip>
          <a:srcRect/>
          <a:stretch/>
        </p:blipFill>
        <p:spPr>
          <a:xfrm>
            <a:off x="0" y="-73152"/>
            <a:ext cx="9144000" cy="1063800"/>
          </a:xfrm>
          <a:prstGeom prst="rect">
            <a:avLst/>
          </a:prstGeom>
          <a:noFill/>
          <a:ln>
            <a:noFill/>
          </a:ln>
        </p:spPr>
      </p:pic>
      <p:sp>
        <p:nvSpPr>
          <p:cNvPr id="671" name="Google Shape;671;p99"/>
          <p:cNvSpPr txBox="1"/>
          <p:nvPr/>
        </p:nvSpPr>
        <p:spPr>
          <a:xfrm>
            <a:off x="239829" y="372091"/>
            <a:ext cx="7396500" cy="5859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Tx/>
              <a:buFont typeface="Calibri"/>
              <a:buNone/>
              <a:tabLst/>
              <a:defRPr/>
            </a:pPr>
            <a:r>
              <a:rPr kumimoji="0" lang="en-US" sz="2800" b="0" i="0" u="none" strike="noStrike" kern="0" cap="none" spc="0" normalizeH="0" baseline="0" noProof="0" dirty="0">
                <a:ln>
                  <a:noFill/>
                </a:ln>
                <a:solidFill>
                  <a:srgbClr val="FFFFFF"/>
                </a:solidFill>
                <a:effectLst/>
                <a:uLnTx/>
                <a:uFillTx/>
                <a:latin typeface="Calibri"/>
                <a:ea typeface="Calibri"/>
                <a:cs typeface="Calibri"/>
                <a:sym typeface="Calibri"/>
              </a:rPr>
              <a:t>Sierra Club RF100 Campaign - Mayoral Pledges</a:t>
            </a:r>
            <a:endParaRPr kumimoji="0" sz="2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673" name="Google Shape;673;p99"/>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
        <p:nvSpPr>
          <p:cNvPr id="3" name="Text Placeholder 2">
            <a:extLst>
              <a:ext uri="{FF2B5EF4-FFF2-40B4-BE49-F238E27FC236}">
                <a16:creationId xmlns:a16="http://schemas.microsoft.com/office/drawing/2014/main" xmlns="" id="{824F6EF0-8B05-4961-87B4-C50D969A8CBF}"/>
              </a:ext>
            </a:extLst>
          </p:cNvPr>
          <p:cNvSpPr>
            <a:spLocks noGrp="1"/>
          </p:cNvSpPr>
          <p:nvPr>
            <p:ph type="body" idx="1"/>
          </p:nvPr>
        </p:nvSpPr>
        <p:spPr>
          <a:xfrm>
            <a:off x="457200" y="1403233"/>
            <a:ext cx="8229600" cy="5082675"/>
          </a:xfrm>
        </p:spPr>
        <p:txBody>
          <a:bodyPr/>
          <a:lstStyle/>
          <a:p>
            <a:pPr marL="25400" indent="0">
              <a:buNone/>
            </a:pPr>
            <a:r>
              <a:rPr lang="en-US" b="1" dirty="0"/>
              <a:t>Mayors For 100% Clean Energy:</a:t>
            </a:r>
            <a:r>
              <a:rPr lang="en-US" dirty="0"/>
              <a:t> Mayors from communities who have pledged their support for a </a:t>
            </a:r>
            <a:r>
              <a:rPr lang="en-US" i="1" dirty="0"/>
              <a:t>vision</a:t>
            </a:r>
            <a:r>
              <a:rPr lang="en-US" dirty="0"/>
              <a:t> toward a community-wide transition to 100% clean, renewable energy</a:t>
            </a:r>
          </a:p>
          <a:p>
            <a:pPr marL="996950" lvl="1" indent="-514350">
              <a:buFont typeface="Wingdings" panose="05000000000000000000" pitchFamily="2" charset="2"/>
              <a:buChar char="Ø"/>
            </a:pPr>
            <a:r>
              <a:rPr lang="en-US" dirty="0"/>
              <a:t>Over 200 mayors have made this pledge, including several from IL:  Evanston, Village of Montgomery, Village of Chicago Ridge, Park Forest, Urbana, Granite City, Alton, Edwardsville</a:t>
            </a:r>
          </a:p>
          <a:p>
            <a:pPr marL="996950" lvl="1" indent="-514350">
              <a:buFont typeface="Wingdings" panose="05000000000000000000" pitchFamily="2" charset="2"/>
              <a:buChar char="Ø"/>
            </a:pPr>
            <a:r>
              <a:rPr lang="en-US" dirty="0"/>
              <a:t>Not an actionable goal or commitment with near-term steps to implement </a:t>
            </a:r>
          </a:p>
          <a:p>
            <a:pPr marL="25400" indent="0">
              <a:buNone/>
            </a:pPr>
            <a:endParaRPr lang="en-US" dirty="0"/>
          </a:p>
        </p:txBody>
      </p:sp>
    </p:spTree>
    <p:extLst>
      <p:ext uri="{BB962C8B-B14F-4D97-AF65-F5344CB8AC3E}">
        <p14:creationId xmlns:p14="http://schemas.microsoft.com/office/powerpoint/2010/main" val="1159114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pic>
        <p:nvPicPr>
          <p:cNvPr id="670" name="Google Shape;670;p99" descr="SC BAR.jpg"/>
          <p:cNvPicPr preferRelativeResize="0"/>
          <p:nvPr/>
        </p:nvPicPr>
        <p:blipFill rotWithShape="1">
          <a:blip r:embed="rId3">
            <a:alphaModFix/>
          </a:blip>
          <a:srcRect/>
          <a:stretch/>
        </p:blipFill>
        <p:spPr>
          <a:xfrm>
            <a:off x="0" y="-73152"/>
            <a:ext cx="9144000" cy="1063800"/>
          </a:xfrm>
          <a:prstGeom prst="rect">
            <a:avLst/>
          </a:prstGeom>
          <a:noFill/>
          <a:ln>
            <a:noFill/>
          </a:ln>
        </p:spPr>
      </p:pic>
      <p:sp>
        <p:nvSpPr>
          <p:cNvPr id="671" name="Google Shape;671;p99"/>
          <p:cNvSpPr txBox="1"/>
          <p:nvPr/>
        </p:nvSpPr>
        <p:spPr>
          <a:xfrm>
            <a:off x="190843" y="32418"/>
            <a:ext cx="7396500" cy="85266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Tx/>
              <a:buFont typeface="Calibri"/>
              <a:buNone/>
              <a:tabLst/>
              <a:defRPr/>
            </a:pPr>
            <a:r>
              <a:rPr lang="en-US" sz="2800" kern="0" dirty="0">
                <a:solidFill>
                  <a:srgbClr val="FFFFFF"/>
                </a:solidFill>
                <a:latin typeface="Calibri"/>
                <a:ea typeface="Calibri"/>
                <a:cs typeface="Calibri"/>
                <a:sym typeface="Calibri"/>
              </a:rPr>
              <a:t>vs. Actionable </a:t>
            </a:r>
            <a:r>
              <a:rPr kumimoji="0" lang="en-US" sz="2800" b="1" i="0" u="none" strike="noStrike" kern="0" cap="none" spc="0" normalizeH="0" baseline="0" noProof="0" dirty="0">
                <a:ln>
                  <a:noFill/>
                </a:ln>
                <a:solidFill>
                  <a:srgbClr val="FFFFFF"/>
                </a:solidFill>
                <a:effectLst/>
                <a:uLnTx/>
                <a:uFillTx/>
                <a:latin typeface="Calibri"/>
                <a:ea typeface="Calibri"/>
                <a:cs typeface="Calibri"/>
                <a:sym typeface="Calibri"/>
              </a:rPr>
              <a:t>Commitments </a:t>
            </a:r>
            <a:r>
              <a:rPr kumimoji="0" lang="en-US" sz="2800" b="0" i="0" u="none" strike="noStrike" kern="0" cap="none" spc="0" normalizeH="0" baseline="0" noProof="0" dirty="0">
                <a:ln>
                  <a:noFill/>
                </a:ln>
                <a:solidFill>
                  <a:srgbClr val="FFFFFF"/>
                </a:solidFill>
                <a:effectLst/>
                <a:uLnTx/>
                <a:uFillTx/>
                <a:latin typeface="Calibri"/>
                <a:ea typeface="Calibri"/>
                <a:cs typeface="Calibri"/>
                <a:sym typeface="Calibri"/>
              </a:rPr>
              <a:t>to </a:t>
            </a:r>
          </a:p>
          <a:p>
            <a:pPr marL="0" marR="0" lvl="0" indent="0" algn="l" defTabSz="914400" rtl="0" eaLnBrk="1" fontAlgn="auto" latinLnBrk="0" hangingPunct="1">
              <a:lnSpc>
                <a:spcPct val="100000"/>
              </a:lnSpc>
              <a:spcBef>
                <a:spcPts val="0"/>
              </a:spcBef>
              <a:spcAft>
                <a:spcPts val="0"/>
              </a:spcAft>
              <a:buClr>
                <a:srgbClr val="FFFFFF"/>
              </a:buClr>
              <a:buSzTx/>
              <a:buFont typeface="Calibri"/>
              <a:buNone/>
              <a:tabLst/>
              <a:defRPr/>
            </a:pPr>
            <a:r>
              <a:rPr kumimoji="0" lang="en-US" sz="2800" b="0" i="0" u="none" strike="noStrike" kern="0" cap="none" spc="0" normalizeH="0" baseline="0" noProof="0" dirty="0">
                <a:ln>
                  <a:noFill/>
                </a:ln>
                <a:solidFill>
                  <a:srgbClr val="FFFFFF"/>
                </a:solidFill>
                <a:effectLst/>
                <a:uLnTx/>
                <a:uFillTx/>
                <a:latin typeface="Calibri"/>
                <a:ea typeface="Calibri"/>
                <a:cs typeface="Calibri"/>
                <a:sym typeface="Calibri"/>
              </a:rPr>
              <a:t>100% Renewable Energy</a:t>
            </a:r>
            <a:endParaRPr kumimoji="0" sz="2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673" name="Google Shape;673;p99"/>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
        <p:nvSpPr>
          <p:cNvPr id="3" name="Text Placeholder 2">
            <a:extLst>
              <a:ext uri="{FF2B5EF4-FFF2-40B4-BE49-F238E27FC236}">
                <a16:creationId xmlns:a16="http://schemas.microsoft.com/office/drawing/2014/main" xmlns="" id="{824F6EF0-8B05-4961-87B4-C50D969A8CBF}"/>
              </a:ext>
            </a:extLst>
          </p:cNvPr>
          <p:cNvSpPr>
            <a:spLocks noGrp="1"/>
          </p:cNvSpPr>
          <p:nvPr>
            <p:ph type="body" idx="1"/>
          </p:nvPr>
        </p:nvSpPr>
        <p:spPr>
          <a:xfrm>
            <a:off x="457200" y="1143000"/>
            <a:ext cx="8229600" cy="5964905"/>
          </a:xfrm>
        </p:spPr>
        <p:txBody>
          <a:bodyPr/>
          <a:lstStyle/>
          <a:p>
            <a:r>
              <a:rPr lang="en-US" sz="3000" dirty="0"/>
              <a:t>The Ready for 100 Campaign recognizes community commitments as places where a city’s leadership has established an actionable goal to transition the entire community to 100% clean, renewable energy</a:t>
            </a:r>
          </a:p>
          <a:p>
            <a:r>
              <a:rPr lang="en-US" sz="3000" dirty="0"/>
              <a:t>Commitment can be announced through a stand-alone Resolution or Proclamation, city ordinance, or integrated into a community's Climate Action Plan or Energy Action Plan</a:t>
            </a:r>
          </a:p>
          <a:p>
            <a:r>
              <a:rPr lang="en-US" sz="3000" dirty="0"/>
              <a:t>Community is committed to pursuing near-term steps to implement this goal   </a:t>
            </a:r>
          </a:p>
        </p:txBody>
      </p:sp>
    </p:spTree>
    <p:extLst>
      <p:ext uri="{BB962C8B-B14F-4D97-AF65-F5344CB8AC3E}">
        <p14:creationId xmlns:p14="http://schemas.microsoft.com/office/powerpoint/2010/main" val="405408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pic>
        <p:nvPicPr>
          <p:cNvPr id="670" name="Google Shape;670;p99" descr="SC BAR.jpg"/>
          <p:cNvPicPr preferRelativeResize="0"/>
          <p:nvPr/>
        </p:nvPicPr>
        <p:blipFill rotWithShape="1">
          <a:blip r:embed="rId3">
            <a:alphaModFix/>
          </a:blip>
          <a:srcRect/>
          <a:stretch/>
        </p:blipFill>
        <p:spPr>
          <a:xfrm>
            <a:off x="0" y="-73152"/>
            <a:ext cx="9144000" cy="1063800"/>
          </a:xfrm>
          <a:prstGeom prst="rect">
            <a:avLst/>
          </a:prstGeom>
          <a:noFill/>
          <a:ln>
            <a:noFill/>
          </a:ln>
        </p:spPr>
      </p:pic>
      <p:sp>
        <p:nvSpPr>
          <p:cNvPr id="671" name="Google Shape;671;p99"/>
          <p:cNvSpPr txBox="1"/>
          <p:nvPr/>
        </p:nvSpPr>
        <p:spPr>
          <a:xfrm>
            <a:off x="147236" y="304800"/>
            <a:ext cx="7396500" cy="5859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Tx/>
              <a:buFont typeface="Calibri"/>
              <a:buNone/>
              <a:tabLst/>
              <a:defRPr/>
            </a:pPr>
            <a:r>
              <a:rPr lang="en-US" sz="2800" kern="0" dirty="0">
                <a:solidFill>
                  <a:srgbClr val="FFFFFF"/>
                </a:solidFill>
                <a:latin typeface="Calibri"/>
                <a:ea typeface="Calibri"/>
                <a:cs typeface="Calibri"/>
                <a:sym typeface="Calibri"/>
              </a:rPr>
              <a:t>Core Elements of Commitment</a:t>
            </a:r>
            <a:endParaRPr kumimoji="0" sz="2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672" name="Google Shape;672;p99"/>
          <p:cNvSpPr txBox="1">
            <a:spLocks noGrp="1"/>
          </p:cNvSpPr>
          <p:nvPr>
            <p:ph type="body" idx="1"/>
          </p:nvPr>
        </p:nvSpPr>
        <p:spPr>
          <a:xfrm>
            <a:off x="147236" y="968924"/>
            <a:ext cx="8844364" cy="6193875"/>
          </a:xfrm>
          <a:prstGeom prst="rect">
            <a:avLst/>
          </a:prstGeom>
        </p:spPr>
        <p:txBody>
          <a:bodyPr spcFirstLastPara="1" wrap="square" lIns="91425" tIns="91425" rIns="91425" bIns="91425" anchor="t" anchorCtr="0">
            <a:noAutofit/>
          </a:bodyPr>
          <a:lstStyle/>
          <a:p>
            <a:pPr marL="0" lvl="0" indent="0">
              <a:lnSpc>
                <a:spcPct val="115000"/>
              </a:lnSpc>
              <a:spcBef>
                <a:spcPts val="0"/>
              </a:spcBef>
              <a:buSzPts val="1100"/>
              <a:buNone/>
            </a:pPr>
            <a:r>
              <a:rPr lang="en-US" sz="2200" dirty="0"/>
              <a:t>When crafting a commitment to 100% renewable energy, the adopted goal should include the following core elements:  </a:t>
            </a:r>
            <a:endParaRPr sz="2200" dirty="0"/>
          </a:p>
          <a:p>
            <a:pPr>
              <a:buSzPct val="100000"/>
            </a:pPr>
            <a:r>
              <a:rPr lang="en-US" sz="2000" b="1" dirty="0"/>
              <a:t>Community-wide Electricity Use</a:t>
            </a:r>
            <a:r>
              <a:rPr lang="en-US" sz="2000" dirty="0"/>
              <a:t>: A full transition of the electricity sector to clean, renewable energy;</a:t>
            </a:r>
          </a:p>
          <a:p>
            <a:pPr>
              <a:buSzPct val="100000"/>
            </a:pPr>
            <a:r>
              <a:rPr lang="en-US" sz="2000" b="1" dirty="0"/>
              <a:t>By 2035</a:t>
            </a:r>
            <a:r>
              <a:rPr lang="en-US" sz="2000" dirty="0"/>
              <a:t>: A target year for when this commitment will be achieved no later than 2035 for electricity and 2050 for all energy sectors;</a:t>
            </a:r>
          </a:p>
          <a:p>
            <a:pPr>
              <a:buSzPct val="100000"/>
            </a:pPr>
            <a:r>
              <a:rPr lang="en-US" sz="2000" b="1" dirty="0"/>
              <a:t>Ensure Justice, Equity, Affordability, and Access</a:t>
            </a:r>
            <a:r>
              <a:rPr lang="en-US" sz="2000" dirty="0"/>
              <a:t>: Include measures that prioritize equity, affordability, and access for all members of the community, prioritizing low income communities, environmental justice communities and communities burdened by the fossil fuel industry;</a:t>
            </a:r>
          </a:p>
          <a:p>
            <a:pPr>
              <a:buSzPct val="100000"/>
            </a:pPr>
            <a:r>
              <a:rPr lang="en-US" sz="2000" b="1" dirty="0"/>
              <a:t>Clean and Renewable Resources Only</a:t>
            </a:r>
            <a:r>
              <a:rPr lang="en-US" sz="2000" dirty="0"/>
              <a:t>:  Clear definition of clean and renewable resources that includes carbon- and pollution-free energy that is sustainably collected from renewable sources such as wind, solar, and geothermal; and</a:t>
            </a:r>
          </a:p>
          <a:p>
            <a:pPr>
              <a:buSzPct val="100000"/>
            </a:pPr>
            <a:r>
              <a:rPr lang="en-US" sz="2000" b="1" dirty="0"/>
              <a:t>Transparent and Inclusive Planning and Implementation Process</a:t>
            </a:r>
            <a:r>
              <a:rPr lang="en-US" sz="2000" dirty="0"/>
              <a:t>:  A commitment to a transparent and inclusive process for planning and implementation, ensuring that all members of the community and local businesses have an opportunity to participate.</a:t>
            </a:r>
          </a:p>
          <a:p>
            <a:pPr>
              <a:buSzPct val="100000"/>
            </a:pPr>
            <a:endParaRPr lang="en-US" sz="2000" dirty="0"/>
          </a:p>
          <a:p>
            <a:pPr>
              <a:buSzPct val="100000"/>
            </a:pPr>
            <a:endParaRPr lang="en-US" sz="2000" dirty="0"/>
          </a:p>
          <a:p>
            <a:pPr marL="177800" lvl="0" indent="0" algn="l" rtl="0">
              <a:spcBef>
                <a:spcPts val="640"/>
              </a:spcBef>
              <a:spcAft>
                <a:spcPts val="0"/>
              </a:spcAft>
              <a:buNone/>
            </a:pP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pic>
        <p:nvPicPr>
          <p:cNvPr id="670" name="Google Shape;670;p99" descr="SC BAR.jpg"/>
          <p:cNvPicPr preferRelativeResize="0"/>
          <p:nvPr/>
        </p:nvPicPr>
        <p:blipFill rotWithShape="1">
          <a:blip r:embed="rId3">
            <a:alphaModFix/>
          </a:blip>
          <a:srcRect/>
          <a:stretch/>
        </p:blipFill>
        <p:spPr>
          <a:xfrm>
            <a:off x="0" y="-73152"/>
            <a:ext cx="9144000" cy="1063800"/>
          </a:xfrm>
          <a:prstGeom prst="rect">
            <a:avLst/>
          </a:prstGeom>
          <a:noFill/>
          <a:ln>
            <a:noFill/>
          </a:ln>
        </p:spPr>
      </p:pic>
      <p:sp>
        <p:nvSpPr>
          <p:cNvPr id="671" name="Google Shape;671;p99"/>
          <p:cNvSpPr txBox="1"/>
          <p:nvPr/>
        </p:nvSpPr>
        <p:spPr>
          <a:xfrm>
            <a:off x="147236" y="304800"/>
            <a:ext cx="7396500" cy="5859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Tx/>
              <a:buFont typeface="Calibri"/>
              <a:buNone/>
              <a:tabLst/>
              <a:defRPr/>
            </a:pPr>
            <a:r>
              <a:rPr kumimoji="0" lang="en-US" sz="2800" b="0" i="0" u="none" strike="noStrike" kern="0" cap="none" spc="0" normalizeH="0" baseline="0" noProof="0" dirty="0">
                <a:ln>
                  <a:noFill/>
                </a:ln>
                <a:solidFill>
                  <a:srgbClr val="FFFFFF"/>
                </a:solidFill>
                <a:effectLst/>
                <a:uLnTx/>
                <a:uFillTx/>
                <a:latin typeface="Calibri"/>
                <a:ea typeface="Calibri"/>
                <a:cs typeface="Calibri"/>
                <a:sym typeface="Calibri"/>
              </a:rPr>
              <a:t>Number of Commitments</a:t>
            </a:r>
            <a:endParaRPr kumimoji="0" sz="2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672" name="Google Shape;672;p99"/>
          <p:cNvSpPr txBox="1">
            <a:spLocks noGrp="1"/>
          </p:cNvSpPr>
          <p:nvPr>
            <p:ph type="body" idx="1"/>
          </p:nvPr>
        </p:nvSpPr>
        <p:spPr>
          <a:xfrm>
            <a:off x="169006" y="1257766"/>
            <a:ext cx="8517793" cy="5257800"/>
          </a:xfrm>
          <a:prstGeom prst="rect">
            <a:avLst/>
          </a:prstGeom>
        </p:spPr>
        <p:txBody>
          <a:bodyPr spcFirstLastPara="1" wrap="square" lIns="91425" tIns="91425" rIns="91425" bIns="91425" anchor="t" anchorCtr="0">
            <a:noAutofit/>
          </a:bodyPr>
          <a:lstStyle/>
          <a:p>
            <a:pPr marL="520700" indent="-342900">
              <a:spcBef>
                <a:spcPts val="600"/>
              </a:spcBef>
              <a:spcAft>
                <a:spcPts val="600"/>
              </a:spcAft>
              <a:buSzPct val="100000"/>
            </a:pPr>
            <a:r>
              <a:rPr lang="en-US" sz="2400" dirty="0"/>
              <a:t>To Date, </a:t>
            </a:r>
            <a:r>
              <a:rPr lang="en-US" sz="2400" b="1" dirty="0">
                <a:hlinkClick r:id="rId4"/>
              </a:rPr>
              <a:t>82 cities </a:t>
            </a:r>
            <a:r>
              <a:rPr lang="en-US" sz="2400" dirty="0"/>
              <a:t>have made the commitment</a:t>
            </a:r>
          </a:p>
          <a:p>
            <a:pPr marL="520700" indent="-342900">
              <a:spcBef>
                <a:spcPts val="600"/>
              </a:spcBef>
              <a:spcAft>
                <a:spcPts val="600"/>
              </a:spcAft>
              <a:buSzPct val="100000"/>
            </a:pPr>
            <a:r>
              <a:rPr lang="en-US" sz="2400" dirty="0"/>
              <a:t>6 of those cities have already hit their targets – Aspen, CO;  Burlington, VT; Georgetown, TX; Greensburg, KS; Rockport, MO; and Kodiak Island, AK</a:t>
            </a:r>
          </a:p>
          <a:p>
            <a:pPr marL="520700" indent="-342900">
              <a:spcBef>
                <a:spcPts val="600"/>
              </a:spcBef>
              <a:spcAft>
                <a:spcPts val="600"/>
              </a:spcAft>
              <a:buSzPct val="100000"/>
            </a:pPr>
            <a:r>
              <a:rPr lang="en-US" sz="2400" dirty="0"/>
              <a:t>9 counties in the U.S. have also committed to 100% renewable energy:   Buncombe County, NC; Floyd County, VA; Multnomah County, OR; Orange County, NC; Pueblo County, CO; Summit County, UT; Summit County, CO; Taos County, NM; Whatcom County,  WA</a:t>
            </a:r>
          </a:p>
          <a:p>
            <a:pPr marL="520700" indent="-342900">
              <a:spcBef>
                <a:spcPts val="600"/>
              </a:spcBef>
              <a:spcAft>
                <a:spcPts val="600"/>
              </a:spcAft>
              <a:buSzPct val="100000"/>
            </a:pPr>
            <a:r>
              <a:rPr lang="en-US" sz="2400" dirty="0"/>
              <a:t>2 states have made the commitment – both Hawaii and California have committed to 100% renewable electricity by 2045</a:t>
            </a:r>
          </a:p>
          <a:p>
            <a:pPr marL="520700" indent="-342900">
              <a:spcBef>
                <a:spcPts val="560"/>
              </a:spcBef>
              <a:buSzPct val="100000"/>
            </a:pPr>
            <a:endParaRPr sz="2000" dirty="0"/>
          </a:p>
          <a:p>
            <a:pPr marL="177800" lvl="0" indent="0" algn="l" rtl="0">
              <a:spcBef>
                <a:spcPts val="640"/>
              </a:spcBef>
              <a:spcAft>
                <a:spcPts val="0"/>
              </a:spcAft>
              <a:buNone/>
            </a:pPr>
            <a:endParaRPr sz="2000" dirty="0"/>
          </a:p>
        </p:txBody>
      </p:sp>
      <p:sp>
        <p:nvSpPr>
          <p:cNvPr id="673" name="Google Shape;673;p99"/>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1578225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pic>
        <p:nvPicPr>
          <p:cNvPr id="670" name="Google Shape;670;p99" descr="SC BAR.jpg"/>
          <p:cNvPicPr preferRelativeResize="0"/>
          <p:nvPr/>
        </p:nvPicPr>
        <p:blipFill rotWithShape="1">
          <a:blip r:embed="rId3">
            <a:alphaModFix/>
          </a:blip>
          <a:srcRect/>
          <a:stretch/>
        </p:blipFill>
        <p:spPr>
          <a:xfrm>
            <a:off x="0" y="-73152"/>
            <a:ext cx="9144000" cy="1063800"/>
          </a:xfrm>
          <a:prstGeom prst="rect">
            <a:avLst/>
          </a:prstGeom>
          <a:noFill/>
          <a:ln>
            <a:noFill/>
          </a:ln>
        </p:spPr>
      </p:pic>
      <p:sp>
        <p:nvSpPr>
          <p:cNvPr id="671" name="Google Shape;671;p99"/>
          <p:cNvSpPr txBox="1"/>
          <p:nvPr/>
        </p:nvSpPr>
        <p:spPr>
          <a:xfrm>
            <a:off x="250714" y="339005"/>
            <a:ext cx="7396500" cy="5859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Tx/>
              <a:buFont typeface="Calibri"/>
              <a:buNone/>
              <a:tabLst/>
              <a:defRPr/>
            </a:pPr>
            <a:r>
              <a:rPr kumimoji="0" lang="en-US" sz="2400" b="0" i="0" u="none" strike="noStrike" kern="0" cap="none" spc="0" normalizeH="0" baseline="0" noProof="0" dirty="0">
                <a:ln>
                  <a:noFill/>
                </a:ln>
                <a:solidFill>
                  <a:srgbClr val="FFFFFF"/>
                </a:solidFill>
                <a:effectLst/>
                <a:uLnTx/>
                <a:uFillTx/>
                <a:latin typeface="Calibri"/>
                <a:ea typeface="Calibri"/>
                <a:cs typeface="Calibri"/>
                <a:sym typeface="Calibri"/>
              </a:rPr>
              <a:t>Examples</a:t>
            </a:r>
            <a:endParaRPr kumimoji="0" sz="2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672" name="Google Shape;672;p99"/>
          <p:cNvSpPr txBox="1">
            <a:spLocks noGrp="1"/>
          </p:cNvSpPr>
          <p:nvPr>
            <p:ph type="body" idx="1"/>
          </p:nvPr>
        </p:nvSpPr>
        <p:spPr>
          <a:xfrm>
            <a:off x="152400" y="1219200"/>
            <a:ext cx="8839200" cy="5502250"/>
          </a:xfrm>
          <a:prstGeom prst="rect">
            <a:avLst/>
          </a:prstGeom>
        </p:spPr>
        <p:txBody>
          <a:bodyPr spcFirstLastPara="1" wrap="square" lIns="91425" tIns="91425" rIns="91425" bIns="91425" anchor="t" anchorCtr="0">
            <a:noAutofit/>
          </a:bodyPr>
          <a:lstStyle/>
          <a:p>
            <a:pPr marL="177800" indent="0">
              <a:spcBef>
                <a:spcPts val="560"/>
              </a:spcBef>
              <a:buSzPts val="1100"/>
              <a:buNone/>
            </a:pPr>
            <a:r>
              <a:rPr lang="en-US" sz="2200" b="1" u="sng" dirty="0"/>
              <a:t>Denver, CO</a:t>
            </a:r>
            <a:r>
              <a:rPr lang="en-US" sz="2200" dirty="0"/>
              <a:t>:  Good example of commitment in climate action plan </a:t>
            </a:r>
          </a:p>
          <a:p>
            <a:pPr marL="520700" indent="-342900">
              <a:spcBef>
                <a:spcPts val="560"/>
              </a:spcBef>
              <a:buSzPct val="100000"/>
              <a:buFont typeface="Arial" panose="020B0604020202020204" pitchFamily="34" charset="0"/>
              <a:buChar char="•"/>
            </a:pPr>
            <a:r>
              <a:rPr lang="en-US" sz="2200" dirty="0"/>
              <a:t>In July 2018, Denver released its new </a:t>
            </a:r>
            <a:r>
              <a:rPr lang="en-US" sz="2200" dirty="0">
                <a:hlinkClick r:id="rId4"/>
              </a:rPr>
              <a:t>Climate Action Plan </a:t>
            </a:r>
            <a:r>
              <a:rPr lang="en-US" sz="2200" dirty="0"/>
              <a:t>that commits to transitioning the city to 100% clean, renewable electricity by 2030.  The Plan also incorporates strategies for land use and development, home and business efficiency upgrades, and mass transit planning to meet an additional 80% carbon reduction goal by 2050. </a:t>
            </a:r>
          </a:p>
          <a:p>
            <a:pPr marL="177800" indent="0">
              <a:spcBef>
                <a:spcPts val="560"/>
              </a:spcBef>
              <a:buSzPts val="1100"/>
              <a:buNone/>
            </a:pPr>
            <a:r>
              <a:rPr lang="en-US" sz="2200" b="1" u="sng" dirty="0"/>
              <a:t>Minneapolis, MN</a:t>
            </a:r>
            <a:r>
              <a:rPr lang="en-US" sz="2200" b="1" dirty="0"/>
              <a:t>:  </a:t>
            </a:r>
            <a:r>
              <a:rPr lang="en-US" sz="2200" dirty="0"/>
              <a:t>Good example of use of ordinance with an equity lens</a:t>
            </a:r>
          </a:p>
          <a:p>
            <a:pPr marL="520700" indent="-342900">
              <a:spcBef>
                <a:spcPts val="560"/>
              </a:spcBef>
              <a:buSzPct val="100000"/>
              <a:buFont typeface="Arial" panose="020B0604020202020204" pitchFamily="34" charset="0"/>
              <a:buChar char="•"/>
            </a:pPr>
            <a:r>
              <a:rPr lang="en-US" sz="2200" dirty="0"/>
              <a:t>In April 2018, Minneapolis became the largest city in the Midwest to date to commit to 100% clean and renewable electricity by 2030. The </a:t>
            </a:r>
            <a:r>
              <a:rPr lang="en-US" sz="2200" dirty="0">
                <a:hlinkClick r:id="rId5"/>
              </a:rPr>
              <a:t>resolution</a:t>
            </a:r>
            <a:r>
              <a:rPr lang="en-US" sz="2200" dirty="0"/>
              <a:t>  also calls for a blueprint for how to reach this goal, including the public engagement that is necessary, updates to the city’s existing Climate Action Plan, and strategies for facilitating training and hiring from within communities of color and women, along with strategies for ensuring economic benefits for all consumer, income, and racial groups  </a:t>
            </a:r>
          </a:p>
          <a:p>
            <a:pPr marL="177800" lvl="0" indent="0" algn="l" rtl="0">
              <a:spcBef>
                <a:spcPts val="640"/>
              </a:spcBef>
              <a:spcAft>
                <a:spcPts val="0"/>
              </a:spcAft>
              <a:buNone/>
            </a:pPr>
            <a:endParaRPr sz="2000" dirty="0"/>
          </a:p>
        </p:txBody>
      </p:sp>
      <p:sp>
        <p:nvSpPr>
          <p:cNvPr id="673" name="Google Shape;673;p99"/>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337710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5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57088</TotalTime>
  <Words>1903</Words>
  <Application>Microsoft Office PowerPoint</Application>
  <PresentationFormat>On-screen Show (4:3)</PresentationFormat>
  <Paragraphs>123</Paragraphs>
  <Slides>14</Slides>
  <Notes>12</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14</vt:i4>
      </vt:variant>
    </vt:vector>
  </HeadingPairs>
  <TitlesOfParts>
    <vt:vector size="26" baseType="lpstr">
      <vt:lpstr>ＭＳ Ｐゴシック</vt:lpstr>
      <vt:lpstr>Arial</vt:lpstr>
      <vt:lpstr>Avenir Book</vt:lpstr>
      <vt:lpstr>Calibri</vt:lpstr>
      <vt:lpstr>Calibri Light</vt:lpstr>
      <vt:lpstr>Times New Roman</vt:lpstr>
      <vt:lpstr>Wingdings</vt:lpstr>
      <vt:lpstr>Office Theme</vt:lpstr>
      <vt:lpstr>15_Office Theme</vt:lpstr>
      <vt:lpstr>1_Office Theme</vt:lpstr>
      <vt:lpstr>2_Office Theme</vt:lpstr>
      <vt:lpstr>3_Office Theme</vt:lpstr>
      <vt:lpstr> Overview of Sierra Club’s Ready for 100 Campaign</vt:lpstr>
      <vt:lpstr>PowerPoint Presentation</vt:lpstr>
      <vt:lpstr>PowerPoint Presentation</vt:lpstr>
      <vt:lpstr>…So how do we go even further?  Let Local Communities Take the Lead!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Any questions?</vt:lpstr>
    </vt:vector>
  </TitlesOfParts>
  <Company>Brownstone Graphics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Stevens</dc:creator>
  <cp:lastModifiedBy>Edith Makra</cp:lastModifiedBy>
  <cp:revision>998</cp:revision>
  <cp:lastPrinted>2018-01-24T16:21:59Z</cp:lastPrinted>
  <dcterms:created xsi:type="dcterms:W3CDTF">2011-03-15T23:04:50Z</dcterms:created>
  <dcterms:modified xsi:type="dcterms:W3CDTF">2018-09-17T23:24:40Z</dcterms:modified>
</cp:coreProperties>
</file>