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62" r:id="rId5"/>
    <p:sldId id="261" r:id="rId6"/>
    <p:sldId id="265" r:id="rId7"/>
    <p:sldId id="267" r:id="rId8"/>
    <p:sldId id="268" r:id="rId9"/>
    <p:sldId id="264" r:id="rId10"/>
    <p:sldId id="259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58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372FF-968C-2F4E-9982-BBB7F2BA443D}" type="doc">
      <dgm:prSet loTypeId="urn:microsoft.com/office/officeart/2005/8/layout/lProcess3" loCatId="" qsTypeId="urn:microsoft.com/office/officeart/2005/8/quickstyle/simple1" qsCatId="simple" csTypeId="urn:microsoft.com/office/officeart/2005/8/colors/accent1_2" csCatId="accent1" phldr="1"/>
      <dgm:spPr/>
    </dgm:pt>
    <dgm:pt modelId="{579DF684-CFC4-5D4D-8033-4739608F4E37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600" b="0" dirty="0" smtClean="0">
              <a:solidFill>
                <a:srgbClr val="314754"/>
              </a:solidFill>
              <a:latin typeface="Gill Sans"/>
              <a:cs typeface="Gill Sans"/>
            </a:rPr>
            <a:t>REPORT</a:t>
          </a:r>
          <a:endParaRPr lang="en-US" sz="1600" b="0" dirty="0">
            <a:solidFill>
              <a:srgbClr val="314754"/>
            </a:solidFill>
            <a:latin typeface="Gill Sans"/>
            <a:cs typeface="Gill Sans"/>
          </a:endParaRPr>
        </a:p>
      </dgm:t>
    </dgm:pt>
    <dgm:pt modelId="{60600D09-3382-4145-BE0D-195942BCB7C4}" type="parTrans" cxnId="{5EB7BA88-064C-8849-8854-6A43A7CBE897}">
      <dgm:prSet/>
      <dgm:spPr/>
      <dgm:t>
        <a:bodyPr/>
        <a:lstStyle/>
        <a:p>
          <a:endParaRPr lang="en-US"/>
        </a:p>
      </dgm:t>
    </dgm:pt>
    <dgm:pt modelId="{0EAA0E42-E736-D045-8E1A-E9784F38BC2A}" type="sibTrans" cxnId="{5EB7BA88-064C-8849-8854-6A43A7CBE897}">
      <dgm:prSet/>
      <dgm:spPr/>
      <dgm:t>
        <a:bodyPr/>
        <a:lstStyle/>
        <a:p>
          <a:endParaRPr lang="en-US" sz="3200"/>
        </a:p>
      </dgm:t>
    </dgm:pt>
    <dgm:pt modelId="{F921F4DC-EF74-A34D-8861-2E6A889B2B4E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en-US" sz="1200" b="0" i="0" dirty="0" smtClean="0">
              <a:solidFill>
                <a:srgbClr val="304853"/>
              </a:solidFill>
              <a:latin typeface="Gill Sans"/>
              <a:cs typeface="Gill Sans Light"/>
            </a:rPr>
            <a:t>Built team of staff and local partners to gather data</a:t>
          </a:r>
          <a:endParaRPr lang="en-US" sz="1200" b="0" i="0" dirty="0">
            <a:solidFill>
              <a:srgbClr val="304853"/>
            </a:solidFill>
            <a:latin typeface="Gill Sans"/>
            <a:cs typeface="Gill Sans Light"/>
          </a:endParaRPr>
        </a:p>
      </dgm:t>
    </dgm:pt>
    <dgm:pt modelId="{304E6BEC-3FFC-8C4A-9C8E-970C49077255}" type="parTrans" cxnId="{1EB95A16-1D1F-AA41-ADC4-3DBD977A5495}">
      <dgm:prSet/>
      <dgm:spPr/>
      <dgm:t>
        <a:bodyPr/>
        <a:lstStyle/>
        <a:p>
          <a:endParaRPr lang="en-US"/>
        </a:p>
      </dgm:t>
    </dgm:pt>
    <dgm:pt modelId="{6714481F-9723-6546-BAC3-9AB6E7CDD2F2}" type="sibTrans" cxnId="{1EB95A16-1D1F-AA41-ADC4-3DBD977A5495}">
      <dgm:prSet/>
      <dgm:spPr/>
      <dgm:t>
        <a:bodyPr/>
        <a:lstStyle/>
        <a:p>
          <a:endParaRPr lang="en-US" sz="3200"/>
        </a:p>
      </dgm:t>
    </dgm:pt>
    <dgm:pt modelId="{75E6A2CE-9942-4B4B-9B0C-2784B59351AD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en-US" sz="1200" b="0" i="0" dirty="0" smtClean="0">
              <a:solidFill>
                <a:srgbClr val="304853"/>
              </a:solidFill>
              <a:latin typeface="Gill Sans"/>
              <a:cs typeface="Gill Sans Light"/>
            </a:rPr>
            <a:t>Application for verification submitted January 20, 2015</a:t>
          </a:r>
          <a:endParaRPr lang="en-US" sz="1200" b="0" i="0" dirty="0">
            <a:solidFill>
              <a:srgbClr val="304853"/>
            </a:solidFill>
            <a:latin typeface="Gill Sans"/>
            <a:cs typeface="Gill Sans Light"/>
          </a:endParaRPr>
        </a:p>
      </dgm:t>
    </dgm:pt>
    <dgm:pt modelId="{FC1112AE-63E4-0C42-995E-9802DECCB6EC}" type="parTrans" cxnId="{BCD03898-C2DD-174D-BD57-DC6ACA3B2154}">
      <dgm:prSet/>
      <dgm:spPr/>
      <dgm:t>
        <a:bodyPr/>
        <a:lstStyle/>
        <a:p>
          <a:endParaRPr lang="en-US"/>
        </a:p>
      </dgm:t>
    </dgm:pt>
    <dgm:pt modelId="{D7B0A297-F516-A746-BEC3-33A15CF90B43}" type="sibTrans" cxnId="{BCD03898-C2DD-174D-BD57-DC6ACA3B2154}">
      <dgm:prSet/>
      <dgm:spPr/>
      <dgm:t>
        <a:bodyPr/>
        <a:lstStyle/>
        <a:p>
          <a:endParaRPr lang="en-US" sz="3200"/>
        </a:p>
      </dgm:t>
    </dgm:pt>
    <dgm:pt modelId="{9FCB9402-A51E-F048-8DDA-AA8C5684D6B7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en-US" sz="1200" b="0" i="0" dirty="0" smtClean="0">
              <a:solidFill>
                <a:srgbClr val="304853"/>
              </a:solidFill>
              <a:latin typeface="Gill Sans"/>
              <a:cs typeface="Gill Sans Light"/>
            </a:rPr>
            <a:t>STAR Technical Team verified all submittals for accuracy</a:t>
          </a:r>
          <a:endParaRPr lang="en-US" sz="1200" b="0" i="0" dirty="0">
            <a:solidFill>
              <a:srgbClr val="304853"/>
            </a:solidFill>
            <a:latin typeface="Gill Sans"/>
            <a:cs typeface="Gill Sans Light"/>
          </a:endParaRPr>
        </a:p>
      </dgm:t>
    </dgm:pt>
    <dgm:pt modelId="{E18DA2C6-2103-9C49-A987-E611321BB321}" type="parTrans" cxnId="{298FA63A-D8FD-E147-897E-B113562D8211}">
      <dgm:prSet/>
      <dgm:spPr/>
      <dgm:t>
        <a:bodyPr/>
        <a:lstStyle/>
        <a:p>
          <a:endParaRPr lang="en-US"/>
        </a:p>
      </dgm:t>
    </dgm:pt>
    <dgm:pt modelId="{3DCCD5CC-544D-0243-9504-B2A2279A1CB8}" type="sibTrans" cxnId="{298FA63A-D8FD-E147-897E-B113562D8211}">
      <dgm:prSet/>
      <dgm:spPr/>
      <dgm:t>
        <a:bodyPr/>
        <a:lstStyle/>
        <a:p>
          <a:endParaRPr lang="en-US" sz="3200"/>
        </a:p>
      </dgm:t>
    </dgm:pt>
    <dgm:pt modelId="{2E5CE731-C9AF-3B43-95B8-83AD023FE2DF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en-US" sz="1200" b="0" i="0" dirty="0" smtClean="0">
              <a:solidFill>
                <a:srgbClr val="304853"/>
              </a:solidFill>
              <a:latin typeface="Gill Sans"/>
              <a:cs typeface="Gill Sans Light"/>
            </a:rPr>
            <a:t>Initial verification  completed in March 2015, edits made</a:t>
          </a:r>
          <a:endParaRPr lang="en-US" sz="1200" b="0" i="0" dirty="0">
            <a:solidFill>
              <a:srgbClr val="304853"/>
            </a:solidFill>
            <a:latin typeface="Gill Sans"/>
            <a:cs typeface="Gill Sans Light"/>
          </a:endParaRPr>
        </a:p>
      </dgm:t>
    </dgm:pt>
    <dgm:pt modelId="{40E33A10-8D84-5C4E-BFCD-303D75F58380}" type="parTrans" cxnId="{887ECDAB-9E4B-624E-A5FF-997C038C8331}">
      <dgm:prSet/>
      <dgm:spPr/>
      <dgm:t>
        <a:bodyPr/>
        <a:lstStyle/>
        <a:p>
          <a:endParaRPr lang="en-US"/>
        </a:p>
      </dgm:t>
    </dgm:pt>
    <dgm:pt modelId="{418D5915-3D6C-0943-8AA3-C98A8ECA6059}" type="sibTrans" cxnId="{887ECDAB-9E4B-624E-A5FF-997C038C8331}">
      <dgm:prSet/>
      <dgm:spPr/>
      <dgm:t>
        <a:bodyPr/>
        <a:lstStyle/>
        <a:p>
          <a:endParaRPr lang="en-US" sz="3200"/>
        </a:p>
      </dgm:t>
    </dgm:pt>
    <dgm:pt modelId="{45AF8F0D-2139-144F-854F-491DA3CF6CC2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en-US" sz="1200" b="0" i="0" dirty="0" smtClean="0">
              <a:solidFill>
                <a:srgbClr val="304853"/>
              </a:solidFill>
              <a:latin typeface="Gill Sans"/>
              <a:cs typeface="Gill Sans Light"/>
            </a:rPr>
            <a:t>Final verification complete </a:t>
          </a:r>
        </a:p>
        <a:p>
          <a:r>
            <a:rPr lang="en-US" sz="1200" b="0" i="0" dirty="0" smtClean="0">
              <a:solidFill>
                <a:srgbClr val="304853"/>
              </a:solidFill>
              <a:latin typeface="Gill Sans"/>
              <a:cs typeface="Gill Sans Light"/>
            </a:rPr>
            <a:t>April 16, 2015</a:t>
          </a:r>
          <a:endParaRPr lang="en-US" sz="1200" b="0" i="0" dirty="0">
            <a:solidFill>
              <a:srgbClr val="304853"/>
            </a:solidFill>
            <a:latin typeface="Gill Sans"/>
            <a:cs typeface="Gill Sans Light"/>
          </a:endParaRPr>
        </a:p>
      </dgm:t>
    </dgm:pt>
    <dgm:pt modelId="{F80F5758-93BC-6040-8B81-C7F569487E5E}" type="parTrans" cxnId="{CCE33991-A326-3B46-9DDB-A835E2CF988D}">
      <dgm:prSet/>
      <dgm:spPr/>
      <dgm:t>
        <a:bodyPr/>
        <a:lstStyle/>
        <a:p>
          <a:endParaRPr lang="en-US"/>
        </a:p>
      </dgm:t>
    </dgm:pt>
    <dgm:pt modelId="{CF2FE73E-090B-5E42-9AE0-D98B70A453AB}" type="sibTrans" cxnId="{CCE33991-A326-3B46-9DDB-A835E2CF988D}">
      <dgm:prSet/>
      <dgm:spPr/>
      <dgm:t>
        <a:bodyPr/>
        <a:lstStyle/>
        <a:p>
          <a:endParaRPr lang="en-US" sz="3200"/>
        </a:p>
      </dgm:t>
    </dgm:pt>
    <dgm:pt modelId="{F3CCAA62-1023-E94A-B449-6345288557F1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600" b="0" dirty="0" smtClean="0">
              <a:solidFill>
                <a:srgbClr val="314754"/>
              </a:solidFill>
              <a:latin typeface="Gill Sans"/>
              <a:cs typeface="Gill Sans"/>
            </a:rPr>
            <a:t>GET VERIFED</a:t>
          </a:r>
          <a:endParaRPr lang="en-US" sz="1600" b="0" dirty="0">
            <a:solidFill>
              <a:srgbClr val="314754"/>
            </a:solidFill>
            <a:latin typeface="Gill Sans"/>
            <a:cs typeface="Gill Sans"/>
          </a:endParaRPr>
        </a:p>
      </dgm:t>
    </dgm:pt>
    <dgm:pt modelId="{4DBB62B2-E59E-3846-8464-375C91B7FBC2}" type="parTrans" cxnId="{3784611A-E1FC-5E42-B2B7-2C2B08DD8BE4}">
      <dgm:prSet/>
      <dgm:spPr/>
      <dgm:t>
        <a:bodyPr/>
        <a:lstStyle/>
        <a:p>
          <a:endParaRPr lang="en-US"/>
        </a:p>
      </dgm:t>
    </dgm:pt>
    <dgm:pt modelId="{8063B6AB-75B7-524D-83FC-5B65E6DA2C08}" type="sibTrans" cxnId="{3784611A-E1FC-5E42-B2B7-2C2B08DD8BE4}">
      <dgm:prSet/>
      <dgm:spPr/>
      <dgm:t>
        <a:bodyPr/>
        <a:lstStyle/>
        <a:p>
          <a:endParaRPr lang="en-US"/>
        </a:p>
      </dgm:t>
    </dgm:pt>
    <dgm:pt modelId="{D865D690-98EC-BC40-93AD-3FC54961ECB3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en-US" sz="1200" b="0" i="0" dirty="0" smtClean="0">
              <a:solidFill>
                <a:srgbClr val="304853"/>
              </a:solidFill>
              <a:latin typeface="Gill Sans"/>
              <a:cs typeface="Gill Sans Light"/>
            </a:rPr>
            <a:t>STAR awarded certification on April 16, 2015 </a:t>
          </a:r>
          <a:endParaRPr lang="en-US" sz="1200" b="0" i="0" dirty="0">
            <a:solidFill>
              <a:srgbClr val="304853"/>
            </a:solidFill>
            <a:latin typeface="Gill Sans"/>
            <a:cs typeface="Gill Sans Light"/>
          </a:endParaRPr>
        </a:p>
      </dgm:t>
    </dgm:pt>
    <dgm:pt modelId="{CD6A15AA-36DE-694B-AC6F-935D8B37EC7C}" type="parTrans" cxnId="{60870A2F-BF05-454A-905F-79BC59E014D9}">
      <dgm:prSet/>
      <dgm:spPr/>
      <dgm:t>
        <a:bodyPr/>
        <a:lstStyle/>
        <a:p>
          <a:endParaRPr lang="en-US"/>
        </a:p>
      </dgm:t>
    </dgm:pt>
    <dgm:pt modelId="{22BDC445-EC4D-404B-8603-E7E508055185}" type="sibTrans" cxnId="{60870A2F-BF05-454A-905F-79BC59E014D9}">
      <dgm:prSet/>
      <dgm:spPr/>
      <dgm:t>
        <a:bodyPr/>
        <a:lstStyle/>
        <a:p>
          <a:endParaRPr lang="en-US"/>
        </a:p>
      </dgm:t>
    </dgm:pt>
    <dgm:pt modelId="{46E85086-A185-3E40-B50B-7EB74D2BD91D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600" b="0" dirty="0" smtClean="0">
              <a:solidFill>
                <a:srgbClr val="314754"/>
              </a:solidFill>
              <a:latin typeface="Gill Sans"/>
              <a:cs typeface="Gill Sans"/>
            </a:rPr>
            <a:t>GET STARTED</a:t>
          </a:r>
          <a:endParaRPr lang="en-US" sz="1600" b="0" dirty="0">
            <a:solidFill>
              <a:srgbClr val="314754"/>
            </a:solidFill>
            <a:latin typeface="Gill Sans"/>
            <a:cs typeface="Gill Sans"/>
          </a:endParaRPr>
        </a:p>
      </dgm:t>
    </dgm:pt>
    <dgm:pt modelId="{DF8BDF97-FE40-2C49-A855-C8BBF397451A}" type="parTrans" cxnId="{809FB66A-D497-0345-9C37-8F616240C510}">
      <dgm:prSet/>
      <dgm:spPr/>
      <dgm:t>
        <a:bodyPr/>
        <a:lstStyle/>
        <a:p>
          <a:endParaRPr lang="en-US"/>
        </a:p>
      </dgm:t>
    </dgm:pt>
    <dgm:pt modelId="{F18EAEE6-127E-0C4A-AE73-9A81A57FEF69}" type="sibTrans" cxnId="{809FB66A-D497-0345-9C37-8F616240C510}">
      <dgm:prSet/>
      <dgm:spPr/>
      <dgm:t>
        <a:bodyPr/>
        <a:lstStyle/>
        <a:p>
          <a:endParaRPr lang="en-US"/>
        </a:p>
      </dgm:t>
    </dgm:pt>
    <dgm:pt modelId="{EB9CC603-20B8-2241-9E3E-22EBDC1136E5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en-US" sz="1200" b="0" i="0" dirty="0" smtClean="0">
              <a:solidFill>
                <a:srgbClr val="304853"/>
              </a:solidFill>
              <a:latin typeface="Gill Sans"/>
              <a:cs typeface="Gill Sans Light"/>
            </a:rPr>
            <a:t>Park Forest signed up for a STAR subscription</a:t>
          </a:r>
          <a:endParaRPr lang="en-US" sz="1200" b="0" i="0" dirty="0">
            <a:solidFill>
              <a:srgbClr val="304853"/>
            </a:solidFill>
            <a:latin typeface="Gill Sans"/>
            <a:cs typeface="Gill Sans Light"/>
          </a:endParaRPr>
        </a:p>
      </dgm:t>
    </dgm:pt>
    <dgm:pt modelId="{F789675A-7C08-B941-9DAC-3264BC04EE99}" type="parTrans" cxnId="{9009C442-5DD7-CF40-B7C7-D44C1E7DDEFB}">
      <dgm:prSet/>
      <dgm:spPr/>
      <dgm:t>
        <a:bodyPr/>
        <a:lstStyle/>
        <a:p>
          <a:endParaRPr lang="en-US"/>
        </a:p>
      </dgm:t>
    </dgm:pt>
    <dgm:pt modelId="{7A3BACE5-1BD0-CB42-84B3-7867F9CAB175}" type="sibTrans" cxnId="{9009C442-5DD7-CF40-B7C7-D44C1E7DDEFB}">
      <dgm:prSet/>
      <dgm:spPr/>
      <dgm:t>
        <a:bodyPr/>
        <a:lstStyle/>
        <a:p>
          <a:endParaRPr lang="en-US"/>
        </a:p>
      </dgm:t>
    </dgm:pt>
    <dgm:pt modelId="{81E36F7F-27B0-D844-84F8-E480CA5661A8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en-US" sz="1200" b="0" i="0" dirty="0" smtClean="0">
              <a:solidFill>
                <a:srgbClr val="304853"/>
              </a:solidFill>
              <a:latin typeface="Gill Sans"/>
              <a:cs typeface="Gill Sans Light"/>
            </a:rPr>
            <a:t>STAR Orientation in January 2014 in Ft. Lauderdale</a:t>
          </a:r>
          <a:endParaRPr lang="en-US" sz="1200" b="0" i="0" dirty="0">
            <a:solidFill>
              <a:srgbClr val="304853"/>
            </a:solidFill>
            <a:latin typeface="Gill Sans"/>
            <a:cs typeface="Gill Sans Light"/>
          </a:endParaRPr>
        </a:p>
      </dgm:t>
    </dgm:pt>
    <dgm:pt modelId="{A38CF39A-70E1-C74A-993B-D4E095A2A061}" type="parTrans" cxnId="{7CA73FC6-8EF9-304F-B457-DD2B3C2868D2}">
      <dgm:prSet/>
      <dgm:spPr/>
      <dgm:t>
        <a:bodyPr/>
        <a:lstStyle/>
        <a:p>
          <a:endParaRPr lang="en-US"/>
        </a:p>
      </dgm:t>
    </dgm:pt>
    <dgm:pt modelId="{68E4244F-E4BA-8644-84D7-D69930539093}" type="sibTrans" cxnId="{7CA73FC6-8EF9-304F-B457-DD2B3C2868D2}">
      <dgm:prSet/>
      <dgm:spPr/>
      <dgm:t>
        <a:bodyPr/>
        <a:lstStyle/>
        <a:p>
          <a:endParaRPr lang="en-US"/>
        </a:p>
      </dgm:t>
    </dgm:pt>
    <dgm:pt modelId="{C19D99D1-6B56-2847-9EB9-0B152DDFFDB1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en-US" sz="1200" b="0" i="0" dirty="0" smtClean="0">
              <a:solidFill>
                <a:srgbClr val="304853"/>
              </a:solidFill>
              <a:latin typeface="Gill Sans"/>
              <a:cs typeface="Gill Sans Light"/>
            </a:rPr>
            <a:t>Reporting process took about one year </a:t>
          </a:r>
          <a:endParaRPr lang="en-US" sz="1200" b="0" i="0" dirty="0">
            <a:solidFill>
              <a:srgbClr val="304853"/>
            </a:solidFill>
            <a:latin typeface="Gill Sans"/>
            <a:cs typeface="Gill Sans Light"/>
          </a:endParaRPr>
        </a:p>
      </dgm:t>
    </dgm:pt>
    <dgm:pt modelId="{8DF0EC24-74A4-7740-8217-56F44853A32F}" type="parTrans" cxnId="{6DD00E9D-0CE2-3E4A-998A-BF01588FC0CF}">
      <dgm:prSet/>
      <dgm:spPr/>
      <dgm:t>
        <a:bodyPr/>
        <a:lstStyle/>
        <a:p>
          <a:endParaRPr lang="en-US"/>
        </a:p>
      </dgm:t>
    </dgm:pt>
    <dgm:pt modelId="{2A26665C-186C-0B4A-BC1A-43009FD5D29C}" type="sibTrans" cxnId="{6DD00E9D-0CE2-3E4A-998A-BF01588FC0CF}">
      <dgm:prSet/>
      <dgm:spPr/>
      <dgm:t>
        <a:bodyPr/>
        <a:lstStyle/>
        <a:p>
          <a:endParaRPr lang="en-US"/>
        </a:p>
      </dgm:t>
    </dgm:pt>
    <dgm:pt modelId="{6A0C1328-275C-8D43-832D-E57D4C8AA7A3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en-US" sz="1200" b="0" i="0" dirty="0" smtClean="0">
              <a:solidFill>
                <a:srgbClr val="304853"/>
              </a:solidFill>
              <a:latin typeface="Gill Sans"/>
              <a:cs typeface="Gill Sans Light"/>
            </a:rPr>
            <a:t>Gathered data  based on requirements in Technical Guide</a:t>
          </a:r>
          <a:endParaRPr lang="en-US" sz="1200" b="0" i="0" dirty="0">
            <a:solidFill>
              <a:srgbClr val="304853"/>
            </a:solidFill>
            <a:latin typeface="Gill Sans"/>
            <a:cs typeface="Gill Sans Light"/>
          </a:endParaRPr>
        </a:p>
      </dgm:t>
    </dgm:pt>
    <dgm:pt modelId="{E58EBEDC-97E2-014C-90B0-5AFA8173EE38}" type="parTrans" cxnId="{CA33CE05-805C-DD4D-97C9-C0D31F727D1E}">
      <dgm:prSet/>
      <dgm:spPr/>
      <dgm:t>
        <a:bodyPr/>
        <a:lstStyle/>
        <a:p>
          <a:endParaRPr lang="en-US"/>
        </a:p>
      </dgm:t>
    </dgm:pt>
    <dgm:pt modelId="{816A4284-1290-7142-8CE1-CC4946E4AF6B}" type="sibTrans" cxnId="{CA33CE05-805C-DD4D-97C9-C0D31F727D1E}">
      <dgm:prSet/>
      <dgm:spPr/>
      <dgm:t>
        <a:bodyPr/>
        <a:lstStyle/>
        <a:p>
          <a:endParaRPr lang="en-US"/>
        </a:p>
      </dgm:t>
    </dgm:pt>
    <dgm:pt modelId="{B522AAD5-4FB0-E44C-B3DF-AC8010277B4A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600" b="0" dirty="0" smtClean="0">
              <a:solidFill>
                <a:srgbClr val="314754"/>
              </a:solidFill>
              <a:latin typeface="Gill Sans"/>
              <a:cs typeface="Gill Sans"/>
            </a:rPr>
            <a:t>ACHIEVE</a:t>
          </a:r>
        </a:p>
        <a:p>
          <a:r>
            <a:rPr lang="en-US" sz="1100" b="0" dirty="0" smtClean="0">
              <a:solidFill>
                <a:srgbClr val="314754"/>
              </a:solidFill>
              <a:latin typeface="Gill Sans"/>
              <a:cs typeface="Gill Sans"/>
            </a:rPr>
            <a:t>CERTIFICATION</a:t>
          </a:r>
          <a:endParaRPr lang="en-US" sz="1100" b="0" dirty="0">
            <a:solidFill>
              <a:srgbClr val="314754"/>
            </a:solidFill>
            <a:latin typeface="Gill Sans"/>
            <a:cs typeface="Gill Sans"/>
          </a:endParaRPr>
        </a:p>
      </dgm:t>
    </dgm:pt>
    <dgm:pt modelId="{8EB4A772-2B56-A84B-B012-2A46772C839D}" type="parTrans" cxnId="{E3C37023-DA98-8449-AABA-3EE285B82CB5}">
      <dgm:prSet/>
      <dgm:spPr/>
      <dgm:t>
        <a:bodyPr/>
        <a:lstStyle/>
        <a:p>
          <a:endParaRPr lang="en-US"/>
        </a:p>
      </dgm:t>
    </dgm:pt>
    <dgm:pt modelId="{1AA354B1-B81C-1F46-B6BF-64B4E4D2DC81}" type="sibTrans" cxnId="{E3C37023-DA98-8449-AABA-3EE285B82CB5}">
      <dgm:prSet/>
      <dgm:spPr/>
      <dgm:t>
        <a:bodyPr/>
        <a:lstStyle/>
        <a:p>
          <a:endParaRPr lang="en-US"/>
        </a:p>
      </dgm:t>
    </dgm:pt>
    <dgm:pt modelId="{1F4B8D57-E198-8C43-8FE2-6829E788AD54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en-US" sz="1200" b="0" i="0" dirty="0" smtClean="0">
              <a:solidFill>
                <a:srgbClr val="304853"/>
              </a:solidFill>
              <a:latin typeface="Gill Sans"/>
              <a:cs typeface="Gill Sans Light"/>
            </a:rPr>
            <a:t>Community outreach around certification Summer 2015</a:t>
          </a:r>
          <a:endParaRPr lang="en-US" sz="1200" b="0" i="0" dirty="0">
            <a:solidFill>
              <a:srgbClr val="304853"/>
            </a:solidFill>
            <a:latin typeface="Gill Sans"/>
            <a:cs typeface="Gill Sans Light"/>
          </a:endParaRPr>
        </a:p>
      </dgm:t>
    </dgm:pt>
    <dgm:pt modelId="{5231FCAC-F5D6-994B-AFF0-30DD4799054C}" type="parTrans" cxnId="{FFD5FE9E-8BDB-2F4A-80D6-E5F7489860DF}">
      <dgm:prSet/>
      <dgm:spPr/>
      <dgm:t>
        <a:bodyPr/>
        <a:lstStyle/>
        <a:p>
          <a:endParaRPr lang="en-US"/>
        </a:p>
      </dgm:t>
    </dgm:pt>
    <dgm:pt modelId="{2F6A9CF4-9E37-9D43-94BD-C938435FEAB2}" type="sibTrans" cxnId="{FFD5FE9E-8BDB-2F4A-80D6-E5F7489860DF}">
      <dgm:prSet/>
      <dgm:spPr/>
      <dgm:t>
        <a:bodyPr/>
        <a:lstStyle/>
        <a:p>
          <a:endParaRPr lang="en-US"/>
        </a:p>
      </dgm:t>
    </dgm:pt>
    <dgm:pt modelId="{1E36AE86-6DCD-1B44-82F5-4572CBC2E498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en-US" sz="1200" b="0" i="0" dirty="0" smtClean="0">
              <a:solidFill>
                <a:srgbClr val="304853"/>
              </a:solidFill>
              <a:latin typeface="Gill Sans"/>
              <a:cs typeface="Gill Sans Light"/>
            </a:rPr>
            <a:t>Received access to Online Reporting Tool</a:t>
          </a:r>
          <a:endParaRPr lang="en-US" sz="1200" b="0" i="0" dirty="0">
            <a:solidFill>
              <a:srgbClr val="304853"/>
            </a:solidFill>
            <a:latin typeface="Gill Sans"/>
            <a:cs typeface="Gill Sans Light"/>
          </a:endParaRPr>
        </a:p>
      </dgm:t>
    </dgm:pt>
    <dgm:pt modelId="{68D6AC64-D766-094C-B298-15631C00E461}" type="parTrans" cxnId="{98D52CEE-A8A8-2C41-A739-D6CDC59BA216}">
      <dgm:prSet/>
      <dgm:spPr/>
      <dgm:t>
        <a:bodyPr/>
        <a:lstStyle/>
        <a:p>
          <a:endParaRPr lang="en-US"/>
        </a:p>
      </dgm:t>
    </dgm:pt>
    <dgm:pt modelId="{D8D2A7C6-086D-2B4F-884E-4863B9129380}" type="sibTrans" cxnId="{98D52CEE-A8A8-2C41-A739-D6CDC59BA216}">
      <dgm:prSet/>
      <dgm:spPr/>
      <dgm:t>
        <a:bodyPr/>
        <a:lstStyle/>
        <a:p>
          <a:endParaRPr lang="en-US"/>
        </a:p>
      </dgm:t>
    </dgm:pt>
    <dgm:pt modelId="{0D00E700-E6E3-CA4C-8723-76BAC908C425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en-US" sz="1200" b="0" i="0" dirty="0" smtClean="0">
              <a:solidFill>
                <a:srgbClr val="304853"/>
              </a:solidFill>
              <a:latin typeface="Gill Sans"/>
              <a:cs typeface="Gill Sans Light"/>
            </a:rPr>
            <a:t>Entered all submittal requirements into Online Tool</a:t>
          </a:r>
          <a:endParaRPr lang="en-US" sz="1200" b="0" i="0" dirty="0">
            <a:solidFill>
              <a:srgbClr val="304853"/>
            </a:solidFill>
            <a:latin typeface="Gill Sans"/>
            <a:cs typeface="Gill Sans Light"/>
          </a:endParaRPr>
        </a:p>
      </dgm:t>
    </dgm:pt>
    <dgm:pt modelId="{5642A2B6-8024-614D-BFBF-4D551F5CB5D0}" type="parTrans" cxnId="{0CCBBD3F-31AE-BD49-B09F-1147F8DABC9D}">
      <dgm:prSet/>
      <dgm:spPr/>
      <dgm:t>
        <a:bodyPr/>
        <a:lstStyle/>
        <a:p>
          <a:endParaRPr lang="en-US"/>
        </a:p>
      </dgm:t>
    </dgm:pt>
    <dgm:pt modelId="{5159497E-D911-DD48-9AD5-ACB916DD6DF5}" type="sibTrans" cxnId="{0CCBBD3F-31AE-BD49-B09F-1147F8DABC9D}">
      <dgm:prSet/>
      <dgm:spPr/>
      <dgm:t>
        <a:bodyPr/>
        <a:lstStyle/>
        <a:p>
          <a:endParaRPr lang="en-US"/>
        </a:p>
      </dgm:t>
    </dgm:pt>
    <dgm:pt modelId="{7DDD5CE9-C61A-CF4A-B8F1-AFA6AEEB83BD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en-US" sz="1200" b="0" i="0" dirty="0" smtClean="0">
              <a:solidFill>
                <a:srgbClr val="304853"/>
              </a:solidFill>
              <a:latin typeface="Gill Sans"/>
              <a:cs typeface="Gill Sans Light"/>
            </a:rPr>
            <a:t>Gaps analysis and prioritization of next steps</a:t>
          </a:r>
          <a:endParaRPr lang="en-US" sz="1200" b="0" i="0" dirty="0">
            <a:solidFill>
              <a:srgbClr val="304853"/>
            </a:solidFill>
            <a:latin typeface="Gill Sans"/>
            <a:cs typeface="Gill Sans Light"/>
          </a:endParaRPr>
        </a:p>
      </dgm:t>
    </dgm:pt>
    <dgm:pt modelId="{1FF5C695-0DFE-444E-8F98-3BB293229261}" type="parTrans" cxnId="{0DF32862-DB0D-F744-BEEF-3725CD150A22}">
      <dgm:prSet/>
      <dgm:spPr/>
      <dgm:t>
        <a:bodyPr/>
        <a:lstStyle/>
        <a:p>
          <a:endParaRPr lang="en-US"/>
        </a:p>
      </dgm:t>
    </dgm:pt>
    <dgm:pt modelId="{C4B1FF20-7608-3548-B337-58FCE7AD1942}" type="sibTrans" cxnId="{0DF32862-DB0D-F744-BEEF-3725CD150A22}">
      <dgm:prSet/>
      <dgm:spPr/>
      <dgm:t>
        <a:bodyPr/>
        <a:lstStyle/>
        <a:p>
          <a:endParaRPr lang="en-US"/>
        </a:p>
      </dgm:t>
    </dgm:pt>
    <dgm:pt modelId="{246B51A4-260A-A54A-8A14-1E05FC9D487F}" type="pres">
      <dgm:prSet presAssocID="{5A1372FF-968C-2F4E-9982-BBB7F2BA443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B0F8B15F-8FD0-FA4D-9E0F-DFE37EB3F7FC}" type="pres">
      <dgm:prSet presAssocID="{46E85086-A185-3E40-B50B-7EB74D2BD91D}" presName="horFlow" presStyleCnt="0"/>
      <dgm:spPr/>
    </dgm:pt>
    <dgm:pt modelId="{9C4E498A-6E0D-074F-B457-6D4B2C670701}" type="pres">
      <dgm:prSet presAssocID="{46E85086-A185-3E40-B50B-7EB74D2BD91D}" presName="bigChev" presStyleLbl="node1" presStyleIdx="0" presStyleCnt="4" custScaleX="135494" custScaleY="166627" custLinFactNeighborX="12186" custLinFactNeighborY="-1320"/>
      <dgm:spPr/>
      <dgm:t>
        <a:bodyPr/>
        <a:lstStyle/>
        <a:p>
          <a:endParaRPr lang="en-US"/>
        </a:p>
      </dgm:t>
    </dgm:pt>
    <dgm:pt modelId="{70517B47-079D-6449-AEEE-14D7F1DBA9F6}" type="pres">
      <dgm:prSet presAssocID="{F789675A-7C08-B941-9DAC-3264BC04EE99}" presName="parTrans" presStyleCnt="0"/>
      <dgm:spPr/>
    </dgm:pt>
    <dgm:pt modelId="{ACBAE0BC-1FEA-1C4E-992D-954A5FF7FE9A}" type="pres">
      <dgm:prSet presAssocID="{EB9CC603-20B8-2241-9E3E-22EBDC1136E5}" presName="node" presStyleLbl="alignAccFollowNode1" presStyleIdx="0" presStyleCnt="14" custScaleX="135494" custScaleY="166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3DA043-3B25-4D4C-A233-A50A712D48B1}" type="pres">
      <dgm:prSet presAssocID="{7A3BACE5-1BD0-CB42-84B3-7867F9CAB175}" presName="sibTrans" presStyleCnt="0"/>
      <dgm:spPr/>
    </dgm:pt>
    <dgm:pt modelId="{D02DBAD7-E939-7549-A1C3-EE2BF9A3AEB3}" type="pres">
      <dgm:prSet presAssocID="{1E36AE86-6DCD-1B44-82F5-4572CBC2E498}" presName="node" presStyleLbl="alignAccFollowNode1" presStyleIdx="1" presStyleCnt="14" custScaleX="135494" custScaleY="166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748FA9-447D-EF48-92E5-0E3E1F4B1A0F}" type="pres">
      <dgm:prSet presAssocID="{D8D2A7C6-086D-2B4F-884E-4863B9129380}" presName="sibTrans" presStyleCnt="0"/>
      <dgm:spPr/>
    </dgm:pt>
    <dgm:pt modelId="{1DAB8788-D9FB-5946-A8E8-3B0DE1A96214}" type="pres">
      <dgm:prSet presAssocID="{81E36F7F-27B0-D844-84F8-E480CA5661A8}" presName="node" presStyleLbl="alignAccFollowNode1" presStyleIdx="2" presStyleCnt="14" custScaleX="135494" custScaleY="166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4A364-BA05-6F45-8EC3-9AA909CDAFA4}" type="pres">
      <dgm:prSet presAssocID="{46E85086-A185-3E40-B50B-7EB74D2BD91D}" presName="vSp" presStyleCnt="0"/>
      <dgm:spPr/>
    </dgm:pt>
    <dgm:pt modelId="{410F6563-852E-8343-9C60-88A4DB8B8345}" type="pres">
      <dgm:prSet presAssocID="{579DF684-CFC4-5D4D-8033-4739608F4E37}" presName="horFlow" presStyleCnt="0"/>
      <dgm:spPr/>
    </dgm:pt>
    <dgm:pt modelId="{3F40C6F3-8A00-254B-A539-CEBFE7D85102}" type="pres">
      <dgm:prSet presAssocID="{579DF684-CFC4-5D4D-8033-4739608F4E37}" presName="bigChev" presStyleLbl="node1" presStyleIdx="1" presStyleCnt="4" custScaleX="135494" custScaleY="166627"/>
      <dgm:spPr/>
      <dgm:t>
        <a:bodyPr/>
        <a:lstStyle/>
        <a:p>
          <a:endParaRPr lang="en-US"/>
        </a:p>
      </dgm:t>
    </dgm:pt>
    <dgm:pt modelId="{5595BE7B-0996-6F48-B8E1-47E4898D487F}" type="pres">
      <dgm:prSet presAssocID="{304E6BEC-3FFC-8C4A-9C8E-970C49077255}" presName="parTrans" presStyleCnt="0"/>
      <dgm:spPr/>
    </dgm:pt>
    <dgm:pt modelId="{8E2E119A-A393-6843-AB5F-FDFD4BA7A9CF}" type="pres">
      <dgm:prSet presAssocID="{F921F4DC-EF74-A34D-8861-2E6A889B2B4E}" presName="node" presStyleLbl="alignAccFollowNode1" presStyleIdx="3" presStyleCnt="14" custScaleX="135494" custScaleY="166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F73BBA-D37D-7B49-B048-DC26E75A1329}" type="pres">
      <dgm:prSet presAssocID="{6714481F-9723-6546-BAC3-9AB6E7CDD2F2}" presName="sibTrans" presStyleCnt="0"/>
      <dgm:spPr/>
    </dgm:pt>
    <dgm:pt modelId="{C2399845-11C6-C643-AA94-86F7A11AC7C2}" type="pres">
      <dgm:prSet presAssocID="{6A0C1328-275C-8D43-832D-E57D4C8AA7A3}" presName="node" presStyleLbl="alignAccFollowNode1" presStyleIdx="4" presStyleCnt="14" custScaleX="135494" custScaleY="166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111A0-61F3-F14A-BA22-708333345626}" type="pres">
      <dgm:prSet presAssocID="{816A4284-1290-7142-8CE1-CC4946E4AF6B}" presName="sibTrans" presStyleCnt="0"/>
      <dgm:spPr/>
    </dgm:pt>
    <dgm:pt modelId="{10EE7C1B-E2D7-514E-9B71-28BD5460CD34}" type="pres">
      <dgm:prSet presAssocID="{0D00E700-E6E3-CA4C-8723-76BAC908C425}" presName="node" presStyleLbl="alignAccFollowNode1" presStyleIdx="5" presStyleCnt="14" custScaleX="140676" custScaleY="165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80AFA-6D8E-C042-B15B-5ABF88E44532}" type="pres">
      <dgm:prSet presAssocID="{5159497E-D911-DD48-9AD5-ACB916DD6DF5}" presName="sibTrans" presStyleCnt="0"/>
      <dgm:spPr/>
    </dgm:pt>
    <dgm:pt modelId="{8AD2F29D-48DD-7142-9EFD-5396A5C9D4E8}" type="pres">
      <dgm:prSet presAssocID="{C19D99D1-6B56-2847-9EB9-0B152DDFFDB1}" presName="node" presStyleLbl="alignAccFollowNode1" presStyleIdx="6" presStyleCnt="14" custScaleX="135494" custScaleY="166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43AFE-2CAF-0542-9ECC-BCB61646A78A}" type="pres">
      <dgm:prSet presAssocID="{579DF684-CFC4-5D4D-8033-4739608F4E37}" presName="vSp" presStyleCnt="0"/>
      <dgm:spPr/>
    </dgm:pt>
    <dgm:pt modelId="{0852E739-E7A2-7B46-B8C6-2A0D73357B8E}" type="pres">
      <dgm:prSet presAssocID="{F3CCAA62-1023-E94A-B449-6345288557F1}" presName="horFlow" presStyleCnt="0"/>
      <dgm:spPr/>
    </dgm:pt>
    <dgm:pt modelId="{6882388E-6DF7-0F49-9212-E86BB3C2E412}" type="pres">
      <dgm:prSet presAssocID="{F3CCAA62-1023-E94A-B449-6345288557F1}" presName="bigChev" presStyleLbl="node1" presStyleIdx="2" presStyleCnt="4" custScaleX="135494" custScaleY="166627" custLinFactNeighborX="20311" custLinFactNeighborY="-1320"/>
      <dgm:spPr/>
      <dgm:t>
        <a:bodyPr/>
        <a:lstStyle/>
        <a:p>
          <a:endParaRPr lang="en-US"/>
        </a:p>
      </dgm:t>
    </dgm:pt>
    <dgm:pt modelId="{8A4C161B-64D2-7A48-A6AD-992DAAB24DF7}" type="pres">
      <dgm:prSet presAssocID="{FC1112AE-63E4-0C42-995E-9802DECCB6EC}" presName="parTrans" presStyleCnt="0"/>
      <dgm:spPr/>
    </dgm:pt>
    <dgm:pt modelId="{BC2C2C01-B213-0A4D-B502-A3B8B7E3374E}" type="pres">
      <dgm:prSet presAssocID="{75E6A2CE-9942-4B4B-9B0C-2784B59351AD}" presName="node" presStyleLbl="alignAccFollowNode1" presStyleIdx="7" presStyleCnt="14" custScaleX="135494" custScaleY="166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E2AF4-BA94-3449-B6AD-F35F5AE25B21}" type="pres">
      <dgm:prSet presAssocID="{D7B0A297-F516-A746-BEC3-33A15CF90B43}" presName="sibTrans" presStyleCnt="0"/>
      <dgm:spPr/>
    </dgm:pt>
    <dgm:pt modelId="{D540D3FD-B459-1D48-9C0C-A81437BFC083}" type="pres">
      <dgm:prSet presAssocID="{9FCB9402-A51E-F048-8DDA-AA8C5684D6B7}" presName="node" presStyleLbl="alignAccFollowNode1" presStyleIdx="8" presStyleCnt="14" custScaleX="135494" custScaleY="166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712213-C482-E04A-AE75-3A911EF55FF3}" type="pres">
      <dgm:prSet presAssocID="{3DCCD5CC-544D-0243-9504-B2A2279A1CB8}" presName="sibTrans" presStyleCnt="0"/>
      <dgm:spPr/>
    </dgm:pt>
    <dgm:pt modelId="{973A6002-50AB-3248-8CC1-140E3CEA24E0}" type="pres">
      <dgm:prSet presAssocID="{2E5CE731-C9AF-3B43-95B8-83AD023FE2DF}" presName="node" presStyleLbl="alignAccFollowNode1" presStyleIdx="9" presStyleCnt="14" custScaleX="135494" custScaleY="166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4D14D-A24C-604D-AD4D-046D925C91FA}" type="pres">
      <dgm:prSet presAssocID="{418D5915-3D6C-0943-8AA3-C98A8ECA6059}" presName="sibTrans" presStyleCnt="0"/>
      <dgm:spPr/>
    </dgm:pt>
    <dgm:pt modelId="{D2A85D6B-0B42-BC40-A0A1-487B20A9C653}" type="pres">
      <dgm:prSet presAssocID="{45AF8F0D-2139-144F-854F-491DA3CF6CC2}" presName="node" presStyleLbl="alignAccFollowNode1" presStyleIdx="10" presStyleCnt="14" custScaleX="135494" custScaleY="166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A0A92-6C28-AA4E-B4BD-A459FF97A76D}" type="pres">
      <dgm:prSet presAssocID="{F3CCAA62-1023-E94A-B449-6345288557F1}" presName="vSp" presStyleCnt="0"/>
      <dgm:spPr/>
    </dgm:pt>
    <dgm:pt modelId="{5AE219BF-9471-1049-AB47-5E20C5F88EED}" type="pres">
      <dgm:prSet presAssocID="{B522AAD5-4FB0-E44C-B3DF-AC8010277B4A}" presName="horFlow" presStyleCnt="0"/>
      <dgm:spPr/>
    </dgm:pt>
    <dgm:pt modelId="{33AE437C-46A5-C447-972E-2685A066C890}" type="pres">
      <dgm:prSet presAssocID="{B522AAD5-4FB0-E44C-B3DF-AC8010277B4A}" presName="bigChev" presStyleLbl="node1" presStyleIdx="3" presStyleCnt="4" custScaleX="137630" custScaleY="166627"/>
      <dgm:spPr/>
      <dgm:t>
        <a:bodyPr/>
        <a:lstStyle/>
        <a:p>
          <a:endParaRPr lang="en-US"/>
        </a:p>
      </dgm:t>
    </dgm:pt>
    <dgm:pt modelId="{DC6E6A76-0E1E-984F-8AFA-4D2341DCD230}" type="pres">
      <dgm:prSet presAssocID="{CD6A15AA-36DE-694B-AC6F-935D8B37EC7C}" presName="parTrans" presStyleCnt="0"/>
      <dgm:spPr/>
    </dgm:pt>
    <dgm:pt modelId="{3D918769-991E-8748-A2A9-9F81604B865B}" type="pres">
      <dgm:prSet presAssocID="{D865D690-98EC-BC40-93AD-3FC54961ECB3}" presName="node" presStyleLbl="alignAccFollowNode1" presStyleIdx="11" presStyleCnt="14" custScaleX="135494" custScaleY="166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10265-64D7-2941-B773-DBF887DCF576}" type="pres">
      <dgm:prSet presAssocID="{22BDC445-EC4D-404B-8603-E7E508055185}" presName="sibTrans" presStyleCnt="0"/>
      <dgm:spPr/>
    </dgm:pt>
    <dgm:pt modelId="{8AF9D6FE-880F-8A4C-8616-FF5FD7FFBEF5}" type="pres">
      <dgm:prSet presAssocID="{1F4B8D57-E198-8C43-8FE2-6829E788AD54}" presName="node" presStyleLbl="alignAccFollowNode1" presStyleIdx="12" presStyleCnt="14" custScaleX="135494" custScaleY="166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D23CA6-9F81-0341-9813-B572AF625201}" type="pres">
      <dgm:prSet presAssocID="{2F6A9CF4-9E37-9D43-94BD-C938435FEAB2}" presName="sibTrans" presStyleCnt="0"/>
      <dgm:spPr/>
    </dgm:pt>
    <dgm:pt modelId="{7C28C063-147D-1143-BEFD-80BC7CFC4B09}" type="pres">
      <dgm:prSet presAssocID="{7DDD5CE9-C61A-CF4A-B8F1-AFA6AEEB83BD}" presName="node" presStyleLbl="alignAccFollowNode1" presStyleIdx="13" presStyleCnt="14" custScaleX="135494" custScaleY="166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946CD4-0B1D-40D9-A2AA-9E934FB7A0B2}" type="presOf" srcId="{C19D99D1-6B56-2847-9EB9-0B152DDFFDB1}" destId="{8AD2F29D-48DD-7142-9EFD-5396A5C9D4E8}" srcOrd="0" destOrd="0" presId="urn:microsoft.com/office/officeart/2005/8/layout/lProcess3"/>
    <dgm:cxn modelId="{A7EF2259-F45B-4003-9941-BCCDD9361A55}" type="presOf" srcId="{45AF8F0D-2139-144F-854F-491DA3CF6CC2}" destId="{D2A85D6B-0B42-BC40-A0A1-487B20A9C653}" srcOrd="0" destOrd="0" presId="urn:microsoft.com/office/officeart/2005/8/layout/lProcess3"/>
    <dgm:cxn modelId="{049BDFA3-04B9-4477-94EA-05C9AA4786D0}" type="presOf" srcId="{D865D690-98EC-BC40-93AD-3FC54961ECB3}" destId="{3D918769-991E-8748-A2A9-9F81604B865B}" srcOrd="0" destOrd="0" presId="urn:microsoft.com/office/officeart/2005/8/layout/lProcess3"/>
    <dgm:cxn modelId="{0DF32862-DB0D-F744-BEEF-3725CD150A22}" srcId="{B522AAD5-4FB0-E44C-B3DF-AC8010277B4A}" destId="{7DDD5CE9-C61A-CF4A-B8F1-AFA6AEEB83BD}" srcOrd="2" destOrd="0" parTransId="{1FF5C695-0DFE-444E-8F98-3BB293229261}" sibTransId="{C4B1FF20-7608-3548-B337-58FCE7AD1942}"/>
    <dgm:cxn modelId="{298FA63A-D8FD-E147-897E-B113562D8211}" srcId="{F3CCAA62-1023-E94A-B449-6345288557F1}" destId="{9FCB9402-A51E-F048-8DDA-AA8C5684D6B7}" srcOrd="1" destOrd="0" parTransId="{E18DA2C6-2103-9C49-A987-E611321BB321}" sibTransId="{3DCCD5CC-544D-0243-9504-B2A2279A1CB8}"/>
    <dgm:cxn modelId="{555D20FC-7D8A-47EC-8B08-17826310FA8D}" type="presOf" srcId="{46E85086-A185-3E40-B50B-7EB74D2BD91D}" destId="{9C4E498A-6E0D-074F-B457-6D4B2C670701}" srcOrd="0" destOrd="0" presId="urn:microsoft.com/office/officeart/2005/8/layout/lProcess3"/>
    <dgm:cxn modelId="{3D694130-E99D-40A4-83A4-A6F8177D63C9}" type="presOf" srcId="{5A1372FF-968C-2F4E-9982-BBB7F2BA443D}" destId="{246B51A4-260A-A54A-8A14-1E05FC9D487F}" srcOrd="0" destOrd="0" presId="urn:microsoft.com/office/officeart/2005/8/layout/lProcess3"/>
    <dgm:cxn modelId="{3784611A-E1FC-5E42-B2B7-2C2B08DD8BE4}" srcId="{5A1372FF-968C-2F4E-9982-BBB7F2BA443D}" destId="{F3CCAA62-1023-E94A-B449-6345288557F1}" srcOrd="2" destOrd="0" parTransId="{4DBB62B2-E59E-3846-8464-375C91B7FBC2}" sibTransId="{8063B6AB-75B7-524D-83FC-5B65E6DA2C08}"/>
    <dgm:cxn modelId="{9DC6F223-1AA8-4B87-89CA-22C5226282F9}" type="presOf" srcId="{9FCB9402-A51E-F048-8DDA-AA8C5684D6B7}" destId="{D540D3FD-B459-1D48-9C0C-A81437BFC083}" srcOrd="0" destOrd="0" presId="urn:microsoft.com/office/officeart/2005/8/layout/lProcess3"/>
    <dgm:cxn modelId="{43CCD69A-B936-4202-B6EC-9EF823F9C2D3}" type="presOf" srcId="{81E36F7F-27B0-D844-84F8-E480CA5661A8}" destId="{1DAB8788-D9FB-5946-A8E8-3B0DE1A96214}" srcOrd="0" destOrd="0" presId="urn:microsoft.com/office/officeart/2005/8/layout/lProcess3"/>
    <dgm:cxn modelId="{9009C442-5DD7-CF40-B7C7-D44C1E7DDEFB}" srcId="{46E85086-A185-3E40-B50B-7EB74D2BD91D}" destId="{EB9CC603-20B8-2241-9E3E-22EBDC1136E5}" srcOrd="0" destOrd="0" parTransId="{F789675A-7C08-B941-9DAC-3264BC04EE99}" sibTransId="{7A3BACE5-1BD0-CB42-84B3-7867F9CAB175}"/>
    <dgm:cxn modelId="{887ECDAB-9E4B-624E-A5FF-997C038C8331}" srcId="{F3CCAA62-1023-E94A-B449-6345288557F1}" destId="{2E5CE731-C9AF-3B43-95B8-83AD023FE2DF}" srcOrd="2" destOrd="0" parTransId="{40E33A10-8D84-5C4E-BFCD-303D75F58380}" sibTransId="{418D5915-3D6C-0943-8AA3-C98A8ECA6059}"/>
    <dgm:cxn modelId="{5D01EBFC-C938-4F7E-83EA-27EECB5FDB3C}" type="presOf" srcId="{75E6A2CE-9942-4B4B-9B0C-2784B59351AD}" destId="{BC2C2C01-B213-0A4D-B502-A3B8B7E3374E}" srcOrd="0" destOrd="0" presId="urn:microsoft.com/office/officeart/2005/8/layout/lProcess3"/>
    <dgm:cxn modelId="{809FB66A-D497-0345-9C37-8F616240C510}" srcId="{5A1372FF-968C-2F4E-9982-BBB7F2BA443D}" destId="{46E85086-A185-3E40-B50B-7EB74D2BD91D}" srcOrd="0" destOrd="0" parTransId="{DF8BDF97-FE40-2C49-A855-C8BBF397451A}" sibTransId="{F18EAEE6-127E-0C4A-AE73-9A81A57FEF69}"/>
    <dgm:cxn modelId="{5A62B9DF-ABAC-479D-8922-C947D3008862}" type="presOf" srcId="{6A0C1328-275C-8D43-832D-E57D4C8AA7A3}" destId="{C2399845-11C6-C643-AA94-86F7A11AC7C2}" srcOrd="0" destOrd="0" presId="urn:microsoft.com/office/officeart/2005/8/layout/lProcess3"/>
    <dgm:cxn modelId="{A91EBD73-7DF9-43A7-9A21-C443ABFA5568}" type="presOf" srcId="{1E36AE86-6DCD-1B44-82F5-4572CBC2E498}" destId="{D02DBAD7-E939-7549-A1C3-EE2BF9A3AEB3}" srcOrd="0" destOrd="0" presId="urn:microsoft.com/office/officeart/2005/8/layout/lProcess3"/>
    <dgm:cxn modelId="{0CCBBD3F-31AE-BD49-B09F-1147F8DABC9D}" srcId="{579DF684-CFC4-5D4D-8033-4739608F4E37}" destId="{0D00E700-E6E3-CA4C-8723-76BAC908C425}" srcOrd="2" destOrd="0" parTransId="{5642A2B6-8024-614D-BFBF-4D551F5CB5D0}" sibTransId="{5159497E-D911-DD48-9AD5-ACB916DD6DF5}"/>
    <dgm:cxn modelId="{1EE960E3-D28E-48CD-B568-CE9DF48BFB6D}" type="presOf" srcId="{B522AAD5-4FB0-E44C-B3DF-AC8010277B4A}" destId="{33AE437C-46A5-C447-972E-2685A066C890}" srcOrd="0" destOrd="0" presId="urn:microsoft.com/office/officeart/2005/8/layout/lProcess3"/>
    <dgm:cxn modelId="{D5A72865-78DA-4725-ADA8-2CAE2431AB4C}" type="presOf" srcId="{0D00E700-E6E3-CA4C-8723-76BAC908C425}" destId="{10EE7C1B-E2D7-514E-9B71-28BD5460CD34}" srcOrd="0" destOrd="0" presId="urn:microsoft.com/office/officeart/2005/8/layout/lProcess3"/>
    <dgm:cxn modelId="{E3C37023-DA98-8449-AABA-3EE285B82CB5}" srcId="{5A1372FF-968C-2F4E-9982-BBB7F2BA443D}" destId="{B522AAD5-4FB0-E44C-B3DF-AC8010277B4A}" srcOrd="3" destOrd="0" parTransId="{8EB4A772-2B56-A84B-B012-2A46772C839D}" sibTransId="{1AA354B1-B81C-1F46-B6BF-64B4E4D2DC81}"/>
    <dgm:cxn modelId="{F6CB522B-9773-42F3-9829-F0BF9A2CCB61}" type="presOf" srcId="{579DF684-CFC4-5D4D-8033-4739608F4E37}" destId="{3F40C6F3-8A00-254B-A539-CEBFE7D85102}" srcOrd="0" destOrd="0" presId="urn:microsoft.com/office/officeart/2005/8/layout/lProcess3"/>
    <dgm:cxn modelId="{C517E8EA-7F1B-406B-9559-42A298077E9E}" type="presOf" srcId="{EB9CC603-20B8-2241-9E3E-22EBDC1136E5}" destId="{ACBAE0BC-1FEA-1C4E-992D-954A5FF7FE9A}" srcOrd="0" destOrd="0" presId="urn:microsoft.com/office/officeart/2005/8/layout/lProcess3"/>
    <dgm:cxn modelId="{60870A2F-BF05-454A-905F-79BC59E014D9}" srcId="{B522AAD5-4FB0-E44C-B3DF-AC8010277B4A}" destId="{D865D690-98EC-BC40-93AD-3FC54961ECB3}" srcOrd="0" destOrd="0" parTransId="{CD6A15AA-36DE-694B-AC6F-935D8B37EC7C}" sibTransId="{22BDC445-EC4D-404B-8603-E7E508055185}"/>
    <dgm:cxn modelId="{A86AB704-DAC1-43D9-AEF2-A042E5DA1C46}" type="presOf" srcId="{2E5CE731-C9AF-3B43-95B8-83AD023FE2DF}" destId="{973A6002-50AB-3248-8CC1-140E3CEA24E0}" srcOrd="0" destOrd="0" presId="urn:microsoft.com/office/officeart/2005/8/layout/lProcess3"/>
    <dgm:cxn modelId="{98D52CEE-A8A8-2C41-A739-D6CDC59BA216}" srcId="{46E85086-A185-3E40-B50B-7EB74D2BD91D}" destId="{1E36AE86-6DCD-1B44-82F5-4572CBC2E498}" srcOrd="1" destOrd="0" parTransId="{68D6AC64-D766-094C-B298-15631C00E461}" sibTransId="{D8D2A7C6-086D-2B4F-884E-4863B9129380}"/>
    <dgm:cxn modelId="{FFD5FE9E-8BDB-2F4A-80D6-E5F7489860DF}" srcId="{B522AAD5-4FB0-E44C-B3DF-AC8010277B4A}" destId="{1F4B8D57-E198-8C43-8FE2-6829E788AD54}" srcOrd="1" destOrd="0" parTransId="{5231FCAC-F5D6-994B-AFF0-30DD4799054C}" sibTransId="{2F6A9CF4-9E37-9D43-94BD-C938435FEAB2}"/>
    <dgm:cxn modelId="{700756FD-5F70-4C10-B0D9-7B608774F27B}" type="presOf" srcId="{F921F4DC-EF74-A34D-8861-2E6A889B2B4E}" destId="{8E2E119A-A393-6843-AB5F-FDFD4BA7A9CF}" srcOrd="0" destOrd="0" presId="urn:microsoft.com/office/officeart/2005/8/layout/lProcess3"/>
    <dgm:cxn modelId="{7CA73FC6-8EF9-304F-B457-DD2B3C2868D2}" srcId="{46E85086-A185-3E40-B50B-7EB74D2BD91D}" destId="{81E36F7F-27B0-D844-84F8-E480CA5661A8}" srcOrd="2" destOrd="0" parTransId="{A38CF39A-70E1-C74A-993B-D4E095A2A061}" sibTransId="{68E4244F-E4BA-8644-84D7-D69930539093}"/>
    <dgm:cxn modelId="{A7423C9B-B644-4544-AAEF-F8CABF4EEC4A}" type="presOf" srcId="{F3CCAA62-1023-E94A-B449-6345288557F1}" destId="{6882388E-6DF7-0F49-9212-E86BB3C2E412}" srcOrd="0" destOrd="0" presId="urn:microsoft.com/office/officeart/2005/8/layout/lProcess3"/>
    <dgm:cxn modelId="{CA33CE05-805C-DD4D-97C9-C0D31F727D1E}" srcId="{579DF684-CFC4-5D4D-8033-4739608F4E37}" destId="{6A0C1328-275C-8D43-832D-E57D4C8AA7A3}" srcOrd="1" destOrd="0" parTransId="{E58EBEDC-97E2-014C-90B0-5AFA8173EE38}" sibTransId="{816A4284-1290-7142-8CE1-CC4946E4AF6B}"/>
    <dgm:cxn modelId="{1EB95A16-1D1F-AA41-ADC4-3DBD977A5495}" srcId="{579DF684-CFC4-5D4D-8033-4739608F4E37}" destId="{F921F4DC-EF74-A34D-8861-2E6A889B2B4E}" srcOrd="0" destOrd="0" parTransId="{304E6BEC-3FFC-8C4A-9C8E-970C49077255}" sibTransId="{6714481F-9723-6546-BAC3-9AB6E7CDD2F2}"/>
    <dgm:cxn modelId="{BCD03898-C2DD-174D-BD57-DC6ACA3B2154}" srcId="{F3CCAA62-1023-E94A-B449-6345288557F1}" destId="{75E6A2CE-9942-4B4B-9B0C-2784B59351AD}" srcOrd="0" destOrd="0" parTransId="{FC1112AE-63E4-0C42-995E-9802DECCB6EC}" sibTransId="{D7B0A297-F516-A746-BEC3-33A15CF90B43}"/>
    <dgm:cxn modelId="{5EB7BA88-064C-8849-8854-6A43A7CBE897}" srcId="{5A1372FF-968C-2F4E-9982-BBB7F2BA443D}" destId="{579DF684-CFC4-5D4D-8033-4739608F4E37}" srcOrd="1" destOrd="0" parTransId="{60600D09-3382-4145-BE0D-195942BCB7C4}" sibTransId="{0EAA0E42-E736-D045-8E1A-E9784F38BC2A}"/>
    <dgm:cxn modelId="{6DD00E9D-0CE2-3E4A-998A-BF01588FC0CF}" srcId="{579DF684-CFC4-5D4D-8033-4739608F4E37}" destId="{C19D99D1-6B56-2847-9EB9-0B152DDFFDB1}" srcOrd="3" destOrd="0" parTransId="{8DF0EC24-74A4-7740-8217-56F44853A32F}" sibTransId="{2A26665C-186C-0B4A-BC1A-43009FD5D29C}"/>
    <dgm:cxn modelId="{AEE2F58E-F6AB-4DE5-9D5E-9751325C9427}" type="presOf" srcId="{7DDD5CE9-C61A-CF4A-B8F1-AFA6AEEB83BD}" destId="{7C28C063-147D-1143-BEFD-80BC7CFC4B09}" srcOrd="0" destOrd="0" presId="urn:microsoft.com/office/officeart/2005/8/layout/lProcess3"/>
    <dgm:cxn modelId="{CCE33991-A326-3B46-9DDB-A835E2CF988D}" srcId="{F3CCAA62-1023-E94A-B449-6345288557F1}" destId="{45AF8F0D-2139-144F-854F-491DA3CF6CC2}" srcOrd="3" destOrd="0" parTransId="{F80F5758-93BC-6040-8B81-C7F569487E5E}" sibTransId="{CF2FE73E-090B-5E42-9AE0-D98B70A453AB}"/>
    <dgm:cxn modelId="{0F4C61BE-D87B-4D0F-A20E-3B6E78C23EA9}" type="presOf" srcId="{1F4B8D57-E198-8C43-8FE2-6829E788AD54}" destId="{8AF9D6FE-880F-8A4C-8616-FF5FD7FFBEF5}" srcOrd="0" destOrd="0" presId="urn:microsoft.com/office/officeart/2005/8/layout/lProcess3"/>
    <dgm:cxn modelId="{CAEB8F30-0811-44EF-8BB1-734F27077B23}" type="presParOf" srcId="{246B51A4-260A-A54A-8A14-1E05FC9D487F}" destId="{B0F8B15F-8FD0-FA4D-9E0F-DFE37EB3F7FC}" srcOrd="0" destOrd="0" presId="urn:microsoft.com/office/officeart/2005/8/layout/lProcess3"/>
    <dgm:cxn modelId="{E8C577A7-4E92-43D5-AADD-3C709226FE65}" type="presParOf" srcId="{B0F8B15F-8FD0-FA4D-9E0F-DFE37EB3F7FC}" destId="{9C4E498A-6E0D-074F-B457-6D4B2C670701}" srcOrd="0" destOrd="0" presId="urn:microsoft.com/office/officeart/2005/8/layout/lProcess3"/>
    <dgm:cxn modelId="{66EF1133-C196-44CE-B062-9508586A4AC7}" type="presParOf" srcId="{B0F8B15F-8FD0-FA4D-9E0F-DFE37EB3F7FC}" destId="{70517B47-079D-6449-AEEE-14D7F1DBA9F6}" srcOrd="1" destOrd="0" presId="urn:microsoft.com/office/officeart/2005/8/layout/lProcess3"/>
    <dgm:cxn modelId="{D2062D03-135B-43A2-985D-6D4F65158E43}" type="presParOf" srcId="{B0F8B15F-8FD0-FA4D-9E0F-DFE37EB3F7FC}" destId="{ACBAE0BC-1FEA-1C4E-992D-954A5FF7FE9A}" srcOrd="2" destOrd="0" presId="urn:microsoft.com/office/officeart/2005/8/layout/lProcess3"/>
    <dgm:cxn modelId="{5D51C5A6-D3EE-4935-A708-ED3EED5ECC9D}" type="presParOf" srcId="{B0F8B15F-8FD0-FA4D-9E0F-DFE37EB3F7FC}" destId="{913DA043-3B25-4D4C-A233-A50A712D48B1}" srcOrd="3" destOrd="0" presId="urn:microsoft.com/office/officeart/2005/8/layout/lProcess3"/>
    <dgm:cxn modelId="{49ADC885-21A4-4E85-ACFB-9F502ADA0F11}" type="presParOf" srcId="{B0F8B15F-8FD0-FA4D-9E0F-DFE37EB3F7FC}" destId="{D02DBAD7-E939-7549-A1C3-EE2BF9A3AEB3}" srcOrd="4" destOrd="0" presId="urn:microsoft.com/office/officeart/2005/8/layout/lProcess3"/>
    <dgm:cxn modelId="{358B34DB-E847-4038-AFE7-16F1D8038B16}" type="presParOf" srcId="{B0F8B15F-8FD0-FA4D-9E0F-DFE37EB3F7FC}" destId="{3B748FA9-447D-EF48-92E5-0E3E1F4B1A0F}" srcOrd="5" destOrd="0" presId="urn:microsoft.com/office/officeart/2005/8/layout/lProcess3"/>
    <dgm:cxn modelId="{3AC5F135-1AC3-46E3-914A-E69309BDE99B}" type="presParOf" srcId="{B0F8B15F-8FD0-FA4D-9E0F-DFE37EB3F7FC}" destId="{1DAB8788-D9FB-5946-A8E8-3B0DE1A96214}" srcOrd="6" destOrd="0" presId="urn:microsoft.com/office/officeart/2005/8/layout/lProcess3"/>
    <dgm:cxn modelId="{D20FAB37-940A-4692-9851-33E9F9C75F27}" type="presParOf" srcId="{246B51A4-260A-A54A-8A14-1E05FC9D487F}" destId="{6AE4A364-BA05-6F45-8EC3-9AA909CDAFA4}" srcOrd="1" destOrd="0" presId="urn:microsoft.com/office/officeart/2005/8/layout/lProcess3"/>
    <dgm:cxn modelId="{7B737664-0C74-428A-98BC-7BBFC35F6D65}" type="presParOf" srcId="{246B51A4-260A-A54A-8A14-1E05FC9D487F}" destId="{410F6563-852E-8343-9C60-88A4DB8B8345}" srcOrd="2" destOrd="0" presId="urn:microsoft.com/office/officeart/2005/8/layout/lProcess3"/>
    <dgm:cxn modelId="{379C29D9-A160-447D-8463-042FEDB9FEA2}" type="presParOf" srcId="{410F6563-852E-8343-9C60-88A4DB8B8345}" destId="{3F40C6F3-8A00-254B-A539-CEBFE7D85102}" srcOrd="0" destOrd="0" presId="urn:microsoft.com/office/officeart/2005/8/layout/lProcess3"/>
    <dgm:cxn modelId="{541F9508-0BA7-4121-BD34-01F4E7540DF3}" type="presParOf" srcId="{410F6563-852E-8343-9C60-88A4DB8B8345}" destId="{5595BE7B-0996-6F48-B8E1-47E4898D487F}" srcOrd="1" destOrd="0" presId="urn:microsoft.com/office/officeart/2005/8/layout/lProcess3"/>
    <dgm:cxn modelId="{A605F137-3B70-430F-9CB8-FD0488495BA7}" type="presParOf" srcId="{410F6563-852E-8343-9C60-88A4DB8B8345}" destId="{8E2E119A-A393-6843-AB5F-FDFD4BA7A9CF}" srcOrd="2" destOrd="0" presId="urn:microsoft.com/office/officeart/2005/8/layout/lProcess3"/>
    <dgm:cxn modelId="{93731EEF-F3DE-43E3-BCEE-5F7D5D6A3761}" type="presParOf" srcId="{410F6563-852E-8343-9C60-88A4DB8B8345}" destId="{38F73BBA-D37D-7B49-B048-DC26E75A1329}" srcOrd="3" destOrd="0" presId="urn:microsoft.com/office/officeart/2005/8/layout/lProcess3"/>
    <dgm:cxn modelId="{BD61B498-99CD-4469-B6F7-9B939E6101D7}" type="presParOf" srcId="{410F6563-852E-8343-9C60-88A4DB8B8345}" destId="{C2399845-11C6-C643-AA94-86F7A11AC7C2}" srcOrd="4" destOrd="0" presId="urn:microsoft.com/office/officeart/2005/8/layout/lProcess3"/>
    <dgm:cxn modelId="{21FC9358-3C33-4786-8166-3002ADEA5449}" type="presParOf" srcId="{410F6563-852E-8343-9C60-88A4DB8B8345}" destId="{647111A0-61F3-F14A-BA22-708333345626}" srcOrd="5" destOrd="0" presId="urn:microsoft.com/office/officeart/2005/8/layout/lProcess3"/>
    <dgm:cxn modelId="{F97E83B6-578A-480B-BC8E-A90AB5C9AE96}" type="presParOf" srcId="{410F6563-852E-8343-9C60-88A4DB8B8345}" destId="{10EE7C1B-E2D7-514E-9B71-28BD5460CD34}" srcOrd="6" destOrd="0" presId="urn:microsoft.com/office/officeart/2005/8/layout/lProcess3"/>
    <dgm:cxn modelId="{3D79C9D3-5A64-41D8-B8F2-1A294767BED2}" type="presParOf" srcId="{410F6563-852E-8343-9C60-88A4DB8B8345}" destId="{75780AFA-6D8E-C042-B15B-5ABF88E44532}" srcOrd="7" destOrd="0" presId="urn:microsoft.com/office/officeart/2005/8/layout/lProcess3"/>
    <dgm:cxn modelId="{7D97B9F9-0558-44EA-9F36-F9B6893FEFAD}" type="presParOf" srcId="{410F6563-852E-8343-9C60-88A4DB8B8345}" destId="{8AD2F29D-48DD-7142-9EFD-5396A5C9D4E8}" srcOrd="8" destOrd="0" presId="urn:microsoft.com/office/officeart/2005/8/layout/lProcess3"/>
    <dgm:cxn modelId="{DEECC5C4-5147-4841-96AD-DEA9B8103374}" type="presParOf" srcId="{246B51A4-260A-A54A-8A14-1E05FC9D487F}" destId="{52B43AFE-2CAF-0542-9ECC-BCB61646A78A}" srcOrd="3" destOrd="0" presId="urn:microsoft.com/office/officeart/2005/8/layout/lProcess3"/>
    <dgm:cxn modelId="{A075F555-1753-4C8F-9042-CA06101C5667}" type="presParOf" srcId="{246B51A4-260A-A54A-8A14-1E05FC9D487F}" destId="{0852E739-E7A2-7B46-B8C6-2A0D73357B8E}" srcOrd="4" destOrd="0" presId="urn:microsoft.com/office/officeart/2005/8/layout/lProcess3"/>
    <dgm:cxn modelId="{A25B769F-BE1A-4326-B654-B1A0230739EF}" type="presParOf" srcId="{0852E739-E7A2-7B46-B8C6-2A0D73357B8E}" destId="{6882388E-6DF7-0F49-9212-E86BB3C2E412}" srcOrd="0" destOrd="0" presId="urn:microsoft.com/office/officeart/2005/8/layout/lProcess3"/>
    <dgm:cxn modelId="{4B0591DB-8DB2-40D6-80B2-5A3DB4ADA8B0}" type="presParOf" srcId="{0852E739-E7A2-7B46-B8C6-2A0D73357B8E}" destId="{8A4C161B-64D2-7A48-A6AD-992DAAB24DF7}" srcOrd="1" destOrd="0" presId="urn:microsoft.com/office/officeart/2005/8/layout/lProcess3"/>
    <dgm:cxn modelId="{CABC5EB2-7AB8-4ABB-A883-CDF9D1CCF87E}" type="presParOf" srcId="{0852E739-E7A2-7B46-B8C6-2A0D73357B8E}" destId="{BC2C2C01-B213-0A4D-B502-A3B8B7E3374E}" srcOrd="2" destOrd="0" presId="urn:microsoft.com/office/officeart/2005/8/layout/lProcess3"/>
    <dgm:cxn modelId="{9DBECD44-9035-4139-AA52-635797F9F08E}" type="presParOf" srcId="{0852E739-E7A2-7B46-B8C6-2A0D73357B8E}" destId="{2FEE2AF4-BA94-3449-B6AD-F35F5AE25B21}" srcOrd="3" destOrd="0" presId="urn:microsoft.com/office/officeart/2005/8/layout/lProcess3"/>
    <dgm:cxn modelId="{DB770AE8-02F3-474A-BCB0-9B697D082E58}" type="presParOf" srcId="{0852E739-E7A2-7B46-B8C6-2A0D73357B8E}" destId="{D540D3FD-B459-1D48-9C0C-A81437BFC083}" srcOrd="4" destOrd="0" presId="urn:microsoft.com/office/officeart/2005/8/layout/lProcess3"/>
    <dgm:cxn modelId="{7ABFC1F1-E659-474E-9668-C61C46ABC307}" type="presParOf" srcId="{0852E739-E7A2-7B46-B8C6-2A0D73357B8E}" destId="{D3712213-C482-E04A-AE75-3A911EF55FF3}" srcOrd="5" destOrd="0" presId="urn:microsoft.com/office/officeart/2005/8/layout/lProcess3"/>
    <dgm:cxn modelId="{A4385F80-A552-48C2-B0DE-8429866E4F07}" type="presParOf" srcId="{0852E739-E7A2-7B46-B8C6-2A0D73357B8E}" destId="{973A6002-50AB-3248-8CC1-140E3CEA24E0}" srcOrd="6" destOrd="0" presId="urn:microsoft.com/office/officeart/2005/8/layout/lProcess3"/>
    <dgm:cxn modelId="{0ACC7339-8198-4337-B7B5-B37F2688A4DF}" type="presParOf" srcId="{0852E739-E7A2-7B46-B8C6-2A0D73357B8E}" destId="{EF24D14D-A24C-604D-AD4D-046D925C91FA}" srcOrd="7" destOrd="0" presId="urn:microsoft.com/office/officeart/2005/8/layout/lProcess3"/>
    <dgm:cxn modelId="{99929430-A0BF-4AEE-A5F7-37277AA8766B}" type="presParOf" srcId="{0852E739-E7A2-7B46-B8C6-2A0D73357B8E}" destId="{D2A85D6B-0B42-BC40-A0A1-487B20A9C653}" srcOrd="8" destOrd="0" presId="urn:microsoft.com/office/officeart/2005/8/layout/lProcess3"/>
    <dgm:cxn modelId="{63A3924E-0CCD-4122-B528-04E4AE0286C3}" type="presParOf" srcId="{246B51A4-260A-A54A-8A14-1E05FC9D487F}" destId="{8D0A0A92-6C28-AA4E-B4BD-A459FF97A76D}" srcOrd="5" destOrd="0" presId="urn:microsoft.com/office/officeart/2005/8/layout/lProcess3"/>
    <dgm:cxn modelId="{3F55D174-F2CB-4A33-B7AA-23B5C529A6E6}" type="presParOf" srcId="{246B51A4-260A-A54A-8A14-1E05FC9D487F}" destId="{5AE219BF-9471-1049-AB47-5E20C5F88EED}" srcOrd="6" destOrd="0" presId="urn:microsoft.com/office/officeart/2005/8/layout/lProcess3"/>
    <dgm:cxn modelId="{DFF04A7D-5994-445F-A61C-4CD4D0B01793}" type="presParOf" srcId="{5AE219BF-9471-1049-AB47-5E20C5F88EED}" destId="{33AE437C-46A5-C447-972E-2685A066C890}" srcOrd="0" destOrd="0" presId="urn:microsoft.com/office/officeart/2005/8/layout/lProcess3"/>
    <dgm:cxn modelId="{EDAAE8EB-D305-4DEE-A01B-302318AFF98C}" type="presParOf" srcId="{5AE219BF-9471-1049-AB47-5E20C5F88EED}" destId="{DC6E6A76-0E1E-984F-8AFA-4D2341DCD230}" srcOrd="1" destOrd="0" presId="urn:microsoft.com/office/officeart/2005/8/layout/lProcess3"/>
    <dgm:cxn modelId="{C910DB46-588A-44C5-BAF1-162A5E021293}" type="presParOf" srcId="{5AE219BF-9471-1049-AB47-5E20C5F88EED}" destId="{3D918769-991E-8748-A2A9-9F81604B865B}" srcOrd="2" destOrd="0" presId="urn:microsoft.com/office/officeart/2005/8/layout/lProcess3"/>
    <dgm:cxn modelId="{6D894DC1-35A1-4C6E-8F9F-42B66B715FAD}" type="presParOf" srcId="{5AE219BF-9471-1049-AB47-5E20C5F88EED}" destId="{D2B10265-64D7-2941-B773-DBF887DCF576}" srcOrd="3" destOrd="0" presId="urn:microsoft.com/office/officeart/2005/8/layout/lProcess3"/>
    <dgm:cxn modelId="{DDE4D50E-8BA5-4539-93F0-9292BCDF735F}" type="presParOf" srcId="{5AE219BF-9471-1049-AB47-5E20C5F88EED}" destId="{8AF9D6FE-880F-8A4C-8616-FF5FD7FFBEF5}" srcOrd="4" destOrd="0" presId="urn:microsoft.com/office/officeart/2005/8/layout/lProcess3"/>
    <dgm:cxn modelId="{9A75DC4D-5B9B-4411-943F-FFE0F7CBADB8}" type="presParOf" srcId="{5AE219BF-9471-1049-AB47-5E20C5F88EED}" destId="{CBD23CA6-9F81-0341-9813-B572AF625201}" srcOrd="5" destOrd="0" presId="urn:microsoft.com/office/officeart/2005/8/layout/lProcess3"/>
    <dgm:cxn modelId="{61931AAB-5A28-41F4-B201-AE8D3573EB5F}" type="presParOf" srcId="{5AE219BF-9471-1049-AB47-5E20C5F88EED}" destId="{7C28C063-147D-1143-BEFD-80BC7CFC4B09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A2F78-3A13-499F-99E4-798C96E50FD9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E62FE-274B-477E-9751-FA6AEFDC1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53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STAR Community Rating System (STAR) is the nation’s first </a:t>
            </a:r>
            <a:r>
              <a:rPr lang="en-US" sz="1200" dirty="0" smtClean="0">
                <a:solidFill>
                  <a:srgbClr val="E77D2F"/>
                </a:solidFill>
              </a:rPr>
              <a:t>comprehensive framework </a:t>
            </a:r>
            <a:r>
              <a:rPr lang="en-US" sz="1200" dirty="0" smtClean="0"/>
              <a:t>and </a:t>
            </a:r>
            <a:r>
              <a:rPr lang="en-US" sz="1200" dirty="0" smtClean="0">
                <a:solidFill>
                  <a:srgbClr val="E77D2F"/>
                </a:solidFill>
              </a:rPr>
              <a:t>certification program </a:t>
            </a:r>
            <a:r>
              <a:rPr lang="en-US" sz="1200" dirty="0" smtClean="0"/>
              <a:t>for measuring local sustainability. STAR was built by and for local governments and the communities they serve. 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 framework of the Rating System includes: 7 sustainability goal areas supported by 44 objectives. An innovation and process category allows for creativity and bonus points.</a:t>
            </a:r>
          </a:p>
          <a:p>
            <a:pPr>
              <a:defRPr/>
            </a:pPr>
            <a:endParaRPr lang="en-US" baseline="0" dirty="0" smtClean="0"/>
          </a:p>
          <a:p>
            <a:pPr>
              <a:defRPr/>
            </a:pPr>
            <a:r>
              <a:rPr lang="en-US" baseline="0" dirty="0" smtClean="0"/>
              <a:t>The rating system was developed by more than 200 volunteer tech experts working in committees between 2008-2012. The Health &amp; Safety committee, for example, had representatives from several local governments, CDC, FEMA, the Prevention Institute, the American Planning Association, and the Atlanta Regional Commission.</a:t>
            </a:r>
          </a:p>
          <a:p>
            <a:pPr>
              <a:defRPr/>
            </a:pPr>
            <a:endParaRPr lang="en-US" baseline="0" dirty="0" smtClean="0"/>
          </a:p>
          <a:p>
            <a:pPr>
              <a:defRPr/>
            </a:pPr>
            <a:r>
              <a:rPr lang="en-US" baseline="0" dirty="0" smtClean="0"/>
              <a:t>The Rating System was released publicly in the fall of 2012.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41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/>
              <a:t>The framework for the rating system is the 7 goals at the top.  Under each goal is multiple Objectives, which are areas of focus or specific desired aims that help a community achieve the goal.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Each objective is measured through community level outcomes and local actions.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207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F098A-55C3-FC47-B7E3-826BF6094ED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2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88E1-2215-4059-BA2B-C170E98C7EB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6F78-717D-48EF-BFC3-A9BFD28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88E1-2215-4059-BA2B-C170E98C7EB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6F78-717D-48EF-BFC3-A9BFD28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4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88E1-2215-4059-BA2B-C170E98C7EB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6F78-717D-48EF-BFC3-A9BFD28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88E1-2215-4059-BA2B-C170E98C7EB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6F78-717D-48EF-BFC3-A9BFD28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6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88E1-2215-4059-BA2B-C170E98C7EB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6F78-717D-48EF-BFC3-A9BFD28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9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88E1-2215-4059-BA2B-C170E98C7EB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6F78-717D-48EF-BFC3-A9BFD28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0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88E1-2215-4059-BA2B-C170E98C7EB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6F78-717D-48EF-BFC3-A9BFD28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1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88E1-2215-4059-BA2B-C170E98C7EB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6F78-717D-48EF-BFC3-A9BFD28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1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88E1-2215-4059-BA2B-C170E98C7EB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6F78-717D-48EF-BFC3-A9BFD28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0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88E1-2215-4059-BA2B-C170E98C7EB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6F78-717D-48EF-BFC3-A9BFD28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9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88E1-2215-4059-BA2B-C170E98C7EB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6F78-717D-48EF-BFC3-A9BFD28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9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F88E1-2215-4059-BA2B-C170E98C7EB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56F78-717D-48EF-BFC3-A9BFD2846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71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alfraihat@vopf.com" TargetMode="External"/><Relationship Id="rId2" Type="http://schemas.openxmlformats.org/officeDocument/2006/relationships/hyperlink" Target="mailto:hkingma@vopf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1643"/>
            <a:ext cx="9144000" cy="2387600"/>
          </a:xfrm>
        </p:spPr>
        <p:txBody>
          <a:bodyPr/>
          <a:lstStyle/>
          <a:p>
            <a:r>
              <a:rPr lang="en-US" dirty="0" smtClean="0"/>
              <a:t>STAR Communities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50087"/>
            <a:ext cx="9144000" cy="2072246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Gill Sans SemiBold"/>
              </a:rPr>
              <a:t>Village of Park Forest, IL</a:t>
            </a:r>
          </a:p>
          <a:p>
            <a:r>
              <a:rPr lang="en-US" sz="35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Gill Sans Light"/>
              </a:rPr>
              <a:t>Certified 3-STAR Community</a:t>
            </a:r>
          </a:p>
          <a:p>
            <a:r>
              <a:rPr lang="en-US" sz="35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Gill Sans Light"/>
              </a:rPr>
              <a:t>April 2015</a:t>
            </a:r>
          </a:p>
          <a:p>
            <a:endParaRPr lang="en-US" dirty="0"/>
          </a:p>
        </p:txBody>
      </p:sp>
      <p:pic>
        <p:nvPicPr>
          <p:cNvPr id="4" name="Picture 3" descr="star_seal_3s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8176" y="4906886"/>
            <a:ext cx="1815648" cy="1815648"/>
          </a:xfrm>
          <a:prstGeom prst="rect">
            <a:avLst/>
          </a:prstGeom>
        </p:spPr>
      </p:pic>
      <p:pic>
        <p:nvPicPr>
          <p:cNvPr id="5" name="Picture 4" descr="star_logo_stacked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61" y="87974"/>
            <a:ext cx="3823696" cy="116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89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8" name="OTLSHAPE_M_2019981533f04662961124511045d5ad_Connector1"/>
          <p:cNvCxnSpPr/>
          <p:nvPr>
            <p:custDataLst>
              <p:tags r:id="rId1"/>
            </p:custDataLst>
          </p:nvPr>
        </p:nvCxnSpPr>
        <p:spPr>
          <a:xfrm>
            <a:off x="8720251" y="1790649"/>
            <a:ext cx="0" cy="459518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OTLSHAPE_M_b83205422ad041e3963cb41b47b29903_Connector1"/>
          <p:cNvCxnSpPr/>
          <p:nvPr>
            <p:custDataLst>
              <p:tags r:id="rId2"/>
            </p:custDataLst>
          </p:nvPr>
        </p:nvCxnSpPr>
        <p:spPr>
          <a:xfrm>
            <a:off x="7594923" y="1259409"/>
            <a:ext cx="0" cy="990759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OTLSHAPE_M_87ee498b9b024e72a9fd4bf0b93a907e_Connector1"/>
          <p:cNvCxnSpPr/>
          <p:nvPr>
            <p:custDataLst>
              <p:tags r:id="rId3"/>
            </p:custDataLst>
          </p:nvPr>
        </p:nvCxnSpPr>
        <p:spPr>
          <a:xfrm>
            <a:off x="6431461" y="1918539"/>
            <a:ext cx="0" cy="331629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OTLSHAPE_M_c8e653c5cb6b412c8de9b8a2bcf5c512_Connector1"/>
          <p:cNvCxnSpPr/>
          <p:nvPr>
            <p:custDataLst>
              <p:tags r:id="rId4"/>
            </p:custDataLst>
          </p:nvPr>
        </p:nvCxnSpPr>
        <p:spPr>
          <a:xfrm>
            <a:off x="5306118" y="1918539"/>
            <a:ext cx="0" cy="331629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OTLSHAPE_M_7f025863b5434f9ca6f083d56cac4820_Connector2"/>
          <p:cNvCxnSpPr/>
          <p:nvPr>
            <p:custDataLst>
              <p:tags r:id="rId5"/>
            </p:custDataLst>
          </p:nvPr>
        </p:nvCxnSpPr>
        <p:spPr>
          <a:xfrm>
            <a:off x="4753003" y="1962449"/>
            <a:ext cx="0" cy="287719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OTLSHAPE_M_7f025863b5434f9ca6f083d56cac4820_Connector1"/>
          <p:cNvCxnSpPr/>
          <p:nvPr>
            <p:custDataLst>
              <p:tags r:id="rId6"/>
            </p:custDataLst>
          </p:nvPr>
        </p:nvCxnSpPr>
        <p:spPr>
          <a:xfrm>
            <a:off x="4753003" y="1579131"/>
            <a:ext cx="0" cy="255429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OTLSHAPE_M_0c43ef4a38ab46e5bbc576f52f3f63fc_Connector1"/>
          <p:cNvCxnSpPr/>
          <p:nvPr>
            <p:custDataLst>
              <p:tags r:id="rId7"/>
            </p:custDataLst>
          </p:nvPr>
        </p:nvCxnSpPr>
        <p:spPr>
          <a:xfrm>
            <a:off x="4085436" y="1918539"/>
            <a:ext cx="0" cy="331629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OTLSHAPE_M_5a184d61f5e2438db63ae5802af9b305_Connector2"/>
          <p:cNvCxnSpPr/>
          <p:nvPr>
            <p:custDataLst>
              <p:tags r:id="rId8"/>
            </p:custDataLst>
          </p:nvPr>
        </p:nvCxnSpPr>
        <p:spPr>
          <a:xfrm>
            <a:off x="3551381" y="1962449"/>
            <a:ext cx="0" cy="287719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OTLSHAPE_M_5a184d61f5e2438db63ae5802af9b305_Connector1"/>
          <p:cNvCxnSpPr/>
          <p:nvPr>
            <p:custDataLst>
              <p:tags r:id="rId9"/>
            </p:custDataLst>
          </p:nvPr>
        </p:nvCxnSpPr>
        <p:spPr>
          <a:xfrm>
            <a:off x="3551381" y="1579131"/>
            <a:ext cx="0" cy="255429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OTLSHAPE_M_59b5ac8298c14cca9e65190bf60d5d05_Connector2"/>
          <p:cNvCxnSpPr/>
          <p:nvPr>
            <p:custDataLst>
              <p:tags r:id="rId10"/>
            </p:custDataLst>
          </p:nvPr>
        </p:nvCxnSpPr>
        <p:spPr>
          <a:xfrm>
            <a:off x="3036387" y="1962449"/>
            <a:ext cx="0" cy="287719"/>
          </a:xfrm>
          <a:prstGeom prst="line">
            <a:avLst/>
          </a:prstGeom>
          <a:ln w="9525" cap="flat" cmpd="sng" algn="ctr">
            <a:solidFill>
              <a:schemeClr val="accent2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OTLSHAPE_M_59b5ac8298c14cca9e65190bf60d5d05_Connector1"/>
          <p:cNvCxnSpPr/>
          <p:nvPr>
            <p:custDataLst>
              <p:tags r:id="rId11"/>
            </p:custDataLst>
          </p:nvPr>
        </p:nvCxnSpPr>
        <p:spPr>
          <a:xfrm>
            <a:off x="3036387" y="1239725"/>
            <a:ext cx="0" cy="594836"/>
          </a:xfrm>
          <a:prstGeom prst="line">
            <a:avLst/>
          </a:prstGeom>
          <a:ln w="9525" cap="flat" cmpd="sng" algn="ctr">
            <a:solidFill>
              <a:schemeClr val="accent2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OTLSHAPE_M_2b147c48339f434892a5ef1836ea3597_Connector1"/>
          <p:cNvCxnSpPr/>
          <p:nvPr>
            <p:custDataLst>
              <p:tags r:id="rId12"/>
            </p:custDataLst>
          </p:nvPr>
        </p:nvCxnSpPr>
        <p:spPr>
          <a:xfrm>
            <a:off x="2368819" y="1918539"/>
            <a:ext cx="0" cy="331629"/>
          </a:xfrm>
          <a:prstGeom prst="line">
            <a:avLst/>
          </a:prstGeom>
          <a:ln w="9525" cap="flat" cmpd="sng" algn="ctr">
            <a:solidFill>
              <a:schemeClr val="accent2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M_9f860f8d65ee4aac85039f30c2ffcf33_Connector3"/>
          <p:cNvCxnSpPr/>
          <p:nvPr>
            <p:custDataLst>
              <p:tags r:id="rId13"/>
            </p:custDataLst>
          </p:nvPr>
        </p:nvCxnSpPr>
        <p:spPr>
          <a:xfrm>
            <a:off x="1968278" y="2088243"/>
            <a:ext cx="0" cy="161925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OTLSHAPE_M_9f860f8d65ee4aac85039f30c2ffcf33_Connector2"/>
          <p:cNvCxnSpPr/>
          <p:nvPr>
            <p:custDataLst>
              <p:tags r:id="rId14"/>
            </p:custDataLst>
          </p:nvPr>
        </p:nvCxnSpPr>
        <p:spPr>
          <a:xfrm>
            <a:off x="1968278" y="1962449"/>
            <a:ext cx="0" cy="9525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TLSHAPE_M_9f860f8d65ee4aac85039f30c2ffcf33_Connector1"/>
          <p:cNvCxnSpPr/>
          <p:nvPr>
            <p:custDataLst>
              <p:tags r:id="rId15"/>
            </p:custDataLst>
          </p:nvPr>
        </p:nvCxnSpPr>
        <p:spPr>
          <a:xfrm>
            <a:off x="1968278" y="1579131"/>
            <a:ext cx="0" cy="255429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OTLSHAPE_M_051a32e4ff0e47229380669de64fe5ab_Connector1"/>
          <p:cNvCxnSpPr/>
          <p:nvPr>
            <p:custDataLst>
              <p:tags r:id="rId16"/>
            </p:custDataLst>
          </p:nvPr>
        </p:nvCxnSpPr>
        <p:spPr>
          <a:xfrm>
            <a:off x="1396077" y="1918539"/>
            <a:ext cx="0" cy="331629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OTLSHAPE_M_8cc1ba62bc92479399f399f1daac8d07_Connector1"/>
          <p:cNvCxnSpPr/>
          <p:nvPr>
            <p:custDataLst>
              <p:tags r:id="rId17"/>
            </p:custDataLst>
          </p:nvPr>
        </p:nvCxnSpPr>
        <p:spPr>
          <a:xfrm>
            <a:off x="881073" y="1597073"/>
            <a:ext cx="0" cy="671036"/>
          </a:xfrm>
          <a:prstGeom prst="line">
            <a:avLst/>
          </a:prstGeom>
          <a:ln w="9525" cap="flat" cmpd="sng" algn="ctr">
            <a:solidFill>
              <a:schemeClr val="dk2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TLSHAPE_TB_00000000000000000000000000000000_LeftEndCaps"/>
          <p:cNvSpPr txBox="1"/>
          <p:nvPr>
            <p:custDataLst>
              <p:tags r:id="rId18"/>
            </p:custDataLst>
          </p:nvPr>
        </p:nvSpPr>
        <p:spPr>
          <a:xfrm>
            <a:off x="395575" y="2289169"/>
            <a:ext cx="338298" cy="20774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350" b="1" spc="-28" dirty="0">
                <a:solidFill>
                  <a:srgbClr val="C0504D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116" name="OTLSHAPE_TB_00000000000000000000000000000000_RightEndCaps"/>
          <p:cNvSpPr txBox="1"/>
          <p:nvPr>
            <p:custDataLst>
              <p:tags r:id="rId19"/>
            </p:custDataLst>
          </p:nvPr>
        </p:nvSpPr>
        <p:spPr>
          <a:xfrm>
            <a:off x="8810976" y="2289169"/>
            <a:ext cx="338298" cy="20774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350" b="1" spc="-28" dirty="0">
                <a:solidFill>
                  <a:srgbClr val="C0504D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117" name="OTLSHAPE_TB_00000000000000000000000000000000_ScaleContainer"/>
          <p:cNvSpPr/>
          <p:nvPr>
            <p:custDataLst>
              <p:tags r:id="rId20"/>
            </p:custDataLst>
          </p:nvPr>
        </p:nvSpPr>
        <p:spPr>
          <a:xfrm>
            <a:off x="838200" y="2250168"/>
            <a:ext cx="7886700" cy="285750"/>
          </a:xfrm>
          <a:prstGeom prst="rect">
            <a:avLst/>
          </a:prstGeom>
          <a:gradFill flip="none" rotWithShape="1">
            <a:gsLst>
              <a:gs pos="0">
                <a:srgbClr val="1F497D"/>
              </a:gs>
              <a:gs pos="0">
                <a:schemeClr val="accent6">
                  <a:lumMod val="75000"/>
                </a:scheme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8" name="OTLSHAPE_TB_00000000000000000000000000000000_ElapsedTime"/>
          <p:cNvSpPr/>
          <p:nvPr>
            <p:custDataLst>
              <p:tags r:id="rId21"/>
            </p:custDataLst>
          </p:nvPr>
        </p:nvSpPr>
        <p:spPr>
          <a:xfrm>
            <a:off x="838199" y="2478766"/>
            <a:ext cx="2472129" cy="45719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9" name="OTLSHAPE_TB_00000000000000000000000000000000_TimescaleInterval1"/>
          <p:cNvSpPr txBox="1"/>
          <p:nvPr>
            <p:custDataLst>
              <p:tags r:id="rId22"/>
            </p:custDataLst>
          </p:nvPr>
        </p:nvSpPr>
        <p:spPr>
          <a:xfrm>
            <a:off x="885825" y="2323272"/>
            <a:ext cx="256320" cy="13954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1" dirty="0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</a:p>
        </p:txBody>
      </p:sp>
      <p:cxnSp>
        <p:nvCxnSpPr>
          <p:cNvPr id="120" name="OTLSHAPE_TB_00000000000000000000000000000000_Separator1"/>
          <p:cNvCxnSpPr/>
          <p:nvPr>
            <p:custDataLst>
              <p:tags r:id="rId23"/>
            </p:custDataLst>
          </p:nvPr>
        </p:nvCxnSpPr>
        <p:spPr>
          <a:xfrm>
            <a:off x="1963529" y="2297793"/>
            <a:ext cx="0" cy="1905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TLSHAPE_TB_00000000000000000000000000000000_TimescaleInterval2"/>
          <p:cNvSpPr txBox="1"/>
          <p:nvPr>
            <p:custDataLst>
              <p:tags r:id="rId24"/>
            </p:custDataLst>
          </p:nvPr>
        </p:nvSpPr>
        <p:spPr>
          <a:xfrm>
            <a:off x="2011155" y="2323272"/>
            <a:ext cx="113204" cy="13954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20" dirty="0">
                <a:solidFill>
                  <a:schemeClr val="lt1"/>
                </a:solidFill>
                <a:latin typeface="Calibri" panose="020F0502020204030204" pitchFamily="34" charset="0"/>
              </a:rPr>
              <a:t>60</a:t>
            </a:r>
          </a:p>
        </p:txBody>
      </p:sp>
      <p:cxnSp>
        <p:nvCxnSpPr>
          <p:cNvPr id="122" name="OTLSHAPE_TB_00000000000000000000000000000000_Separator2"/>
          <p:cNvCxnSpPr/>
          <p:nvPr>
            <p:custDataLst>
              <p:tags r:id="rId25"/>
            </p:custDataLst>
          </p:nvPr>
        </p:nvCxnSpPr>
        <p:spPr>
          <a:xfrm>
            <a:off x="3088858" y="2297793"/>
            <a:ext cx="0" cy="1905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TLSHAPE_TB_00000000000000000000000000000000_TimescaleInterval3"/>
          <p:cNvSpPr txBox="1"/>
          <p:nvPr>
            <p:custDataLst>
              <p:tags r:id="rId26"/>
            </p:custDataLst>
          </p:nvPr>
        </p:nvSpPr>
        <p:spPr>
          <a:xfrm>
            <a:off x="3136483" y="2323272"/>
            <a:ext cx="173846" cy="13954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7" dirty="0">
                <a:solidFill>
                  <a:schemeClr val="lt1"/>
                </a:solidFill>
                <a:latin typeface="Calibri" panose="020F0502020204030204" pitchFamily="34" charset="0"/>
              </a:rPr>
              <a:t>119</a:t>
            </a:r>
          </a:p>
        </p:txBody>
      </p:sp>
      <p:cxnSp>
        <p:nvCxnSpPr>
          <p:cNvPr id="124" name="OTLSHAPE_TB_00000000000000000000000000000000_Separator3"/>
          <p:cNvCxnSpPr/>
          <p:nvPr>
            <p:custDataLst>
              <p:tags r:id="rId27"/>
            </p:custDataLst>
          </p:nvPr>
        </p:nvCxnSpPr>
        <p:spPr>
          <a:xfrm>
            <a:off x="4214187" y="2297793"/>
            <a:ext cx="0" cy="1905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TLSHAPE_TB_00000000000000000000000000000000_TimescaleInterval4"/>
          <p:cNvSpPr txBox="1"/>
          <p:nvPr>
            <p:custDataLst>
              <p:tags r:id="rId28"/>
            </p:custDataLst>
          </p:nvPr>
        </p:nvSpPr>
        <p:spPr>
          <a:xfrm>
            <a:off x="4261812" y="2323272"/>
            <a:ext cx="173846" cy="13954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7" dirty="0">
                <a:solidFill>
                  <a:schemeClr val="lt1"/>
                </a:solidFill>
                <a:latin typeface="Calibri" panose="020F0502020204030204" pitchFamily="34" charset="0"/>
              </a:rPr>
              <a:t>178</a:t>
            </a:r>
          </a:p>
        </p:txBody>
      </p:sp>
      <p:cxnSp>
        <p:nvCxnSpPr>
          <p:cNvPr id="126" name="OTLSHAPE_TB_00000000000000000000000000000000_Separator4"/>
          <p:cNvCxnSpPr/>
          <p:nvPr>
            <p:custDataLst>
              <p:tags r:id="rId29"/>
            </p:custDataLst>
          </p:nvPr>
        </p:nvCxnSpPr>
        <p:spPr>
          <a:xfrm>
            <a:off x="5339515" y="2297793"/>
            <a:ext cx="0" cy="1905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TLSHAPE_TB_00000000000000000000000000000000_TimescaleInterval5"/>
          <p:cNvSpPr txBox="1"/>
          <p:nvPr>
            <p:custDataLst>
              <p:tags r:id="rId30"/>
            </p:custDataLst>
          </p:nvPr>
        </p:nvSpPr>
        <p:spPr>
          <a:xfrm>
            <a:off x="5387141" y="2323272"/>
            <a:ext cx="173846" cy="13954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7" dirty="0">
                <a:solidFill>
                  <a:schemeClr val="lt1"/>
                </a:solidFill>
                <a:latin typeface="Calibri" panose="020F0502020204030204" pitchFamily="34" charset="0"/>
              </a:rPr>
              <a:t>237</a:t>
            </a:r>
          </a:p>
        </p:txBody>
      </p:sp>
      <p:cxnSp>
        <p:nvCxnSpPr>
          <p:cNvPr id="128" name="OTLSHAPE_TB_00000000000000000000000000000000_Separator5"/>
          <p:cNvCxnSpPr/>
          <p:nvPr>
            <p:custDataLst>
              <p:tags r:id="rId31"/>
            </p:custDataLst>
          </p:nvPr>
        </p:nvCxnSpPr>
        <p:spPr>
          <a:xfrm>
            <a:off x="6464845" y="2297793"/>
            <a:ext cx="0" cy="1905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TLSHAPE_TB_00000000000000000000000000000000_TimescaleInterval6"/>
          <p:cNvSpPr txBox="1"/>
          <p:nvPr>
            <p:custDataLst>
              <p:tags r:id="rId32"/>
            </p:custDataLst>
          </p:nvPr>
        </p:nvSpPr>
        <p:spPr>
          <a:xfrm>
            <a:off x="6512470" y="2323272"/>
            <a:ext cx="173846" cy="13954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7" dirty="0">
                <a:solidFill>
                  <a:schemeClr val="lt1"/>
                </a:solidFill>
                <a:latin typeface="Calibri" panose="020F0502020204030204" pitchFamily="34" charset="0"/>
              </a:rPr>
              <a:t>296</a:t>
            </a:r>
          </a:p>
        </p:txBody>
      </p:sp>
      <p:cxnSp>
        <p:nvCxnSpPr>
          <p:cNvPr id="130" name="OTLSHAPE_TB_00000000000000000000000000000000_Separator6"/>
          <p:cNvCxnSpPr/>
          <p:nvPr>
            <p:custDataLst>
              <p:tags r:id="rId33"/>
            </p:custDataLst>
          </p:nvPr>
        </p:nvCxnSpPr>
        <p:spPr>
          <a:xfrm>
            <a:off x="7590173" y="2297793"/>
            <a:ext cx="0" cy="1905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TLSHAPE_TB_00000000000000000000000000000000_TimescaleInterval7"/>
          <p:cNvSpPr txBox="1"/>
          <p:nvPr>
            <p:custDataLst>
              <p:tags r:id="rId34"/>
            </p:custDataLst>
          </p:nvPr>
        </p:nvSpPr>
        <p:spPr>
          <a:xfrm>
            <a:off x="7637799" y="2323272"/>
            <a:ext cx="173846" cy="13954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7" dirty="0">
                <a:solidFill>
                  <a:schemeClr val="lt1"/>
                </a:solidFill>
                <a:latin typeface="Calibri" panose="020F0502020204030204" pitchFamily="34" charset="0"/>
              </a:rPr>
              <a:t>355</a:t>
            </a:r>
          </a:p>
        </p:txBody>
      </p:sp>
      <p:sp>
        <p:nvSpPr>
          <p:cNvPr id="132" name="OTLSHAPE_M_8cc1ba62bc92479399f399f1daac8d07_Title"/>
          <p:cNvSpPr txBox="1"/>
          <p:nvPr>
            <p:custDataLst>
              <p:tags r:id="rId35"/>
            </p:custDataLst>
          </p:nvPr>
        </p:nvSpPr>
        <p:spPr>
          <a:xfrm>
            <a:off x="1028710" y="1495618"/>
            <a:ext cx="790575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25" b="1" spc="-5" dirty="0">
                <a:solidFill>
                  <a:schemeClr val="dk1"/>
                </a:solidFill>
                <a:latin typeface="Calibri" panose="020F0502020204030204" pitchFamily="34" charset="0"/>
              </a:rPr>
              <a:t>Built Environment</a:t>
            </a:r>
          </a:p>
        </p:txBody>
      </p:sp>
      <p:sp>
        <p:nvSpPr>
          <p:cNvPr id="133" name="OTLSHAPE_M_8cc1ba62bc92479399f399f1daac8d07_Date"/>
          <p:cNvSpPr txBox="1"/>
          <p:nvPr>
            <p:custDataLst>
              <p:tags r:id="rId36"/>
            </p:custDataLst>
          </p:nvPr>
        </p:nvSpPr>
        <p:spPr>
          <a:xfrm>
            <a:off x="1028710" y="1632993"/>
            <a:ext cx="4191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 spc="-6" dirty="0" smtClean="0">
                <a:solidFill>
                  <a:srgbClr val="1F497E"/>
                </a:solidFill>
                <a:latin typeface="Calibri" panose="020F0502020204030204" pitchFamily="34" charset="0"/>
              </a:rPr>
              <a:t>2/2018</a:t>
            </a:r>
            <a:endParaRPr lang="en-US" sz="75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34" name="OTLSHAPE_M_8cc1ba62bc92479399f399f1daac8d07_Shape"/>
          <p:cNvSpPr/>
          <p:nvPr>
            <p:custDataLst>
              <p:tags r:id="rId37"/>
            </p:custDataLst>
          </p:nvPr>
        </p:nvSpPr>
        <p:spPr>
          <a:xfrm rot="16200000">
            <a:off x="881073" y="1579131"/>
            <a:ext cx="123825" cy="123825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5" name="OTLSHAPE_M_051a32e4ff0e47229380669de64fe5ab_Title"/>
          <p:cNvSpPr txBox="1"/>
          <p:nvPr>
            <p:custDataLst>
              <p:tags r:id="rId38"/>
            </p:custDataLst>
          </p:nvPr>
        </p:nvSpPr>
        <p:spPr>
          <a:xfrm>
            <a:off x="1562764" y="1835026"/>
            <a:ext cx="752475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25" b="1" spc="-6" dirty="0">
                <a:solidFill>
                  <a:schemeClr val="dk1"/>
                </a:solidFill>
                <a:latin typeface="Calibri" panose="020F0502020204030204" pitchFamily="34" charset="0"/>
              </a:rPr>
              <a:t>Climate &amp; Energy</a:t>
            </a:r>
          </a:p>
        </p:txBody>
      </p:sp>
      <p:sp>
        <p:nvSpPr>
          <p:cNvPr id="136" name="OTLSHAPE_M_051a32e4ff0e47229380669de64fe5ab_Date"/>
          <p:cNvSpPr txBox="1"/>
          <p:nvPr>
            <p:custDataLst>
              <p:tags r:id="rId39"/>
            </p:custDataLst>
          </p:nvPr>
        </p:nvSpPr>
        <p:spPr>
          <a:xfrm>
            <a:off x="1562764" y="1972400"/>
            <a:ext cx="4191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 spc="-6" dirty="0" smtClean="0">
                <a:solidFill>
                  <a:srgbClr val="1F497E"/>
                </a:solidFill>
                <a:latin typeface="Calibri" panose="020F0502020204030204" pitchFamily="34" charset="0"/>
              </a:rPr>
              <a:t>3/2018</a:t>
            </a:r>
            <a:endParaRPr lang="en-US" sz="75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37" name="OTLSHAPE_M_051a32e4ff0e47229380669de64fe5ab_Shape"/>
          <p:cNvSpPr/>
          <p:nvPr>
            <p:custDataLst>
              <p:tags r:id="rId40"/>
            </p:custDataLst>
          </p:nvPr>
        </p:nvSpPr>
        <p:spPr>
          <a:xfrm rot="16200000">
            <a:off x="1415127" y="1918539"/>
            <a:ext cx="123825" cy="123825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8" name="OTLSHAPE_M_9f860f8d65ee4aac85039f30c2ffcf33_Title"/>
          <p:cNvSpPr txBox="1"/>
          <p:nvPr>
            <p:custDataLst>
              <p:tags r:id="rId41"/>
            </p:custDataLst>
          </p:nvPr>
        </p:nvSpPr>
        <p:spPr>
          <a:xfrm>
            <a:off x="2134966" y="1495618"/>
            <a:ext cx="704850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25" b="1" spc="-5" dirty="0">
                <a:solidFill>
                  <a:schemeClr val="dk1"/>
                </a:solidFill>
                <a:latin typeface="Calibri" panose="020F0502020204030204" pitchFamily="34" charset="0"/>
              </a:rPr>
              <a:t>Economy &amp; Jobs</a:t>
            </a:r>
          </a:p>
        </p:txBody>
      </p:sp>
      <p:sp>
        <p:nvSpPr>
          <p:cNvPr id="139" name="OTLSHAPE_M_9f860f8d65ee4aac85039f30c2ffcf33_Date"/>
          <p:cNvSpPr txBox="1"/>
          <p:nvPr>
            <p:custDataLst>
              <p:tags r:id="rId42"/>
            </p:custDataLst>
          </p:nvPr>
        </p:nvSpPr>
        <p:spPr>
          <a:xfrm>
            <a:off x="2134966" y="1632993"/>
            <a:ext cx="4191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 spc="-6" dirty="0" smtClean="0">
                <a:solidFill>
                  <a:srgbClr val="1F497E"/>
                </a:solidFill>
                <a:latin typeface="Calibri" panose="020F0502020204030204" pitchFamily="34" charset="0"/>
              </a:rPr>
              <a:t>4/2018</a:t>
            </a:r>
            <a:endParaRPr lang="en-US" sz="75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0" name="OTLSHAPE_M_9f860f8d65ee4aac85039f30c2ffcf33_Shape"/>
          <p:cNvSpPr/>
          <p:nvPr>
            <p:custDataLst>
              <p:tags r:id="rId43"/>
            </p:custDataLst>
          </p:nvPr>
        </p:nvSpPr>
        <p:spPr>
          <a:xfrm rot="16200000">
            <a:off x="1987328" y="1579131"/>
            <a:ext cx="123825" cy="123825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1" name="OTLSHAPE_M_2b147c48339f434892a5ef1836ea3597_Title"/>
          <p:cNvSpPr txBox="1"/>
          <p:nvPr>
            <p:custDataLst>
              <p:tags r:id="rId44"/>
            </p:custDataLst>
          </p:nvPr>
        </p:nvSpPr>
        <p:spPr>
          <a:xfrm>
            <a:off x="2535507" y="1835026"/>
            <a:ext cx="1295400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25" b="1" spc="-5" dirty="0">
                <a:solidFill>
                  <a:schemeClr val="dk1"/>
                </a:solidFill>
                <a:latin typeface="Calibri" panose="020F0502020204030204" pitchFamily="34" charset="0"/>
              </a:rPr>
              <a:t>Education, Arts &amp; Community</a:t>
            </a:r>
          </a:p>
        </p:txBody>
      </p:sp>
      <p:sp>
        <p:nvSpPr>
          <p:cNvPr id="142" name="OTLSHAPE_M_2b147c48339f434892a5ef1836ea3597_Date"/>
          <p:cNvSpPr txBox="1"/>
          <p:nvPr>
            <p:custDataLst>
              <p:tags r:id="rId45"/>
            </p:custDataLst>
          </p:nvPr>
        </p:nvSpPr>
        <p:spPr>
          <a:xfrm>
            <a:off x="2535507" y="1972400"/>
            <a:ext cx="37147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 spc="-6" dirty="0" smtClean="0">
                <a:solidFill>
                  <a:srgbClr val="1F497E"/>
                </a:solidFill>
                <a:latin typeface="Calibri" panose="020F0502020204030204" pitchFamily="34" charset="0"/>
              </a:rPr>
              <a:t>5/2018</a:t>
            </a:r>
            <a:endParaRPr lang="en-US" sz="75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3" name="OTLSHAPE_M_2b147c48339f434892a5ef1836ea3597_Shape"/>
          <p:cNvSpPr/>
          <p:nvPr>
            <p:custDataLst>
              <p:tags r:id="rId46"/>
            </p:custDataLst>
          </p:nvPr>
        </p:nvSpPr>
        <p:spPr>
          <a:xfrm rot="16200000">
            <a:off x="2387869" y="1918539"/>
            <a:ext cx="123825" cy="123825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4" name="OTLSHAPE_M_59b5ac8298c14cca9e65190bf60d5d05_Title"/>
          <p:cNvSpPr txBox="1"/>
          <p:nvPr>
            <p:custDataLst>
              <p:tags r:id="rId47"/>
            </p:custDataLst>
          </p:nvPr>
        </p:nvSpPr>
        <p:spPr>
          <a:xfrm>
            <a:off x="3203074" y="1156211"/>
            <a:ext cx="1047750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25" b="1" spc="-5" dirty="0">
                <a:solidFill>
                  <a:schemeClr val="dk1"/>
                </a:solidFill>
                <a:latin typeface="Calibri" panose="020F0502020204030204" pitchFamily="34" charset="0"/>
              </a:rPr>
              <a:t>Equity &amp; Empowerment</a:t>
            </a:r>
          </a:p>
        </p:txBody>
      </p:sp>
      <p:sp>
        <p:nvSpPr>
          <p:cNvPr id="145" name="OTLSHAPE_M_59b5ac8298c14cca9e65190bf60d5d05_Date"/>
          <p:cNvSpPr txBox="1"/>
          <p:nvPr>
            <p:custDataLst>
              <p:tags r:id="rId48"/>
            </p:custDataLst>
          </p:nvPr>
        </p:nvSpPr>
        <p:spPr>
          <a:xfrm>
            <a:off x="3203074" y="1293585"/>
            <a:ext cx="37147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 spc="-6" dirty="0" smtClean="0">
                <a:solidFill>
                  <a:srgbClr val="1F497E"/>
                </a:solidFill>
                <a:latin typeface="Calibri" panose="020F0502020204030204" pitchFamily="34" charset="0"/>
              </a:rPr>
              <a:t>6/2018</a:t>
            </a:r>
            <a:endParaRPr lang="en-US" sz="75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6" name="OTLSHAPE_M_59b5ac8298c14cca9e65190bf60d5d05_Shape"/>
          <p:cNvSpPr/>
          <p:nvPr>
            <p:custDataLst>
              <p:tags r:id="rId49"/>
            </p:custDataLst>
          </p:nvPr>
        </p:nvSpPr>
        <p:spPr>
          <a:xfrm rot="16200000">
            <a:off x="3055437" y="1239724"/>
            <a:ext cx="123825" cy="123825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7" name="OTLSHAPE_M_5a184d61f5e2438db63ae5802af9b305_Title"/>
          <p:cNvSpPr txBox="1"/>
          <p:nvPr>
            <p:custDataLst>
              <p:tags r:id="rId50"/>
            </p:custDataLst>
          </p:nvPr>
        </p:nvSpPr>
        <p:spPr>
          <a:xfrm>
            <a:off x="3718069" y="1495618"/>
            <a:ext cx="685800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25" b="1" spc="-6" dirty="0">
                <a:solidFill>
                  <a:schemeClr val="dk1"/>
                </a:solidFill>
                <a:latin typeface="Calibri" panose="020F0502020204030204" pitchFamily="34" charset="0"/>
              </a:rPr>
              <a:t>Health &amp; Safety</a:t>
            </a:r>
          </a:p>
        </p:txBody>
      </p:sp>
      <p:sp>
        <p:nvSpPr>
          <p:cNvPr id="148" name="OTLSHAPE_M_5a184d61f5e2438db63ae5802af9b305_Date"/>
          <p:cNvSpPr txBox="1"/>
          <p:nvPr>
            <p:custDataLst>
              <p:tags r:id="rId51"/>
            </p:custDataLst>
          </p:nvPr>
        </p:nvSpPr>
        <p:spPr>
          <a:xfrm>
            <a:off x="3718069" y="1632993"/>
            <a:ext cx="37147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 spc="-6" dirty="0" smtClean="0">
                <a:solidFill>
                  <a:srgbClr val="1F497E"/>
                </a:solidFill>
                <a:latin typeface="Calibri" panose="020F0502020204030204" pitchFamily="34" charset="0"/>
              </a:rPr>
              <a:t>7/2018</a:t>
            </a:r>
            <a:endParaRPr lang="en-US" sz="75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9" name="OTLSHAPE_M_5a184d61f5e2438db63ae5802af9b305_Shape"/>
          <p:cNvSpPr/>
          <p:nvPr>
            <p:custDataLst>
              <p:tags r:id="rId52"/>
            </p:custDataLst>
          </p:nvPr>
        </p:nvSpPr>
        <p:spPr>
          <a:xfrm rot="16200000">
            <a:off x="3570431" y="1579131"/>
            <a:ext cx="123825" cy="123825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0" name="OTLSHAPE_M_0c43ef4a38ab46e5bbc576f52f3f63fc_Title"/>
          <p:cNvSpPr txBox="1"/>
          <p:nvPr>
            <p:custDataLst>
              <p:tags r:id="rId53"/>
            </p:custDataLst>
          </p:nvPr>
        </p:nvSpPr>
        <p:spPr>
          <a:xfrm>
            <a:off x="4252123" y="1835026"/>
            <a:ext cx="704850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25" b="1" spc="-8" dirty="0">
                <a:solidFill>
                  <a:schemeClr val="dk1"/>
                </a:solidFill>
                <a:latin typeface="Calibri" panose="020F0502020204030204" pitchFamily="34" charset="0"/>
              </a:rPr>
              <a:t>Natural Systems</a:t>
            </a:r>
          </a:p>
        </p:txBody>
      </p:sp>
      <p:sp>
        <p:nvSpPr>
          <p:cNvPr id="151" name="OTLSHAPE_M_0c43ef4a38ab46e5bbc576f52f3f63fc_Date"/>
          <p:cNvSpPr txBox="1"/>
          <p:nvPr>
            <p:custDataLst>
              <p:tags r:id="rId54"/>
            </p:custDataLst>
          </p:nvPr>
        </p:nvSpPr>
        <p:spPr>
          <a:xfrm>
            <a:off x="4252123" y="1972400"/>
            <a:ext cx="37147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 spc="-6" dirty="0" smtClean="0">
                <a:solidFill>
                  <a:srgbClr val="1F497E"/>
                </a:solidFill>
                <a:latin typeface="Calibri" panose="020F0502020204030204" pitchFamily="34" charset="0"/>
              </a:rPr>
              <a:t>8/2018</a:t>
            </a:r>
            <a:endParaRPr lang="en-US" sz="75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52" name="OTLSHAPE_M_0c43ef4a38ab46e5bbc576f52f3f63fc_Shape"/>
          <p:cNvSpPr/>
          <p:nvPr>
            <p:custDataLst>
              <p:tags r:id="rId55"/>
            </p:custDataLst>
          </p:nvPr>
        </p:nvSpPr>
        <p:spPr>
          <a:xfrm rot="16200000">
            <a:off x="4104486" y="1918539"/>
            <a:ext cx="123825" cy="123825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3" name="OTLSHAPE_M_7f025863b5434f9ca6f083d56cac4820_Title"/>
          <p:cNvSpPr txBox="1"/>
          <p:nvPr>
            <p:custDataLst>
              <p:tags r:id="rId56"/>
            </p:custDataLst>
          </p:nvPr>
        </p:nvSpPr>
        <p:spPr>
          <a:xfrm>
            <a:off x="4919691" y="1495618"/>
            <a:ext cx="923925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25" b="1" spc="-3" dirty="0">
                <a:solidFill>
                  <a:schemeClr val="dk1"/>
                </a:solidFill>
                <a:latin typeface="Calibri" panose="020F0502020204030204" pitchFamily="34" charset="0"/>
              </a:rPr>
              <a:t>Innovation &amp; Process</a:t>
            </a:r>
          </a:p>
        </p:txBody>
      </p:sp>
      <p:sp>
        <p:nvSpPr>
          <p:cNvPr id="154" name="OTLSHAPE_M_7f025863b5434f9ca6f083d56cac4820_Date"/>
          <p:cNvSpPr txBox="1"/>
          <p:nvPr>
            <p:custDataLst>
              <p:tags r:id="rId57"/>
            </p:custDataLst>
          </p:nvPr>
        </p:nvSpPr>
        <p:spPr>
          <a:xfrm>
            <a:off x="4919691" y="1632993"/>
            <a:ext cx="37147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 spc="-6" dirty="0" smtClean="0">
                <a:solidFill>
                  <a:srgbClr val="1F497E"/>
                </a:solidFill>
                <a:latin typeface="Calibri" panose="020F0502020204030204" pitchFamily="34" charset="0"/>
              </a:rPr>
              <a:t>9/2018</a:t>
            </a:r>
            <a:endParaRPr lang="en-US" sz="75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55" name="OTLSHAPE_M_7f025863b5434f9ca6f083d56cac4820_Shape"/>
          <p:cNvSpPr/>
          <p:nvPr>
            <p:custDataLst>
              <p:tags r:id="rId58"/>
            </p:custDataLst>
          </p:nvPr>
        </p:nvSpPr>
        <p:spPr>
          <a:xfrm rot="16200000">
            <a:off x="4772053" y="1579131"/>
            <a:ext cx="123825" cy="123825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6" name="OTLSHAPE_M_c8e653c5cb6b412c8de9b8a2bcf5c512_Title"/>
          <p:cNvSpPr txBox="1"/>
          <p:nvPr>
            <p:custDataLst>
              <p:tags r:id="rId59"/>
            </p:custDataLst>
          </p:nvPr>
        </p:nvSpPr>
        <p:spPr>
          <a:xfrm>
            <a:off x="5472805" y="1835026"/>
            <a:ext cx="828675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25" b="1" spc="-6" dirty="0">
                <a:solidFill>
                  <a:schemeClr val="dk1"/>
                </a:solidFill>
                <a:latin typeface="Calibri" panose="020F0502020204030204" pitchFamily="34" charset="0"/>
              </a:rPr>
              <a:t>Application Review</a:t>
            </a:r>
          </a:p>
        </p:txBody>
      </p:sp>
      <p:sp>
        <p:nvSpPr>
          <p:cNvPr id="157" name="OTLSHAPE_M_c8e653c5cb6b412c8de9b8a2bcf5c512_Date"/>
          <p:cNvSpPr txBox="1"/>
          <p:nvPr>
            <p:custDataLst>
              <p:tags r:id="rId60"/>
            </p:custDataLst>
          </p:nvPr>
        </p:nvSpPr>
        <p:spPr>
          <a:xfrm>
            <a:off x="5472805" y="1972400"/>
            <a:ext cx="4191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 spc="-6" dirty="0" smtClean="0">
                <a:solidFill>
                  <a:srgbClr val="1F497E"/>
                </a:solidFill>
                <a:latin typeface="Calibri" panose="020F0502020204030204" pitchFamily="34" charset="0"/>
              </a:rPr>
              <a:t>10/2018</a:t>
            </a:r>
            <a:endParaRPr lang="en-US" sz="75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58" name="OTLSHAPE_M_c8e653c5cb6b412c8de9b8a2bcf5c512_Shape"/>
          <p:cNvSpPr/>
          <p:nvPr>
            <p:custDataLst>
              <p:tags r:id="rId61"/>
            </p:custDataLst>
          </p:nvPr>
        </p:nvSpPr>
        <p:spPr>
          <a:xfrm rot="16200000">
            <a:off x="5325168" y="1918539"/>
            <a:ext cx="123825" cy="123825"/>
          </a:xfrm>
          <a:prstGeom prst="flowChartMerg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9" name="OTLSHAPE_M_87ee498b9b024e72a9fd4bf0b93a907e_Title"/>
          <p:cNvSpPr txBox="1"/>
          <p:nvPr>
            <p:custDataLst>
              <p:tags r:id="rId62"/>
            </p:custDataLst>
          </p:nvPr>
        </p:nvSpPr>
        <p:spPr>
          <a:xfrm>
            <a:off x="6598148" y="1835026"/>
            <a:ext cx="804470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25" b="1" spc="-5" dirty="0">
                <a:solidFill>
                  <a:schemeClr val="dk1"/>
                </a:solidFill>
                <a:latin typeface="Calibri" panose="020F0502020204030204" pitchFamily="34" charset="0"/>
              </a:rPr>
              <a:t>Initial Submission</a:t>
            </a:r>
          </a:p>
        </p:txBody>
      </p:sp>
      <p:sp>
        <p:nvSpPr>
          <p:cNvPr id="160" name="OTLSHAPE_M_87ee498b9b024e72a9fd4bf0b93a907e_Date"/>
          <p:cNvSpPr txBox="1"/>
          <p:nvPr>
            <p:custDataLst>
              <p:tags r:id="rId63"/>
            </p:custDataLst>
          </p:nvPr>
        </p:nvSpPr>
        <p:spPr>
          <a:xfrm>
            <a:off x="6598148" y="1972400"/>
            <a:ext cx="4191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 spc="-6" dirty="0" smtClean="0">
                <a:solidFill>
                  <a:srgbClr val="1F497E"/>
                </a:solidFill>
                <a:latin typeface="Calibri" panose="020F0502020204030204" pitchFamily="34" charset="0"/>
              </a:rPr>
              <a:t>12/2018</a:t>
            </a:r>
            <a:endParaRPr lang="en-US" sz="75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61" name="OTLSHAPE_M_87ee498b9b024e72a9fd4bf0b93a907e_Shape"/>
          <p:cNvSpPr/>
          <p:nvPr>
            <p:custDataLst>
              <p:tags r:id="rId64"/>
            </p:custDataLst>
          </p:nvPr>
        </p:nvSpPr>
        <p:spPr>
          <a:xfrm rot="16200000">
            <a:off x="6450511" y="1918539"/>
            <a:ext cx="123825" cy="123825"/>
          </a:xfrm>
          <a:prstGeom prst="flowChartMerg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2" name="OTLSHAPE_M_b83205422ad041e3963cb41b47b29903_Title"/>
          <p:cNvSpPr txBox="1"/>
          <p:nvPr>
            <p:custDataLst>
              <p:tags r:id="rId65"/>
            </p:custDataLst>
          </p:nvPr>
        </p:nvSpPr>
        <p:spPr>
          <a:xfrm>
            <a:off x="7761610" y="1112416"/>
            <a:ext cx="1485900" cy="2539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25" b="1" dirty="0">
                <a:solidFill>
                  <a:schemeClr val="dk1"/>
                </a:solidFill>
                <a:latin typeface="Calibri" panose="020F0502020204030204" pitchFamily="34" charset="0"/>
              </a:rPr>
              <a:t>Review Initial Verification and Resubmit</a:t>
            </a:r>
          </a:p>
        </p:txBody>
      </p:sp>
      <p:sp>
        <p:nvSpPr>
          <p:cNvPr id="163" name="OTLSHAPE_M_b83205422ad041e3963cb41b47b29903_Date"/>
          <p:cNvSpPr txBox="1"/>
          <p:nvPr>
            <p:custDataLst>
              <p:tags r:id="rId66"/>
            </p:custDataLst>
          </p:nvPr>
        </p:nvSpPr>
        <p:spPr>
          <a:xfrm>
            <a:off x="7761610" y="1377215"/>
            <a:ext cx="37147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 spc="-6" dirty="0" smtClean="0">
                <a:solidFill>
                  <a:srgbClr val="1F497E"/>
                </a:solidFill>
                <a:latin typeface="Calibri" panose="020F0502020204030204" pitchFamily="34" charset="0"/>
              </a:rPr>
              <a:t>2/2019</a:t>
            </a:r>
            <a:endParaRPr lang="en-US" sz="75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64" name="OTLSHAPE_M_b83205422ad041e3963cb41b47b29903_Shape"/>
          <p:cNvSpPr/>
          <p:nvPr>
            <p:custDataLst>
              <p:tags r:id="rId67"/>
            </p:custDataLst>
          </p:nvPr>
        </p:nvSpPr>
        <p:spPr>
          <a:xfrm rot="16200000">
            <a:off x="7613973" y="1259409"/>
            <a:ext cx="123825" cy="123825"/>
          </a:xfrm>
          <a:prstGeom prst="flowChartMerg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5" name="OTLSHAPE_M_2019981533f04662961124511045d5ad_Title"/>
          <p:cNvSpPr txBox="1"/>
          <p:nvPr>
            <p:custDataLst>
              <p:tags r:id="rId68"/>
            </p:custDataLst>
          </p:nvPr>
        </p:nvSpPr>
        <p:spPr>
          <a:xfrm>
            <a:off x="8477491" y="1615549"/>
            <a:ext cx="799341" cy="126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25" b="1" dirty="0">
                <a:solidFill>
                  <a:schemeClr val="dk1"/>
                </a:solidFill>
                <a:latin typeface="Calibri" panose="020F0502020204030204" pitchFamily="34" charset="0"/>
              </a:rPr>
              <a:t> Recertification </a:t>
            </a:r>
          </a:p>
        </p:txBody>
      </p:sp>
      <p:sp>
        <p:nvSpPr>
          <p:cNvPr id="166" name="OTLSHAPE_M_2019981533f04662961124511045d5ad_Date"/>
          <p:cNvSpPr txBox="1"/>
          <p:nvPr>
            <p:custDataLst>
              <p:tags r:id="rId69"/>
            </p:custDataLst>
          </p:nvPr>
        </p:nvSpPr>
        <p:spPr>
          <a:xfrm>
            <a:off x="8886939" y="1972400"/>
            <a:ext cx="37147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 spc="-6" dirty="0" smtClean="0">
                <a:solidFill>
                  <a:srgbClr val="1F497E"/>
                </a:solidFill>
                <a:latin typeface="Calibri" panose="020F0502020204030204" pitchFamily="34" charset="0"/>
              </a:rPr>
              <a:t>4/2019</a:t>
            </a:r>
            <a:endParaRPr lang="en-US" sz="75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67" name="OTLSHAPE_M_2019981533f04662961124511045d5ad_Shape"/>
          <p:cNvSpPr/>
          <p:nvPr>
            <p:custDataLst>
              <p:tags r:id="rId70"/>
            </p:custDataLst>
          </p:nvPr>
        </p:nvSpPr>
        <p:spPr>
          <a:xfrm rot="16200000">
            <a:off x="8739301" y="1790649"/>
            <a:ext cx="123825" cy="123825"/>
          </a:xfrm>
          <a:prstGeom prst="flowChartMerg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8" name="TextBox 167"/>
          <p:cNvSpPr txBox="1"/>
          <p:nvPr/>
        </p:nvSpPr>
        <p:spPr>
          <a:xfrm>
            <a:off x="670723" y="506967"/>
            <a:ext cx="5181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STAR Recertification </a:t>
            </a:r>
            <a:r>
              <a:rPr lang="en-US" sz="3200" dirty="0" smtClean="0">
                <a:solidFill>
                  <a:schemeClr val="accent2"/>
                </a:solidFill>
              </a:rPr>
              <a:t>Process</a:t>
            </a:r>
            <a:endParaRPr lang="en-US" sz="3200" dirty="0">
              <a:solidFill>
                <a:schemeClr val="accent2"/>
              </a:solidFill>
            </a:endParaRPr>
          </a:p>
        </p:txBody>
      </p:sp>
      <p:graphicFrame>
        <p:nvGraphicFramePr>
          <p:cNvPr id="169" name="Table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240188"/>
              </p:ext>
            </p:extLst>
          </p:nvPr>
        </p:nvGraphicFramePr>
        <p:xfrm>
          <a:off x="942985" y="3429000"/>
          <a:ext cx="5894520" cy="3291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74037"/>
                <a:gridCol w="820483"/>
              </a:tblGrid>
              <a:tr h="241173">
                <a:tc>
                  <a:txBody>
                    <a:bodyPr/>
                    <a:lstStyle/>
                    <a:p>
                      <a:r>
                        <a:rPr lang="en-US" dirty="0" smtClean="0"/>
                        <a:t>Goal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/>
                </a:tc>
              </a:tr>
              <a:tr h="241173">
                <a:tc>
                  <a:txBody>
                    <a:bodyPr/>
                    <a:lstStyle/>
                    <a:p>
                      <a:r>
                        <a:rPr lang="en-US" dirty="0" smtClean="0"/>
                        <a:t>Built Environment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241173">
                <a:tc>
                  <a:txBody>
                    <a:bodyPr/>
                    <a:lstStyle/>
                    <a:p>
                      <a:r>
                        <a:rPr lang="en-US" dirty="0" smtClean="0"/>
                        <a:t>Climate and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241173">
                <a:tc>
                  <a:txBody>
                    <a:bodyPr/>
                    <a:lstStyle/>
                    <a:p>
                      <a:r>
                        <a:rPr lang="en-US" dirty="0" smtClean="0"/>
                        <a:t>Economy</a:t>
                      </a:r>
                      <a:r>
                        <a:rPr lang="en-US" baseline="0" dirty="0" smtClean="0"/>
                        <a:t> &amp;Jobs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241173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r>
                        <a:rPr lang="en-US" baseline="0" dirty="0" smtClean="0"/>
                        <a:t>, Art, &amp;Community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241173">
                <a:tc>
                  <a:txBody>
                    <a:bodyPr/>
                    <a:lstStyle/>
                    <a:p>
                      <a:r>
                        <a:rPr lang="en-US" dirty="0" smtClean="0"/>
                        <a:t>Equity &amp; Empowerment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241173">
                <a:tc>
                  <a:txBody>
                    <a:bodyPr/>
                    <a:lstStyle/>
                    <a:p>
                      <a:r>
                        <a:rPr lang="en-US" dirty="0" smtClean="0"/>
                        <a:t>Health</a:t>
                      </a:r>
                      <a:r>
                        <a:rPr lang="en-US" baseline="0" dirty="0" smtClean="0"/>
                        <a:t> &amp; Safety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241173"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Systems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241173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Innovation &amp; Process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0" name="Rectangle 169"/>
          <p:cNvSpPr/>
          <p:nvPr/>
        </p:nvSpPr>
        <p:spPr>
          <a:xfrm>
            <a:off x="823325" y="2916962"/>
            <a:ext cx="28248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Weighting of Goal Areas:</a:t>
            </a:r>
          </a:p>
        </p:txBody>
      </p:sp>
    </p:spTree>
    <p:extLst>
      <p:ext uri="{BB962C8B-B14F-4D97-AF65-F5344CB8AC3E}">
        <p14:creationId xmlns:p14="http://schemas.microsoft.com/office/powerpoint/2010/main" val="56894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6936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Hildy L. Kingma, AICP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Director of Economic Development and Planning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hlinkClick r:id="rId2"/>
              </a:rPr>
              <a:t>hkingma@vopf.com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Raja Alfraihat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Sustainability Coordinator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hlinkClick r:id="rId3"/>
              </a:rPr>
              <a:t>ralfraihat@vopf.com</a:t>
            </a:r>
            <a:r>
              <a:rPr lang="en-US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656" y="557572"/>
            <a:ext cx="5710688" cy="1841058"/>
          </a:xfrm>
        </p:spPr>
      </p:pic>
    </p:spTree>
    <p:extLst>
      <p:ext uri="{BB962C8B-B14F-4D97-AF65-F5344CB8AC3E}">
        <p14:creationId xmlns:p14="http://schemas.microsoft.com/office/powerpoint/2010/main" val="169426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39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What is the </a:t>
            </a:r>
            <a:r>
              <a:rPr lang="en-US" sz="3200" i="0" u="none" strike="noStrike" baseline="0" dirty="0" smtClean="0">
                <a:solidFill>
                  <a:schemeClr val="accent2"/>
                </a:solidFill>
                <a:latin typeface="+mn-lt"/>
              </a:rPr>
              <a:t>STAR Community Rating System </a:t>
            </a:r>
            <a:endParaRPr lang="en-US" sz="32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4107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spcAft>
                <a:spcPts val="1800"/>
              </a:spcAft>
              <a:buNone/>
            </a:pPr>
            <a:r>
              <a:rPr lang="en-US" dirty="0" smtClean="0"/>
              <a:t>The STAR Community Rating System is the first framework and certification for local sustainability, built by and for local governments. STAR provides a clear data-driven approach to assessing social, economic, and environmental progress.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79732"/>
              </p:ext>
            </p:extLst>
          </p:nvPr>
        </p:nvGraphicFramePr>
        <p:xfrm>
          <a:off x="2705100" y="3691468"/>
          <a:ext cx="6426200" cy="2560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72383"/>
                <a:gridCol w="1753817"/>
              </a:tblGrid>
              <a:tr h="323765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Certification Levels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 range</a:t>
                      </a:r>
                      <a:endParaRPr lang="en-US" dirty="0"/>
                    </a:p>
                  </a:txBody>
                  <a:tcPr/>
                </a:tc>
              </a:tr>
              <a:tr h="566589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Certified 3-STAR Community</a:t>
                      </a:r>
                    </a:p>
                    <a:p>
                      <a:r>
                        <a:rPr lang="en-US" sz="1800" u="none" strike="noStrike" kern="1200" baseline="0" dirty="0" smtClean="0"/>
                        <a:t>Recognized for sustainability leadership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 smtClean="0"/>
                        <a:t>250 – 449</a:t>
                      </a:r>
                      <a:endParaRPr lang="en-US" dirty="0"/>
                    </a:p>
                  </a:txBody>
                  <a:tcPr/>
                </a:tc>
              </a:tr>
              <a:tr h="566589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Certified 4-STAR Community</a:t>
                      </a:r>
                    </a:p>
                    <a:p>
                      <a:r>
                        <a:rPr lang="en-US" sz="1800" u="none" strike="noStrike" kern="1200" baseline="0" dirty="0" smtClean="0"/>
                        <a:t>Recognized for national excellence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450 – 649</a:t>
                      </a:r>
                      <a:endParaRPr lang="en-US" dirty="0"/>
                    </a:p>
                  </a:txBody>
                  <a:tcPr/>
                </a:tc>
              </a:tr>
              <a:tr h="566589"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/>
                        <a:t>Certified 5-STAR Community</a:t>
                      </a:r>
                    </a:p>
                    <a:p>
                      <a:r>
                        <a:rPr lang="en-US" sz="1800" u="none" strike="noStrike" kern="1200" baseline="0" dirty="0" smtClean="0"/>
                        <a:t>Recognized as top tier achiever in national sustainability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 smtClean="0"/>
                        <a:t>650+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64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283104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Park Forest STAR certification </a:t>
            </a:r>
            <a:endParaRPr lang="en-US" sz="32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3467" y="1608667"/>
            <a:ext cx="6307666" cy="484769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</a:t>
            </a:r>
            <a:r>
              <a:rPr lang="en-US" sz="2000" dirty="0"/>
              <a:t>Village of Park Forest joined the STAR network as a Leadership Community in January 2014.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As </a:t>
            </a:r>
            <a:r>
              <a:rPr lang="en-US" sz="2000" dirty="0"/>
              <a:t>a member of the Leadership Program, the Village worked towards certification with a cohort of other communities from across the country. On April 16, 2015, Park Forest received recognition as a </a:t>
            </a:r>
            <a:r>
              <a:rPr lang="en-US" sz="2000" b="1" dirty="0" smtClean="0"/>
              <a:t>3-STAR Community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i="1" dirty="0" smtClean="0"/>
              <a:t>Recertification is in progress- the final submission is due in April, 2019. The Village is working toward becoming a  </a:t>
            </a:r>
            <a:r>
              <a:rPr lang="en-US" sz="2000" b="1" dirty="0" smtClean="0"/>
              <a:t>4-STAR Community.</a:t>
            </a:r>
            <a:endParaRPr lang="en-US" sz="2000" dirty="0" smtClean="0"/>
          </a:p>
        </p:txBody>
      </p:sp>
      <p:pic>
        <p:nvPicPr>
          <p:cNvPr id="7" name="Picture 6" descr="Screen Shot 2015-06-25 at 5.25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13469"/>
            <a:ext cx="4233333" cy="643106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7034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0333" y="17039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+mn-lt"/>
              </a:rPr>
              <a:t>Reasons Park </a:t>
            </a:r>
            <a:r>
              <a:rPr lang="en-US" sz="3200" dirty="0">
                <a:solidFill>
                  <a:schemeClr val="accent2"/>
                </a:solidFill>
                <a:latin typeface="+mn-lt"/>
              </a:rPr>
              <a:t>Forest Joined STAR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52600" y="1295400"/>
            <a:ext cx="8686800" cy="464820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cs typeface="Gill Sans Light"/>
              </a:rPr>
              <a:t>Align local plans and priorities with a national sustainability framework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b="1" dirty="0">
                <a:cs typeface="Gill Sans Light"/>
              </a:rPr>
              <a:t>Strengthen local metrics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cs typeface="Gill Sans Light"/>
              </a:rPr>
              <a:t>Demonstrate a commitment to </a:t>
            </a:r>
            <a:r>
              <a:rPr lang="en-US" sz="2000" b="1" dirty="0">
                <a:cs typeface="Gill Sans Light"/>
              </a:rPr>
              <a:t>data-driven performance management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b="1" dirty="0">
                <a:cs typeface="Gill Sans Light"/>
              </a:rPr>
              <a:t>Increase transparency and accountability </a:t>
            </a:r>
            <a:r>
              <a:rPr lang="en-US" sz="2000" dirty="0">
                <a:cs typeface="Gill Sans Light"/>
              </a:rPr>
              <a:t>through public-facing reporting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b="1" dirty="0">
                <a:cs typeface="Gill Sans Light"/>
              </a:rPr>
              <a:t>Identify gaps and prioritize future investment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cs typeface="Gill Sans Light"/>
              </a:rPr>
              <a:t>Gain competitive advantage and attract funding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cs typeface="Gill Sans Light"/>
              </a:rPr>
              <a:t>Catalyze action in implementing solutions and best practices for sustainability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cs typeface="Gill Sans Light"/>
              </a:rPr>
              <a:t>Communicate resilience and risk management to municipal bond agencies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cs typeface="Gill Sans Light"/>
              </a:rPr>
              <a:t>Integrate health and equity into existing sustainability or environmental efforts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b="1" dirty="0" smtClean="0">
                <a:cs typeface="Gill Sans Light"/>
              </a:rPr>
              <a:t>Build </a:t>
            </a:r>
            <a:r>
              <a:rPr lang="en-US" sz="2000" b="1" dirty="0">
                <a:cs typeface="Gill Sans Light"/>
              </a:rPr>
              <a:t>and brand a culture of local sustainability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b="1" dirty="0">
                <a:cs typeface="Gill Sans Light"/>
              </a:rPr>
              <a:t>Improve sustainability communication and education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>
                <a:cs typeface="Gill Sans Light"/>
              </a:rPr>
              <a:t>Celebrate local progress and achieve national recognition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98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1989425" y="189781"/>
            <a:ext cx="856027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Cambr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accent2"/>
                </a:solidFill>
                <a:latin typeface="Gill Sans SemiBold"/>
                <a:cs typeface="Gill Sans SemiBold"/>
              </a:rPr>
              <a:t>THE STAR </a:t>
            </a:r>
            <a:r>
              <a:rPr lang="en-US" sz="3200" dirty="0">
                <a:solidFill>
                  <a:schemeClr val="accent2"/>
                </a:solidFill>
                <a:latin typeface="Gill Sans SemiBold"/>
                <a:cs typeface="Gill Sans SemiBold"/>
              </a:rPr>
              <a:t>COMMUNITY </a:t>
            </a:r>
            <a:r>
              <a:rPr lang="en-US" sz="3200" dirty="0" smtClean="0">
                <a:solidFill>
                  <a:schemeClr val="accent2"/>
                </a:solidFill>
                <a:latin typeface="Gill Sans SemiBold"/>
                <a:cs typeface="Gill Sans SemiBold"/>
              </a:rPr>
              <a:t>RATING SYSTEM </a:t>
            </a:r>
            <a:r>
              <a:rPr lang="en-US" sz="1600" dirty="0" smtClean="0">
                <a:solidFill>
                  <a:schemeClr val="accent2"/>
                </a:solidFill>
                <a:latin typeface="Gill Sans SemiBold"/>
                <a:cs typeface="Gill Sans SemiBold"/>
              </a:rPr>
              <a:t>Version 2.0 Released October 2016</a:t>
            </a:r>
            <a:endParaRPr lang="en-US" sz="1600" u="sng" dirty="0">
              <a:solidFill>
                <a:schemeClr val="accent2"/>
              </a:solidFill>
              <a:latin typeface="Gill Sans SemiBold"/>
              <a:cs typeface="Gill Sans SemiBold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latin typeface="Gill Sans Light"/>
                <a:cs typeface="Gill Sans Light"/>
              </a:rPr>
              <a:t>Goal </a:t>
            </a:r>
            <a:r>
              <a:rPr lang="en-US" sz="1800" dirty="0" smtClean="0">
                <a:latin typeface="Gill Sans Light"/>
                <a:cs typeface="Gill Sans Light"/>
              </a:rPr>
              <a:t>Areas </a:t>
            </a:r>
            <a:r>
              <a:rPr lang="en-US" sz="1800" dirty="0">
                <a:latin typeface="Gill Sans Light"/>
                <a:cs typeface="Gill Sans Light"/>
              </a:rPr>
              <a:t>&amp; </a:t>
            </a:r>
            <a:r>
              <a:rPr lang="en-US" sz="1800" dirty="0" smtClean="0">
                <a:latin typeface="Gill Sans Light"/>
                <a:cs typeface="Gill Sans Light"/>
              </a:rPr>
              <a:t>Objectives, </a:t>
            </a:r>
            <a:r>
              <a:rPr lang="en-US" sz="1800" dirty="0">
                <a:latin typeface="Gill Sans Light"/>
                <a:cs typeface="Gill Sans Light"/>
              </a:rPr>
              <a:t>helping local leaders set goals and measure progress across all areas. </a:t>
            </a:r>
          </a:p>
        </p:txBody>
      </p:sp>
      <p:sp>
        <p:nvSpPr>
          <p:cNvPr id="2" name="Rectangle 1"/>
          <p:cNvSpPr/>
          <p:nvPr/>
        </p:nvSpPr>
        <p:spPr>
          <a:xfrm>
            <a:off x="5528731" y="5507994"/>
            <a:ext cx="14816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i="0" u="none" strike="noStrike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Aging in the Community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www.starcommunities.org/wp-content/uploads/2016/10/STARv2objectives_IPvert-1024x69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239" y="1574776"/>
            <a:ext cx="7383910" cy="499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8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8833"/>
            <a:ext cx="86868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0" dirty="0" smtClean="0">
                <a:solidFill>
                  <a:schemeClr val="accent2"/>
                </a:solidFill>
                <a:cs typeface="Gill Sans SemiBold"/>
              </a:rPr>
              <a:t>The STAR Framework</a:t>
            </a:r>
            <a:endParaRPr lang="en-US" sz="3600" dirty="0">
              <a:solidFill>
                <a:schemeClr val="accent2"/>
              </a:solidFill>
              <a:cs typeface="Gill Sans SemiBold"/>
            </a:endParaRPr>
          </a:p>
        </p:txBody>
      </p:sp>
      <p:grpSp>
        <p:nvGrpSpPr>
          <p:cNvPr id="62466" name="Group 6"/>
          <p:cNvGrpSpPr>
            <a:grpSpLocks noChangeAspect="1"/>
          </p:cNvGrpSpPr>
          <p:nvPr/>
        </p:nvGrpSpPr>
        <p:grpSpPr bwMode="auto">
          <a:xfrm>
            <a:off x="1035061" y="992742"/>
            <a:ext cx="9217334" cy="5149266"/>
            <a:chOff x="128" y="864"/>
            <a:chExt cx="1904" cy="1152"/>
          </a:xfrm>
        </p:grpSpPr>
        <p:sp>
          <p:nvSpPr>
            <p:cNvPr id="62467" name="AutoShape 5"/>
            <p:cNvSpPr>
              <a:spLocks noChangeAspect="1" noChangeArrowheads="1" noTextEdit="1"/>
            </p:cNvSpPr>
            <p:nvPr/>
          </p:nvSpPr>
          <p:spPr bwMode="auto">
            <a:xfrm>
              <a:off x="144" y="864"/>
              <a:ext cx="187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000000"/>
                </a:solidFill>
                <a:latin typeface="Cambria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62468" name="_s323601"/>
            <p:cNvCxnSpPr>
              <a:cxnSpLocks noChangeShapeType="1"/>
              <a:stCxn id="62474" idx="0"/>
              <a:endCxn id="62472" idx="2"/>
            </p:cNvCxnSpPr>
            <p:nvPr/>
          </p:nvCxnSpPr>
          <p:spPr bwMode="auto">
            <a:xfrm rot="16200000" flipV="1">
              <a:off x="1030" y="1077"/>
              <a:ext cx="125" cy="97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62470" name="_s323596"/>
            <p:cNvCxnSpPr>
              <a:cxnSpLocks noChangeShapeType="1"/>
              <a:stCxn id="62472" idx="0"/>
            </p:cNvCxnSpPr>
            <p:nvPr/>
          </p:nvCxnSpPr>
          <p:spPr bwMode="auto">
            <a:xfrm flipH="1" flipV="1">
              <a:off x="603" y="1166"/>
              <a:ext cx="1" cy="58"/>
            </a:xfrm>
            <a:prstGeom prst="straightConnector1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62471" name="_s323591"/>
            <p:cNvSpPr>
              <a:spLocks noChangeArrowheads="1"/>
            </p:cNvSpPr>
            <p:nvPr/>
          </p:nvSpPr>
          <p:spPr bwMode="auto">
            <a:xfrm>
              <a:off x="128" y="902"/>
              <a:ext cx="977" cy="264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alpha val="88000"/>
              </a:schemeClr>
            </a:solidFill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dirty="0" smtClean="0">
                  <a:solidFill>
                    <a:srgbClr val="304853"/>
                  </a:solidFill>
                  <a:latin typeface="Gill Sans Light"/>
                  <a:ea typeface="ＭＳ Ｐゴシック" charset="0"/>
                  <a:cs typeface="Gill Sans Light"/>
                </a:rPr>
                <a:t>GOALS</a:t>
              </a:r>
              <a:endParaRPr lang="en-US" sz="3200" dirty="0">
                <a:solidFill>
                  <a:srgbClr val="304853"/>
                </a:solidFill>
                <a:latin typeface="Gill Sans Light"/>
                <a:ea typeface="ＭＳ Ｐゴシック" charset="0"/>
                <a:cs typeface="Gill Sans Light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304853"/>
                  </a:solidFill>
                  <a:latin typeface="Gill Sans Light"/>
                  <a:ea typeface="ＭＳ Ｐゴシック" charset="0"/>
                  <a:cs typeface="Gill Sans Light"/>
                </a:rPr>
                <a:t>Example: Built Environment</a:t>
              </a:r>
            </a:p>
          </p:txBody>
        </p:sp>
        <p:sp>
          <p:nvSpPr>
            <p:cNvPr id="62472" name="_s323593"/>
            <p:cNvSpPr>
              <a:spLocks noChangeArrowheads="1"/>
            </p:cNvSpPr>
            <p:nvPr/>
          </p:nvSpPr>
          <p:spPr bwMode="auto">
            <a:xfrm>
              <a:off x="128" y="1224"/>
              <a:ext cx="952" cy="279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65000"/>
                <a:alpha val="79999"/>
              </a:schemeClr>
            </a:solidFill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dirty="0" smtClean="0">
                  <a:solidFill>
                    <a:srgbClr val="304853"/>
                  </a:solidFill>
                  <a:latin typeface="Gill Sans Light"/>
                  <a:ea typeface="ＭＳ Ｐゴシック" charset="0"/>
                  <a:cs typeface="Gill Sans Light"/>
                </a:rPr>
                <a:t>OBJECTIVES</a:t>
              </a:r>
              <a:endParaRPr lang="en-US" sz="800" dirty="0">
                <a:solidFill>
                  <a:srgbClr val="304853"/>
                </a:solidFill>
                <a:latin typeface="Gill Sans Light"/>
                <a:ea typeface="ＭＳ Ｐゴシック" charset="0"/>
                <a:cs typeface="Gill Sans Light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chemeClr val="accent2"/>
                  </a:solidFill>
                  <a:latin typeface="Gill Sans Light"/>
                  <a:ea typeface="ＭＳ Ｐゴシック" charset="0"/>
                  <a:cs typeface="Gill Sans Light"/>
                </a:rPr>
                <a:t>Demonstrate progress towards 80% reduction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chemeClr val="accent2"/>
                  </a:solidFill>
                  <a:latin typeface="Gill Sans Light"/>
                  <a:ea typeface="ＭＳ Ｐゴシック" charset="0"/>
                  <a:cs typeface="Gill Sans Light"/>
                </a:rPr>
                <a:t>In energy use by 2050</a:t>
              </a:r>
              <a:endParaRPr lang="en-US" sz="1600" dirty="0">
                <a:solidFill>
                  <a:schemeClr val="accent2"/>
                </a:solidFill>
                <a:latin typeface="Gill Sans Light"/>
                <a:ea typeface="ＭＳ Ｐゴシック" charset="0"/>
                <a:cs typeface="Gill Sans Light"/>
              </a:endParaRPr>
            </a:p>
          </p:txBody>
        </p:sp>
        <p:sp>
          <p:nvSpPr>
            <p:cNvPr id="62473" name="_s323598"/>
            <p:cNvSpPr>
              <a:spLocks noChangeArrowheads="1"/>
            </p:cNvSpPr>
            <p:nvPr/>
          </p:nvSpPr>
          <p:spPr bwMode="auto">
            <a:xfrm>
              <a:off x="128" y="1628"/>
              <a:ext cx="952" cy="388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  <a:alpha val="59999"/>
              </a:schemeClr>
            </a:solidFill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304853"/>
                  </a:solidFill>
                  <a:latin typeface="Gill Sans Light"/>
                  <a:ea typeface="ＭＳ Ｐゴシック" charset="0"/>
                  <a:cs typeface="Gill Sans Light"/>
                </a:rPr>
                <a:t>OUTCOME MEASURES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chemeClr val="accent2"/>
                  </a:solidFill>
                  <a:latin typeface="Gill Sans Light"/>
                  <a:ea typeface="ＭＳ Ｐゴシック" charset="0"/>
                  <a:cs typeface="Gill Sans Light"/>
                </a:rPr>
                <a:t>Indicators that show progress toward the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chemeClr val="accent2"/>
                  </a:solidFill>
                  <a:latin typeface="Gill Sans Light"/>
                  <a:ea typeface="ＭＳ Ｐゴシック" charset="0"/>
                  <a:cs typeface="Gill Sans Light"/>
                </a:rPr>
                <a:t>Goal – trend lines, thresholds, targets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chemeClr val="accent2"/>
                  </a:solidFill>
                  <a:latin typeface="Gill Sans Light"/>
                  <a:ea typeface="ＭＳ Ｐゴシック" charset="0"/>
                  <a:cs typeface="Gill Sans Light"/>
                </a:rPr>
                <a:t>e.g. – Demonstrate progress towards 80%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chemeClr val="accent2"/>
                  </a:solidFill>
                  <a:latin typeface="Gill Sans Light"/>
                  <a:ea typeface="ＭＳ Ｐゴシック" charset="0"/>
                  <a:cs typeface="Gill Sans Light"/>
                </a:rPr>
                <a:t>Reduction in energy use by 2050</a:t>
              </a:r>
              <a:endParaRPr lang="en-US" sz="1600" dirty="0">
                <a:solidFill>
                  <a:schemeClr val="accent2"/>
                </a:solidFill>
                <a:latin typeface="Gill Sans Light"/>
                <a:ea typeface="ＭＳ Ｐゴシック" charset="0"/>
                <a:cs typeface="Gill Sans Light"/>
              </a:endParaRPr>
            </a:p>
          </p:txBody>
        </p:sp>
        <p:sp>
          <p:nvSpPr>
            <p:cNvPr id="62474" name="_s323600"/>
            <p:cNvSpPr>
              <a:spLocks noChangeArrowheads="1"/>
            </p:cNvSpPr>
            <p:nvPr/>
          </p:nvSpPr>
          <p:spPr bwMode="auto">
            <a:xfrm>
              <a:off x="1129" y="1628"/>
              <a:ext cx="903" cy="388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  <a:alpha val="59999"/>
              </a:schemeClr>
            </a:solidFill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304853"/>
                  </a:solidFill>
                  <a:latin typeface="Gill Sans Light"/>
                  <a:ea typeface="ＭＳ Ｐゴシック" charset="0"/>
                  <a:cs typeface="Gill Sans Light"/>
                </a:rPr>
                <a:t>ACTION </a:t>
              </a:r>
              <a:r>
                <a:rPr lang="en-US" sz="2400" dirty="0">
                  <a:solidFill>
                    <a:srgbClr val="304853"/>
                  </a:solidFill>
                  <a:latin typeface="Gill Sans Light"/>
                  <a:ea typeface="ＭＳ Ｐゴシック" charset="0"/>
                  <a:cs typeface="Gill Sans Light"/>
                </a:rPr>
                <a:t>MEASURES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chemeClr val="accent2"/>
                  </a:solidFill>
                  <a:latin typeface="Gill Sans Light"/>
                  <a:ea typeface="ＭＳ Ｐゴシック" charset="0"/>
                  <a:cs typeface="Gill Sans Light"/>
                </a:rPr>
                <a:t>Decisions, Investments, Activities taken by </a:t>
              </a:r>
              <a:endParaRPr lang="en-US" sz="1600" dirty="0">
                <a:solidFill>
                  <a:schemeClr val="accent2"/>
                </a:solidFill>
                <a:latin typeface="Gill Sans Light"/>
                <a:ea typeface="ＭＳ Ｐゴシック" charset="0"/>
                <a:cs typeface="Gill Sans Light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chemeClr val="accent2"/>
                  </a:solidFill>
                  <a:latin typeface="Gill Sans Light"/>
                  <a:ea typeface="ＭＳ Ｐゴシック" charset="0"/>
                  <a:cs typeface="Gill Sans Light"/>
                </a:rPr>
                <a:t>Community to achieve the Outcomes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chemeClr val="accent2"/>
                  </a:solidFill>
                  <a:latin typeface="Gill Sans Light"/>
                  <a:ea typeface="ＭＳ Ｐゴシック" charset="0"/>
                  <a:cs typeface="Gill Sans Light"/>
                </a:rPr>
                <a:t>e.g. – plan or ordinance revisions, education,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chemeClr val="accent2"/>
                  </a:solidFill>
                  <a:latin typeface="Gill Sans Light"/>
                  <a:ea typeface="ＭＳ Ｐゴシック" charset="0"/>
                  <a:cs typeface="Gill Sans Light"/>
                </a:rPr>
                <a:t>partnerships, programs, incentives, capital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chemeClr val="accent2"/>
                  </a:solidFill>
                  <a:latin typeface="Gill Sans Light"/>
                  <a:ea typeface="ＭＳ Ｐゴシック" charset="0"/>
                  <a:cs typeface="Gill Sans Light"/>
                </a:rPr>
                <a:t>improvements</a:t>
              </a:r>
              <a:endParaRPr lang="en-US" sz="1600" dirty="0">
                <a:solidFill>
                  <a:schemeClr val="accent2"/>
                </a:solidFill>
                <a:latin typeface="Gill Sans Light"/>
                <a:ea typeface="ＭＳ Ｐゴシック" charset="0"/>
                <a:cs typeface="Gill Sans Light"/>
              </a:endParaRPr>
            </a:p>
          </p:txBody>
        </p:sp>
      </p:grpSp>
      <p:sp>
        <p:nvSpPr>
          <p:cNvPr id="27" name="Text Box 4"/>
          <p:cNvSpPr txBox="1"/>
          <p:nvPr/>
        </p:nvSpPr>
        <p:spPr>
          <a:xfrm>
            <a:off x="6114588" y="1267332"/>
            <a:ext cx="3974936" cy="89323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cap="all" dirty="0">
                <a:solidFill>
                  <a:schemeClr val="accent6">
                    <a:lumMod val="75000"/>
                  </a:schemeClr>
                </a:solidFill>
                <a:latin typeface="Gill Sans"/>
                <a:ea typeface="Calibri"/>
                <a:cs typeface="Gill Sans"/>
              </a:rPr>
              <a:t>Broad sustainability themes with community-level aspirations</a:t>
            </a:r>
          </a:p>
        </p:txBody>
      </p:sp>
      <p:sp>
        <p:nvSpPr>
          <p:cNvPr id="28" name="Text Box 4"/>
          <p:cNvSpPr txBox="1"/>
          <p:nvPr/>
        </p:nvSpPr>
        <p:spPr>
          <a:xfrm>
            <a:off x="6207028" y="2553323"/>
            <a:ext cx="3974936" cy="89323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cap="all" dirty="0" smtClean="0">
                <a:solidFill>
                  <a:schemeClr val="accent6">
                    <a:lumMod val="75000"/>
                  </a:schemeClr>
                </a:solidFill>
                <a:latin typeface="Gill Sans"/>
                <a:ea typeface="Calibri"/>
                <a:cs typeface="Gill Sans"/>
              </a:rPr>
              <a:t>Achievement intended to move </a:t>
            </a:r>
            <a:r>
              <a:rPr lang="en-US" sz="1600" cap="all" dirty="0">
                <a:solidFill>
                  <a:schemeClr val="accent6">
                    <a:lumMod val="75000"/>
                  </a:schemeClr>
                </a:solidFill>
                <a:latin typeface="Gill Sans"/>
                <a:ea typeface="Calibri"/>
                <a:cs typeface="Gill Sans"/>
              </a:rPr>
              <a:t>the </a:t>
            </a:r>
            <a:r>
              <a:rPr lang="en-US" sz="1600" cap="all" dirty="0" smtClean="0">
                <a:solidFill>
                  <a:schemeClr val="accent6">
                    <a:lumMod val="75000"/>
                  </a:schemeClr>
                </a:solidFill>
                <a:latin typeface="Gill Sans"/>
                <a:ea typeface="Calibri"/>
                <a:cs typeface="Gill Sans"/>
              </a:rPr>
              <a:t>community GOAL toward the goal</a:t>
            </a:r>
          </a:p>
        </p:txBody>
      </p:sp>
      <p:cxnSp>
        <p:nvCxnSpPr>
          <p:cNvPr id="35" name="_s323596"/>
          <p:cNvCxnSpPr>
            <a:cxnSpLocks noChangeShapeType="1"/>
            <a:stCxn id="62473" idx="0"/>
          </p:cNvCxnSpPr>
          <p:nvPr/>
        </p:nvCxnSpPr>
        <p:spPr bwMode="auto">
          <a:xfrm flipH="1" flipV="1">
            <a:off x="3334553" y="4077108"/>
            <a:ext cx="4842" cy="330599"/>
          </a:xfrm>
          <a:prstGeom prst="straightConnector1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7935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4585" y="597472"/>
            <a:ext cx="656067" cy="663122"/>
          </a:xfrm>
          <a:prstGeom prst="rect">
            <a:avLst/>
          </a:prstGeom>
        </p:spPr>
      </p:pic>
      <p:pic>
        <p:nvPicPr>
          <p:cNvPr id="2052" name="Picture 4" descr="GRC2+tag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48" y="564401"/>
            <a:ext cx="2501361" cy="154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32386" y="335574"/>
            <a:ext cx="3899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Climate</a:t>
            </a:r>
          </a:p>
          <a:p>
            <a:r>
              <a:rPr lang="en-US" sz="1100" dirty="0" smtClean="0"/>
              <a:t>Reduce greenhouse gas emissions</a:t>
            </a:r>
          </a:p>
          <a:p>
            <a:r>
              <a:rPr lang="en-US" sz="1100" dirty="0" smtClean="0"/>
              <a:t>Maintain clean &amp; healthful air</a:t>
            </a:r>
          </a:p>
          <a:p>
            <a:r>
              <a:rPr lang="en-US" sz="1100" dirty="0" smtClean="0"/>
              <a:t>Develop resiliency to climate change impacts</a:t>
            </a:r>
          </a:p>
          <a:p>
            <a:r>
              <a:rPr lang="en-US" sz="1100" dirty="0" smtClean="0"/>
              <a:t>Engage community in climate change mitigation &amp; adaption</a:t>
            </a:r>
            <a:endParaRPr lang="en-US" sz="11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4585" y="1612478"/>
            <a:ext cx="560881" cy="4504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32385" y="1518095"/>
            <a:ext cx="414067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Economic Development</a:t>
            </a:r>
          </a:p>
          <a:p>
            <a:r>
              <a:rPr lang="en-US" sz="1100" dirty="0" smtClean="0"/>
              <a:t>Promote innovation &amp; a competitive workforce</a:t>
            </a:r>
          </a:p>
          <a:p>
            <a:r>
              <a:rPr lang="en-US" sz="1100" dirty="0" smtClean="0"/>
              <a:t>Cultivate local &amp; sustainable development, jobs, &amp; businesses</a:t>
            </a:r>
            <a:endParaRPr lang="en-US" sz="11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4585" y="2495629"/>
            <a:ext cx="629255" cy="5304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32385" y="2362061"/>
            <a:ext cx="3674854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Energy</a:t>
            </a:r>
          </a:p>
          <a:p>
            <a:r>
              <a:rPr lang="en-US" sz="1100" dirty="0" smtClean="0"/>
              <a:t>Use energy for buildings and facilities efficiently</a:t>
            </a:r>
          </a:p>
          <a:p>
            <a:r>
              <a:rPr lang="en-US" sz="1100" dirty="0" smtClean="0"/>
              <a:t>Advance renewable energy</a:t>
            </a:r>
          </a:p>
          <a:p>
            <a:r>
              <a:rPr lang="en-US" sz="1100" dirty="0" smtClean="0"/>
              <a:t>Reduce energy consumption</a:t>
            </a:r>
          </a:p>
          <a:p>
            <a:r>
              <a:rPr lang="en-US" sz="1100" dirty="0" smtClean="0"/>
              <a:t>Enact policies that support clean energy</a:t>
            </a:r>
          </a:p>
          <a:p>
            <a:r>
              <a:rPr lang="en-US" sz="1100" dirty="0" smtClean="0"/>
              <a:t>Engage the community in clean energy policies</a:t>
            </a:r>
            <a:endParaRPr lang="en-US" sz="11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9639" y="3799790"/>
            <a:ext cx="472621" cy="5089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32385" y="3547001"/>
            <a:ext cx="470139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Land</a:t>
            </a:r>
          </a:p>
          <a:p>
            <a:r>
              <a:rPr lang="en-US" sz="1100" dirty="0" smtClean="0"/>
              <a:t>Encourage strategic development that upholds sustainability practices</a:t>
            </a:r>
          </a:p>
          <a:p>
            <a:r>
              <a:rPr lang="en-US" sz="1100" dirty="0" smtClean="0"/>
              <a:t>Conserve, restore &amp; enhance natural features &amp; ecosystems</a:t>
            </a:r>
          </a:p>
          <a:p>
            <a:r>
              <a:rPr lang="en-US" sz="1100" dirty="0" smtClean="0"/>
              <a:t>Support networks of accessible, well-used, &amp; enjoyable parks</a:t>
            </a:r>
          </a:p>
          <a:p>
            <a:r>
              <a:rPr lang="en-US" sz="1100" dirty="0" smtClean="0"/>
              <a:t>Sustain a robust urban forest canopy</a:t>
            </a:r>
          </a:p>
          <a:p>
            <a:r>
              <a:rPr lang="en-US" sz="1100" dirty="0" smtClean="0"/>
              <a:t>Sustain beautiful landscapes that provide ecosystem services</a:t>
            </a:r>
          </a:p>
          <a:p>
            <a:r>
              <a:rPr lang="en-US" sz="1100" dirty="0" smtClean="0"/>
              <a:t>Achieve greater livability through sustainable land use &amp; housing policies</a:t>
            </a:r>
          </a:p>
          <a:p>
            <a:r>
              <a:rPr lang="en-US" sz="1100" dirty="0" smtClean="0"/>
              <a:t>Cultivate a conservation ethic in the community</a:t>
            </a:r>
            <a:endParaRPr lang="en-US" sz="1100" dirty="0"/>
          </a:p>
        </p:txBody>
      </p:sp>
      <p:sp>
        <p:nvSpPr>
          <p:cNvPr id="14" name="5-Point Star 13"/>
          <p:cNvSpPr/>
          <p:nvPr/>
        </p:nvSpPr>
        <p:spPr>
          <a:xfrm>
            <a:off x="3833168" y="5329829"/>
            <a:ext cx="459092" cy="372231"/>
          </a:xfrm>
          <a:prstGeom prst="star5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32385" y="5070495"/>
            <a:ext cx="488255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Leadership</a:t>
            </a:r>
          </a:p>
          <a:p>
            <a:r>
              <a:rPr lang="en-US" sz="1100" dirty="0" smtClean="0"/>
              <a:t>Enlist support for GRC2 goals through regional, state &amp; national leadership</a:t>
            </a:r>
          </a:p>
          <a:p>
            <a:r>
              <a:rPr lang="en-US" sz="1100" dirty="0" smtClean="0"/>
              <a:t>Advocate for policies that align with &amp; advance the GRC2</a:t>
            </a:r>
          </a:p>
          <a:p>
            <a:r>
              <a:rPr lang="en-US" sz="1100" dirty="0" smtClean="0"/>
              <a:t>Work collaboratively towards a sustainable region</a:t>
            </a:r>
          </a:p>
        </p:txBody>
      </p:sp>
    </p:spTree>
    <p:extLst>
      <p:ext uri="{BB962C8B-B14F-4D97-AF65-F5344CB8AC3E}">
        <p14:creationId xmlns:p14="http://schemas.microsoft.com/office/powerpoint/2010/main" val="1257679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GRC2+tag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48" y="564401"/>
            <a:ext cx="2501361" cy="178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6519" y="564401"/>
            <a:ext cx="428688" cy="5171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54747" y="145014"/>
            <a:ext cx="4606506" cy="1207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Mobility</a:t>
            </a:r>
          </a:p>
          <a:p>
            <a:r>
              <a:rPr lang="en-US" sz="1100" dirty="0" smtClean="0"/>
              <a:t>Support safe &amp; effective active transportation</a:t>
            </a:r>
          </a:p>
          <a:p>
            <a:r>
              <a:rPr lang="en-US" sz="1100" dirty="0" smtClean="0"/>
              <a:t>Maintain a diverse, safe, &amp; efficient transportation network</a:t>
            </a:r>
          </a:p>
          <a:p>
            <a:r>
              <a:rPr lang="en-US" sz="1100" dirty="0" smtClean="0"/>
              <a:t>Support efficient transportation that uses resources wisely</a:t>
            </a:r>
          </a:p>
          <a:p>
            <a:r>
              <a:rPr lang="en-US" sz="1100" dirty="0" smtClean="0"/>
              <a:t>Integrate sustainability into transportation policies, programs &amp; regulations</a:t>
            </a:r>
          </a:p>
          <a:p>
            <a:r>
              <a:rPr lang="en-US" sz="1100" dirty="0" smtClean="0"/>
              <a:t>Promote public &amp; sustainable transportation choices</a:t>
            </a:r>
            <a:endParaRPr lang="en-US" sz="11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6519" y="1697926"/>
            <a:ext cx="588697" cy="5291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97880" y="1438146"/>
            <a:ext cx="3467819" cy="1048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Municipal Operations</a:t>
            </a:r>
          </a:p>
          <a:p>
            <a:r>
              <a:rPr lang="en-US" sz="1100" dirty="0" smtClean="0"/>
              <a:t>Lead by demonstrating sustainable values &amp; practices</a:t>
            </a:r>
          </a:p>
          <a:p>
            <a:r>
              <a:rPr lang="en-US" sz="1100" dirty="0" smtClean="0"/>
              <a:t>Integrate sustainability into all municipal operations</a:t>
            </a:r>
          </a:p>
          <a:p>
            <a:r>
              <a:rPr lang="en-US" sz="1100" dirty="0" smtClean="0"/>
              <a:t>Operate a safe, clean &amp; efficient fleet</a:t>
            </a:r>
          </a:p>
          <a:p>
            <a:r>
              <a:rPr lang="en-US" sz="1100" dirty="0" smtClean="0"/>
              <a:t>Collect &amp; manage data to advance sustainability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0432" y="2843512"/>
            <a:ext cx="554784" cy="39017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97880" y="2486872"/>
            <a:ext cx="433046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Sustainable Communities</a:t>
            </a:r>
          </a:p>
          <a:p>
            <a:r>
              <a:rPr lang="en-US" sz="1100" dirty="0" smtClean="0"/>
              <a:t>Promote cultural vibrancy in the community</a:t>
            </a:r>
          </a:p>
          <a:p>
            <a:r>
              <a:rPr lang="en-US" sz="1100" dirty="0" smtClean="0"/>
              <a:t>Foster a culture of health, safety &amp; wellness</a:t>
            </a:r>
          </a:p>
          <a:p>
            <a:r>
              <a:rPr lang="en-US" sz="1100" dirty="0" smtClean="0"/>
              <a:t>Increase access to sustainably grown local food</a:t>
            </a:r>
          </a:p>
          <a:p>
            <a:r>
              <a:rPr lang="en-US" sz="1100" dirty="0" smtClean="0"/>
              <a:t>Sustain community principles that are welcoming, inclusive &amp; equitable</a:t>
            </a:r>
          </a:p>
          <a:p>
            <a:r>
              <a:rPr lang="en-US" sz="1100" dirty="0" smtClean="0"/>
              <a:t>Promote a sustainable identity for the community</a:t>
            </a:r>
          </a:p>
          <a:p>
            <a:r>
              <a:rPr lang="en-US" sz="1100" dirty="0" smtClean="0"/>
              <a:t>Ensure local policies &amp; codes support sustainability</a:t>
            </a:r>
          </a:p>
          <a:p>
            <a:r>
              <a:rPr lang="en-US" sz="1100" dirty="0" smtClean="0"/>
              <a:t>Cultivate community values based on principles of sustainability </a:t>
            </a:r>
            <a:endParaRPr lang="en-US" sz="11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8274" y="4271872"/>
            <a:ext cx="419100" cy="419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54747" y="4098502"/>
            <a:ext cx="4054415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Waste and Recycling</a:t>
            </a:r>
          </a:p>
          <a:p>
            <a:r>
              <a:rPr lang="en-US" sz="1100" dirty="0" smtClean="0"/>
              <a:t>Support sustainable material management</a:t>
            </a:r>
          </a:p>
          <a:p>
            <a:r>
              <a:rPr lang="en-US" sz="1100" dirty="0" smtClean="0"/>
              <a:t>Recycle materials across all sectors</a:t>
            </a:r>
          </a:p>
          <a:p>
            <a:r>
              <a:rPr lang="en-US" sz="1100" dirty="0" smtClean="0"/>
              <a:t>Divert waste from landfills</a:t>
            </a:r>
          </a:p>
          <a:p>
            <a:r>
              <a:rPr lang="en-US" sz="1100" dirty="0" smtClean="0"/>
              <a:t>Enact policies that cause sustainable material management</a:t>
            </a:r>
          </a:p>
          <a:p>
            <a:r>
              <a:rPr lang="en-US" sz="1100" dirty="0" smtClean="0"/>
              <a:t>Engage the community in waste reduction &amp; recycling</a:t>
            </a:r>
            <a:endParaRPr lang="en-US" sz="11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8016" y="5589917"/>
            <a:ext cx="457200" cy="457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97880" y="5317948"/>
            <a:ext cx="420968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Water</a:t>
            </a:r>
          </a:p>
          <a:p>
            <a:r>
              <a:rPr lang="en-US" sz="1100" dirty="0" smtClean="0"/>
              <a:t>Use &amp; distribute water efficiently</a:t>
            </a:r>
          </a:p>
          <a:p>
            <a:r>
              <a:rPr lang="en-US" sz="1100" dirty="0" smtClean="0"/>
              <a:t>Protect &amp; improve water quality</a:t>
            </a:r>
          </a:p>
          <a:p>
            <a:r>
              <a:rPr lang="en-US" sz="1100" dirty="0" smtClean="0"/>
              <a:t>Manage water system assets sustainably</a:t>
            </a:r>
          </a:p>
          <a:p>
            <a:r>
              <a:rPr lang="en-US" sz="1100" dirty="0" smtClean="0"/>
              <a:t>Optimize the use of natural &amp; built systems to manage storm water</a:t>
            </a:r>
          </a:p>
          <a:p>
            <a:r>
              <a:rPr lang="en-US" sz="1100" dirty="0" smtClean="0"/>
              <a:t>Practice stewardship of water resources</a:t>
            </a:r>
          </a:p>
          <a:p>
            <a:r>
              <a:rPr lang="en-US" sz="1100" dirty="0" smtClean="0"/>
              <a:t>Enact policies to protect water resources</a:t>
            </a:r>
          </a:p>
          <a:p>
            <a:r>
              <a:rPr lang="en-US" sz="1100" dirty="0" smtClean="0"/>
              <a:t>Engage the community in water stewardship</a:t>
            </a:r>
          </a:p>
        </p:txBody>
      </p:sp>
    </p:spTree>
    <p:extLst>
      <p:ext uri="{BB962C8B-B14F-4D97-AF65-F5344CB8AC3E}">
        <p14:creationId xmlns:p14="http://schemas.microsoft.com/office/powerpoint/2010/main" val="484189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203200" y="11959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+mn-lt"/>
              </a:rPr>
              <a:t>Certification Process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392228"/>
              </p:ext>
            </p:extLst>
          </p:nvPr>
        </p:nvGraphicFramePr>
        <p:xfrm>
          <a:off x="1803399" y="103294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926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1174</Words>
  <Application>Microsoft Office PowerPoint</Application>
  <PresentationFormat>Widescreen</PresentationFormat>
  <Paragraphs>211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Cambria</vt:lpstr>
      <vt:lpstr>Gill Sans</vt:lpstr>
      <vt:lpstr>Gill Sans Light</vt:lpstr>
      <vt:lpstr>Gill Sans SemiBold</vt:lpstr>
      <vt:lpstr>Office Theme</vt:lpstr>
      <vt:lpstr>STAR Communities</vt:lpstr>
      <vt:lpstr>What is the STAR Community Rating System </vt:lpstr>
      <vt:lpstr>Park Forest STAR certification </vt:lpstr>
      <vt:lpstr>Reasons Park Forest Joined STAR</vt:lpstr>
      <vt:lpstr>PowerPoint Presentation</vt:lpstr>
      <vt:lpstr>The STAR Framework</vt:lpstr>
      <vt:lpstr>PowerPoint Presentation</vt:lpstr>
      <vt:lpstr>PowerPoint Presentation</vt:lpstr>
      <vt:lpstr>Certification Process</vt:lpstr>
      <vt:lpstr>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Communities</dc:title>
  <dc:creator>Raja Alfraihat</dc:creator>
  <cp:lastModifiedBy>Edith Makra</cp:lastModifiedBy>
  <cp:revision>27</cp:revision>
  <dcterms:created xsi:type="dcterms:W3CDTF">2018-06-11T18:21:00Z</dcterms:created>
  <dcterms:modified xsi:type="dcterms:W3CDTF">2018-06-18T20:43:33Z</dcterms:modified>
</cp:coreProperties>
</file>