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20" r:id="rId3"/>
    <p:sldMasterId id="2147483733" r:id="rId4"/>
    <p:sldMasterId id="2147483767" r:id="rId5"/>
  </p:sldMasterIdLst>
  <p:notesMasterIdLst>
    <p:notesMasterId r:id="rId30"/>
  </p:notesMasterIdLst>
  <p:handoutMasterIdLst>
    <p:handoutMasterId r:id="rId31"/>
  </p:handoutMasterIdLst>
  <p:sldIdLst>
    <p:sldId id="315" r:id="rId6"/>
    <p:sldId id="385" r:id="rId7"/>
    <p:sldId id="386" r:id="rId8"/>
    <p:sldId id="381" r:id="rId9"/>
    <p:sldId id="387" r:id="rId10"/>
    <p:sldId id="384" r:id="rId11"/>
    <p:sldId id="399" r:id="rId12"/>
    <p:sldId id="400" r:id="rId13"/>
    <p:sldId id="380" r:id="rId14"/>
    <p:sldId id="323" r:id="rId15"/>
    <p:sldId id="378" r:id="rId16"/>
    <p:sldId id="305" r:id="rId17"/>
    <p:sldId id="360" r:id="rId18"/>
    <p:sldId id="396" r:id="rId19"/>
    <p:sldId id="389" r:id="rId20"/>
    <p:sldId id="390" r:id="rId21"/>
    <p:sldId id="348" r:id="rId22"/>
    <p:sldId id="398" r:id="rId23"/>
    <p:sldId id="366" r:id="rId24"/>
    <p:sldId id="391" r:id="rId25"/>
    <p:sldId id="392" r:id="rId26"/>
    <p:sldId id="393" r:id="rId27"/>
    <p:sldId id="394" r:id="rId28"/>
    <p:sldId id="395"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99FF"/>
    <a:srgbClr val="3B8557"/>
    <a:srgbClr val="54B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35000" autoAdjust="0"/>
  </p:normalViewPr>
  <p:slideViewPr>
    <p:cSldViewPr snapToGrid="0">
      <p:cViewPr varScale="1">
        <p:scale>
          <a:sx n="23" d="100"/>
          <a:sy n="23" d="100"/>
        </p:scale>
        <p:origin x="2091" y="27"/>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wner\Documents\Documents\DJS%20Personal\Wisconsin%20Workplace%20Charging\Change%20in%20PEV%20sales%20mix%202013-18%20(6%20mo.)%20(Hybrid%20Car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wner\Documents\Documents\DJS%20Personal\Wisconsin%20Workplace%20Charging\Change%20in%20PEV%20sales%20mix%202013-18%20(6%20mo.)%20(Hybrid%20Ca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62259027935364"/>
          <c:y val="3.1915803138189563E-3"/>
          <c:w val="0.6043504687444764"/>
          <c:h val="0.855490846887345"/>
        </c:manualLayout>
      </c:layout>
      <c:barChart>
        <c:barDir val="bar"/>
        <c:grouping val="clustered"/>
        <c:varyColors val="0"/>
        <c:ser>
          <c:idx val="0"/>
          <c:order val="0"/>
          <c:tx>
            <c:strRef>
              <c:f>'Growth chart'!$D$3</c:f>
              <c:strCache>
                <c:ptCount val="1"/>
                <c:pt idx="0">
                  <c:v>2013-18</c:v>
                </c:pt>
              </c:strCache>
            </c:strRef>
          </c:tx>
          <c:spPr>
            <a:solidFill>
              <a:srgbClr val="00B0F0"/>
            </a:solidFill>
            <a:ln>
              <a:noFill/>
            </a:ln>
            <a:effectLst/>
          </c:spPr>
          <c:invertIfNegative val="0"/>
          <c:dPt>
            <c:idx val="1"/>
            <c:invertIfNegative val="0"/>
            <c:bubble3D val="0"/>
            <c:spPr>
              <a:solidFill>
                <a:srgbClr val="3B8557"/>
              </a:solidFill>
              <a:ln>
                <a:noFill/>
              </a:ln>
              <a:effectLst/>
            </c:spPr>
            <c:extLst>
              <c:ext xmlns:c16="http://schemas.microsoft.com/office/drawing/2014/chart" uri="{C3380CC4-5D6E-409C-BE32-E72D297353CC}">
                <c16:uniqueId val="{00000002-28C6-4447-9640-71E2A2689F6F}"/>
              </c:ext>
            </c:extLst>
          </c:dPt>
          <c:dPt>
            <c:idx val="2"/>
            <c:invertIfNegative val="0"/>
            <c:bubble3D val="0"/>
            <c:spPr>
              <a:solidFill>
                <a:srgbClr val="54B070"/>
              </a:solidFill>
              <a:ln>
                <a:noFill/>
              </a:ln>
              <a:effectLst/>
            </c:spPr>
            <c:extLst>
              <c:ext xmlns:c16="http://schemas.microsoft.com/office/drawing/2014/chart" uri="{C3380CC4-5D6E-409C-BE32-E72D297353CC}">
                <c16:uniqueId val="{00000001-28C6-4447-9640-71E2A2689F6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'Growth chart'!$C$4:$C$8</c:f>
              <c:strCache>
                <c:ptCount val="5"/>
                <c:pt idx="0">
                  <c:v>BEV &gt;200 </c:v>
                </c:pt>
                <c:pt idx="1">
                  <c:v>PHEV 20-30</c:v>
                </c:pt>
                <c:pt idx="2">
                  <c:v>PHEV 9-19</c:v>
                </c:pt>
                <c:pt idx="3">
                  <c:v>PHEV 31+</c:v>
                </c:pt>
                <c:pt idx="4">
                  <c:v>BEV &lt; 200 </c:v>
                </c:pt>
              </c:strCache>
            </c:strRef>
          </c:cat>
          <c:val>
            <c:numRef>
              <c:f>'Growth chart'!$D$4:$D$8</c:f>
              <c:numCache>
                <c:formatCode>0%</c:formatCode>
                <c:ptCount val="5"/>
                <c:pt idx="0">
                  <c:v>4.2373190348525469</c:v>
                </c:pt>
                <c:pt idx="1">
                  <c:v>2.6697123008381785</c:v>
                </c:pt>
                <c:pt idx="2">
                  <c:v>1.3695893451720309</c:v>
                </c:pt>
                <c:pt idx="3">
                  <c:v>0.43489177489177488</c:v>
                </c:pt>
                <c:pt idx="4">
                  <c:v>1.947490400913221E-2</c:v>
                </c:pt>
              </c:numCache>
            </c:numRef>
          </c:val>
          <c:extLst>
            <c:ext xmlns:c16="http://schemas.microsoft.com/office/drawing/2014/chart" uri="{C3380CC4-5D6E-409C-BE32-E72D297353CC}">
              <c16:uniqueId val="{00000000-28C6-4447-9640-71E2A2689F6F}"/>
            </c:ext>
          </c:extLst>
        </c:ser>
        <c:dLbls>
          <c:dLblPos val="outEnd"/>
          <c:showLegendKey val="0"/>
          <c:showVal val="1"/>
          <c:showCatName val="0"/>
          <c:showSerName val="0"/>
          <c:showPercent val="0"/>
          <c:showBubbleSize val="0"/>
        </c:dLbls>
        <c:gapWidth val="182"/>
        <c:axId val="482204824"/>
        <c:axId val="482205152"/>
      </c:barChart>
      <c:catAx>
        <c:axId val="482204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82205152"/>
        <c:crosses val="autoZero"/>
        <c:auto val="1"/>
        <c:lblAlgn val="ctr"/>
        <c:lblOffset val="100"/>
        <c:noMultiLvlLbl val="0"/>
      </c:catAx>
      <c:valAx>
        <c:axId val="482205152"/>
        <c:scaling>
          <c:orientation val="minMax"/>
        </c:scaling>
        <c:delete val="0"/>
        <c:axPos val="b"/>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82204824"/>
        <c:crosses val="autoZero"/>
        <c:crossBetween val="between"/>
      </c:valAx>
      <c:spPr>
        <a:noFill/>
        <a:ln>
          <a:solidFill>
            <a:srgbClr val="002060"/>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400" b="1"/>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450450450450449E-2"/>
          <c:y val="3.2407407407407406E-2"/>
          <c:w val="0.92072072072072075"/>
          <c:h val="0.89814814814814814"/>
        </c:manualLayout>
      </c:layout>
      <c:pie3DChart>
        <c:varyColors val="1"/>
        <c:ser>
          <c:idx val="0"/>
          <c:order val="0"/>
          <c:dPt>
            <c:idx val="0"/>
            <c:bubble3D val="0"/>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069-4E9D-9110-654D184336F2}"/>
              </c:ext>
            </c:extLst>
          </c:dPt>
          <c:dPt>
            <c:idx val="1"/>
            <c:bubble3D val="0"/>
            <c:spPr>
              <a:solidFill>
                <a:srgbClr val="008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069-4E9D-9110-654D184336F2}"/>
              </c:ext>
            </c:extLst>
          </c:dPt>
          <c:dPt>
            <c:idx val="2"/>
            <c:bubble3D val="0"/>
            <c:spPr>
              <a:solidFill>
                <a:srgbClr val="6699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069-4E9D-9110-654D184336F2}"/>
              </c:ext>
            </c:extLst>
          </c:dPt>
          <c:dLbls>
            <c:dLbl>
              <c:idx val="0"/>
              <c:spPr>
                <a:solidFill>
                  <a:srgbClr val="00B0F0"/>
                </a:solidFill>
                <a:ln>
                  <a:solidFill>
                    <a:srgbClr val="002060"/>
                  </a:solid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4069-4E9D-9110-654D184336F2}"/>
                </c:ext>
              </c:extLst>
            </c:dLbl>
            <c:dLbl>
              <c:idx val="1"/>
              <c:spPr>
                <a:solidFill>
                  <a:srgbClr val="008000"/>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3-4069-4E9D-9110-654D184336F2}"/>
                </c:ext>
              </c:extLst>
            </c:dLbl>
            <c:dLbl>
              <c:idx val="2"/>
              <c:spPr>
                <a:solidFill>
                  <a:srgbClr val="669900"/>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5-4069-4E9D-9110-654D184336F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'[Change in PEV sales mix 2013-18 (6 mo.) (Hybrid Cars).xlsx]PHEVs'!$C$44:$C$46</c:f>
              <c:strCache>
                <c:ptCount val="3"/>
                <c:pt idx="0">
                  <c:v>31 plus</c:v>
                </c:pt>
                <c:pt idx="1">
                  <c:v>20 to 30</c:v>
                </c:pt>
                <c:pt idx="2">
                  <c:v>9 to 19</c:v>
                </c:pt>
              </c:strCache>
            </c:strRef>
          </c:cat>
          <c:val>
            <c:numRef>
              <c:f>'[Change in PEV sales mix 2013-18 (6 mo.) (Hybrid Cars).xlsx]PHEVs'!$D$44:$D$46</c:f>
              <c:numCache>
                <c:formatCode>0%</c:formatCode>
                <c:ptCount val="3"/>
                <c:pt idx="0">
                  <c:v>0.29691670996291453</c:v>
                </c:pt>
                <c:pt idx="1">
                  <c:v>0.43533332138954084</c:v>
                </c:pt>
                <c:pt idx="2">
                  <c:v>0.26774996864754463</c:v>
                </c:pt>
              </c:numCache>
            </c:numRef>
          </c:val>
          <c:extLst>
            <c:ext xmlns:c16="http://schemas.microsoft.com/office/drawing/2014/chart" uri="{C3380CC4-5D6E-409C-BE32-E72D297353CC}">
              <c16:uniqueId val="{00000006-4069-4E9D-9110-654D184336F2}"/>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25131874496176"/>
          <c:y val="6.6187415300265839E-2"/>
          <c:w val="0.50435695538057745"/>
          <c:h val="0.75059231631133827"/>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BA2-4771-A57F-35BF884C781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BA2-4771-A57F-35BF884C781D}"/>
              </c:ext>
            </c:extLst>
          </c:dPt>
          <c:cat>
            <c:strRef>
              <c:f>'[Mean range for three 2015 BEVs, by driving style &amp; temp.(134).xlsx]E-Range'!$D$14:$J$14</c:f>
              <c:strCache>
                <c:ptCount val="7"/>
                <c:pt idx="0">
                  <c:v>Moderate Speed, 72°F</c:v>
                </c:pt>
                <c:pt idx="1">
                  <c:v>Aggressive high speed (City or Highway), 72°F</c:v>
                </c:pt>
                <c:pt idx="3">
                  <c:v>Gentle driving, 20°F, heat on</c:v>
                </c:pt>
                <c:pt idx="4">
                  <c:v>Typical driving, 72°F</c:v>
                </c:pt>
                <c:pt idx="5">
                  <c:v>Gentle driving, 95°F, AC on</c:v>
                </c:pt>
                <c:pt idx="6">
                  <c:v>Gentle driving, 72°F</c:v>
                </c:pt>
              </c:strCache>
            </c:strRef>
          </c:cat>
          <c:val>
            <c:numRef>
              <c:f>'[Mean range for three 2015 BEVs, by driving style &amp; temp.(134).xlsx]E-Range'!$D$16:$J$16</c:f>
              <c:numCache>
                <c:formatCode>0%</c:formatCode>
                <c:ptCount val="7"/>
                <c:pt idx="0">
                  <c:v>0.99181653128247238</c:v>
                </c:pt>
                <c:pt idx="1">
                  <c:v>0.6564885496183207</c:v>
                </c:pt>
                <c:pt idx="3">
                  <c:v>0.66412213740458015</c:v>
                </c:pt>
                <c:pt idx="4">
                  <c:v>1.0783324780293797</c:v>
                </c:pt>
                <c:pt idx="5">
                  <c:v>1.0916030534351144</c:v>
                </c:pt>
                <c:pt idx="6">
                  <c:v>1.2977099236641221</c:v>
                </c:pt>
              </c:numCache>
            </c:numRef>
          </c:val>
          <c:extLst>
            <c:ext xmlns:c16="http://schemas.microsoft.com/office/drawing/2014/chart" uri="{C3380CC4-5D6E-409C-BE32-E72D297353CC}">
              <c16:uniqueId val="{00000004-CBA2-4771-A57F-35BF884C781D}"/>
            </c:ext>
          </c:extLst>
        </c:ser>
        <c:dLbls>
          <c:showLegendKey val="0"/>
          <c:showVal val="0"/>
          <c:showCatName val="0"/>
          <c:showSerName val="0"/>
          <c:showPercent val="0"/>
          <c:showBubbleSize val="0"/>
        </c:dLbls>
        <c:gapWidth val="163"/>
        <c:axId val="334505816"/>
        <c:axId val="334503464"/>
      </c:barChart>
      <c:catAx>
        <c:axId val="334505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000" b="0" i="0" u="none" strike="noStrike" kern="1200" baseline="0">
                <a:solidFill>
                  <a:schemeClr val="tx1"/>
                </a:solidFill>
                <a:latin typeface="+mn-lt"/>
                <a:ea typeface="+mn-ea"/>
                <a:cs typeface="+mn-cs"/>
              </a:defRPr>
            </a:pPr>
            <a:endParaRPr lang="en-US"/>
          </a:p>
        </c:txPr>
        <c:crossAx val="334503464"/>
        <c:crosses val="autoZero"/>
        <c:auto val="0"/>
        <c:lblAlgn val="ctr"/>
        <c:lblOffset val="100"/>
        <c:noMultiLvlLbl val="0"/>
      </c:catAx>
      <c:valAx>
        <c:axId val="334503464"/>
        <c:scaling>
          <c:orientation val="minMax"/>
          <c:max val="1.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sz="900" b="0" dirty="0">
                    <a:solidFill>
                      <a:schemeClr val="tx1"/>
                    </a:solidFill>
                  </a:rPr>
                  <a:t>Percentage of rated electric range</a:t>
                </a:r>
              </a:p>
            </c:rich>
          </c:tx>
          <c:layout>
            <c:manualLayout>
              <c:xMode val="edge"/>
              <c:yMode val="edge"/>
              <c:x val="0.47032136713017886"/>
              <c:y val="0.905979384654924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34505816"/>
        <c:crosses val="autoZero"/>
        <c:crossBetween val="between"/>
        <c:majorUnit val="0.25"/>
      </c:valAx>
      <c:spPr>
        <a:noFill/>
        <a:ln w="12700">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0.03835</cdr:x>
      <cdr:y>0.47085</cdr:y>
    </cdr:from>
    <cdr:to>
      <cdr:x>0.87255</cdr:x>
      <cdr:y>0.57919</cdr:y>
    </cdr:to>
    <cdr:sp macro="" textlink="">
      <cdr:nvSpPr>
        <cdr:cNvPr id="2" name="TextBox 1">
          <a:extLst xmlns:a="http://schemas.openxmlformats.org/drawingml/2006/main">
            <a:ext uri="{FF2B5EF4-FFF2-40B4-BE49-F238E27FC236}">
              <a16:creationId xmlns:a16="http://schemas.microsoft.com/office/drawing/2014/main" id="{7027CCA5-F2D4-499A-A225-D3872E288239}"/>
            </a:ext>
          </a:extLst>
        </cdr:cNvPr>
        <cdr:cNvSpPr txBox="1"/>
      </cdr:nvSpPr>
      <cdr:spPr>
        <a:xfrm xmlns:a="http://schemas.openxmlformats.org/drawingml/2006/main">
          <a:off x="168149" y="1349298"/>
          <a:ext cx="3657621" cy="310467"/>
        </a:xfrm>
        <a:prstGeom xmlns:a="http://schemas.openxmlformats.org/drawingml/2006/main" prst="rect">
          <a:avLst/>
        </a:prstGeom>
        <a:solidFill xmlns:a="http://schemas.openxmlformats.org/drawingml/2006/main">
          <a:schemeClr val="bg1"/>
        </a:solidFill>
        <a:ln xmlns:a="http://schemas.openxmlformats.org/drawingml/2006/main">
          <a:solidFill>
            <a:srgbClr val="3B8557"/>
          </a:solidFill>
        </a:ln>
      </cdr:spPr>
      <cdr:txBody>
        <a:bodyPr xmlns:a="http://schemas.openxmlformats.org/drawingml/2006/main" vertOverflow="clip" wrap="none" rtlCol="0"/>
        <a:lstStyle xmlns:a="http://schemas.openxmlformats.org/drawingml/2006/main"/>
        <a:p xmlns:a="http://schemas.openxmlformats.org/drawingml/2006/main">
          <a:r>
            <a:rPr lang="en-US" sz="1200" b="1" dirty="0">
              <a:solidFill>
                <a:srgbClr val="3B8557"/>
              </a:solidFill>
            </a:rPr>
            <a:t>PHEVs benefiting from daily workplace charge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2113" cy="462273"/>
          </a:xfrm>
          <a:prstGeom prst="rect">
            <a:avLst/>
          </a:prstGeom>
        </p:spPr>
        <p:txBody>
          <a:bodyPr vert="horz" lIns="90411" tIns="45205" rIns="90411" bIns="45205" rtlCol="0"/>
          <a:lstStyle>
            <a:lvl1pPr algn="l">
              <a:defRPr sz="1200"/>
            </a:lvl1pPr>
          </a:lstStyle>
          <a:p>
            <a:endParaRPr lang="en-US"/>
          </a:p>
        </p:txBody>
      </p:sp>
      <p:sp>
        <p:nvSpPr>
          <p:cNvPr id="3" name="Date Placeholder 2"/>
          <p:cNvSpPr>
            <a:spLocks noGrp="1"/>
          </p:cNvSpPr>
          <p:nvPr>
            <p:ph type="dt" sz="quarter" idx="1"/>
          </p:nvPr>
        </p:nvSpPr>
        <p:spPr>
          <a:xfrm>
            <a:off x="3936410" y="1"/>
            <a:ext cx="3012113" cy="462273"/>
          </a:xfrm>
          <a:prstGeom prst="rect">
            <a:avLst/>
          </a:prstGeom>
        </p:spPr>
        <p:txBody>
          <a:bodyPr vert="horz" lIns="90411" tIns="45205" rIns="90411" bIns="45205" rtlCol="0"/>
          <a:lstStyle>
            <a:lvl1pPr algn="r">
              <a:defRPr sz="1200"/>
            </a:lvl1pPr>
          </a:lstStyle>
          <a:p>
            <a:fld id="{53B25160-F5A5-4441-A6CC-6B2CD1C2B56D}" type="datetimeFigureOut">
              <a:rPr lang="en-US" smtClean="0"/>
              <a:t>10/28/2018</a:t>
            </a:fld>
            <a:endParaRPr lang="en-US"/>
          </a:p>
        </p:txBody>
      </p:sp>
      <p:sp>
        <p:nvSpPr>
          <p:cNvPr id="4" name="Footer Placeholder 3"/>
          <p:cNvSpPr>
            <a:spLocks noGrp="1"/>
          </p:cNvSpPr>
          <p:nvPr>
            <p:ph type="ftr" sz="quarter" idx="2"/>
          </p:nvPr>
        </p:nvSpPr>
        <p:spPr>
          <a:xfrm>
            <a:off x="2" y="8773802"/>
            <a:ext cx="3012113" cy="462273"/>
          </a:xfrm>
          <a:prstGeom prst="rect">
            <a:avLst/>
          </a:prstGeom>
        </p:spPr>
        <p:txBody>
          <a:bodyPr vert="horz" lIns="90411" tIns="45205" rIns="90411" bIns="45205" rtlCol="0" anchor="b"/>
          <a:lstStyle>
            <a:lvl1pPr algn="l">
              <a:defRPr sz="1200"/>
            </a:lvl1pPr>
          </a:lstStyle>
          <a:p>
            <a:endParaRPr lang="en-US"/>
          </a:p>
        </p:txBody>
      </p:sp>
      <p:sp>
        <p:nvSpPr>
          <p:cNvPr id="5" name="Slide Number Placeholder 4"/>
          <p:cNvSpPr>
            <a:spLocks noGrp="1"/>
          </p:cNvSpPr>
          <p:nvPr>
            <p:ph type="sldNum" sz="quarter" idx="3"/>
          </p:nvPr>
        </p:nvSpPr>
        <p:spPr>
          <a:xfrm>
            <a:off x="3936410" y="8773802"/>
            <a:ext cx="3012113" cy="462273"/>
          </a:xfrm>
          <a:prstGeom prst="rect">
            <a:avLst/>
          </a:prstGeom>
        </p:spPr>
        <p:txBody>
          <a:bodyPr vert="horz" lIns="90411" tIns="45205" rIns="90411" bIns="45205" rtlCol="0" anchor="b"/>
          <a:lstStyle>
            <a:lvl1pPr algn="r">
              <a:defRPr sz="1200"/>
            </a:lvl1pPr>
          </a:lstStyle>
          <a:p>
            <a:fld id="{5ED52196-FB42-4167-B24B-1D8823BB959C}" type="slidenum">
              <a:rPr lang="en-US" smtClean="0"/>
              <a:t>‹#›</a:t>
            </a:fld>
            <a:endParaRPr lang="en-US"/>
          </a:p>
        </p:txBody>
      </p:sp>
    </p:spTree>
    <p:extLst>
      <p:ext uri="{BB962C8B-B14F-4D97-AF65-F5344CB8AC3E}">
        <p14:creationId xmlns:p14="http://schemas.microsoft.com/office/powerpoint/2010/main" val="1517768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7"/>
          </a:xfrm>
          <a:prstGeom prst="rect">
            <a:avLst/>
          </a:prstGeom>
        </p:spPr>
        <p:txBody>
          <a:bodyPr vert="horz" lIns="93169" tIns="46583" rIns="93169" bIns="46583" rtlCol="0"/>
          <a:lstStyle>
            <a:lvl1pPr algn="l">
              <a:defRPr sz="1200"/>
            </a:lvl1pPr>
          </a:lstStyle>
          <a:p>
            <a:endParaRPr lang="en-US"/>
          </a:p>
        </p:txBody>
      </p:sp>
      <p:sp>
        <p:nvSpPr>
          <p:cNvPr id="3" name="Date Placeholder 2"/>
          <p:cNvSpPr>
            <a:spLocks noGrp="1"/>
          </p:cNvSpPr>
          <p:nvPr>
            <p:ph type="dt" idx="1"/>
          </p:nvPr>
        </p:nvSpPr>
        <p:spPr>
          <a:xfrm>
            <a:off x="3936770" y="0"/>
            <a:ext cx="3011699" cy="463407"/>
          </a:xfrm>
          <a:prstGeom prst="rect">
            <a:avLst/>
          </a:prstGeom>
        </p:spPr>
        <p:txBody>
          <a:bodyPr vert="horz" lIns="93169" tIns="46583" rIns="93169" bIns="46583" rtlCol="0"/>
          <a:lstStyle>
            <a:lvl1pPr algn="r">
              <a:defRPr sz="1200"/>
            </a:lvl1pPr>
          </a:lstStyle>
          <a:p>
            <a:fld id="{E0566C46-C323-4694-8CB4-228F8664FC55}" type="datetimeFigureOut">
              <a:rPr lang="en-US" smtClean="0"/>
              <a:t>10/28/2018</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93169" tIns="46583" rIns="93169" bIns="46583" rtlCol="0" anchor="ctr"/>
          <a:lstStyle/>
          <a:p>
            <a:endParaRPr lang="en-US"/>
          </a:p>
        </p:txBody>
      </p:sp>
      <p:sp>
        <p:nvSpPr>
          <p:cNvPr id="5" name="Notes Placeholder 4"/>
          <p:cNvSpPr>
            <a:spLocks noGrp="1"/>
          </p:cNvSpPr>
          <p:nvPr>
            <p:ph type="body" sz="quarter" idx="3"/>
          </p:nvPr>
        </p:nvSpPr>
        <p:spPr>
          <a:xfrm>
            <a:off x="695008" y="4444863"/>
            <a:ext cx="5560060" cy="3636704"/>
          </a:xfrm>
          <a:prstGeom prst="rect">
            <a:avLst/>
          </a:prstGeom>
        </p:spPr>
        <p:txBody>
          <a:bodyPr vert="horz" lIns="93169" tIns="46583" rIns="93169"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11699" cy="463406"/>
          </a:xfrm>
          <a:prstGeom prst="rect">
            <a:avLst/>
          </a:prstGeom>
        </p:spPr>
        <p:txBody>
          <a:bodyPr vert="horz" lIns="93169" tIns="46583" rIns="93169"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36770" y="8772670"/>
            <a:ext cx="3011699" cy="463406"/>
          </a:xfrm>
          <a:prstGeom prst="rect">
            <a:avLst/>
          </a:prstGeom>
        </p:spPr>
        <p:txBody>
          <a:bodyPr vert="horz" lIns="93169" tIns="46583" rIns="93169" bIns="46583" rtlCol="0" anchor="b"/>
          <a:lstStyle>
            <a:lvl1pPr algn="r">
              <a:defRPr sz="1200"/>
            </a:lvl1pPr>
          </a:lstStyle>
          <a:p>
            <a:fld id="{D9C58C58-A4B5-40FF-AC30-9F09F17619D4}" type="slidenum">
              <a:rPr lang="en-US" smtClean="0"/>
              <a:t>‹#›</a:t>
            </a:fld>
            <a:endParaRPr lang="en-US"/>
          </a:p>
        </p:txBody>
      </p:sp>
    </p:spTree>
    <p:extLst>
      <p:ext uri="{BB962C8B-B14F-4D97-AF65-F5344CB8AC3E}">
        <p14:creationId xmlns:p14="http://schemas.microsoft.com/office/powerpoint/2010/main" val="304137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1</a:t>
            </a:fld>
            <a:endParaRPr lang="en-US"/>
          </a:p>
        </p:txBody>
      </p:sp>
    </p:spTree>
    <p:extLst>
      <p:ext uri="{BB962C8B-B14F-4D97-AF65-F5344CB8AC3E}">
        <p14:creationId xmlns:p14="http://schemas.microsoft.com/office/powerpoint/2010/main" val="209600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PHEVs are more common </a:t>
            </a:r>
            <a:r>
              <a:rPr lang="en-US" baseline="0" dirty="0" smtClean="0"/>
              <a:t>in most of the upper Midwest but the mix of Plug-in hybrid electric vehicles vs all electric </a:t>
            </a:r>
            <a:r>
              <a:rPr lang="en-US" baseline="0" dirty="0" smtClean="0"/>
              <a:t>is changing in terms of new sales, Tesla, Leafs. Nationally</a:t>
            </a:r>
            <a:r>
              <a:rPr lang="en-US" baseline="0" dirty="0" smtClean="0"/>
              <a:t>, as of J</a:t>
            </a:r>
            <a:r>
              <a:rPr lang="en-US" b="1" baseline="0" dirty="0" smtClean="0"/>
              <a:t>une 2018 BEVS are 52% of the market vs 48% PHEVs</a:t>
            </a:r>
            <a:r>
              <a:rPr lang="en-US" b="1" baseline="0" dirty="0" smtClean="0"/>
              <a:t>.</a:t>
            </a:r>
            <a:r>
              <a:rPr lang="fi-FI" b="1" baseline="0" dirty="0" smtClean="0"/>
              <a:t> </a:t>
            </a:r>
          </a:p>
          <a:p>
            <a:endParaRPr lang="fi-FI" b="1" baseline="0" dirty="0" smtClean="0"/>
          </a:p>
          <a:p>
            <a:r>
              <a:rPr lang="fi-FI" b="1" baseline="0" dirty="0" smtClean="0"/>
              <a:t>llinois 2014 to 2017 saw a 34% growth rate; but for BEVs in this same time period saw a 131% rate in sales.</a:t>
            </a:r>
            <a:endParaRPr lang="en-US" b="1" dirty="0"/>
          </a:p>
        </p:txBody>
      </p:sp>
      <p:sp>
        <p:nvSpPr>
          <p:cNvPr id="4" name="Slide Number Placeholder 3"/>
          <p:cNvSpPr>
            <a:spLocks noGrp="1"/>
          </p:cNvSpPr>
          <p:nvPr>
            <p:ph type="sldNum" sz="quarter" idx="10"/>
          </p:nvPr>
        </p:nvSpPr>
        <p:spPr/>
        <p:txBody>
          <a:bodyPr/>
          <a:lstStyle/>
          <a:p>
            <a:fld id="{D9C58C58-A4B5-40FF-AC30-9F09F17619D4}" type="slidenum">
              <a:rPr lang="en-US" smtClean="0"/>
              <a:t>10</a:t>
            </a:fld>
            <a:endParaRPr lang="en-US"/>
          </a:p>
        </p:txBody>
      </p:sp>
    </p:spTree>
    <p:extLst>
      <p:ext uri="{BB962C8B-B14F-4D97-AF65-F5344CB8AC3E}">
        <p14:creationId xmlns:p14="http://schemas.microsoft.com/office/powerpoint/2010/main" val="387282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switch</a:t>
            </a:r>
            <a:r>
              <a:rPr lang="en-US" sz="1200" kern="1200" baseline="0" dirty="0" smtClean="0">
                <a:solidFill>
                  <a:schemeClr val="tx1"/>
                </a:solidFill>
                <a:effectLst/>
                <a:latin typeface="+mn-lt"/>
                <a:ea typeface="+mn-ea"/>
                <a:cs typeface="+mn-cs"/>
              </a:rPr>
              <a:t> to Workplace Charging another way municipalities can show </a:t>
            </a:r>
            <a:r>
              <a:rPr lang="en-US" sz="1200" kern="1200" baseline="0" dirty="0" err="1" smtClean="0">
                <a:solidFill>
                  <a:schemeClr val="tx1"/>
                </a:solidFill>
                <a:effectLst/>
                <a:latin typeface="+mn-lt"/>
                <a:ea typeface="+mn-ea"/>
                <a:cs typeface="+mn-cs"/>
              </a:rPr>
              <a:t>ledership</a:t>
            </a:r>
            <a:r>
              <a:rPr lang="en-US"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Model 3 effect in July and August is big, taking Tesla shares of PEVs above 50%.  PHEVs are still growing in total in 2018, though losing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PHEV 20 to 30 mile range include:  Ford Fusion, Prius Prime, New Outlander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PHEV 9-19 mile range</a:t>
            </a:r>
            <a:r>
              <a:rPr lang="en-US" sz="1200" kern="1200" baseline="0" dirty="0" smtClean="0">
                <a:solidFill>
                  <a:schemeClr val="tx1"/>
                </a:solidFill>
                <a:effectLst/>
                <a:latin typeface="+mn-lt"/>
                <a:ea typeface="+mn-ea"/>
                <a:cs typeface="+mn-cs"/>
              </a:rPr>
              <a:t> include:  BMW, </a:t>
            </a:r>
            <a:r>
              <a:rPr lang="en-US" sz="1200" kern="1200" baseline="0" dirty="0" err="1" smtClean="0">
                <a:solidFill>
                  <a:schemeClr val="tx1"/>
                </a:solidFill>
                <a:effectLst/>
                <a:latin typeface="+mn-lt"/>
                <a:ea typeface="+mn-ea"/>
                <a:cs typeface="+mn-cs"/>
              </a:rPr>
              <a:t>Porche</a:t>
            </a:r>
            <a:r>
              <a:rPr lang="en-US" sz="1200" kern="1200" baseline="0" dirty="0" smtClean="0">
                <a:solidFill>
                  <a:schemeClr val="tx1"/>
                </a:solidFill>
                <a:effectLst/>
                <a:latin typeface="+mn-lt"/>
                <a:ea typeface="+mn-ea"/>
                <a:cs typeface="+mn-cs"/>
              </a:rPr>
              <a:t>, Volvo and Mercedes line.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C58C58-A4B5-40FF-AC30-9F09F17619D4}" type="slidenum">
              <a:rPr lang="en-US" smtClean="0"/>
              <a:t>11</a:t>
            </a:fld>
            <a:endParaRPr lang="en-US"/>
          </a:p>
        </p:txBody>
      </p:sp>
    </p:spTree>
    <p:extLst>
      <p:ext uri="{BB962C8B-B14F-4D97-AF65-F5344CB8AC3E}">
        <p14:creationId xmlns:p14="http://schemas.microsoft.com/office/powerpoint/2010/main" val="64664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study</a:t>
            </a:r>
            <a:r>
              <a:rPr lang="en-US" baseline="0" dirty="0" smtClean="0"/>
              <a:t> done by our sister laboratory National Renewable Energy Laboratory that Plug-in hybrids are 2 x more likely than all electric long range vehicles to use work and public charging.</a:t>
            </a:r>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12</a:t>
            </a:fld>
            <a:endParaRPr lang="en-US"/>
          </a:p>
        </p:txBody>
      </p:sp>
    </p:spTree>
    <p:extLst>
      <p:ext uri="{BB962C8B-B14F-4D97-AF65-F5344CB8AC3E}">
        <p14:creationId xmlns:p14="http://schemas.microsoft.com/office/powerpoint/2010/main" val="1553099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a big way to show leadership.</a:t>
            </a:r>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13</a:t>
            </a:fld>
            <a:endParaRPr lang="en-US"/>
          </a:p>
        </p:txBody>
      </p:sp>
    </p:spTree>
    <p:extLst>
      <p:ext uri="{BB962C8B-B14F-4D97-AF65-F5344CB8AC3E}">
        <p14:creationId xmlns:p14="http://schemas.microsoft.com/office/powerpoint/2010/main" val="423496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14</a:t>
            </a:fld>
            <a:endParaRPr lang="en-US"/>
          </a:p>
        </p:txBody>
      </p:sp>
    </p:spTree>
    <p:extLst>
      <p:ext uri="{BB962C8B-B14F-4D97-AF65-F5344CB8AC3E}">
        <p14:creationId xmlns:p14="http://schemas.microsoft.com/office/powerpoint/2010/main" val="200800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p:txBody>
          <a:bodyPr>
            <a:normAutofit/>
          </a:bodyPr>
          <a:lstStyle/>
          <a:p>
            <a:pPr eaLnBrk="1" hangingPunct="1"/>
            <a:r>
              <a:rPr lang="en-US" b="0" i="0" baseline="0" dirty="0" smtClean="0">
                <a:latin typeface="Arial" charset="0"/>
              </a:rPr>
              <a:t>There are several Clean Cities handbooks which are great resources for fleet managers, station owners/operators, and </a:t>
            </a:r>
            <a:r>
              <a:rPr lang="en-US" dirty="0" smtClean="0">
                <a:latin typeface="Arial" charset="0"/>
              </a:rPr>
              <a:t>drivers</a:t>
            </a:r>
            <a:r>
              <a:rPr lang="en-US" b="0" i="0" baseline="0" dirty="0" smtClean="0">
                <a:latin typeface="Arial" charset="0"/>
              </a:rPr>
              <a:t>:</a:t>
            </a:r>
          </a:p>
          <a:p>
            <a:pPr eaLnBrk="1" hangingPunct="1"/>
            <a:endParaRPr lang="en-US" b="0" i="0" baseline="0" dirty="0" smtClean="0">
              <a:latin typeface="Arial" charset="0"/>
            </a:endParaRPr>
          </a:p>
          <a:p>
            <a:pPr marL="171450" indent="-171450" eaLnBrk="1" hangingPunct="1">
              <a:buFont typeface="Arial" panose="020B0604020202020204" pitchFamily="34" charset="0"/>
              <a:buChar char="•"/>
            </a:pPr>
            <a:r>
              <a:rPr lang="en-US" b="0" i="0" baseline="0" dirty="0" smtClean="0">
                <a:latin typeface="Arial" charset="0"/>
              </a:rPr>
              <a:t>The Clean Cities Plug-In Electric Vehicle Handbook for Fleet Managers </a:t>
            </a:r>
          </a:p>
          <a:p>
            <a:pPr eaLnBrk="1" hangingPunct="1"/>
            <a:endParaRPr lang="en-US" b="0" i="0" baseline="0" dirty="0" smtClean="0">
              <a:latin typeface="Arial" charset="0"/>
            </a:endParaRPr>
          </a:p>
          <a:p>
            <a:pPr marL="171450" indent="-171450" eaLnBrk="1" hangingPunct="1">
              <a:buFont typeface="Arial" panose="020B0604020202020204" pitchFamily="34" charset="0"/>
              <a:buChar char="•"/>
            </a:pPr>
            <a:r>
              <a:rPr lang="en-US" b="0" i="0" baseline="0" dirty="0" smtClean="0">
                <a:latin typeface="Arial" charset="0"/>
              </a:rPr>
              <a:t>The Clean Cities Plug-In Electric Vehicle Handbook for Workplace Charging Hosts</a:t>
            </a:r>
          </a:p>
          <a:p>
            <a:pPr eaLnBrk="1" hangingPunct="1"/>
            <a:endParaRPr lang="en-US" b="1" i="1" baseline="0" dirty="0" smtClean="0">
              <a:latin typeface="Arial" charset="0"/>
            </a:endParaRPr>
          </a:p>
          <a:p>
            <a:pPr marL="171450" indent="-171450" eaLnBrk="1" hangingPunct="1">
              <a:buFont typeface="Arial" panose="020B0604020202020204" pitchFamily="34" charset="0"/>
              <a:buChar char="•"/>
            </a:pPr>
            <a:r>
              <a:rPr lang="en-US" b="0" i="0" baseline="0" dirty="0" smtClean="0">
                <a:latin typeface="Arial" charset="0"/>
              </a:rPr>
              <a:t>The Clean Cities Plug-In Electric Vehicle Handbook for Public Charging Station Hosts</a:t>
            </a:r>
            <a:endParaRPr lang="en-US" b="0" i="0" dirty="0" smtClean="0">
              <a:latin typeface="Arial"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26C01CDE-2E11-4468-AA72-EE350E39C4C0}" type="slidenum">
              <a:rPr lang="en-US"/>
              <a:pPr/>
              <a:t>15</a:t>
            </a:fld>
            <a:endParaRPr lang="en-US" dirty="0"/>
          </a:p>
        </p:txBody>
      </p:sp>
    </p:spTree>
    <p:extLst>
      <p:ext uri="{BB962C8B-B14F-4D97-AF65-F5344CB8AC3E}">
        <p14:creationId xmlns:p14="http://schemas.microsoft.com/office/powerpoint/2010/main" val="86372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i="1" dirty="0">
                <a:latin typeface="Arial" pitchFamily="34" charset="0"/>
                <a:ea typeface="ＭＳ Ｐゴシック" pitchFamily="-65" charset="-128"/>
                <a:cs typeface="ＭＳ Ｐゴシック" pitchFamily="-105" charset="-128"/>
              </a:rPr>
              <a:t>All links will be provided in a slide at the end of the presentation. The final slide can be distributed to the audience for further information.</a:t>
            </a:r>
          </a:p>
          <a:p>
            <a:endParaRPr lang="en-US" dirty="0">
              <a:latin typeface="Arial" pitchFamily="34" charset="0"/>
              <a:ea typeface="ＭＳ Ｐゴシック" pitchFamily="-65" charset="-128"/>
              <a:cs typeface="ＭＳ Ｐゴシック" pitchFamily="-105" charset="-128"/>
            </a:endParaRPr>
          </a:p>
          <a:p>
            <a:pPr marL="171450" lvl="0" indent="-171450">
              <a:buFont typeface="Arial" panose="020B0604020202020204" pitchFamily="34" charset="0"/>
              <a:buChar char="•"/>
            </a:pPr>
            <a:r>
              <a:rPr lang="en-US" dirty="0">
                <a:latin typeface="Arial" pitchFamily="34" charset="0"/>
                <a:ea typeface="ＭＳ Ｐゴシック" pitchFamily="-65" charset="-128"/>
                <a:cs typeface="ＭＳ Ｐゴシック" pitchFamily="-105" charset="-128"/>
              </a:rPr>
              <a:t>Return on investment tools</a:t>
            </a:r>
            <a:r>
              <a:rPr lang="en-US" dirty="0" smtClean="0">
                <a:latin typeface="Arial" pitchFamily="34" charset="0"/>
                <a:ea typeface="ＭＳ Ｐゴシック" pitchFamily="-65" charset="-128"/>
                <a:cs typeface="ＭＳ Ｐゴシック" pitchFamily="-105" charset="-128"/>
              </a:rPr>
              <a:t>: Especially</a:t>
            </a:r>
            <a:r>
              <a:rPr lang="en-US" baseline="0" dirty="0" smtClean="0">
                <a:latin typeface="Arial" pitchFamily="34" charset="0"/>
                <a:ea typeface="ＭＳ Ｐゴシック" pitchFamily="-65" charset="-128"/>
                <a:cs typeface="ＭＳ Ｐゴシック" pitchFamily="-105" charset="-128"/>
              </a:rPr>
              <a:t> tailored for fleets.</a:t>
            </a:r>
            <a:endParaRPr lang="en-US" dirty="0">
              <a:latin typeface="Arial" pitchFamily="34" charset="0"/>
              <a:ea typeface="ＭＳ Ｐゴシック" pitchFamily="-65" charset="-128"/>
              <a:cs typeface="ＭＳ Ｐゴシック" pitchFamily="-105" charset="-128"/>
            </a:endParaRPr>
          </a:p>
          <a:p>
            <a:pPr marL="628650" lvl="1" indent="-171450">
              <a:buFont typeface="Arial" panose="020B0604020202020204" pitchFamily="34" charset="0"/>
              <a:buChar char="•"/>
            </a:pPr>
            <a:r>
              <a:rPr lang="en-US" dirty="0">
                <a:latin typeface="Arial" pitchFamily="34" charset="0"/>
                <a:ea typeface="ＭＳ Ｐゴシック" pitchFamily="-65" charset="-128"/>
                <a:cs typeface="Arial" pitchFamily="34" charset="0"/>
              </a:rPr>
              <a:t>Alternative Fuels Data Center (AFDC) Vehicle Cost Calculator, which allows users to compare cost of ownership and emissions for most vehicle models. </a:t>
            </a:r>
          </a:p>
          <a:p>
            <a:pPr lvl="0"/>
            <a:endParaRPr lang="en-US" dirty="0">
              <a:latin typeface="Arial" pitchFamily="34" charset="0"/>
              <a:ea typeface="ＭＳ Ｐゴシック" pitchFamily="-65" charset="-128"/>
              <a:cs typeface="ＭＳ Ｐゴシック" pitchFamily="-105" charset="-128"/>
            </a:endParaRPr>
          </a:p>
          <a:p>
            <a:pPr marL="171450" lvl="0" indent="-171450">
              <a:buFont typeface="Arial" panose="020B0604020202020204" pitchFamily="34" charset="0"/>
              <a:buChar char="•"/>
            </a:pPr>
            <a:r>
              <a:rPr lang="en-US" dirty="0">
                <a:latin typeface="Arial" pitchFamily="34" charset="0"/>
                <a:ea typeface="ＭＳ Ｐゴシック" pitchFamily="-65" charset="-128"/>
                <a:cs typeface="ＭＳ Ｐゴシック" pitchFamily="-105" charset="-128"/>
              </a:rPr>
              <a:t>Emissions tools:</a:t>
            </a:r>
          </a:p>
          <a:p>
            <a:pPr marL="628650" lvl="1" indent="-171450">
              <a:buFont typeface="Arial" panose="020B0604020202020204" pitchFamily="34" charset="0"/>
              <a:buChar char="•"/>
            </a:pPr>
            <a:r>
              <a:rPr lang="en-US" dirty="0">
                <a:latin typeface="Arial" pitchFamily="34" charset="0"/>
                <a:ea typeface="ＭＳ Ｐゴシック" pitchFamily="-65" charset="-128"/>
                <a:cs typeface="Arial" pitchFamily="34" charset="0"/>
              </a:rPr>
              <a:t>The life cycle emissions of an EV or PHEV depend on the sources of electricity used to charge it, which vary by region. HEVs have similar life cycle emissions to conventional vehicles.</a:t>
            </a:r>
          </a:p>
          <a:p>
            <a:pPr lvl="1"/>
            <a:endParaRPr lang="en-US" dirty="0">
              <a:latin typeface="Arial" pitchFamily="34" charset="0"/>
              <a:ea typeface="ＭＳ Ｐゴシック" pitchFamily="-65" charset="-128"/>
              <a:cs typeface="Arial" pitchFamily="34" charset="0"/>
            </a:endParaRPr>
          </a:p>
          <a:p>
            <a:pPr marL="628650" lvl="1" indent="-171450">
              <a:buFont typeface="Arial" panose="020B0604020202020204" pitchFamily="34" charset="0"/>
              <a:buChar char="•"/>
            </a:pPr>
            <a:r>
              <a:rPr lang="en-US" dirty="0">
                <a:latin typeface="Arial" pitchFamily="34" charset="0"/>
                <a:ea typeface="ＭＳ Ｐゴシック" pitchFamily="-65" charset="-128"/>
                <a:cs typeface="Arial" pitchFamily="34" charset="0"/>
              </a:rPr>
              <a:t>The AFLEET tool, which calculates a fleet's petroleum use, cost of ownership, and air pollutant and GHG emissions, is helpful for determining a vehicle’s or fleet’s emissions over the lifetime of the vehicle.</a:t>
            </a:r>
          </a:p>
          <a:p>
            <a:pPr lvl="1"/>
            <a:endParaRPr lang="en-US" dirty="0">
              <a:latin typeface="Arial" pitchFamily="34" charset="0"/>
              <a:ea typeface="ＭＳ Ｐゴシック" pitchFamily="-65" charset="-128"/>
              <a:cs typeface="Arial" pitchFamily="34" charset="0"/>
            </a:endParaRPr>
          </a:p>
          <a:p>
            <a:pPr marL="628650" lvl="1" indent="-171450">
              <a:buFont typeface="Arial" panose="020B0604020202020204" pitchFamily="34" charset="0"/>
              <a:buChar char="•"/>
            </a:pPr>
            <a:r>
              <a:rPr lang="en-US" dirty="0">
                <a:latin typeface="Arial" pitchFamily="34" charset="0"/>
                <a:ea typeface="ＭＳ Ｐゴシック" pitchFamily="-65" charset="-128"/>
                <a:cs typeface="Arial" pitchFamily="34" charset="0"/>
              </a:rPr>
              <a:t>The AFDC EV Emissions page can help determine the breakdown of the electricity sources used to charge EVs and PHEVs in your area, and the resulting life cycle emissions.</a:t>
            </a:r>
          </a:p>
          <a:p>
            <a:pPr marL="448650" lvl="1"/>
            <a:endParaRPr lang="en-US" dirty="0">
              <a:latin typeface="Arial" pitchFamily="34" charset="0"/>
              <a:ea typeface="ＭＳ Ｐゴシック" pitchFamily="-65" charset="-128"/>
              <a:cs typeface="ＭＳ Ｐゴシック" pitchFamily="-105" charset="-128"/>
            </a:endParaRPr>
          </a:p>
          <a:p>
            <a:pPr marL="171450" lvl="0" indent="-171450">
              <a:buFont typeface="Arial" panose="020B0604020202020204" pitchFamily="34" charset="0"/>
              <a:buChar char="•"/>
            </a:pPr>
            <a:r>
              <a:rPr lang="en-US" dirty="0">
                <a:latin typeface="Arial" pitchFamily="34" charset="0"/>
                <a:ea typeface="ＭＳ Ｐゴシック" pitchFamily="-65" charset="-128"/>
                <a:cs typeface="ＭＳ Ｐゴシック" pitchFamily="-105" charset="-128"/>
              </a:rPr>
              <a:t>AFDC PEV Readiness Scorecard:</a:t>
            </a:r>
          </a:p>
          <a:p>
            <a:pPr marL="628650" lvl="1" indent="-171450">
              <a:buFont typeface="Arial" panose="020B0604020202020204" pitchFamily="34" charset="0"/>
              <a:buChar char="•"/>
            </a:pPr>
            <a:r>
              <a:rPr lang="en-US" dirty="0">
                <a:latin typeface="Arial" pitchFamily="34" charset="0"/>
                <a:ea typeface="ＭＳ Ｐゴシック" pitchFamily="-65" charset="-128"/>
                <a:cs typeface="Arial" pitchFamily="34" charset="0"/>
              </a:rPr>
              <a:t>The Plug-In Electric Vehicle Readiness Scorecard helps communities assess their readiness for the arrival of PEVs and EVSE, and helps communities by suggesting next steps in areas they can potentially improve.</a:t>
            </a:r>
          </a:p>
          <a:p>
            <a:endParaRPr lang="en-US" dirty="0">
              <a:latin typeface="Arial" pitchFamily="34" charset="0"/>
              <a:ea typeface="ＭＳ Ｐゴシック" pitchFamily="-65" charset="-128"/>
              <a:cs typeface="ＭＳ Ｐゴシック" pitchFamily="-105" charset="-128"/>
            </a:endParaRPr>
          </a:p>
          <a:p>
            <a:pPr marL="171450" lvl="0" indent="-171450">
              <a:buFont typeface="Arial" panose="020B0604020202020204" pitchFamily="34" charset="0"/>
              <a:buChar char="•"/>
            </a:pPr>
            <a:r>
              <a:rPr lang="en-US" dirty="0">
                <a:latin typeface="Arial" pitchFamily="34" charset="0"/>
                <a:ea typeface="ＭＳ Ｐゴシック" pitchFamily="-65" charset="-128"/>
                <a:cs typeface="ＭＳ Ｐゴシック" pitchFamily="-105" charset="-128"/>
              </a:rPr>
              <a:t>Fleets and individuals are encouraged to use these customizable tools to find their own payback and emissions outputs.</a:t>
            </a:r>
          </a:p>
          <a:p>
            <a:pPr lvl="0"/>
            <a:endParaRPr lang="en-US" dirty="0">
              <a:latin typeface="Arial" pitchFamily="34" charset="0"/>
              <a:ea typeface="ＭＳ Ｐゴシック" pitchFamily="-65" charset="-128"/>
              <a:cs typeface="ＭＳ Ｐゴシック" pitchFamily="-105" charset="-128"/>
            </a:endParaRPr>
          </a:p>
          <a:p>
            <a:pPr marL="171450" lvl="0" indent="-171450">
              <a:buFont typeface="Arial" panose="020B0604020202020204" pitchFamily="34" charset="0"/>
              <a:buChar char="•"/>
            </a:pPr>
            <a:r>
              <a:rPr lang="en-US" dirty="0">
                <a:latin typeface="Arial" pitchFamily="34" charset="0"/>
                <a:ea typeface="ＭＳ Ｐゴシック" pitchFamily="-65" charset="-128"/>
                <a:cs typeface="ＭＳ Ｐゴシック" pitchFamily="-105" charset="-128"/>
              </a:rPr>
              <a:t>For a current list of available electric drive vehicles, see the AFDC  Light- and Heavy-Duty Vehicle searches.</a:t>
            </a:r>
          </a:p>
          <a:p>
            <a:pPr lvl="0"/>
            <a:endParaRPr lang="en-US" dirty="0">
              <a:latin typeface="Arial" pitchFamily="34" charset="0"/>
              <a:ea typeface="ＭＳ Ｐゴシック" pitchFamily="-65" charset="-128"/>
              <a:cs typeface="ＭＳ Ｐゴシック" pitchFamily="-105" charset="-128"/>
            </a:endParaRPr>
          </a:p>
          <a:p>
            <a:pPr lvl="0"/>
            <a:r>
              <a:rPr lang="en-US" dirty="0">
                <a:latin typeface="Arial" pitchFamily="34" charset="0"/>
                <a:ea typeface="ＭＳ Ｐゴシック" pitchFamily="-65" charset="-128"/>
                <a:cs typeface="ＭＳ Ｐゴシック" pitchFamily="-105" charset="-128"/>
              </a:rPr>
              <a:t>Other resources include the FuelEconomy.gov’s alternative fuel vehicles (AFV) page, Plug-In America’s Vehicle Tracker, and the Clean Cities Vehicle Buyer’s Guide.   </a:t>
            </a:r>
          </a:p>
        </p:txBody>
      </p:sp>
      <p:sp>
        <p:nvSpPr>
          <p:cNvPr id="4" name="Slide Number Placeholder 3"/>
          <p:cNvSpPr>
            <a:spLocks noGrp="1"/>
          </p:cNvSpPr>
          <p:nvPr>
            <p:ph type="sldNum" sz="quarter" idx="10"/>
          </p:nvPr>
        </p:nvSpPr>
        <p:spPr/>
        <p:txBody>
          <a:bodyPr/>
          <a:lstStyle/>
          <a:p>
            <a:fld id="{442AA591-0D12-43BC-BB09-F031C0AC363F}" type="slidenum">
              <a:rPr lang="en-US" smtClean="0"/>
              <a:pPr/>
              <a:t>16</a:t>
            </a:fld>
            <a:endParaRPr lang="en-US" dirty="0"/>
          </a:p>
        </p:txBody>
      </p:sp>
    </p:spTree>
    <p:extLst>
      <p:ext uri="{BB962C8B-B14F-4D97-AF65-F5344CB8AC3E}">
        <p14:creationId xmlns:p14="http://schemas.microsoft.com/office/powerpoint/2010/main" val="799519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6262"/>
          </a:xfrm>
        </p:spPr>
      </p:sp>
      <p:sp>
        <p:nvSpPr>
          <p:cNvPr id="3" name="Notes Placeholder 2"/>
          <p:cNvSpPr>
            <a:spLocks noGrp="1"/>
          </p:cNvSpPr>
          <p:nvPr>
            <p:ph type="body" idx="1"/>
          </p:nvPr>
        </p:nvSpPr>
        <p:spPr/>
        <p:txBody>
          <a:bodyPr/>
          <a:lstStyle/>
          <a:p>
            <a:pPr marL="228587" indent="-228587">
              <a:buAutoNum type="arabicPeriod"/>
            </a:pPr>
            <a:r>
              <a:rPr lang="en-US" dirty="0"/>
              <a:t>The</a:t>
            </a:r>
            <a:r>
              <a:rPr lang="en-US" baseline="0" dirty="0"/>
              <a:t> tool start with consumers’ basic needs in terms of vehicle type (car or light truck), size, seats, price range. </a:t>
            </a:r>
          </a:p>
          <a:p>
            <a:pPr marL="228587" indent="-228587">
              <a:buAutoNum type="arabicPeriod"/>
            </a:pPr>
            <a:r>
              <a:rPr lang="en-US" baseline="0" dirty="0"/>
              <a:t>It asked consumer to compare ICE with two more alternative powertrains (definition is given) </a:t>
            </a:r>
          </a:p>
          <a:p>
            <a:pPr marL="228587" indent="-228587">
              <a:buAutoNum type="arabicPeriod"/>
            </a:pPr>
            <a:r>
              <a:rPr lang="en-US" baseline="0" dirty="0"/>
              <a:t>Based on consumer’s needs, it suggest a list of models cross not only different powertrains but also different maker and models. (price information from fueleconomy.gov, our suggestions are based on consumer’s inputs, no intention to favor one maker/model than others)</a:t>
            </a:r>
          </a:p>
          <a:p>
            <a:pPr marL="228587" indent="-228587">
              <a:buAutoNum type="arabicPeriod"/>
            </a:pPr>
            <a:r>
              <a:rPr lang="en-US" baseline="0" dirty="0"/>
              <a:t>Inputs are specific to </a:t>
            </a:r>
            <a:r>
              <a:rPr lang="en-US" baseline="0" dirty="0" err="1"/>
              <a:t>zipcode</a:t>
            </a:r>
            <a:r>
              <a:rPr lang="en-US" baseline="0" dirty="0"/>
              <a:t> in terms of price, default travel time/speed (state level information).</a:t>
            </a:r>
          </a:p>
          <a:p>
            <a:pPr marL="228587" indent="-228587">
              <a:buAutoNum type="arabicPeriod"/>
            </a:pPr>
            <a:r>
              <a:rPr lang="en-US" baseline="0" dirty="0"/>
              <a:t>Based on the </a:t>
            </a:r>
            <a:r>
              <a:rPr lang="en-US" baseline="0" dirty="0" err="1"/>
              <a:t>zipcode</a:t>
            </a:r>
            <a:r>
              <a:rPr lang="en-US" baseline="0" dirty="0"/>
              <a:t>, we provide educational information, such as the weather affects on range, charging locations, local incentive by connecting the tool with existing information from AFDC</a:t>
            </a:r>
          </a:p>
          <a:p>
            <a:pPr marL="228587" indent="-228587">
              <a:buAutoNum type="arabicPeriod"/>
            </a:pPr>
            <a:r>
              <a:rPr lang="en-US" baseline="0" dirty="0"/>
              <a:t>We show the output in both gallons and $ since different consumers may have different perspectives for gasoline price. Total cost of ownership information is from AFDC cost calculator. </a:t>
            </a:r>
          </a:p>
          <a:p>
            <a:pPr marL="228587" indent="-228587">
              <a:buAutoNum type="arabicPeriod"/>
            </a:pPr>
            <a:r>
              <a:rPr lang="en-US" baseline="0" dirty="0"/>
              <a:t>An unique output we have is the saving as a function of average speed, trying to educate consumers how their saving can vary by how they drive the vehicles (example chart shown in the right bottom)</a:t>
            </a:r>
          </a:p>
          <a:p>
            <a:pPr marL="228587" indent="-228587">
              <a:buAutoNum type="arabicPeriod"/>
            </a:pPr>
            <a:endParaRPr lang="en-US" dirty="0"/>
          </a:p>
        </p:txBody>
      </p:sp>
      <p:sp>
        <p:nvSpPr>
          <p:cNvPr id="4" name="Slide Number Placeholder 3"/>
          <p:cNvSpPr>
            <a:spLocks noGrp="1"/>
          </p:cNvSpPr>
          <p:nvPr>
            <p:ph type="sldNum" sz="quarter" idx="10"/>
          </p:nvPr>
        </p:nvSpPr>
        <p:spPr/>
        <p:txBody>
          <a:bodyPr/>
          <a:lstStyle/>
          <a:p>
            <a:pPr defTabSz="914349">
              <a:defRPr/>
            </a:pPr>
            <a:fld id="{3EAA7A1A-8011-3A42-91B8-EE1BD44E4455}" type="slidenum">
              <a:rPr lang="en-US">
                <a:solidFill>
                  <a:prstClr val="black"/>
                </a:solidFill>
                <a:latin typeface="Calibri"/>
              </a:rPr>
              <a:pPr defTabSz="914349">
                <a:defRPr/>
              </a:pPr>
              <a:t>17</a:t>
            </a:fld>
            <a:endParaRPr lang="en-US">
              <a:solidFill>
                <a:prstClr val="black"/>
              </a:solidFill>
              <a:latin typeface="Calibri"/>
            </a:endParaRPr>
          </a:p>
        </p:txBody>
      </p:sp>
    </p:spTree>
    <p:extLst>
      <p:ext uri="{BB962C8B-B14F-4D97-AF65-F5344CB8AC3E}">
        <p14:creationId xmlns:p14="http://schemas.microsoft.com/office/powerpoint/2010/main" val="389422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58C58-A4B5-40FF-AC30-9F09F17619D4}" type="slidenum">
              <a:rPr lang="en-US" smtClean="0"/>
              <a:t>18</a:t>
            </a:fld>
            <a:endParaRPr lang="en-US"/>
          </a:p>
        </p:txBody>
      </p:sp>
    </p:spTree>
    <p:extLst>
      <p:ext uri="{BB962C8B-B14F-4D97-AF65-F5344CB8AC3E}">
        <p14:creationId xmlns:p14="http://schemas.microsoft.com/office/powerpoint/2010/main" val="186846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58C58-A4B5-40FF-AC30-9F09F17619D4}" type="slidenum">
              <a:rPr lang="en-US" smtClean="0"/>
              <a:t>19</a:t>
            </a:fld>
            <a:endParaRPr lang="en-US"/>
          </a:p>
        </p:txBody>
      </p:sp>
    </p:spTree>
    <p:extLst>
      <p:ext uri="{BB962C8B-B14F-4D97-AF65-F5344CB8AC3E}">
        <p14:creationId xmlns:p14="http://schemas.microsoft.com/office/powerpoint/2010/main" val="154574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anose="020B0600070205080204" pitchFamily="34" charset="-128"/>
                <a:cs typeface="ＭＳ Ｐゴシック" pitchFamily="-108" charset="-128"/>
              </a:rPr>
              <a:t>Charging infrastructure is evolving with the vehicle technology. At the outset of the market, expectations were that nearly all charging would occur at home and that public or workplace charging would be of limited use. Those assumptions have proven accurate with the first generation of the technology. As the market expands out of early adopters and the vehicles sold can travel further on a charge, public charging will grow in importance. Although most charging should still occur at home, long range BEVs will need reliable access to fast charging infrastructure for some trips. In addition, drivers without easy access to home charging, such as multi-unit dwellers, residents without a garage, and renters, may rely on public charging or workplace charging to accommodate their daily driving needs. </a:t>
            </a:r>
          </a:p>
          <a:p>
            <a:endParaRPr lang="en-US" sz="1200" kern="1200" dirty="0">
              <a:solidFill>
                <a:schemeClr val="tx1"/>
              </a:solidFill>
              <a:effectLst/>
              <a:latin typeface="+mn-lt"/>
              <a:ea typeface="MS PGothic" panose="020B0600070205080204" pitchFamily="34" charset="-128"/>
              <a:cs typeface="ＭＳ Ｐゴシック" pitchFamily="-108" charset="-128"/>
            </a:endParaRPr>
          </a:p>
          <a:p>
            <a:r>
              <a:rPr lang="en-US" sz="1200" kern="1200" dirty="0">
                <a:solidFill>
                  <a:schemeClr val="tx1"/>
                </a:solidFill>
                <a:effectLst/>
                <a:latin typeface="+mn-lt"/>
                <a:ea typeface="MS PGothic" panose="020B0600070205080204" pitchFamily="34" charset="-128"/>
                <a:cs typeface="ＭＳ Ｐゴシック" pitchFamily="-108" charset="-128"/>
              </a:rPr>
              <a:t>For PHEV drivers, the top of the pyramid related to DC fast charging is not relevant as current PHEVs do not support this charging technology. These vehicles rely on their gasoline engines for long distance travel. </a:t>
            </a:r>
          </a:p>
          <a:p>
            <a:endParaRPr lang="en-US" sz="1200" kern="1200" dirty="0">
              <a:solidFill>
                <a:schemeClr val="tx1"/>
              </a:solidFill>
              <a:effectLst/>
              <a:latin typeface="+mn-lt"/>
              <a:ea typeface="MS PGothic" panose="020B0600070205080204" pitchFamily="34" charset="-128"/>
              <a:cs typeface="ＭＳ Ｐゴシック" pitchFamily="-108" charset="-128"/>
            </a:endParaRPr>
          </a:p>
          <a:p>
            <a:r>
              <a:rPr lang="en-US" sz="1200" kern="1200" dirty="0">
                <a:solidFill>
                  <a:schemeClr val="tx1"/>
                </a:solidFill>
                <a:effectLst/>
                <a:latin typeface="+mn-lt"/>
                <a:ea typeface="MS PGothic" panose="020B0600070205080204" pitchFamily="34" charset="-128"/>
                <a:cs typeface="ＭＳ Ｐゴシック" pitchFamily="-108" charset="-128"/>
              </a:rPr>
              <a:t>The key challenge for public charging is the business case, as the expected direct revenue from a typical station’s use is unlikely to be profitable for investors. Innovative partnerships between charging providers, electric utilities, retailers, automakers, and/or government is needed to capture indirect value streams into the business model for public charging.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F6948-AA44-4832-B879-9010541B14D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42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a:t>
            </a:r>
            <a:r>
              <a:rPr lang="en-US" b="1" baseline="0" dirty="0" smtClean="0"/>
              <a:t>“AC” Level 1 </a:t>
            </a:r>
            <a:r>
              <a:rPr lang="en-US" b="0" baseline="0" dirty="0" smtClean="0"/>
              <a:t>infrastructure charges at the slowest rate, delivering the energy required to drive 3-5 miles of driving distance per hour. “AC” Level 1 chargers operate at 120 V and are similar to a toaster in power (up to 1.4 kilowatts). Because they can use existing standard outlets, they are the cheapest option with no installation costs.</a:t>
            </a:r>
          </a:p>
          <a:p>
            <a:r>
              <a:rPr lang="en-US" baseline="0" dirty="0" smtClean="0"/>
              <a:t>(2) </a:t>
            </a:r>
            <a:r>
              <a:rPr lang="en-US" b="1" baseline="0" dirty="0" smtClean="0"/>
              <a:t>“AC” Level 2 </a:t>
            </a:r>
            <a:r>
              <a:rPr lang="en-US" b="0" baseline="0" dirty="0" smtClean="0"/>
              <a:t>infrastructure charges at a medium rate, delivering the energy required to drive 12-75 miles of driving distance per hour. “AC” Level 2 chargers operate at 240 V, therefore requiring a high-voltage circuit, and are similar to an electric clothes dryer in power (up to 19.2 kilowatts). Equipment and installation costs are intermediate and variable, ranging from $2,000 for a home consumer model to $6,500 for a public model.</a:t>
            </a:r>
          </a:p>
          <a:p>
            <a:pPr defTabSz="914349">
              <a:defRPr/>
            </a:pPr>
            <a:r>
              <a:rPr lang="en-US" b="0" baseline="0" dirty="0" smtClean="0"/>
              <a:t>(3) </a:t>
            </a:r>
            <a:r>
              <a:rPr lang="en-US" b="1" baseline="0" dirty="0" smtClean="0"/>
              <a:t>“DC” fast charging (DCFC) </a:t>
            </a:r>
            <a:r>
              <a:rPr lang="en-US" b="0" baseline="0" dirty="0" smtClean="0"/>
              <a:t>infrastructure charges at the fastest rate, delivering the energy required to drive 100-300 miles of driving distance per hour. DC fast chargers operate at high voltages and a single station can draw power at a rate equivalent to the power demands of 15 homes. The maximum technical power rating depends on the system (</a:t>
            </a:r>
            <a:r>
              <a:rPr lang="en-US" b="0" baseline="0" dirty="0" err="1" smtClean="0"/>
              <a:t>CHAdeMO</a:t>
            </a:r>
            <a:r>
              <a:rPr lang="en-US" b="0" baseline="0" dirty="0" smtClean="0"/>
              <a:t> is 62.5 kW, SAE Combo is 100 kW, and Tesla is 120 kW). Actual peak power levels for most existing </a:t>
            </a:r>
            <a:r>
              <a:rPr lang="en-US" b="0" baseline="0" dirty="0" err="1" smtClean="0"/>
              <a:t>CHAdeMO</a:t>
            </a:r>
            <a:r>
              <a:rPr lang="en-US" b="0" baseline="0" dirty="0" smtClean="0"/>
              <a:t> and SAE Combo DCFC are about 50 kW. They are significantly more expensive than ”AC” Level 2 chargers, with equipment and installation costs up to $90,000 per station. The SAE Combo standard can also be referred to as DC Level 2. </a:t>
            </a:r>
          </a:p>
          <a:p>
            <a:pPr defTabSz="914349">
              <a:defRPr/>
            </a:pPr>
            <a:endParaRPr lang="en-US" b="0" baseline="0" dirty="0" smtClean="0"/>
          </a:p>
          <a:p>
            <a:pPr marL="0" marR="0" lvl="0" indent="0" algn="l" defTabSz="914349" rtl="0" eaLnBrk="1" fontAlgn="auto" latinLnBrk="0" hangingPunct="1">
              <a:lnSpc>
                <a:spcPct val="100000"/>
              </a:lnSpc>
              <a:spcBef>
                <a:spcPts val="0"/>
              </a:spcBef>
              <a:spcAft>
                <a:spcPts val="0"/>
              </a:spcAft>
              <a:buClrTx/>
              <a:buSzTx/>
              <a:buFontTx/>
              <a:buNone/>
              <a:tabLst/>
              <a:defRPr/>
            </a:pPr>
            <a:r>
              <a:rPr lang="en-US" dirty="0" smtClean="0"/>
              <a:t>Public charging has grown substantially in recent years. The U.S. now has over 6,000 DC fast charging ports and over 40,000 Level 2 charging ports. Using data from the U.S. DOE on stations with known open dates, DC fast charging ports grew by 12% and Level 2 ports grew by 6% in the last 12 months (8/2016-8/2017). </a:t>
            </a:r>
            <a:r>
              <a:rPr lang="en-US" b="0" baseline="0" dirty="0" smtClean="0"/>
              <a:t>Number of outlets in WI: 256 stations and 457 outlets.</a:t>
            </a:r>
          </a:p>
          <a:p>
            <a:pPr defTabSz="914349">
              <a:defRPr/>
            </a:pPr>
            <a:endParaRPr lang="en-US" b="0" baseline="0" dirty="0" smtClean="0"/>
          </a:p>
        </p:txBody>
      </p:sp>
      <p:sp>
        <p:nvSpPr>
          <p:cNvPr id="4" name="Slide Number Placeholder 3"/>
          <p:cNvSpPr>
            <a:spLocks noGrp="1"/>
          </p:cNvSpPr>
          <p:nvPr>
            <p:ph type="sldNum" sz="quarter" idx="10"/>
          </p:nvPr>
        </p:nvSpPr>
        <p:spPr/>
        <p:txBody>
          <a:bodyPr/>
          <a:lstStyle/>
          <a:p>
            <a:fld id="{D9C58C58-A4B5-40FF-AC30-9F09F17619D4}" type="slidenum">
              <a:rPr lang="en-US" smtClean="0"/>
              <a:t>3</a:t>
            </a:fld>
            <a:endParaRPr lang="en-US"/>
          </a:p>
        </p:txBody>
      </p:sp>
    </p:spTree>
    <p:extLst>
      <p:ext uri="{BB962C8B-B14F-4D97-AF65-F5344CB8AC3E}">
        <p14:creationId xmlns:p14="http://schemas.microsoft.com/office/powerpoint/2010/main" val="141684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a:t>
            </a:r>
            <a:r>
              <a:rPr lang="en-US" baseline="0" dirty="0" smtClean="0"/>
              <a:t>  Demonstrating forward thinking tech-</a:t>
            </a:r>
            <a:r>
              <a:rPr lang="en-US" baseline="0" dirty="0" err="1" smtClean="0"/>
              <a:t>savy</a:t>
            </a:r>
            <a:r>
              <a:rPr lang="en-US" baseline="0" dirty="0" smtClean="0"/>
              <a:t> and green community by implementing a PEV program</a:t>
            </a:r>
          </a:p>
          <a:p>
            <a:endParaRPr lang="en-US" baseline="0" dirty="0" smtClean="0"/>
          </a:p>
          <a:p>
            <a:r>
              <a:rPr lang="en-US" baseline="0" dirty="0" smtClean="0"/>
              <a:t>Planning for all those in the community: </a:t>
            </a:r>
          </a:p>
          <a:p>
            <a:r>
              <a:rPr lang="en-US" baseline="0" dirty="0" smtClean="0"/>
              <a:t>And </a:t>
            </a:r>
            <a:r>
              <a:rPr lang="en-US" baseline="0" dirty="0" smtClean="0"/>
              <a:t>this can take the form of having PEVs in city fleet vehicles or transit; </a:t>
            </a:r>
            <a:endParaRPr lang="en-US" baseline="0" dirty="0" smtClean="0"/>
          </a:p>
          <a:p>
            <a:r>
              <a:rPr lang="en-US" baseline="0" dirty="0" smtClean="0"/>
              <a:t>workplace </a:t>
            </a:r>
            <a:r>
              <a:rPr lang="en-US" baseline="0" dirty="0" smtClean="0"/>
              <a:t>charging program for city employees </a:t>
            </a:r>
            <a:r>
              <a:rPr lang="en-US" baseline="0" dirty="0" smtClean="0"/>
              <a:t>and</a:t>
            </a:r>
          </a:p>
          <a:p>
            <a:r>
              <a:rPr lang="en-US" baseline="0" dirty="0" smtClean="0"/>
              <a:t>having </a:t>
            </a:r>
            <a:r>
              <a:rPr lang="en-US" baseline="0" dirty="0" smtClean="0"/>
              <a:t>accessibility for disadvantage communities…this could be linking a Uber or Lyft EV program for first mile or last mile transit to or from train </a:t>
            </a:r>
            <a:r>
              <a:rPr lang="en-US" baseline="0" dirty="0" smtClean="0"/>
              <a:t>station </a:t>
            </a:r>
            <a:endParaRPr lang="en-US" baseline="0" dirty="0" smtClean="0"/>
          </a:p>
          <a:p>
            <a:r>
              <a:rPr lang="en-US" baseline="0" dirty="0" smtClean="0"/>
              <a:t>Or possibly a EV car share program or incentives for purchase of EVs or used EVs</a:t>
            </a:r>
            <a:r>
              <a:rPr lang="en-US" baseline="0" dirty="0" smtClean="0"/>
              <a:t>.</a:t>
            </a:r>
          </a:p>
          <a:p>
            <a:endParaRPr lang="en-US" baseline="0" dirty="0" smtClean="0"/>
          </a:p>
          <a:p>
            <a:r>
              <a:rPr lang="en-US" baseline="0" dirty="0" smtClean="0"/>
              <a:t>And then setting policies to streamline permitting and inspection</a:t>
            </a:r>
          </a:p>
          <a:p>
            <a:r>
              <a:rPr lang="en-US" baseline="0" dirty="0" smtClean="0"/>
              <a:t>Stations in public parking spaces; on-street parking is more of a challenge</a:t>
            </a:r>
          </a:p>
          <a:p>
            <a:r>
              <a:rPr lang="en-US" baseline="0" dirty="0" smtClean="0"/>
              <a:t>ADA and enforcement of those in a PEV space that doesn’t belong there.</a:t>
            </a:r>
          </a:p>
          <a:p>
            <a:r>
              <a:rPr lang="en-US" baseline="0" dirty="0" smtClean="0"/>
              <a:t>New construction is one way to make future infrastructure more cost-effective.</a:t>
            </a:r>
          </a:p>
          <a:p>
            <a:endParaRPr lang="en-US" baseline="0" dirty="0" smtClean="0"/>
          </a:p>
          <a:p>
            <a:r>
              <a:rPr lang="en-US" baseline="0" dirty="0" smtClean="0"/>
              <a:t>Training for first responders, municipal staff, employees and salvage yards.</a:t>
            </a:r>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4</a:t>
            </a:fld>
            <a:endParaRPr lang="en-US"/>
          </a:p>
        </p:txBody>
      </p:sp>
    </p:spTree>
    <p:extLst>
      <p:ext uri="{BB962C8B-B14F-4D97-AF65-F5344CB8AC3E}">
        <p14:creationId xmlns:p14="http://schemas.microsoft.com/office/powerpoint/2010/main" val="237656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2011 DOE issued 16 grants for various communities and regional/state PEV readiness programs. While this report is a compilation of all of these efforts and somewhat dated, it could serve as an important guide book for communities.</a:t>
            </a:r>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5</a:t>
            </a:fld>
            <a:endParaRPr lang="en-US"/>
          </a:p>
        </p:txBody>
      </p:sp>
    </p:spTree>
    <p:extLst>
      <p:ext uri="{BB962C8B-B14F-4D97-AF65-F5344CB8AC3E}">
        <p14:creationId xmlns:p14="http://schemas.microsoft.com/office/powerpoint/2010/main" val="297857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set of grants communities constructed</a:t>
            </a:r>
            <a:r>
              <a:rPr lang="en-US" baseline="0" dirty="0" smtClean="0"/>
              <a:t> toolkits for all of these areas and were part of communities outreach efforts in partnership with CC.</a:t>
            </a:r>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6</a:t>
            </a:fld>
            <a:endParaRPr lang="en-US"/>
          </a:p>
        </p:txBody>
      </p:sp>
    </p:spTree>
    <p:extLst>
      <p:ext uri="{BB962C8B-B14F-4D97-AF65-F5344CB8AC3E}">
        <p14:creationId xmlns:p14="http://schemas.microsoft.com/office/powerpoint/2010/main" val="358450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 couple of years ago we looked at success of various communities around the country. PEV Community Readiness had a positive impact.</a:t>
            </a:r>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7</a:t>
            </a:fld>
            <a:endParaRPr lang="en-US"/>
          </a:p>
        </p:txBody>
      </p:sp>
    </p:spTree>
    <p:extLst>
      <p:ext uri="{BB962C8B-B14F-4D97-AF65-F5344CB8AC3E}">
        <p14:creationId xmlns:p14="http://schemas.microsoft.com/office/powerpoint/2010/main" val="341973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recently, I became aware of this study, which I think would be very helpful to all of you.</a:t>
            </a:r>
          </a:p>
          <a:p>
            <a:endParaRPr lang="en-US" dirty="0" smtClean="0"/>
          </a:p>
          <a:p>
            <a:r>
              <a:rPr lang="en-US" dirty="0" smtClean="0"/>
              <a:t>Some cities have explored codifying a “right to charge” that allows electric vehicle owners to install charging stations on their properties without condominium or homeowners’ associations banning or placing unreasonable regulations on such EVSE installations.</a:t>
            </a:r>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8</a:t>
            </a:fld>
            <a:endParaRPr lang="en-US"/>
          </a:p>
        </p:txBody>
      </p:sp>
    </p:spTree>
    <p:extLst>
      <p:ext uri="{BB962C8B-B14F-4D97-AF65-F5344CB8AC3E}">
        <p14:creationId xmlns:p14="http://schemas.microsoft.com/office/powerpoint/2010/main" val="429162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58C58-A4B5-40FF-AC30-9F09F17619D4}" type="slidenum">
              <a:rPr lang="en-US" smtClean="0"/>
              <a:t>9</a:t>
            </a:fld>
            <a:endParaRPr lang="en-US"/>
          </a:p>
        </p:txBody>
      </p:sp>
    </p:spTree>
    <p:extLst>
      <p:ext uri="{BB962C8B-B14F-4D97-AF65-F5344CB8AC3E}">
        <p14:creationId xmlns:p14="http://schemas.microsoft.com/office/powerpoint/2010/main" val="1161242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
            <a:ext cx="9144000" cy="5984917"/>
          </a:xfrm>
          <a:prstGeom prst="rect">
            <a:avLst/>
          </a:prstGeom>
        </p:spPr>
      </p:pic>
      <p:sp>
        <p:nvSpPr>
          <p:cNvPr id="3" name="Text Placeholder 2"/>
          <p:cNvSpPr>
            <a:spLocks noGrp="1"/>
          </p:cNvSpPr>
          <p:nvPr>
            <p:ph type="body" sz="quarter" idx="10" hasCustomPrompt="1"/>
          </p:nvPr>
        </p:nvSpPr>
        <p:spPr>
          <a:xfrm>
            <a:off x="2" y="-14246"/>
            <a:ext cx="9143999" cy="5999163"/>
          </a:xfrm>
          <a:solidFill>
            <a:schemeClr val="accent2">
              <a:alpha val="90000"/>
            </a:schemeClr>
          </a:solidFill>
        </p:spPr>
        <p:txBody>
          <a:bodyPr lIns="457200" tIns="0" bIns="457200" anchor="ctr"/>
          <a:lstStyle>
            <a:lvl1pPr marL="0" indent="0">
              <a:buNone/>
              <a:defRPr sz="2100" b="1" cap="all" baseline="0">
                <a:solidFill>
                  <a:schemeClr val="bg1"/>
                </a:solidFill>
              </a:defRPr>
            </a:lvl1pPr>
          </a:lstStyle>
          <a:p>
            <a:pPr lvl="0"/>
            <a:r>
              <a:rPr lang="en-US" dirty="0"/>
              <a:t>Type in SECTION BREAK TITLE</a:t>
            </a:r>
          </a:p>
        </p:txBody>
      </p:sp>
    </p:spTree>
    <p:extLst>
      <p:ext uri="{BB962C8B-B14F-4D97-AF65-F5344CB8AC3E}">
        <p14:creationId xmlns:p14="http://schemas.microsoft.com/office/powerpoint/2010/main" val="399521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711596"/>
            <a:ext cx="3790374"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5497446"/>
            <a:ext cx="3840480" cy="585031"/>
          </a:xfrm>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710816"/>
            <a:ext cx="3790374"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5496668"/>
            <a:ext cx="3840480" cy="585031"/>
          </a:xfrm>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89250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168750"/>
            <a:ext cx="8372901" cy="499714"/>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Box 3"/>
          <p:cNvSpPr txBox="1"/>
          <p:nvPr userDrawn="1"/>
        </p:nvSpPr>
        <p:spPr>
          <a:xfrm>
            <a:off x="2148351" y="1445567"/>
            <a:ext cx="184731" cy="300082"/>
          </a:xfrm>
          <a:prstGeom prst="rect">
            <a:avLst/>
          </a:prstGeom>
          <a:noFill/>
        </p:spPr>
        <p:txBody>
          <a:bodyPr wrap="none" rtlCol="0">
            <a:spAutoFit/>
          </a:bodyPr>
          <a:lstStyle/>
          <a:p>
            <a:endParaRPr lang="en-US" sz="1350"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059011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699997"/>
            <a:ext cx="4023360" cy="4422775"/>
          </a:xfrm>
        </p:spPr>
        <p:txBody>
          <a:bodyPr/>
          <a:lstStyle>
            <a:lvl1pPr>
              <a:defRPr sz="1350"/>
            </a:lvl1pPr>
            <a:lvl2pPr marL="342900" indent="-129779">
              <a:spcBef>
                <a:spcPts val="0"/>
              </a:spcBef>
              <a:defRPr sz="1350"/>
            </a:lvl2pPr>
            <a:lvl3pPr marL="470297" indent="-96441">
              <a:defRPr sz="1350"/>
            </a:lvl3pPr>
            <a:lvl4pPr marL="648891" indent="-128588">
              <a:defRPr sz="1050"/>
            </a:lvl4pPr>
            <a:lvl5pPr marL="813197" indent="-128588">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685707"/>
            <a:ext cx="4023360" cy="4422775"/>
          </a:xfrm>
        </p:spPr>
        <p:txBody>
          <a:bodyPr/>
          <a:lstStyle>
            <a:lvl1pPr>
              <a:defRPr sz="1350"/>
            </a:lvl1pPr>
            <a:lvl2pPr marL="342900" indent="-129779">
              <a:spcBef>
                <a:spcPts val="0"/>
              </a:spcBef>
              <a:defRPr sz="1350"/>
            </a:lvl2pPr>
            <a:lvl3pPr marL="470297" indent="-96441">
              <a:defRPr sz="1350"/>
            </a:lvl3pPr>
            <a:lvl4pPr marL="648891" indent="-128588">
              <a:defRPr sz="1050"/>
            </a:lvl4pPr>
            <a:lvl5pPr marL="813197" indent="-128588">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624642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2263770"/>
            <a:ext cx="4114800" cy="3835882"/>
          </a:xfrm>
          <a:ln>
            <a:solidFill>
              <a:schemeClr val="bg1">
                <a:lumMod val="50000"/>
              </a:schemeClr>
            </a:solidFill>
          </a:ln>
        </p:spPr>
        <p:txBody>
          <a:bodyPr lIns="182880" tIns="91440" rIns="91440"/>
          <a:lstStyle>
            <a:lvl1pPr>
              <a:defRPr sz="1350"/>
            </a:lvl1pPr>
            <a:lvl2pPr marL="342900" indent="-129779">
              <a:defRPr sz="1350"/>
            </a:lvl2pPr>
            <a:lvl3pPr marL="470297" indent="-96441">
              <a:defRPr sz="1350"/>
            </a:lvl3pPr>
            <a:lvl4pPr marL="648891" indent="-128588">
              <a:defRPr sz="1050"/>
            </a:lvl4pPr>
            <a:lvl5pPr marL="813197" indent="-128588">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2263770"/>
            <a:ext cx="4114800" cy="3835882"/>
          </a:xfrm>
          <a:ln>
            <a:solidFill>
              <a:schemeClr val="bg1">
                <a:lumMod val="50000"/>
              </a:schemeClr>
            </a:solidFill>
          </a:ln>
        </p:spPr>
        <p:txBody>
          <a:bodyPr lIns="182880" tIns="91440" rIns="91440"/>
          <a:lstStyle>
            <a:lvl1pPr>
              <a:defRPr sz="1350"/>
            </a:lvl1pPr>
            <a:lvl2pPr marL="342900" indent="-129779">
              <a:defRPr sz="1350"/>
            </a:lvl2pPr>
            <a:lvl3pPr marL="470297" indent="-96441">
              <a:defRPr sz="1350"/>
            </a:lvl3pPr>
            <a:lvl4pPr marL="648891" indent="-128588">
              <a:defRPr sz="1050"/>
            </a:lvl4pPr>
            <a:lvl5pPr marL="813197" indent="-128588">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684229"/>
            <a:ext cx="4114800" cy="620998"/>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350" b="1" cap="all" baseline="0">
                <a:solidFill>
                  <a:schemeClr val="bg1"/>
                </a:solidFill>
              </a:defRPr>
            </a:lvl1pPr>
            <a:lvl2pPr marL="342900" indent="-129779">
              <a:defRPr sz="1200"/>
            </a:lvl2pPr>
            <a:lvl3pPr marL="470297" indent="-96441">
              <a:defRPr sz="1050"/>
            </a:lvl3pPr>
            <a:lvl4pPr marL="648891" indent="-128588">
              <a:defRPr sz="900"/>
            </a:lvl4pPr>
            <a:lvl5pPr marL="813197" indent="-128588">
              <a:defRPr sz="9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168750"/>
            <a:ext cx="8372901" cy="499715"/>
          </a:xfrm>
          <a:noFill/>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684229"/>
            <a:ext cx="4114800" cy="620998"/>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350" b="1" cap="all" baseline="0">
                <a:solidFill>
                  <a:schemeClr val="bg1"/>
                </a:solidFill>
              </a:defRPr>
            </a:lvl1pPr>
            <a:lvl2pPr marL="342900" indent="-129779">
              <a:defRPr sz="1200"/>
            </a:lvl2pPr>
            <a:lvl3pPr marL="470297" indent="-96441">
              <a:defRPr sz="1050"/>
            </a:lvl3pPr>
            <a:lvl4pPr marL="648891" indent="-128588">
              <a:defRPr sz="900"/>
            </a:lvl4pPr>
            <a:lvl5pPr marL="813197" indent="-128588">
              <a:defRPr sz="9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133218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4503576" y="1699995"/>
            <a:ext cx="4319750" cy="2249430"/>
          </a:xfrm>
        </p:spPr>
        <p:txBody>
          <a:bodyPr tIns="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699995"/>
            <a:ext cx="3729481"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4080588"/>
            <a:ext cx="3729481"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6" y="4066957"/>
            <a:ext cx="4319750" cy="2249430"/>
          </a:xfrm>
        </p:spPr>
        <p:txBody>
          <a:bodyPr tIns="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773474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3045309" y="1731527"/>
            <a:ext cx="5814912" cy="1479362"/>
          </a:xfrm>
        </p:spPr>
        <p:txBody>
          <a:bodyPr tIns="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89394" y="1720414"/>
            <a:ext cx="2023746" cy="1347056"/>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3290408"/>
            <a:ext cx="2028507" cy="1347056"/>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3304768"/>
            <a:ext cx="5814912" cy="1479362"/>
          </a:xfrm>
        </p:spPr>
        <p:txBody>
          <a:bodyPr tIns="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4"/>
          <p:cNvSpPr>
            <a:spLocks noGrp="1"/>
          </p:cNvSpPr>
          <p:nvPr>
            <p:ph type="pic" sz="quarter" idx="19" hasCustomPrompt="1"/>
          </p:nvPr>
        </p:nvSpPr>
        <p:spPr>
          <a:xfrm>
            <a:off x="487013" y="4872981"/>
            <a:ext cx="2028507" cy="1347056"/>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4856121"/>
            <a:ext cx="5814912" cy="1479362"/>
          </a:xfrm>
        </p:spPr>
        <p:txBody>
          <a:bodyPr tIns="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614938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998351"/>
            <a:ext cx="4114800" cy="2129163"/>
          </a:xfrm>
        </p:spPr>
        <p:txBody>
          <a:bodyPr tIns="9144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998351"/>
            <a:ext cx="4097585" cy="2129163"/>
          </a:xfrm>
        </p:spPr>
        <p:txBody>
          <a:bodyPr tIns="9144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699995"/>
            <a:ext cx="402336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699995"/>
            <a:ext cx="402336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327108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699997"/>
            <a:ext cx="4114800" cy="1717079"/>
          </a:xfrm>
        </p:spPr>
        <p:txBody>
          <a:bodyPr/>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5" y="1699997"/>
            <a:ext cx="4114800" cy="1717079"/>
          </a:xfrm>
        </p:spPr>
        <p:txBody>
          <a:bodyPr/>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p:cNvSpPr>
            <a:spLocks noGrp="1"/>
          </p:cNvSpPr>
          <p:nvPr>
            <p:ph type="pic" sz="quarter" idx="15" hasCustomPrompt="1"/>
          </p:nvPr>
        </p:nvSpPr>
        <p:spPr>
          <a:xfrm>
            <a:off x="464146" y="3437315"/>
            <a:ext cx="402336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3437315"/>
            <a:ext cx="402336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
        <p:nvSpPr>
          <p:cNvPr id="8" name="Text Placeholder 7"/>
          <p:cNvSpPr>
            <a:spLocks noGrp="1"/>
          </p:cNvSpPr>
          <p:nvPr>
            <p:ph type="body" sz="quarter" idx="17"/>
          </p:nvPr>
        </p:nvSpPr>
        <p:spPr>
          <a:xfrm>
            <a:off x="476266" y="5735092"/>
            <a:ext cx="3995723" cy="568438"/>
          </a:xfrm>
        </p:spPr>
        <p:txBody>
          <a:bodyPr/>
          <a:lstStyle>
            <a:lvl1pPr marL="0" indent="0">
              <a:buNone/>
              <a:defRPr sz="900"/>
            </a:lvl1pPr>
          </a:lstStyle>
          <a:p>
            <a:pPr lvl="0"/>
            <a:r>
              <a:rPr lang="en-US"/>
              <a:t>Edit Master text styles</a:t>
            </a:r>
          </a:p>
        </p:txBody>
      </p:sp>
      <p:sp>
        <p:nvSpPr>
          <p:cNvPr id="13" name="Text Placeholder 7"/>
          <p:cNvSpPr>
            <a:spLocks noGrp="1"/>
          </p:cNvSpPr>
          <p:nvPr>
            <p:ph type="body" sz="quarter" idx="18"/>
          </p:nvPr>
        </p:nvSpPr>
        <p:spPr>
          <a:xfrm>
            <a:off x="4750290" y="5735092"/>
            <a:ext cx="3995723" cy="568438"/>
          </a:xfrm>
        </p:spPr>
        <p:txBody>
          <a:bodyPr/>
          <a:lstStyle>
            <a:lvl1pPr marL="0" indent="0">
              <a:buNone/>
              <a:defRPr sz="900"/>
            </a:lvl1pPr>
          </a:lstStyle>
          <a:p>
            <a:pPr lvl="0"/>
            <a:r>
              <a:rPr lang="en-US"/>
              <a:t>Edit Master text styles</a:t>
            </a:r>
          </a:p>
        </p:txBody>
      </p:sp>
    </p:spTree>
    <p:extLst>
      <p:ext uri="{BB962C8B-B14F-4D97-AF65-F5344CB8AC3E}">
        <p14:creationId xmlns:p14="http://schemas.microsoft.com/office/powerpoint/2010/main" val="1543090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711596"/>
            <a:ext cx="3790374"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5497446"/>
            <a:ext cx="3840480" cy="585031"/>
          </a:xfrm>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710816"/>
            <a:ext cx="3790374"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5496668"/>
            <a:ext cx="3840480" cy="585031"/>
          </a:xfrm>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1396256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168750"/>
            <a:ext cx="8372901" cy="485427"/>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3616113"/>
            <a:ext cx="2465584" cy="2146610"/>
          </a:xfrm>
        </p:spPr>
        <p:txBody>
          <a:bodyPr/>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defRPr sz="900"/>
            </a:lvl4pPr>
            <a:lvl5pPr marL="813197" indent="-128588">
              <a:defRPr sz="900"/>
            </a:lvl5pPr>
          </a:lstStyle>
          <a:p>
            <a:pPr lvl="0"/>
            <a:r>
              <a:rPr lang="en-US"/>
              <a:t>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7" y="3616113"/>
            <a:ext cx="2465584" cy="2146610"/>
          </a:xfrm>
        </p:spPr>
        <p:txBody>
          <a:bodyPr/>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defRPr sz="900"/>
            </a:lvl4pPr>
            <a:lvl5pPr marL="813197" indent="-128588">
              <a:defRPr sz="900"/>
            </a:lvl5pPr>
          </a:lstStyle>
          <a:p>
            <a:pPr lvl="0"/>
            <a:r>
              <a:rPr lang="en-US"/>
              <a:t>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697095"/>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7" y="1697095"/>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3618612"/>
            <a:ext cx="2465584" cy="2146610"/>
          </a:xfrm>
        </p:spPr>
        <p:txBody>
          <a:bodyPr/>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defRPr sz="900"/>
            </a:lvl4pPr>
            <a:lvl5pPr marL="813197" indent="-128588">
              <a:defRPr sz="900"/>
            </a:lvl5pPr>
          </a:lstStyle>
          <a:p>
            <a:pPr lvl="0"/>
            <a:r>
              <a:rPr lang="en-US"/>
              <a:t>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699594"/>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138979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1" y="4706193"/>
            <a:ext cx="8434552" cy="1752260"/>
          </a:xfrm>
          <a:noFill/>
        </p:spPr>
        <p:txBody>
          <a:bodyPr lIns="0" tIns="91440"/>
          <a:lstStyle>
            <a:lvl1pPr>
              <a:defRPr sz="1500">
                <a:solidFill>
                  <a:srgbClr val="000000"/>
                </a:solidFill>
              </a:defRPr>
            </a:lvl1pPr>
            <a:lvl2pPr>
              <a:defRPr sz="1500">
                <a:solidFill>
                  <a:srgbClr val="000000"/>
                </a:solidFill>
              </a:defRPr>
            </a:lvl2pPr>
            <a:lvl3pPr>
              <a:defRPr sz="1500">
                <a:solidFill>
                  <a:srgbClr val="000000"/>
                </a:solidFill>
              </a:defRPr>
            </a:lvl3pPr>
            <a:lvl4pPr>
              <a:defRPr sz="1500">
                <a:solidFill>
                  <a:srgbClr val="000000"/>
                </a:solidFill>
              </a:defRPr>
            </a:lvl4pPr>
            <a:lvl5pPr>
              <a:defRPr sz="15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hasCustomPrompt="1"/>
          </p:nvPr>
        </p:nvSpPr>
        <p:spPr/>
        <p:txBody>
          <a:bodyPr/>
          <a:lstStyle>
            <a:lvl1pPr algn="l" defTabSz="342900" rtl="0" eaLnBrk="1" latinLnBrk="0" hangingPunct="1">
              <a:lnSpc>
                <a:spcPct val="95000"/>
              </a:lnSpc>
              <a:spcBef>
                <a:spcPct val="0"/>
              </a:spcBef>
              <a:buNone/>
              <a:defRPr lang="en-US" sz="21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9" y="3979063"/>
            <a:ext cx="2238469" cy="477837"/>
          </a:xfrm>
          <a:noFill/>
        </p:spPr>
        <p:txBody>
          <a:bodyPr lIns="91440" rIns="91440"/>
          <a:lstStyle>
            <a:lvl1pPr marL="0" indent="0">
              <a:lnSpc>
                <a:spcPct val="95000"/>
              </a:lnSpc>
              <a:buNone/>
              <a:defRPr sz="9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979063"/>
            <a:ext cx="2238469" cy="477837"/>
          </a:xfrm>
          <a:noFill/>
        </p:spPr>
        <p:txBody>
          <a:bodyPr lIns="91440" rIns="91440"/>
          <a:lstStyle>
            <a:lvl1pPr marL="0" indent="0">
              <a:lnSpc>
                <a:spcPct val="95000"/>
              </a:lnSpc>
              <a:buNone/>
              <a:defRPr sz="9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979063"/>
            <a:ext cx="2238469" cy="477837"/>
          </a:xfrm>
          <a:noFill/>
        </p:spPr>
        <p:txBody>
          <a:bodyPr lIns="91440" rIns="91440"/>
          <a:lstStyle>
            <a:lvl1pPr marL="0" indent="0">
              <a:lnSpc>
                <a:spcPct val="95000"/>
              </a:lnSpc>
              <a:buNone/>
              <a:defRPr sz="9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979063"/>
            <a:ext cx="2238469" cy="477837"/>
          </a:xfrm>
          <a:noFill/>
        </p:spPr>
        <p:txBody>
          <a:bodyPr lIns="91440" rIns="91440"/>
          <a:lstStyle>
            <a:lvl1pPr marL="0" indent="0">
              <a:lnSpc>
                <a:spcPct val="95000"/>
              </a:lnSpc>
              <a:buNone/>
              <a:defRPr sz="9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168750"/>
            <a:ext cx="8372901" cy="499715"/>
          </a:xfrm>
          <a:ln>
            <a:noFill/>
          </a:ln>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991881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168750"/>
            <a:ext cx="8372901" cy="485427"/>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3616113"/>
            <a:ext cx="2465584" cy="2146610"/>
          </a:xfrm>
        </p:spPr>
        <p:txBody>
          <a:bodyPr/>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defRPr sz="900"/>
            </a:lvl4pPr>
            <a:lvl5pPr marL="813197" indent="-128588">
              <a:defRPr sz="900"/>
            </a:lvl5pPr>
          </a:lstStyle>
          <a:p>
            <a:pPr lvl="0"/>
            <a:r>
              <a:rPr lang="en-US"/>
              <a:t>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7" y="3616113"/>
            <a:ext cx="2465584" cy="2146610"/>
          </a:xfrm>
        </p:spPr>
        <p:txBody>
          <a:bodyPr/>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defRPr sz="900"/>
            </a:lvl4pPr>
            <a:lvl5pPr marL="813197" indent="-128588">
              <a:defRPr sz="900"/>
            </a:lvl5pPr>
          </a:lstStyle>
          <a:p>
            <a:pPr lvl="0"/>
            <a:r>
              <a:rPr lang="en-US"/>
              <a:t>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697095"/>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7" y="1697095"/>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3618612"/>
            <a:ext cx="2465584" cy="2146610"/>
          </a:xfrm>
        </p:spPr>
        <p:txBody>
          <a:bodyPr/>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defRPr sz="900"/>
            </a:lvl4pPr>
            <a:lvl5pPr marL="813197" indent="-128588">
              <a:defRPr sz="900"/>
            </a:lvl5pPr>
          </a:lstStyle>
          <a:p>
            <a:pPr lvl="0"/>
            <a:r>
              <a:rPr lang="en-US"/>
              <a:t>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699594"/>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3406056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168750"/>
            <a:ext cx="8372901" cy="276999"/>
          </a:xfrm>
          <a:ln>
            <a:noFill/>
          </a:ln>
        </p:spPr>
        <p:txBody>
          <a:bodyPr bIns="0">
            <a:norm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14" name="TextBox 13"/>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
        <p:nvSpPr>
          <p:cNvPr id="15" name="Picture Placeholder 4"/>
          <p:cNvSpPr>
            <a:spLocks noGrp="1" noChangeAspect="1"/>
          </p:cNvSpPr>
          <p:nvPr>
            <p:ph type="pic" sz="quarter" idx="15" hasCustomPrompt="1"/>
          </p:nvPr>
        </p:nvSpPr>
        <p:spPr>
          <a:xfrm>
            <a:off x="487437" y="1574668"/>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3443428"/>
            <a:ext cx="3840480" cy="368183"/>
          </a:xfrm>
          <a:ln>
            <a:noFill/>
          </a:ln>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a:t>
            </a:r>
          </a:p>
          <a:p>
            <a:endParaRPr lang="en-US" dirty="0"/>
          </a:p>
        </p:txBody>
      </p:sp>
      <p:sp>
        <p:nvSpPr>
          <p:cNvPr id="18" name="Picture Placeholder 4"/>
          <p:cNvSpPr>
            <a:spLocks noGrp="1" noChangeAspect="1"/>
          </p:cNvSpPr>
          <p:nvPr>
            <p:ph type="pic" sz="quarter" idx="25" hasCustomPrompt="1"/>
          </p:nvPr>
        </p:nvSpPr>
        <p:spPr>
          <a:xfrm>
            <a:off x="4912432" y="1574668"/>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3443428"/>
            <a:ext cx="3840480" cy="368183"/>
          </a:xfrm>
          <a:ln>
            <a:noFill/>
          </a:ln>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a:t>
            </a:r>
          </a:p>
          <a:p>
            <a:endParaRPr lang="en-US" dirty="0"/>
          </a:p>
        </p:txBody>
      </p:sp>
      <p:sp>
        <p:nvSpPr>
          <p:cNvPr id="20" name="Picture Placeholder 4"/>
          <p:cNvSpPr>
            <a:spLocks noGrp="1" noChangeAspect="1"/>
          </p:cNvSpPr>
          <p:nvPr>
            <p:ph type="pic" sz="quarter" idx="27" hasCustomPrompt="1"/>
          </p:nvPr>
        </p:nvSpPr>
        <p:spPr>
          <a:xfrm>
            <a:off x="487437" y="4025153"/>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5898518"/>
            <a:ext cx="3840480" cy="368183"/>
          </a:xfrm>
          <a:ln>
            <a:noFill/>
          </a:ln>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a:t>
            </a:r>
          </a:p>
          <a:p>
            <a:endParaRPr lang="en-US" dirty="0"/>
          </a:p>
        </p:txBody>
      </p:sp>
      <p:sp>
        <p:nvSpPr>
          <p:cNvPr id="24" name="Picture Placeholder 4"/>
          <p:cNvSpPr>
            <a:spLocks noGrp="1" noChangeAspect="1"/>
          </p:cNvSpPr>
          <p:nvPr>
            <p:ph type="pic" sz="quarter" idx="29" hasCustomPrompt="1"/>
          </p:nvPr>
        </p:nvSpPr>
        <p:spPr>
          <a:xfrm>
            <a:off x="4912432" y="4025153"/>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5902309"/>
            <a:ext cx="3840480" cy="368183"/>
          </a:xfrm>
          <a:ln>
            <a:noFill/>
          </a:ln>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a:t>
            </a:r>
          </a:p>
          <a:p>
            <a:endParaRPr lang="en-US" dirty="0"/>
          </a:p>
        </p:txBody>
      </p:sp>
    </p:spTree>
    <p:extLst>
      <p:ext uri="{BB962C8B-B14F-4D97-AF65-F5344CB8AC3E}">
        <p14:creationId xmlns:p14="http://schemas.microsoft.com/office/powerpoint/2010/main" val="1795731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699606"/>
            <a:ext cx="8372901" cy="4029858"/>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85776" y="6318957"/>
            <a:ext cx="3711039" cy="539045"/>
          </a:xfrm>
        </p:spPr>
        <p:txBody>
          <a:bodyPr bIns="0" anchor="t" anchorCtr="0"/>
          <a:lstStyle>
            <a:lvl1pPr marL="0" indent="0">
              <a:buNone/>
              <a:defRPr sz="788" baseline="0"/>
            </a:lvl1pPr>
          </a:lstStyle>
          <a:p>
            <a:pPr lvl="0"/>
            <a:r>
              <a:rPr lang="en-US" dirty="0"/>
              <a:t>Source:</a:t>
            </a:r>
          </a:p>
        </p:txBody>
      </p:sp>
    </p:spTree>
    <p:extLst>
      <p:ext uri="{BB962C8B-B14F-4D97-AF65-F5344CB8AC3E}">
        <p14:creationId xmlns:p14="http://schemas.microsoft.com/office/powerpoint/2010/main" val="4075176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userDrawn="1"/>
        </p:nvSpPr>
        <p:spPr>
          <a:xfrm>
            <a:off x="469901" y="6247222"/>
            <a:ext cx="1063817" cy="300082"/>
          </a:xfrm>
          <a:prstGeom prst="rect">
            <a:avLst/>
          </a:prstGeom>
          <a:noFill/>
        </p:spPr>
        <p:txBody>
          <a:bodyPr wrap="none" lIns="0" rtlCol="0">
            <a:spAutoFit/>
          </a:bodyPr>
          <a:lstStyle/>
          <a:p>
            <a:r>
              <a:rPr lang="en-US" sz="1350" dirty="0">
                <a:solidFill>
                  <a:schemeClr val="tx1">
                    <a:lumMod val="50000"/>
                  </a:schemeClr>
                </a:solidFill>
              </a:rPr>
              <a:t>www.anl.gov</a:t>
            </a:r>
          </a:p>
        </p:txBody>
      </p:sp>
      <p:pic>
        <p:nvPicPr>
          <p:cNvPr id="8" name="Picture 7"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
            <a:ext cx="9144000" cy="5984917"/>
          </a:xfrm>
          <a:prstGeom prst="rect">
            <a:avLst/>
          </a:prstGeom>
        </p:spPr>
      </p:pic>
      <p:sp>
        <p:nvSpPr>
          <p:cNvPr id="9" name="Text Placeholder 2"/>
          <p:cNvSpPr>
            <a:spLocks noGrp="1"/>
          </p:cNvSpPr>
          <p:nvPr>
            <p:ph type="body" sz="quarter" idx="10" hasCustomPrompt="1"/>
          </p:nvPr>
        </p:nvSpPr>
        <p:spPr>
          <a:xfrm>
            <a:off x="1" y="-14246"/>
            <a:ext cx="9143999" cy="5999163"/>
          </a:xfrm>
          <a:solidFill>
            <a:schemeClr val="accent2">
              <a:alpha val="90000"/>
            </a:schemeClr>
          </a:solidFill>
        </p:spPr>
        <p:txBody>
          <a:bodyPr lIns="457200" tIns="0" bIns="457200" anchor="ctr"/>
          <a:lstStyle>
            <a:lvl1pPr marL="0" indent="0">
              <a:buNone/>
              <a:defRPr sz="2100" b="1" cap="all" baseline="0">
                <a:solidFill>
                  <a:schemeClr val="bg1"/>
                </a:solidFill>
              </a:defRPr>
            </a:lvl1pPr>
          </a:lstStyle>
          <a:p>
            <a:pPr lvl="0"/>
            <a:r>
              <a:rPr lang="en-US" dirty="0"/>
              <a:t>Type in closing statement</a:t>
            </a:r>
          </a:p>
        </p:txBody>
      </p:sp>
      <p:sp>
        <p:nvSpPr>
          <p:cNvPr id="6" name="TextBox 5"/>
          <p:cNvSpPr txBox="1"/>
          <p:nvPr userDrawn="1"/>
        </p:nvSpPr>
        <p:spPr>
          <a:xfrm>
            <a:off x="-991004" y="-1815882"/>
            <a:ext cx="3782000" cy="1223412"/>
          </a:xfrm>
          <a:prstGeom prst="rect">
            <a:avLst/>
          </a:prstGeom>
          <a:solidFill>
            <a:schemeClr val="bg1">
              <a:lumMod val="50000"/>
            </a:schemeClr>
          </a:solidFill>
        </p:spPr>
        <p:txBody>
          <a:bodyPr wrap="square" rtlCol="0">
            <a:spAutoFit/>
          </a:bodyPr>
          <a:lstStyle/>
          <a:p>
            <a:r>
              <a:rPr lang="en-US" sz="1050" b="1" dirty="0">
                <a:solidFill>
                  <a:schemeClr val="bg1"/>
                </a:solidFill>
              </a:rPr>
              <a:t>Suggested</a:t>
            </a:r>
            <a:r>
              <a:rPr lang="en-US" sz="1050" b="1" baseline="0" dirty="0">
                <a:solidFill>
                  <a:schemeClr val="bg1"/>
                </a:solidFill>
              </a:rPr>
              <a:t> closing statement (optional): </a:t>
            </a:r>
          </a:p>
          <a:p>
            <a:endParaRPr lang="en-US" sz="1050" b="1" baseline="0" dirty="0">
              <a:solidFill>
                <a:schemeClr val="bg1"/>
              </a:solidFill>
            </a:endParaRPr>
          </a:p>
          <a:p>
            <a:pPr lvl="0"/>
            <a:r>
              <a:rPr lang="en-US" sz="1050" b="1" dirty="0">
                <a:solidFill>
                  <a:schemeClr val="bg1"/>
                </a:solidFill>
              </a:rPr>
              <a:t>WE START WITH YES.</a:t>
            </a:r>
          </a:p>
          <a:p>
            <a:pPr lvl="0">
              <a:spcAft>
                <a:spcPts val="900"/>
              </a:spcAft>
            </a:pPr>
            <a:r>
              <a:rPr lang="en-US" sz="1050" b="1" dirty="0">
                <a:solidFill>
                  <a:schemeClr val="bg1"/>
                </a:solidFill>
              </a:rPr>
              <a:t>AND END WITH THANK YOU.</a:t>
            </a:r>
          </a:p>
          <a:p>
            <a:pPr lvl="0"/>
            <a:r>
              <a:rPr lang="en-US" sz="1050" b="1" dirty="0">
                <a:solidFill>
                  <a:schemeClr val="bg1"/>
                </a:solidFill>
              </a:rPr>
              <a:t>DO YOU HAVE ANY BIG QUESTIONS?</a:t>
            </a:r>
            <a:endParaRPr lang="en-US" sz="1050" dirty="0">
              <a:solidFill>
                <a:schemeClr val="bg1"/>
              </a:solidFill>
            </a:endParaRPr>
          </a:p>
          <a:p>
            <a:endParaRPr lang="en-US" sz="1350" dirty="0">
              <a:solidFill>
                <a:schemeClr val="bg1"/>
              </a:solidFill>
            </a:endParaRPr>
          </a:p>
        </p:txBody>
      </p:sp>
    </p:spTree>
    <p:extLst>
      <p:ext uri="{BB962C8B-B14F-4D97-AF65-F5344CB8AC3E}">
        <p14:creationId xmlns:p14="http://schemas.microsoft.com/office/powerpoint/2010/main" val="41743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4"/>
            <a:ext cx="9144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457201" y="274640"/>
            <a:ext cx="8372901" cy="806017"/>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690911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441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033022" y="627296"/>
            <a:ext cx="1859645" cy="669932"/>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6" y="1689100"/>
            <a:ext cx="4280275"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4863724" cy="2706624"/>
          </a:xfrm>
          <a:solidFill>
            <a:schemeClr val="accent2"/>
          </a:solidFill>
        </p:spPr>
        <p:txBody>
          <a:bodyPr lIns="457200" rIns="91440" anchor="ctr">
            <a:normAutofit/>
          </a:bodyPr>
          <a:lstStyle>
            <a:lvl1pPr>
              <a:defRPr sz="21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4582947"/>
            <a:ext cx="2692871" cy="393700"/>
          </a:xfrm>
        </p:spPr>
        <p:txBody>
          <a:bodyPr lIns="0" bIns="0" anchor="b">
            <a:normAutofit/>
          </a:bodyPr>
          <a:lstStyle>
            <a:lvl1pPr marL="0" indent="0">
              <a:buNone/>
              <a:defRPr sz="1050" b="1" cap="all" baseline="0">
                <a:solidFill>
                  <a:schemeClr val="tx1"/>
                </a:solidFill>
              </a:defRPr>
            </a:lvl1pPr>
            <a:lvl2pPr marL="0" indent="0">
              <a:buNone/>
              <a:defRPr/>
            </a:lvl2pPr>
            <a:lvl3pPr marL="0" indent="0">
              <a:spcBef>
                <a:spcPts val="135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4960384"/>
            <a:ext cx="2692871" cy="914400"/>
          </a:xfrm>
        </p:spPr>
        <p:txBody>
          <a:bodyPr lIns="0">
            <a:normAutofit/>
          </a:bodyPr>
          <a:lstStyle>
            <a:lvl1pPr marL="0" indent="0">
              <a:lnSpc>
                <a:spcPct val="95000"/>
              </a:lnSpc>
              <a:spcBef>
                <a:spcPts val="0"/>
              </a:spcBef>
              <a:buNone/>
              <a:defRPr sz="1050">
                <a:solidFill>
                  <a:schemeClr val="tx1"/>
                </a:solidFill>
              </a:defRPr>
            </a:lvl1pPr>
            <a:lvl2pPr marL="0" indent="0">
              <a:spcBef>
                <a:spcPts val="135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4582947"/>
            <a:ext cx="2692871" cy="393700"/>
          </a:xfrm>
        </p:spPr>
        <p:txBody>
          <a:bodyPr lIns="0" bIns="0" anchor="b">
            <a:normAutofit/>
          </a:bodyPr>
          <a:lstStyle>
            <a:lvl1pPr marL="0" indent="0">
              <a:buFont typeface="Arial" pitchFamily="34" charset="0"/>
              <a:buNone/>
              <a:defRPr sz="1050" b="1" cap="all" baseline="0">
                <a:solidFill>
                  <a:schemeClr val="tx1"/>
                </a:solidFill>
              </a:defRPr>
            </a:lvl1pPr>
            <a:lvl2pPr marL="0" indent="0">
              <a:buNone/>
              <a:defRPr/>
            </a:lvl2pPr>
            <a:lvl3pPr marL="0" indent="0">
              <a:spcBef>
                <a:spcPts val="1350"/>
              </a:spcBef>
              <a:buNone/>
              <a:defRPr/>
            </a:lvl3pPr>
          </a:lstStyle>
          <a:p>
            <a:pPr lvl="0"/>
            <a:r>
              <a:rPr lang="en-US" dirty="0"/>
              <a:t>presenter name</a:t>
            </a:r>
          </a:p>
        </p:txBody>
      </p:sp>
      <p:sp>
        <p:nvSpPr>
          <p:cNvPr id="53" name="Text Placeholder 45"/>
          <p:cNvSpPr>
            <a:spLocks noGrp="1"/>
          </p:cNvSpPr>
          <p:nvPr>
            <p:ph type="body" sz="quarter" idx="22" hasCustomPrompt="1"/>
          </p:nvPr>
        </p:nvSpPr>
        <p:spPr>
          <a:xfrm>
            <a:off x="3417372" y="4960384"/>
            <a:ext cx="2692871" cy="914400"/>
          </a:xfrm>
        </p:spPr>
        <p:txBody>
          <a:bodyPr lIns="0">
            <a:normAutofit/>
          </a:bodyPr>
          <a:lstStyle>
            <a:lvl1pPr marL="0" indent="0">
              <a:lnSpc>
                <a:spcPct val="95000"/>
              </a:lnSpc>
              <a:spcBef>
                <a:spcPts val="0"/>
              </a:spcBef>
              <a:buFont typeface="Arial" pitchFamily="34" charset="0"/>
              <a:buNone/>
              <a:defRPr sz="1050">
                <a:solidFill>
                  <a:schemeClr val="tx1"/>
                </a:solidFill>
              </a:defRPr>
            </a:lvl1pPr>
            <a:lvl2pPr marL="0" indent="0">
              <a:spcBef>
                <a:spcPts val="135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4582947"/>
            <a:ext cx="2692871" cy="393700"/>
          </a:xfrm>
        </p:spPr>
        <p:txBody>
          <a:bodyPr lIns="0" bIns="0" anchor="b">
            <a:normAutofit/>
          </a:bodyPr>
          <a:lstStyle>
            <a:lvl1pPr marL="0" indent="0">
              <a:buFont typeface="Arial" pitchFamily="34" charset="0"/>
              <a:buNone/>
              <a:defRPr sz="1050" b="1" cap="all" baseline="0">
                <a:solidFill>
                  <a:schemeClr val="tx1"/>
                </a:solidFill>
              </a:defRPr>
            </a:lvl1pPr>
            <a:lvl2pPr marL="0" indent="0">
              <a:buNone/>
              <a:defRPr/>
            </a:lvl2pPr>
            <a:lvl3pPr marL="0" indent="0">
              <a:spcBef>
                <a:spcPts val="1350"/>
              </a:spcBef>
              <a:buNone/>
              <a:defRPr/>
            </a:lvl3pPr>
          </a:lstStyle>
          <a:p>
            <a:pPr lvl="0"/>
            <a:r>
              <a:rPr lang="en-US" dirty="0"/>
              <a:t>presenter name</a:t>
            </a:r>
          </a:p>
        </p:txBody>
      </p:sp>
      <p:sp>
        <p:nvSpPr>
          <p:cNvPr id="55" name="Text Placeholder 45"/>
          <p:cNvSpPr>
            <a:spLocks noGrp="1"/>
          </p:cNvSpPr>
          <p:nvPr>
            <p:ph type="body" sz="quarter" idx="26" hasCustomPrompt="1"/>
          </p:nvPr>
        </p:nvSpPr>
        <p:spPr>
          <a:xfrm>
            <a:off x="6360197" y="4960384"/>
            <a:ext cx="2692871" cy="914400"/>
          </a:xfrm>
        </p:spPr>
        <p:txBody>
          <a:bodyPr lIns="0">
            <a:normAutofit/>
          </a:bodyPr>
          <a:lstStyle>
            <a:lvl1pPr marL="0" indent="0">
              <a:lnSpc>
                <a:spcPct val="95000"/>
              </a:lnSpc>
              <a:spcBef>
                <a:spcPts val="0"/>
              </a:spcBef>
              <a:buFont typeface="Arial" pitchFamily="34" charset="0"/>
              <a:buNone/>
              <a:defRPr sz="1050">
                <a:solidFill>
                  <a:schemeClr val="tx1"/>
                </a:solidFill>
              </a:defRPr>
            </a:lvl1pPr>
            <a:lvl2pPr marL="0" indent="0">
              <a:spcBef>
                <a:spcPts val="135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469900" y="6094283"/>
            <a:ext cx="5894492" cy="515411"/>
          </a:xfrm>
        </p:spPr>
        <p:txBody>
          <a:bodyPr lIns="0" anchor="b"/>
          <a:lstStyle>
            <a:lvl1pPr marL="0" indent="0">
              <a:spcBef>
                <a:spcPts val="0"/>
              </a:spcBef>
              <a:buNone/>
              <a:defRPr sz="1050" baseline="0">
                <a:solidFill>
                  <a:schemeClr val="tx1"/>
                </a:solidFill>
              </a:defRPr>
            </a:lvl1pPr>
            <a:lvl2pPr marL="0" indent="0">
              <a:spcBef>
                <a:spcPts val="1350"/>
              </a:spcBef>
              <a:buNone/>
              <a:defRPr/>
            </a:lvl2pPr>
          </a:lstStyle>
          <a:p>
            <a:pPr lvl="0"/>
            <a:r>
              <a:rPr lang="en-US" dirty="0"/>
              <a:t>Presentation Date</a:t>
            </a:r>
            <a:br>
              <a:rPr lang="en-US" dirty="0"/>
            </a:br>
            <a:r>
              <a:rPr lang="en-US" dirty="0"/>
              <a:t>City, State (presentation location)</a:t>
            </a:r>
          </a:p>
        </p:txBody>
      </p:sp>
      <p:sp>
        <p:nvSpPr>
          <p:cNvPr id="15" name="Text Placeholder 9"/>
          <p:cNvSpPr>
            <a:spLocks noGrp="1"/>
          </p:cNvSpPr>
          <p:nvPr>
            <p:ph type="body" sz="quarter" idx="27" hasCustomPrompt="1"/>
          </p:nvPr>
        </p:nvSpPr>
        <p:spPr>
          <a:xfrm>
            <a:off x="431800" y="730250"/>
            <a:ext cx="6188075" cy="393700"/>
          </a:xfrm>
        </p:spPr>
        <p:txBody>
          <a:bodyPr lIns="0" bIns="0" anchor="b">
            <a:normAutofit/>
          </a:bodyPr>
          <a:lstStyle>
            <a:lvl1pPr marL="0" indent="0">
              <a:buNone/>
              <a:defRPr sz="1350" b="1" cap="all" baseline="0">
                <a:solidFill>
                  <a:schemeClr val="tx1"/>
                </a:solidFill>
              </a:defRPr>
            </a:lvl1pPr>
            <a:lvl2pPr marL="0" indent="0">
              <a:buNone/>
              <a:defRPr/>
            </a:lvl2pPr>
            <a:lvl3pPr marL="0" indent="0">
              <a:spcBef>
                <a:spcPts val="1350"/>
              </a:spcBef>
              <a:buNone/>
              <a:defRPr/>
            </a:lvl3pPr>
          </a:lstStyle>
          <a:p>
            <a:pPr lvl="0"/>
            <a:r>
              <a:rPr lang="en-US" dirty="0"/>
              <a:t>Optional one line subhead, </a:t>
            </a:r>
            <a:r>
              <a:rPr lang="en-US" dirty="0" err="1"/>
              <a:t>url</a:t>
            </a:r>
            <a:r>
              <a:rPr lang="en-US" dirty="0"/>
              <a:t> or date</a:t>
            </a:r>
          </a:p>
        </p:txBody>
      </p:sp>
      <p:sp>
        <p:nvSpPr>
          <p:cNvPr id="17" name="TextBox 16"/>
          <p:cNvSpPr txBox="1"/>
          <p:nvPr userDrawn="1"/>
        </p:nvSpPr>
        <p:spPr>
          <a:xfrm>
            <a:off x="-1066539" y="-1241416"/>
            <a:ext cx="3876414" cy="784830"/>
          </a:xfrm>
          <a:prstGeom prst="rect">
            <a:avLst/>
          </a:prstGeom>
          <a:solidFill>
            <a:schemeClr val="bg1">
              <a:lumMod val="50000"/>
            </a:schemeClr>
          </a:solidFill>
        </p:spPr>
        <p:txBody>
          <a:bodyPr wrap="square" rtlCol="0">
            <a:spAutoFit/>
          </a:bodyPr>
          <a:lstStyle/>
          <a:p>
            <a:r>
              <a:rPr lang="en-US" sz="1050" b="1" dirty="0">
                <a:solidFill>
                  <a:schemeClr val="bg1"/>
                </a:solidFill>
              </a:rPr>
              <a:t>Suggested</a:t>
            </a:r>
            <a:r>
              <a:rPr lang="en-US" sz="1050" b="1" baseline="0" dirty="0">
                <a:solidFill>
                  <a:schemeClr val="bg1"/>
                </a:solidFill>
              </a:rPr>
              <a:t> line of text (optional): </a:t>
            </a:r>
          </a:p>
          <a:p>
            <a:endParaRPr lang="en-US" sz="1050" b="1" baseline="0" dirty="0">
              <a:solidFill>
                <a:schemeClr val="bg1"/>
              </a:solidFill>
            </a:endParaRPr>
          </a:p>
          <a:p>
            <a:r>
              <a:rPr lang="en-US" sz="1050" b="1" baseline="0" dirty="0">
                <a:solidFill>
                  <a:schemeClr val="bg1"/>
                </a:solidFill>
              </a:rPr>
              <a:t>WE START WITH YES.</a:t>
            </a:r>
            <a:endParaRPr lang="en-US" sz="1050" dirty="0">
              <a:solidFill>
                <a:schemeClr val="bg1"/>
              </a:solidFill>
            </a:endParaRPr>
          </a:p>
          <a:p>
            <a:endParaRPr lang="en-US" sz="1350" dirty="0">
              <a:solidFill>
                <a:schemeClr val="bg1"/>
              </a:solidFill>
            </a:endParaRPr>
          </a:p>
        </p:txBody>
      </p:sp>
    </p:spTree>
    <p:extLst>
      <p:ext uri="{BB962C8B-B14F-4D97-AF65-F5344CB8AC3E}">
        <p14:creationId xmlns:p14="http://schemas.microsoft.com/office/powerpoint/2010/main" val="824798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7"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7020"/>
            <a:ext cx="9144000" cy="6011938"/>
          </a:xfrm>
          <a:prstGeom prst="rect">
            <a:avLst/>
          </a:prstGeom>
        </p:spPr>
      </p:pic>
      <p:sp>
        <p:nvSpPr>
          <p:cNvPr id="84" name="Text Placeholder 1"/>
          <p:cNvSpPr>
            <a:spLocks noGrp="1"/>
          </p:cNvSpPr>
          <p:nvPr>
            <p:ph type="body" sz="quarter" idx="10" hasCustomPrompt="1"/>
          </p:nvPr>
        </p:nvSpPr>
        <p:spPr>
          <a:xfrm>
            <a:off x="0" y="-27020"/>
            <a:ext cx="9144000" cy="6011938"/>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689100"/>
            <a:ext cx="4280275"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4863724" cy="2706624"/>
          </a:xfrm>
          <a:solidFill>
            <a:schemeClr val="accent2"/>
          </a:solidFill>
        </p:spPr>
        <p:txBody>
          <a:bodyPr lIns="457200" rIns="91440" anchor="ctr">
            <a:normAutofit/>
          </a:bodyPr>
          <a:lstStyle>
            <a:lvl1pPr>
              <a:defRPr sz="21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204954"/>
            <a:ext cx="5851526" cy="1292225"/>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4582947"/>
            <a:ext cx="2692871" cy="393700"/>
          </a:xfrm>
        </p:spPr>
        <p:txBody>
          <a:bodyPr lIns="0" bIns="0" anchor="b">
            <a:normAutofit/>
          </a:bodyPr>
          <a:lstStyle>
            <a:lvl1pPr marL="0" indent="0">
              <a:buNone/>
              <a:defRPr sz="1050" b="1" cap="all" baseline="0">
                <a:solidFill>
                  <a:schemeClr val="bg1"/>
                </a:solidFill>
              </a:defRPr>
            </a:lvl1pPr>
            <a:lvl2pPr marL="0" indent="0">
              <a:buNone/>
              <a:defRPr/>
            </a:lvl2pPr>
            <a:lvl3pPr marL="0" indent="0">
              <a:spcBef>
                <a:spcPts val="135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4960384"/>
            <a:ext cx="2692871" cy="914400"/>
          </a:xfrm>
        </p:spPr>
        <p:txBody>
          <a:bodyPr lIns="0">
            <a:normAutofit/>
          </a:bodyPr>
          <a:lstStyle>
            <a:lvl1pPr marL="0" indent="0">
              <a:lnSpc>
                <a:spcPct val="95000"/>
              </a:lnSpc>
              <a:spcBef>
                <a:spcPts val="0"/>
              </a:spcBef>
              <a:buNone/>
              <a:defRPr sz="1050">
                <a:solidFill>
                  <a:schemeClr val="bg1"/>
                </a:solidFill>
              </a:defRPr>
            </a:lvl1pPr>
            <a:lvl2pPr marL="0" indent="0">
              <a:spcBef>
                <a:spcPts val="135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4582947"/>
            <a:ext cx="2692871" cy="393700"/>
          </a:xfrm>
        </p:spPr>
        <p:txBody>
          <a:bodyPr lIns="0" bIns="0" anchor="b">
            <a:normAutofit/>
          </a:bodyPr>
          <a:lstStyle>
            <a:lvl1pPr marL="0" indent="0">
              <a:buFont typeface="Arial" pitchFamily="34" charset="0"/>
              <a:buNone/>
              <a:defRPr sz="1050" b="1" cap="all" baseline="0">
                <a:solidFill>
                  <a:schemeClr val="bg1"/>
                </a:solidFill>
              </a:defRPr>
            </a:lvl1pPr>
            <a:lvl2pPr marL="0" indent="0">
              <a:buNone/>
              <a:defRPr/>
            </a:lvl2pPr>
            <a:lvl3pPr marL="0" indent="0">
              <a:spcBef>
                <a:spcPts val="135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4960384"/>
            <a:ext cx="2692871" cy="914400"/>
          </a:xfrm>
        </p:spPr>
        <p:txBody>
          <a:bodyPr lIns="0">
            <a:normAutofit/>
          </a:bodyPr>
          <a:lstStyle>
            <a:lvl1pPr marL="0" indent="0">
              <a:lnSpc>
                <a:spcPct val="95000"/>
              </a:lnSpc>
              <a:spcBef>
                <a:spcPts val="0"/>
              </a:spcBef>
              <a:buFont typeface="Arial" pitchFamily="34" charset="0"/>
              <a:buNone/>
              <a:defRPr sz="1050">
                <a:solidFill>
                  <a:schemeClr val="bg1"/>
                </a:solidFill>
              </a:defRPr>
            </a:lvl1pPr>
            <a:lvl2pPr marL="0" indent="0">
              <a:spcBef>
                <a:spcPts val="135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4582947"/>
            <a:ext cx="2692871" cy="393700"/>
          </a:xfrm>
        </p:spPr>
        <p:txBody>
          <a:bodyPr lIns="0" bIns="0" anchor="b">
            <a:normAutofit/>
          </a:bodyPr>
          <a:lstStyle>
            <a:lvl1pPr marL="0" indent="0">
              <a:buFont typeface="Arial" pitchFamily="34" charset="0"/>
              <a:buNone/>
              <a:defRPr sz="1050" b="1" cap="all" baseline="0">
                <a:solidFill>
                  <a:schemeClr val="bg1"/>
                </a:solidFill>
              </a:defRPr>
            </a:lvl1pPr>
            <a:lvl2pPr marL="0" indent="0">
              <a:buNone/>
              <a:defRPr/>
            </a:lvl2pPr>
            <a:lvl3pPr marL="0" indent="0">
              <a:spcBef>
                <a:spcPts val="135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4960384"/>
            <a:ext cx="2692871" cy="914400"/>
          </a:xfrm>
        </p:spPr>
        <p:txBody>
          <a:bodyPr lIns="0">
            <a:normAutofit/>
          </a:bodyPr>
          <a:lstStyle>
            <a:lvl1pPr marL="0" indent="0">
              <a:lnSpc>
                <a:spcPct val="95000"/>
              </a:lnSpc>
              <a:spcBef>
                <a:spcPts val="0"/>
              </a:spcBef>
              <a:buFont typeface="Arial" pitchFamily="34" charset="0"/>
              <a:buNone/>
              <a:defRPr sz="1050">
                <a:solidFill>
                  <a:schemeClr val="bg1"/>
                </a:solidFill>
              </a:defRPr>
            </a:lvl1pPr>
            <a:lvl2pPr marL="0" indent="0">
              <a:spcBef>
                <a:spcPts val="135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1314735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8"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286679" y="167615"/>
            <a:ext cx="1546986" cy="55729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3"/>
            <a:ext cx="5894492" cy="515411"/>
          </a:xfrm>
        </p:spPr>
        <p:txBody>
          <a:bodyPr lIns="0" anchor="b"/>
          <a:lstStyle>
            <a:lvl1pPr marL="0" indent="0">
              <a:spcBef>
                <a:spcPts val="0"/>
              </a:spcBef>
              <a:buNone/>
              <a:defRPr sz="1050" baseline="0">
                <a:solidFill>
                  <a:srgbClr val="47484A"/>
                </a:solidFill>
              </a:defRPr>
            </a:lvl1pPr>
            <a:lvl2pPr marL="0" indent="0">
              <a:spcBef>
                <a:spcPts val="135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1" y="4945565"/>
            <a:ext cx="2692871" cy="393700"/>
          </a:xfrm>
        </p:spPr>
        <p:txBody>
          <a:bodyPr lIns="0" bIns="0" anchor="b">
            <a:normAutofit/>
          </a:bodyPr>
          <a:lstStyle>
            <a:lvl1pPr marL="0" inden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5323002"/>
            <a:ext cx="2692871" cy="746722"/>
          </a:xfrm>
        </p:spPr>
        <p:txBody>
          <a:bodyPr lIns="0">
            <a:normAutofit/>
          </a:bodyPr>
          <a:lstStyle>
            <a:lvl1pPr marL="0" indent="0">
              <a:lnSpc>
                <a:spcPct val="95000"/>
              </a:lnSpc>
              <a:spcBef>
                <a:spcPts val="0"/>
              </a:spcBef>
              <a:buNone/>
              <a:defRPr sz="1050">
                <a:solidFill>
                  <a:srgbClr val="47484A"/>
                </a:solidFill>
              </a:defRPr>
            </a:lvl1pPr>
            <a:lvl2pPr marL="0" indent="0">
              <a:spcBef>
                <a:spcPts val="135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4945565"/>
            <a:ext cx="2692871" cy="393700"/>
          </a:xfrm>
        </p:spPr>
        <p:txBody>
          <a:bodyPr lIns="0" bIns="0" anchor="b">
            <a:normAutofit/>
          </a:bodyPr>
          <a:lstStyle>
            <a:lvl1pPr marL="0" indent="0">
              <a:buFont typeface="Arial" pitchFamily="34" charse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5323002"/>
            <a:ext cx="2692871" cy="746722"/>
          </a:xfrm>
        </p:spPr>
        <p:txBody>
          <a:bodyPr lIns="0">
            <a:normAutofit/>
          </a:bodyPr>
          <a:lstStyle>
            <a:lvl1pPr marL="0" indent="0">
              <a:lnSpc>
                <a:spcPct val="95000"/>
              </a:lnSpc>
              <a:spcBef>
                <a:spcPts val="0"/>
              </a:spcBef>
              <a:buFont typeface="Arial" pitchFamily="34" charset="0"/>
              <a:buNone/>
              <a:defRPr sz="1050">
                <a:solidFill>
                  <a:srgbClr val="47484A"/>
                </a:solidFill>
              </a:defRPr>
            </a:lvl1pPr>
            <a:lvl2pPr marL="0" indent="0">
              <a:spcBef>
                <a:spcPts val="135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899576"/>
            <a:ext cx="8925874"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726366"/>
            <a:ext cx="8452904" cy="862880"/>
          </a:xfrm>
        </p:spPr>
        <p:txBody>
          <a:bodyPr lIns="0" rIns="91440" anchor="b">
            <a:normAutofit/>
          </a:bodyPr>
          <a:lstStyle>
            <a:lvl1pPr>
              <a:defRPr sz="21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4945565"/>
            <a:ext cx="2692871" cy="393700"/>
          </a:xfrm>
        </p:spPr>
        <p:txBody>
          <a:bodyPr lIns="0" bIns="0" anchor="b">
            <a:normAutofit/>
          </a:bodyPr>
          <a:lstStyle>
            <a:lvl1pPr marL="0" indent="0">
              <a:buFont typeface="Arial" pitchFamily="34" charse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5323002"/>
            <a:ext cx="2692871" cy="746722"/>
          </a:xfrm>
        </p:spPr>
        <p:txBody>
          <a:bodyPr lIns="0">
            <a:normAutofit/>
          </a:bodyPr>
          <a:lstStyle>
            <a:lvl1pPr marL="0" indent="0">
              <a:lnSpc>
                <a:spcPct val="95000"/>
              </a:lnSpc>
              <a:spcBef>
                <a:spcPts val="0"/>
              </a:spcBef>
              <a:buFont typeface="Arial" pitchFamily="34" charset="0"/>
              <a:buNone/>
              <a:defRPr sz="1050">
                <a:solidFill>
                  <a:srgbClr val="47484A"/>
                </a:solidFill>
              </a:defRPr>
            </a:lvl1pPr>
            <a:lvl2pPr marL="0" indent="0">
              <a:spcBef>
                <a:spcPts val="135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4589248"/>
            <a:ext cx="8484914"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899573"/>
            <a:ext cx="224589" cy="2761488"/>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
        <p:nvSpPr>
          <p:cNvPr id="17" name="Text Placeholder 4"/>
          <p:cNvSpPr>
            <a:spLocks noGrp="1"/>
          </p:cNvSpPr>
          <p:nvPr>
            <p:ph type="body" sz="quarter" idx="26" hasCustomPrompt="1"/>
          </p:nvPr>
        </p:nvSpPr>
        <p:spPr>
          <a:xfrm>
            <a:off x="503239" y="366276"/>
            <a:ext cx="8484914" cy="331077"/>
          </a:xfrm>
        </p:spPr>
        <p:txBody>
          <a:bodyPr/>
          <a:lstStyle>
            <a:lvl1pPr marL="0" indent="0">
              <a:buNone/>
              <a:defRPr sz="750" b="1" cap="all" baseline="0">
                <a:solidFill>
                  <a:schemeClr val="tx1"/>
                </a:solidFill>
              </a:defRPr>
            </a:lvl1pPr>
          </a:lstStyle>
          <a:p>
            <a:r>
              <a:rPr lang="en-US" sz="750" b="0" cap="all" dirty="0">
                <a:solidFill>
                  <a:srgbClr val="000000"/>
                </a:solidFill>
              </a:rPr>
              <a:t>Type in name of </a:t>
            </a:r>
            <a:r>
              <a:rPr lang="en-US" sz="750" b="0" cap="all" dirty="0" err="1">
                <a:solidFill>
                  <a:srgbClr val="000000"/>
                </a:solidFill>
              </a:rPr>
              <a:t>fACILITY</a:t>
            </a:r>
            <a:r>
              <a:rPr lang="en-US" sz="750" b="0" cap="all" dirty="0">
                <a:solidFill>
                  <a:srgbClr val="000000"/>
                </a:solidFill>
              </a:rPr>
              <a:t>, division, group, program or </a:t>
            </a:r>
            <a:r>
              <a:rPr lang="en-US" sz="750" dirty="0">
                <a:solidFill>
                  <a:srgbClr val="000000"/>
                </a:solidFill>
              </a:rPr>
              <a:t>www.anl.gov</a:t>
            </a:r>
          </a:p>
        </p:txBody>
      </p:sp>
    </p:spTree>
    <p:extLst>
      <p:ext uri="{BB962C8B-B14F-4D97-AF65-F5344CB8AC3E}">
        <p14:creationId xmlns:p14="http://schemas.microsoft.com/office/powerpoint/2010/main" val="4131363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320212"/>
            <a:ext cx="1546986" cy="55729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3"/>
            <a:ext cx="5894492" cy="515411"/>
          </a:xfrm>
        </p:spPr>
        <p:txBody>
          <a:bodyPr lIns="0" anchor="b"/>
          <a:lstStyle>
            <a:lvl1pPr marL="0" indent="0">
              <a:spcBef>
                <a:spcPts val="0"/>
              </a:spcBef>
              <a:buNone/>
              <a:defRPr sz="1050" baseline="0">
                <a:solidFill>
                  <a:srgbClr val="47484A"/>
                </a:solidFill>
              </a:defRPr>
            </a:lvl1pPr>
            <a:lvl2pPr marL="0" indent="0">
              <a:spcBef>
                <a:spcPts val="135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1" y="4581631"/>
            <a:ext cx="2692871" cy="393700"/>
          </a:xfrm>
        </p:spPr>
        <p:txBody>
          <a:bodyPr lIns="0" bIns="0" anchor="b">
            <a:normAutofit/>
          </a:bodyPr>
          <a:lstStyle>
            <a:lvl1pPr marL="0" inden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4959068"/>
            <a:ext cx="2692871" cy="914400"/>
          </a:xfrm>
        </p:spPr>
        <p:txBody>
          <a:bodyPr lIns="0">
            <a:normAutofit/>
          </a:bodyPr>
          <a:lstStyle>
            <a:lvl1pPr marL="0" indent="0">
              <a:lnSpc>
                <a:spcPct val="95000"/>
              </a:lnSpc>
              <a:spcBef>
                <a:spcPts val="0"/>
              </a:spcBef>
              <a:buNone/>
              <a:defRPr sz="1050">
                <a:solidFill>
                  <a:srgbClr val="47484A"/>
                </a:solidFill>
              </a:defRPr>
            </a:lvl1pPr>
            <a:lvl2pPr marL="0" indent="0">
              <a:spcBef>
                <a:spcPts val="135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4581631"/>
            <a:ext cx="2692871" cy="393700"/>
          </a:xfrm>
        </p:spPr>
        <p:txBody>
          <a:bodyPr lIns="0" bIns="0" anchor="b">
            <a:normAutofit/>
          </a:bodyPr>
          <a:lstStyle>
            <a:lvl1pPr marL="0" indent="0">
              <a:buFont typeface="Arial" pitchFamily="34" charse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4959068"/>
            <a:ext cx="2692871" cy="746722"/>
          </a:xfrm>
        </p:spPr>
        <p:txBody>
          <a:bodyPr lIns="0">
            <a:normAutofit/>
          </a:bodyPr>
          <a:lstStyle>
            <a:lvl1pPr marL="0" indent="0">
              <a:lnSpc>
                <a:spcPct val="95000"/>
              </a:lnSpc>
              <a:spcBef>
                <a:spcPts val="0"/>
              </a:spcBef>
              <a:buFont typeface="Arial" pitchFamily="34" charset="0"/>
              <a:buNone/>
              <a:defRPr sz="1050">
                <a:solidFill>
                  <a:srgbClr val="47484A"/>
                </a:solidFill>
              </a:defRPr>
            </a:lvl1pPr>
            <a:lvl2pPr marL="0" indent="0">
              <a:spcBef>
                <a:spcPts val="135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681608"/>
            <a:ext cx="8925874"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2" y="116710"/>
            <a:ext cx="6776128" cy="1119234"/>
          </a:xfrm>
        </p:spPr>
        <p:txBody>
          <a:bodyPr lIns="0" rIns="91440" anchor="b">
            <a:normAutofit/>
          </a:bodyPr>
          <a:lstStyle>
            <a:lvl1pPr>
              <a:defRPr sz="21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4581631"/>
            <a:ext cx="2692871" cy="393700"/>
          </a:xfrm>
        </p:spPr>
        <p:txBody>
          <a:bodyPr lIns="0" bIns="0" anchor="b">
            <a:normAutofit/>
          </a:bodyPr>
          <a:lstStyle>
            <a:lvl1pPr marL="0" indent="0">
              <a:buFont typeface="Arial" pitchFamily="34" charse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4959068"/>
            <a:ext cx="2692871" cy="746722"/>
          </a:xfrm>
        </p:spPr>
        <p:txBody>
          <a:bodyPr lIns="0">
            <a:normAutofit/>
          </a:bodyPr>
          <a:lstStyle>
            <a:lvl1pPr marL="0" indent="0">
              <a:lnSpc>
                <a:spcPct val="95000"/>
              </a:lnSpc>
              <a:spcBef>
                <a:spcPts val="0"/>
              </a:spcBef>
              <a:buFont typeface="Arial" pitchFamily="34" charset="0"/>
              <a:buNone/>
              <a:defRPr sz="1050">
                <a:solidFill>
                  <a:srgbClr val="47484A"/>
                </a:solidFill>
              </a:defRPr>
            </a:lvl1pPr>
            <a:lvl2pPr marL="0" indent="0">
              <a:spcBef>
                <a:spcPts val="135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1229595"/>
            <a:ext cx="8484914"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681605"/>
            <a:ext cx="224589" cy="2761488"/>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1351866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6" y="0"/>
            <a:ext cx="8925873" cy="68580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4775200"/>
            <a:ext cx="9144000" cy="20828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5042974"/>
            <a:ext cx="8321040" cy="1373592"/>
          </a:xfrm>
        </p:spPr>
        <p:txBody>
          <a:bodyPr lIns="0" anchor="t"/>
          <a:lstStyle>
            <a:lvl1pPr>
              <a:defRPr sz="18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115560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1" y="4706193"/>
            <a:ext cx="8434552" cy="1752260"/>
          </a:xfrm>
          <a:noFill/>
        </p:spPr>
        <p:txBody>
          <a:bodyPr lIns="0" tIns="91440"/>
          <a:lstStyle>
            <a:lvl1pPr>
              <a:defRPr sz="1500">
                <a:solidFill>
                  <a:srgbClr val="000000"/>
                </a:solidFill>
              </a:defRPr>
            </a:lvl1pPr>
            <a:lvl2pPr>
              <a:defRPr sz="1500">
                <a:solidFill>
                  <a:srgbClr val="000000"/>
                </a:solidFill>
              </a:defRPr>
            </a:lvl2pPr>
            <a:lvl3pPr>
              <a:defRPr sz="1500">
                <a:solidFill>
                  <a:srgbClr val="000000"/>
                </a:solidFill>
              </a:defRPr>
            </a:lvl3pPr>
            <a:lvl4pPr>
              <a:defRPr sz="1500">
                <a:solidFill>
                  <a:srgbClr val="000000"/>
                </a:solidFill>
              </a:defRPr>
            </a:lvl4pPr>
            <a:lvl5pPr>
              <a:defRPr sz="15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hasCustomPrompt="1"/>
          </p:nvPr>
        </p:nvSpPr>
        <p:spPr/>
        <p:txBody>
          <a:bodyPr/>
          <a:lstStyle>
            <a:lvl1pPr algn="l" defTabSz="342900" rtl="0" eaLnBrk="1" latinLnBrk="0" hangingPunct="1">
              <a:lnSpc>
                <a:spcPct val="95000"/>
              </a:lnSpc>
              <a:spcBef>
                <a:spcPct val="0"/>
              </a:spcBef>
              <a:buNone/>
              <a:defRPr lang="en-US" sz="21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9" y="3979063"/>
            <a:ext cx="2238469" cy="477837"/>
          </a:xfrm>
          <a:noFill/>
        </p:spPr>
        <p:txBody>
          <a:bodyPr lIns="91440" rIns="91440"/>
          <a:lstStyle>
            <a:lvl1pPr marL="0" indent="0">
              <a:lnSpc>
                <a:spcPct val="95000"/>
              </a:lnSpc>
              <a:buNone/>
              <a:defRPr sz="9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979063"/>
            <a:ext cx="2238469" cy="477837"/>
          </a:xfrm>
          <a:noFill/>
        </p:spPr>
        <p:txBody>
          <a:bodyPr lIns="91440" rIns="91440"/>
          <a:lstStyle>
            <a:lvl1pPr marL="0" indent="0">
              <a:lnSpc>
                <a:spcPct val="95000"/>
              </a:lnSpc>
              <a:buNone/>
              <a:defRPr sz="9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979063"/>
            <a:ext cx="2238469" cy="477837"/>
          </a:xfrm>
          <a:noFill/>
        </p:spPr>
        <p:txBody>
          <a:bodyPr lIns="91440" rIns="91440"/>
          <a:lstStyle>
            <a:lvl1pPr marL="0" indent="0">
              <a:lnSpc>
                <a:spcPct val="95000"/>
              </a:lnSpc>
              <a:buNone/>
              <a:defRPr sz="9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979063"/>
            <a:ext cx="2238469" cy="477837"/>
          </a:xfrm>
          <a:noFill/>
        </p:spPr>
        <p:txBody>
          <a:bodyPr lIns="91440" rIns="91440"/>
          <a:lstStyle>
            <a:lvl1pPr marL="0" indent="0">
              <a:lnSpc>
                <a:spcPct val="95000"/>
              </a:lnSpc>
              <a:buNone/>
              <a:defRPr sz="9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168750"/>
            <a:ext cx="8372901" cy="499715"/>
          </a:xfrm>
          <a:ln>
            <a:noFill/>
          </a:ln>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3013798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1" y="4645420"/>
            <a:ext cx="8434552" cy="1813035"/>
          </a:xfrm>
          <a:noFill/>
        </p:spPr>
        <p:txBody>
          <a:bodyPr lIns="0" tIns="91440"/>
          <a:lstStyle>
            <a:lvl1pPr>
              <a:defRPr sz="1800">
                <a:solidFill>
                  <a:schemeClr val="bg1"/>
                </a:solidFill>
              </a:defRPr>
            </a:lvl1pPr>
            <a:lvl2pPr>
              <a:defRPr sz="165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4"/>
          <p:cNvSpPr>
            <a:spLocks noGrp="1" noChangeAspect="1"/>
          </p:cNvSpPr>
          <p:nvPr>
            <p:ph type="pic" sz="quarter" idx="13" hasCustomPrompt="1"/>
          </p:nvPr>
        </p:nvSpPr>
        <p:spPr>
          <a:xfrm>
            <a:off x="218126" y="1"/>
            <a:ext cx="8925873" cy="3656013"/>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807284"/>
            <a:ext cx="8674100" cy="787098"/>
          </a:xfrm>
        </p:spPr>
        <p:txBody>
          <a:bodyPr lIns="0"/>
          <a:lstStyle>
            <a:lvl1pPr>
              <a:defRPr sz="21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1741160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3663950"/>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3663950"/>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807284"/>
            <a:ext cx="8674100" cy="787098"/>
          </a:xfrm>
        </p:spPr>
        <p:txBody>
          <a:bodyPr lIns="0"/>
          <a:lstStyle>
            <a:lvl1pPr>
              <a:defRPr sz="21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1" y="4645420"/>
            <a:ext cx="8434552" cy="1813035"/>
          </a:xfrm>
          <a:noFill/>
        </p:spPr>
        <p:txBody>
          <a:bodyPr lIns="0" tIns="91440"/>
          <a:lstStyle>
            <a:lvl1pPr>
              <a:defRPr sz="1800">
                <a:solidFill>
                  <a:schemeClr val="bg1"/>
                </a:solidFill>
              </a:defRPr>
            </a:lvl1pPr>
            <a:lvl2pPr>
              <a:defRPr sz="165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916061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367364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367364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367364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1" y="4645420"/>
            <a:ext cx="8434552" cy="1813035"/>
          </a:xfrm>
          <a:noFill/>
        </p:spPr>
        <p:txBody>
          <a:bodyPr lIns="0" tIns="91440"/>
          <a:lstStyle>
            <a:lvl1pPr>
              <a:defRPr sz="1800">
                <a:solidFill>
                  <a:schemeClr val="bg1"/>
                </a:solidFill>
              </a:defRPr>
            </a:lvl1pPr>
            <a:lvl2pPr>
              <a:defRPr sz="165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a:xfrm>
            <a:off x="469900" y="3807284"/>
            <a:ext cx="8674100" cy="787098"/>
          </a:xfrm>
        </p:spPr>
        <p:txBody>
          <a:bodyPr lIns="0"/>
          <a:lstStyle>
            <a:lvl1pPr>
              <a:defRPr sz="21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855258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68580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1" y="4645420"/>
            <a:ext cx="8434552" cy="1813035"/>
          </a:xfrm>
          <a:noFill/>
        </p:spPr>
        <p:txBody>
          <a:bodyPr lIns="0" tIns="91440"/>
          <a:lstStyle>
            <a:lvl1pPr>
              <a:defRPr sz="1800">
                <a:solidFill>
                  <a:schemeClr val="bg1"/>
                </a:solidFill>
              </a:defRPr>
            </a:lvl1pPr>
            <a:lvl2pPr>
              <a:defRPr sz="165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9" y="3931765"/>
            <a:ext cx="2238469" cy="477837"/>
          </a:xfrm>
        </p:spPr>
        <p:txBody>
          <a:bodyPr lIns="91440" rIns="91440"/>
          <a:lstStyle>
            <a:lvl1pPr marL="0" indent="0">
              <a:lnSpc>
                <a:spcPct val="95000"/>
              </a:lnSpc>
              <a:buNone/>
              <a:defRPr sz="9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931765"/>
            <a:ext cx="2238469" cy="477837"/>
          </a:xfrm>
        </p:spPr>
        <p:txBody>
          <a:bodyPr lIns="91440" rIns="91440"/>
          <a:lstStyle>
            <a:lvl1pPr marL="0" indent="0">
              <a:lnSpc>
                <a:spcPct val="95000"/>
              </a:lnSpc>
              <a:buNone/>
              <a:defRPr sz="9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931765"/>
            <a:ext cx="2238469" cy="477837"/>
          </a:xfrm>
        </p:spPr>
        <p:txBody>
          <a:bodyPr lIns="91440" rIns="91440"/>
          <a:lstStyle>
            <a:lvl1pPr marL="0" indent="0">
              <a:lnSpc>
                <a:spcPct val="95000"/>
              </a:lnSpc>
              <a:buNone/>
              <a:defRPr sz="9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931765"/>
            <a:ext cx="2238469" cy="477837"/>
          </a:xfrm>
        </p:spPr>
        <p:txBody>
          <a:bodyPr lIns="91440" rIns="91440"/>
          <a:lstStyle>
            <a:lvl1pPr marL="0" indent="0">
              <a:lnSpc>
                <a:spcPct val="95000"/>
              </a:lnSpc>
              <a:buNone/>
              <a:defRPr sz="9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68580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152254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A0EBCD-C9F5-4AE2-A415-2A98C32245E9}" type="slidenum">
              <a:rPr lang="en-US" smtClean="0"/>
              <a:t>‹#›</a:t>
            </a:fld>
            <a:endParaRPr lang="en-US"/>
          </a:p>
        </p:txBody>
      </p:sp>
    </p:spTree>
    <p:extLst>
      <p:ext uri="{BB962C8B-B14F-4D97-AF65-F5344CB8AC3E}">
        <p14:creationId xmlns:p14="http://schemas.microsoft.com/office/powerpoint/2010/main" val="16524975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39"/>
            <a:ext cx="569214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63039"/>
            <a:ext cx="260604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C02CA-CD70-468D-9D8D-4C7DEA48B35D}" type="slidenum">
              <a:rPr lang="en-US" smtClean="0"/>
              <a:t>‹#›</a:t>
            </a:fld>
            <a:endParaRPr lang="en-US"/>
          </a:p>
        </p:txBody>
      </p:sp>
      <p:sp>
        <p:nvSpPr>
          <p:cNvPr id="9" name="Title Placeholder 1"/>
          <p:cNvSpPr>
            <a:spLocks noGrp="1"/>
          </p:cNvSpPr>
          <p:nvPr>
            <p:ph type="title"/>
          </p:nvPr>
        </p:nvSpPr>
        <p:spPr>
          <a:xfrm>
            <a:off x="984142" y="365130"/>
            <a:ext cx="7794098" cy="9135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986554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AF9E-A4B6-49F8-BC0B-092828CEE5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58DA5A-9575-4440-829E-5F92FF57ACA1}"/>
              </a:ext>
            </a:extLst>
          </p:cNvPr>
          <p:cNvSpPr>
            <a:spLocks noGrp="1"/>
          </p:cNvSpPr>
          <p:nvPr>
            <p:ph type="dt" sz="half" idx="10"/>
          </p:nvPr>
        </p:nvSpPr>
        <p:spPr/>
        <p:txBody>
          <a:bodyPr/>
          <a:lstStyle/>
          <a:p>
            <a:fld id="{AD698127-3122-48E8-A6B3-B9303DD8487B}" type="datetime1">
              <a:rPr lang="en-US" smtClean="0"/>
              <a:t>10/28/2018</a:t>
            </a:fld>
            <a:endParaRPr lang="en-US"/>
          </a:p>
        </p:txBody>
      </p:sp>
      <p:sp>
        <p:nvSpPr>
          <p:cNvPr id="4" name="Footer Placeholder 3">
            <a:extLst>
              <a:ext uri="{FF2B5EF4-FFF2-40B4-BE49-F238E27FC236}">
                <a16:creationId xmlns:a16="http://schemas.microsoft.com/office/drawing/2014/main" id="{AFCA5135-4E63-43EC-88EB-586B74908A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980497-FA47-44D9-BD12-06D6D1E12104}"/>
              </a:ext>
            </a:extLst>
          </p:cNvPr>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6619593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 column - white">
    <p:spTree>
      <p:nvGrpSpPr>
        <p:cNvPr id="1" name=""/>
        <p:cNvGrpSpPr/>
        <p:nvPr/>
      </p:nvGrpSpPr>
      <p:grpSpPr>
        <a:xfrm>
          <a:off x="0" y="0"/>
          <a:ext cx="0" cy="0"/>
          <a:chOff x="0" y="0"/>
          <a:chExt cx="0" cy="0"/>
        </a:xfrm>
      </p:grpSpPr>
      <p:sp>
        <p:nvSpPr>
          <p:cNvPr id="6" name="Content Placeholder 2"/>
          <p:cNvSpPr>
            <a:spLocks noGrp="1"/>
          </p:cNvSpPr>
          <p:nvPr>
            <p:ph sz="half" idx="1" hasCustomPrompt="1"/>
          </p:nvPr>
        </p:nvSpPr>
        <p:spPr>
          <a:xfrm>
            <a:off x="375019" y="1677981"/>
            <a:ext cx="4129746" cy="4267200"/>
          </a:xfrm>
          <a:prstGeom prst="rect">
            <a:avLst/>
          </a:prstGeom>
        </p:spPr>
        <p:txBody>
          <a:bodyPr>
            <a:normAutofit/>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hasCustomPrompt="1"/>
          </p:nvPr>
        </p:nvSpPr>
        <p:spPr>
          <a:xfrm>
            <a:off x="4737846" y="1677981"/>
            <a:ext cx="4249271" cy="4267200"/>
          </a:xfrm>
          <a:prstGeom prst="rect">
            <a:avLst/>
          </a:prstGeom>
        </p:spPr>
        <p:txBody>
          <a:bodyPr>
            <a:normAutofit/>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
        <p:nvSpPr>
          <p:cNvPr id="11" name="Title Placeholder 1">
            <a:extLst>
              <a:ext uri="{FF2B5EF4-FFF2-40B4-BE49-F238E27FC236}">
                <a16:creationId xmlns:a16="http://schemas.microsoft.com/office/drawing/2014/main" id="{AEAA195D-38B9-4E87-B884-8851FD04CE67}"/>
              </a:ext>
            </a:extLst>
          </p:cNvPr>
          <p:cNvSpPr>
            <a:spLocks noGrp="1"/>
          </p:cNvSpPr>
          <p:nvPr>
            <p:ph type="title"/>
          </p:nvPr>
        </p:nvSpPr>
        <p:spPr bwMode="auto">
          <a:xfrm>
            <a:off x="360363" y="42863"/>
            <a:ext cx="8724900" cy="65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Tree>
    <p:extLst>
      <p:ext uri="{BB962C8B-B14F-4D97-AF65-F5344CB8AC3E}">
        <p14:creationId xmlns:p14="http://schemas.microsoft.com/office/powerpoint/2010/main" val="36997825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y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1"/>
          </p:nvPr>
        </p:nvSpPr>
        <p:spPr/>
        <p:txBody>
          <a:bodyPr/>
          <a:lstStyle/>
          <a:p>
            <a:r>
              <a:rPr lang="en-US" smtClean="0"/>
              <a:t>Presentation Title</a:t>
            </a:r>
            <a:endParaRPr lang="en-US" dirty="0"/>
          </a:p>
        </p:txBody>
      </p:sp>
      <p:sp>
        <p:nvSpPr>
          <p:cNvPr id="4" name="Date Placeholder 3"/>
          <p:cNvSpPr>
            <a:spLocks noGrp="1"/>
          </p:cNvSpPr>
          <p:nvPr>
            <p:ph type="dt" sz="half" idx="12"/>
          </p:nvPr>
        </p:nvSpPr>
        <p:spPr/>
        <p:txBody>
          <a:bodyPr/>
          <a:lstStyle/>
          <a:p>
            <a:fld id="{8B7E503C-0DA6-5048-9F20-DFDE15067C2F}" type="datetime4">
              <a:rPr lang="en-US" smtClean="0"/>
              <a:pPr/>
              <a:t>October 28, 2018</a:t>
            </a:fld>
            <a:endParaRPr lang="en-US" dirty="0"/>
          </a:p>
        </p:txBody>
      </p:sp>
      <p:sp>
        <p:nvSpPr>
          <p:cNvPr id="5" name="Slide Number Placeholder 4"/>
          <p:cNvSpPr>
            <a:spLocks noGrp="1"/>
          </p:cNvSpPr>
          <p:nvPr>
            <p:ph type="sldNum" sz="quarter" idx="13"/>
          </p:nvPr>
        </p:nvSpPr>
        <p:spPr/>
        <p:txBody>
          <a:bodyPr/>
          <a:lstStyle/>
          <a:p>
            <a:fld id="{3675A01C-4065-1549-ACEF-B613474B14E8}" type="slidenum">
              <a:rPr lang="en-US" smtClean="0"/>
              <a:pPr/>
              <a:t>‹#›</a:t>
            </a:fld>
            <a:endParaRPr lang="en-US" dirty="0"/>
          </a:p>
        </p:txBody>
      </p:sp>
      <p:sp>
        <p:nvSpPr>
          <p:cNvPr id="7" name="Text Placeholder 11"/>
          <p:cNvSpPr>
            <a:spLocks noGrp="1"/>
          </p:cNvSpPr>
          <p:nvPr>
            <p:ph type="body" sz="quarter" idx="14"/>
          </p:nvPr>
        </p:nvSpPr>
        <p:spPr>
          <a:xfrm>
            <a:off x="455613" y="1107007"/>
            <a:ext cx="8220074" cy="5106468"/>
          </a:xfrm>
        </p:spPr>
        <p:txBody>
          <a:bodyPr/>
          <a:lstStyle>
            <a:lvl2pPr>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63682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168750"/>
            <a:ext cx="8372901" cy="276999"/>
          </a:xfrm>
          <a:ln>
            <a:noFill/>
          </a:ln>
        </p:spPr>
        <p:txBody>
          <a:bodyPr bIns="0">
            <a:norm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14" name="TextBox 13"/>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
        <p:nvSpPr>
          <p:cNvPr id="15" name="Picture Placeholder 4"/>
          <p:cNvSpPr>
            <a:spLocks noGrp="1" noChangeAspect="1"/>
          </p:cNvSpPr>
          <p:nvPr>
            <p:ph type="pic" sz="quarter" idx="15" hasCustomPrompt="1"/>
          </p:nvPr>
        </p:nvSpPr>
        <p:spPr>
          <a:xfrm>
            <a:off x="487437" y="1574668"/>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3443428"/>
            <a:ext cx="3840480" cy="368183"/>
          </a:xfrm>
          <a:ln>
            <a:noFill/>
          </a:ln>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a:t>
            </a:r>
          </a:p>
          <a:p>
            <a:endParaRPr lang="en-US" dirty="0"/>
          </a:p>
        </p:txBody>
      </p:sp>
      <p:sp>
        <p:nvSpPr>
          <p:cNvPr id="18" name="Picture Placeholder 4"/>
          <p:cNvSpPr>
            <a:spLocks noGrp="1" noChangeAspect="1"/>
          </p:cNvSpPr>
          <p:nvPr>
            <p:ph type="pic" sz="quarter" idx="25" hasCustomPrompt="1"/>
          </p:nvPr>
        </p:nvSpPr>
        <p:spPr>
          <a:xfrm>
            <a:off x="4912432" y="1574668"/>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3443428"/>
            <a:ext cx="3840480" cy="368183"/>
          </a:xfrm>
          <a:ln>
            <a:noFill/>
          </a:ln>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a:t>
            </a:r>
          </a:p>
          <a:p>
            <a:endParaRPr lang="en-US" dirty="0"/>
          </a:p>
        </p:txBody>
      </p:sp>
      <p:sp>
        <p:nvSpPr>
          <p:cNvPr id="20" name="Picture Placeholder 4"/>
          <p:cNvSpPr>
            <a:spLocks noGrp="1" noChangeAspect="1"/>
          </p:cNvSpPr>
          <p:nvPr>
            <p:ph type="pic" sz="quarter" idx="27" hasCustomPrompt="1"/>
          </p:nvPr>
        </p:nvSpPr>
        <p:spPr>
          <a:xfrm>
            <a:off x="487437" y="4025153"/>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5898518"/>
            <a:ext cx="3840480" cy="368183"/>
          </a:xfrm>
          <a:ln>
            <a:noFill/>
          </a:ln>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a:t>
            </a:r>
          </a:p>
          <a:p>
            <a:endParaRPr lang="en-US" dirty="0"/>
          </a:p>
        </p:txBody>
      </p:sp>
      <p:sp>
        <p:nvSpPr>
          <p:cNvPr id="24" name="Picture Placeholder 4"/>
          <p:cNvSpPr>
            <a:spLocks noGrp="1" noChangeAspect="1"/>
          </p:cNvSpPr>
          <p:nvPr>
            <p:ph type="pic" sz="quarter" idx="29" hasCustomPrompt="1"/>
          </p:nvPr>
        </p:nvSpPr>
        <p:spPr>
          <a:xfrm>
            <a:off x="4912432" y="4025153"/>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5902309"/>
            <a:ext cx="3840480" cy="368183"/>
          </a:xfrm>
          <a:ln>
            <a:noFill/>
          </a:ln>
        </p:spPr>
        <p:txBody>
          <a:bodyPr bIns="0" anchor="t" anchorCtr="0">
            <a:normAutofit/>
          </a:bodyPr>
          <a:lstStyle>
            <a:lvl1pPr marL="0" marR="0" indent="0" algn="l" defTabSz="342900" rtl="0" eaLnBrk="1" fontAlgn="auto" latinLnBrk="0" hangingPunct="1">
              <a:lnSpc>
                <a:spcPct val="100000"/>
              </a:lnSpc>
              <a:spcBef>
                <a:spcPts val="0"/>
              </a:spcBef>
              <a:spcAft>
                <a:spcPts val="0"/>
              </a:spcAft>
              <a:buClrTx/>
              <a:buSzTx/>
              <a:buFont typeface="Wingdings" pitchFamily="2" charset="2"/>
              <a:buNone/>
              <a:tabLst/>
              <a:defRPr sz="900" b="0" cap="none" baseline="0"/>
            </a:lvl1pPr>
          </a:lstStyle>
          <a:p>
            <a:r>
              <a:rPr lang="en-US" dirty="0"/>
              <a:t>Image Caption</a:t>
            </a:r>
          </a:p>
          <a:p>
            <a:r>
              <a:rPr lang="en-US" dirty="0"/>
              <a:t>Image Caption</a:t>
            </a:r>
          </a:p>
          <a:p>
            <a:endParaRPr lang="en-US" dirty="0"/>
          </a:p>
        </p:txBody>
      </p:sp>
    </p:spTree>
    <p:extLst>
      <p:ext uri="{BB962C8B-B14F-4D97-AF65-F5344CB8AC3E}">
        <p14:creationId xmlns:p14="http://schemas.microsoft.com/office/powerpoint/2010/main" val="177864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699606"/>
            <a:ext cx="8372901" cy="4029858"/>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85776" y="6318957"/>
            <a:ext cx="3711039" cy="539045"/>
          </a:xfrm>
        </p:spPr>
        <p:txBody>
          <a:bodyPr bIns="0" anchor="t" anchorCtr="0"/>
          <a:lstStyle>
            <a:lvl1pPr marL="0" indent="0">
              <a:buNone/>
              <a:defRPr sz="788" baseline="0"/>
            </a:lvl1pPr>
          </a:lstStyle>
          <a:p>
            <a:pPr lvl="0"/>
            <a:r>
              <a:rPr lang="en-US" dirty="0"/>
              <a:t>Source:</a:t>
            </a:r>
          </a:p>
        </p:txBody>
      </p:sp>
    </p:spTree>
    <p:extLst>
      <p:ext uri="{BB962C8B-B14F-4D97-AF65-F5344CB8AC3E}">
        <p14:creationId xmlns:p14="http://schemas.microsoft.com/office/powerpoint/2010/main" val="758226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userDrawn="1"/>
        </p:nvSpPr>
        <p:spPr>
          <a:xfrm>
            <a:off x="469901" y="6247222"/>
            <a:ext cx="1063817" cy="300082"/>
          </a:xfrm>
          <a:prstGeom prst="rect">
            <a:avLst/>
          </a:prstGeom>
          <a:noFill/>
        </p:spPr>
        <p:txBody>
          <a:bodyPr wrap="none" lIns="0" rtlCol="0">
            <a:spAutoFit/>
          </a:bodyPr>
          <a:lstStyle/>
          <a:p>
            <a:r>
              <a:rPr lang="en-US" sz="1350" dirty="0">
                <a:solidFill>
                  <a:schemeClr val="tx1">
                    <a:lumMod val="50000"/>
                  </a:schemeClr>
                </a:solidFill>
              </a:rPr>
              <a:t>www.anl.gov</a:t>
            </a:r>
          </a:p>
        </p:txBody>
      </p:sp>
      <p:pic>
        <p:nvPicPr>
          <p:cNvPr id="8" name="Picture 7"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
            <a:ext cx="9144000" cy="5984917"/>
          </a:xfrm>
          <a:prstGeom prst="rect">
            <a:avLst/>
          </a:prstGeom>
        </p:spPr>
      </p:pic>
      <p:sp>
        <p:nvSpPr>
          <p:cNvPr id="9" name="Text Placeholder 2"/>
          <p:cNvSpPr>
            <a:spLocks noGrp="1"/>
          </p:cNvSpPr>
          <p:nvPr>
            <p:ph type="body" sz="quarter" idx="10" hasCustomPrompt="1"/>
          </p:nvPr>
        </p:nvSpPr>
        <p:spPr>
          <a:xfrm>
            <a:off x="1" y="-14246"/>
            <a:ext cx="9143999" cy="5999163"/>
          </a:xfrm>
          <a:solidFill>
            <a:schemeClr val="accent2">
              <a:alpha val="90000"/>
            </a:schemeClr>
          </a:solidFill>
        </p:spPr>
        <p:txBody>
          <a:bodyPr lIns="457200" tIns="0" bIns="457200" anchor="ctr"/>
          <a:lstStyle>
            <a:lvl1pPr marL="0" indent="0">
              <a:buNone/>
              <a:defRPr sz="2100" b="1" cap="all" baseline="0">
                <a:solidFill>
                  <a:schemeClr val="bg1"/>
                </a:solidFill>
              </a:defRPr>
            </a:lvl1pPr>
          </a:lstStyle>
          <a:p>
            <a:pPr lvl="0"/>
            <a:r>
              <a:rPr lang="en-US" dirty="0"/>
              <a:t>Type in closing statement</a:t>
            </a:r>
          </a:p>
        </p:txBody>
      </p:sp>
      <p:sp>
        <p:nvSpPr>
          <p:cNvPr id="6" name="TextBox 5"/>
          <p:cNvSpPr txBox="1"/>
          <p:nvPr userDrawn="1"/>
        </p:nvSpPr>
        <p:spPr>
          <a:xfrm>
            <a:off x="-991004" y="-1815882"/>
            <a:ext cx="3782000" cy="1223412"/>
          </a:xfrm>
          <a:prstGeom prst="rect">
            <a:avLst/>
          </a:prstGeom>
          <a:solidFill>
            <a:schemeClr val="bg1">
              <a:lumMod val="50000"/>
            </a:schemeClr>
          </a:solidFill>
        </p:spPr>
        <p:txBody>
          <a:bodyPr wrap="square" rtlCol="0">
            <a:spAutoFit/>
          </a:bodyPr>
          <a:lstStyle/>
          <a:p>
            <a:r>
              <a:rPr lang="en-US" sz="1050" b="1" dirty="0">
                <a:solidFill>
                  <a:schemeClr val="bg1"/>
                </a:solidFill>
              </a:rPr>
              <a:t>Suggested</a:t>
            </a:r>
            <a:r>
              <a:rPr lang="en-US" sz="1050" b="1" baseline="0" dirty="0">
                <a:solidFill>
                  <a:schemeClr val="bg1"/>
                </a:solidFill>
              </a:rPr>
              <a:t> closing statement (optional): </a:t>
            </a:r>
          </a:p>
          <a:p>
            <a:endParaRPr lang="en-US" sz="1050" b="1" baseline="0" dirty="0">
              <a:solidFill>
                <a:schemeClr val="bg1"/>
              </a:solidFill>
            </a:endParaRPr>
          </a:p>
          <a:p>
            <a:pPr lvl="0"/>
            <a:r>
              <a:rPr lang="en-US" sz="1050" b="1" dirty="0">
                <a:solidFill>
                  <a:schemeClr val="bg1"/>
                </a:solidFill>
              </a:rPr>
              <a:t>WE START WITH YES.</a:t>
            </a:r>
          </a:p>
          <a:p>
            <a:pPr lvl="0">
              <a:spcAft>
                <a:spcPts val="900"/>
              </a:spcAft>
            </a:pPr>
            <a:r>
              <a:rPr lang="en-US" sz="1050" b="1" dirty="0">
                <a:solidFill>
                  <a:schemeClr val="bg1"/>
                </a:solidFill>
              </a:rPr>
              <a:t>AND END WITH THANK YOU.</a:t>
            </a:r>
          </a:p>
          <a:p>
            <a:pPr lvl="0"/>
            <a:r>
              <a:rPr lang="en-US" sz="1050" b="1" dirty="0">
                <a:solidFill>
                  <a:schemeClr val="bg1"/>
                </a:solidFill>
              </a:rPr>
              <a:t>DO YOU HAVE ANY BIG QUESTIONS?</a:t>
            </a:r>
            <a:endParaRPr lang="en-US" sz="1050" dirty="0">
              <a:solidFill>
                <a:schemeClr val="bg1"/>
              </a:solidFill>
            </a:endParaRPr>
          </a:p>
          <a:p>
            <a:endParaRPr lang="en-US" sz="1350" dirty="0">
              <a:solidFill>
                <a:schemeClr val="bg1"/>
              </a:solidFill>
            </a:endParaRPr>
          </a:p>
        </p:txBody>
      </p:sp>
    </p:spTree>
    <p:extLst>
      <p:ext uri="{BB962C8B-B14F-4D97-AF65-F5344CB8AC3E}">
        <p14:creationId xmlns:p14="http://schemas.microsoft.com/office/powerpoint/2010/main" val="832616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4"/>
            <a:ext cx="9144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457201" y="274640"/>
            <a:ext cx="8372901" cy="806017"/>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1803211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182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033022" y="627296"/>
            <a:ext cx="1859645" cy="669932"/>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6" y="1689100"/>
            <a:ext cx="4280275"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4863724" cy="2706624"/>
          </a:xfrm>
          <a:solidFill>
            <a:schemeClr val="accent2"/>
          </a:solidFill>
        </p:spPr>
        <p:txBody>
          <a:bodyPr lIns="457200" rIns="91440" anchor="ctr">
            <a:normAutofit/>
          </a:bodyPr>
          <a:lstStyle>
            <a:lvl1pPr>
              <a:defRPr sz="21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4582947"/>
            <a:ext cx="2692871" cy="393700"/>
          </a:xfrm>
        </p:spPr>
        <p:txBody>
          <a:bodyPr lIns="0" bIns="0" anchor="b">
            <a:normAutofit/>
          </a:bodyPr>
          <a:lstStyle>
            <a:lvl1pPr marL="0" indent="0">
              <a:buNone/>
              <a:defRPr sz="1050" b="1" cap="all" baseline="0">
                <a:solidFill>
                  <a:schemeClr val="tx1"/>
                </a:solidFill>
              </a:defRPr>
            </a:lvl1pPr>
            <a:lvl2pPr marL="0" indent="0">
              <a:buNone/>
              <a:defRPr/>
            </a:lvl2pPr>
            <a:lvl3pPr marL="0" indent="0">
              <a:spcBef>
                <a:spcPts val="135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4960384"/>
            <a:ext cx="2692871" cy="914400"/>
          </a:xfrm>
        </p:spPr>
        <p:txBody>
          <a:bodyPr lIns="0">
            <a:normAutofit/>
          </a:bodyPr>
          <a:lstStyle>
            <a:lvl1pPr marL="0" indent="0">
              <a:lnSpc>
                <a:spcPct val="95000"/>
              </a:lnSpc>
              <a:spcBef>
                <a:spcPts val="0"/>
              </a:spcBef>
              <a:buNone/>
              <a:defRPr sz="1050">
                <a:solidFill>
                  <a:schemeClr val="tx1"/>
                </a:solidFill>
              </a:defRPr>
            </a:lvl1pPr>
            <a:lvl2pPr marL="0" indent="0">
              <a:spcBef>
                <a:spcPts val="135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4582947"/>
            <a:ext cx="2692871" cy="393700"/>
          </a:xfrm>
        </p:spPr>
        <p:txBody>
          <a:bodyPr lIns="0" bIns="0" anchor="b">
            <a:normAutofit/>
          </a:bodyPr>
          <a:lstStyle>
            <a:lvl1pPr marL="0" indent="0">
              <a:buFont typeface="Arial" pitchFamily="34" charset="0"/>
              <a:buNone/>
              <a:defRPr sz="1050" b="1" cap="all" baseline="0">
                <a:solidFill>
                  <a:schemeClr val="tx1"/>
                </a:solidFill>
              </a:defRPr>
            </a:lvl1pPr>
            <a:lvl2pPr marL="0" indent="0">
              <a:buNone/>
              <a:defRPr/>
            </a:lvl2pPr>
            <a:lvl3pPr marL="0" indent="0">
              <a:spcBef>
                <a:spcPts val="1350"/>
              </a:spcBef>
              <a:buNone/>
              <a:defRPr/>
            </a:lvl3pPr>
          </a:lstStyle>
          <a:p>
            <a:pPr lvl="0"/>
            <a:r>
              <a:rPr lang="en-US" dirty="0"/>
              <a:t>presenter name</a:t>
            </a:r>
          </a:p>
        </p:txBody>
      </p:sp>
      <p:sp>
        <p:nvSpPr>
          <p:cNvPr id="53" name="Text Placeholder 45"/>
          <p:cNvSpPr>
            <a:spLocks noGrp="1"/>
          </p:cNvSpPr>
          <p:nvPr>
            <p:ph type="body" sz="quarter" idx="22" hasCustomPrompt="1"/>
          </p:nvPr>
        </p:nvSpPr>
        <p:spPr>
          <a:xfrm>
            <a:off x="3417372" y="4960384"/>
            <a:ext cx="2692871" cy="914400"/>
          </a:xfrm>
        </p:spPr>
        <p:txBody>
          <a:bodyPr lIns="0">
            <a:normAutofit/>
          </a:bodyPr>
          <a:lstStyle>
            <a:lvl1pPr marL="0" indent="0">
              <a:lnSpc>
                <a:spcPct val="95000"/>
              </a:lnSpc>
              <a:spcBef>
                <a:spcPts val="0"/>
              </a:spcBef>
              <a:buFont typeface="Arial" pitchFamily="34" charset="0"/>
              <a:buNone/>
              <a:defRPr sz="1050">
                <a:solidFill>
                  <a:schemeClr val="tx1"/>
                </a:solidFill>
              </a:defRPr>
            </a:lvl1pPr>
            <a:lvl2pPr marL="0" indent="0">
              <a:spcBef>
                <a:spcPts val="135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4582947"/>
            <a:ext cx="2692871" cy="393700"/>
          </a:xfrm>
        </p:spPr>
        <p:txBody>
          <a:bodyPr lIns="0" bIns="0" anchor="b">
            <a:normAutofit/>
          </a:bodyPr>
          <a:lstStyle>
            <a:lvl1pPr marL="0" indent="0">
              <a:buFont typeface="Arial" pitchFamily="34" charset="0"/>
              <a:buNone/>
              <a:defRPr sz="1050" b="1" cap="all" baseline="0">
                <a:solidFill>
                  <a:schemeClr val="tx1"/>
                </a:solidFill>
              </a:defRPr>
            </a:lvl1pPr>
            <a:lvl2pPr marL="0" indent="0">
              <a:buNone/>
              <a:defRPr/>
            </a:lvl2pPr>
            <a:lvl3pPr marL="0" indent="0">
              <a:spcBef>
                <a:spcPts val="1350"/>
              </a:spcBef>
              <a:buNone/>
              <a:defRPr/>
            </a:lvl3pPr>
          </a:lstStyle>
          <a:p>
            <a:pPr lvl="0"/>
            <a:r>
              <a:rPr lang="en-US" dirty="0"/>
              <a:t>presenter name</a:t>
            </a:r>
          </a:p>
        </p:txBody>
      </p:sp>
      <p:sp>
        <p:nvSpPr>
          <p:cNvPr id="55" name="Text Placeholder 45"/>
          <p:cNvSpPr>
            <a:spLocks noGrp="1"/>
          </p:cNvSpPr>
          <p:nvPr>
            <p:ph type="body" sz="quarter" idx="26" hasCustomPrompt="1"/>
          </p:nvPr>
        </p:nvSpPr>
        <p:spPr>
          <a:xfrm>
            <a:off x="6360197" y="4960384"/>
            <a:ext cx="2692871" cy="914400"/>
          </a:xfrm>
        </p:spPr>
        <p:txBody>
          <a:bodyPr lIns="0">
            <a:normAutofit/>
          </a:bodyPr>
          <a:lstStyle>
            <a:lvl1pPr marL="0" indent="0">
              <a:lnSpc>
                <a:spcPct val="95000"/>
              </a:lnSpc>
              <a:spcBef>
                <a:spcPts val="0"/>
              </a:spcBef>
              <a:buFont typeface="Arial" pitchFamily="34" charset="0"/>
              <a:buNone/>
              <a:defRPr sz="1050">
                <a:solidFill>
                  <a:schemeClr val="tx1"/>
                </a:solidFill>
              </a:defRPr>
            </a:lvl1pPr>
            <a:lvl2pPr marL="0" indent="0">
              <a:spcBef>
                <a:spcPts val="135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469900" y="6094283"/>
            <a:ext cx="5894492" cy="515411"/>
          </a:xfrm>
        </p:spPr>
        <p:txBody>
          <a:bodyPr lIns="0" anchor="b"/>
          <a:lstStyle>
            <a:lvl1pPr marL="0" indent="0">
              <a:spcBef>
                <a:spcPts val="0"/>
              </a:spcBef>
              <a:buNone/>
              <a:defRPr sz="1050" baseline="0">
                <a:solidFill>
                  <a:schemeClr val="tx1"/>
                </a:solidFill>
              </a:defRPr>
            </a:lvl1pPr>
            <a:lvl2pPr marL="0" indent="0">
              <a:spcBef>
                <a:spcPts val="1350"/>
              </a:spcBef>
              <a:buNone/>
              <a:defRPr/>
            </a:lvl2pPr>
          </a:lstStyle>
          <a:p>
            <a:pPr lvl="0"/>
            <a:r>
              <a:rPr lang="en-US" dirty="0"/>
              <a:t>Presentation Date</a:t>
            </a:r>
            <a:br>
              <a:rPr lang="en-US" dirty="0"/>
            </a:br>
            <a:r>
              <a:rPr lang="en-US" dirty="0"/>
              <a:t>City, State (presentation location)</a:t>
            </a:r>
          </a:p>
        </p:txBody>
      </p:sp>
      <p:sp>
        <p:nvSpPr>
          <p:cNvPr id="15" name="Text Placeholder 9"/>
          <p:cNvSpPr>
            <a:spLocks noGrp="1"/>
          </p:cNvSpPr>
          <p:nvPr>
            <p:ph type="body" sz="quarter" idx="27" hasCustomPrompt="1"/>
          </p:nvPr>
        </p:nvSpPr>
        <p:spPr>
          <a:xfrm>
            <a:off x="431800" y="730250"/>
            <a:ext cx="6188075" cy="393700"/>
          </a:xfrm>
        </p:spPr>
        <p:txBody>
          <a:bodyPr lIns="0" bIns="0" anchor="b">
            <a:normAutofit/>
          </a:bodyPr>
          <a:lstStyle>
            <a:lvl1pPr marL="0" indent="0">
              <a:buNone/>
              <a:defRPr sz="1350" b="1" cap="all" baseline="0">
                <a:solidFill>
                  <a:schemeClr val="tx1"/>
                </a:solidFill>
              </a:defRPr>
            </a:lvl1pPr>
            <a:lvl2pPr marL="0" indent="0">
              <a:buNone/>
              <a:defRPr/>
            </a:lvl2pPr>
            <a:lvl3pPr marL="0" indent="0">
              <a:spcBef>
                <a:spcPts val="1350"/>
              </a:spcBef>
              <a:buNone/>
              <a:defRPr/>
            </a:lvl3pPr>
          </a:lstStyle>
          <a:p>
            <a:pPr lvl="0"/>
            <a:r>
              <a:rPr lang="en-US" dirty="0"/>
              <a:t>Optional one line subhead, </a:t>
            </a:r>
            <a:r>
              <a:rPr lang="en-US" dirty="0" err="1"/>
              <a:t>url</a:t>
            </a:r>
            <a:r>
              <a:rPr lang="en-US" dirty="0"/>
              <a:t> or date</a:t>
            </a:r>
          </a:p>
        </p:txBody>
      </p:sp>
      <p:sp>
        <p:nvSpPr>
          <p:cNvPr id="17" name="TextBox 16"/>
          <p:cNvSpPr txBox="1"/>
          <p:nvPr userDrawn="1"/>
        </p:nvSpPr>
        <p:spPr>
          <a:xfrm>
            <a:off x="-1066539" y="-1241416"/>
            <a:ext cx="3876414" cy="784830"/>
          </a:xfrm>
          <a:prstGeom prst="rect">
            <a:avLst/>
          </a:prstGeom>
          <a:solidFill>
            <a:schemeClr val="bg1">
              <a:lumMod val="50000"/>
            </a:schemeClr>
          </a:solidFill>
        </p:spPr>
        <p:txBody>
          <a:bodyPr wrap="square" rtlCol="0">
            <a:spAutoFit/>
          </a:bodyPr>
          <a:lstStyle/>
          <a:p>
            <a:r>
              <a:rPr lang="en-US" sz="1050" b="1" dirty="0">
                <a:solidFill>
                  <a:schemeClr val="bg1"/>
                </a:solidFill>
              </a:rPr>
              <a:t>Suggested</a:t>
            </a:r>
            <a:r>
              <a:rPr lang="en-US" sz="1050" b="1" baseline="0" dirty="0">
                <a:solidFill>
                  <a:schemeClr val="bg1"/>
                </a:solidFill>
              </a:rPr>
              <a:t> line of text (optional): </a:t>
            </a:r>
          </a:p>
          <a:p>
            <a:endParaRPr lang="en-US" sz="1050" b="1" baseline="0" dirty="0">
              <a:solidFill>
                <a:schemeClr val="bg1"/>
              </a:solidFill>
            </a:endParaRPr>
          </a:p>
          <a:p>
            <a:r>
              <a:rPr lang="en-US" sz="1050" b="1" baseline="0" dirty="0">
                <a:solidFill>
                  <a:schemeClr val="bg1"/>
                </a:solidFill>
              </a:rPr>
              <a:t>WE START WITH YES.</a:t>
            </a:r>
            <a:endParaRPr lang="en-US" sz="1050" dirty="0">
              <a:solidFill>
                <a:schemeClr val="bg1"/>
              </a:solidFill>
            </a:endParaRPr>
          </a:p>
          <a:p>
            <a:endParaRPr lang="en-US" sz="1350" dirty="0">
              <a:solidFill>
                <a:schemeClr val="bg1"/>
              </a:solidFill>
            </a:endParaRPr>
          </a:p>
        </p:txBody>
      </p:sp>
    </p:spTree>
    <p:extLst>
      <p:ext uri="{BB962C8B-B14F-4D97-AF65-F5344CB8AC3E}">
        <p14:creationId xmlns:p14="http://schemas.microsoft.com/office/powerpoint/2010/main" val="435569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7"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7020"/>
            <a:ext cx="9144000" cy="6011938"/>
          </a:xfrm>
          <a:prstGeom prst="rect">
            <a:avLst/>
          </a:prstGeom>
        </p:spPr>
      </p:pic>
      <p:sp>
        <p:nvSpPr>
          <p:cNvPr id="84" name="Text Placeholder 1"/>
          <p:cNvSpPr>
            <a:spLocks noGrp="1"/>
          </p:cNvSpPr>
          <p:nvPr>
            <p:ph type="body" sz="quarter" idx="10" hasCustomPrompt="1"/>
          </p:nvPr>
        </p:nvSpPr>
        <p:spPr>
          <a:xfrm>
            <a:off x="0" y="-27020"/>
            <a:ext cx="9144000" cy="6011938"/>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689100"/>
            <a:ext cx="4280275"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4863724" cy="2706624"/>
          </a:xfrm>
          <a:solidFill>
            <a:schemeClr val="accent2"/>
          </a:solidFill>
        </p:spPr>
        <p:txBody>
          <a:bodyPr lIns="457200" rIns="91440" anchor="ctr">
            <a:normAutofit/>
          </a:bodyPr>
          <a:lstStyle>
            <a:lvl1pPr>
              <a:defRPr sz="21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204954"/>
            <a:ext cx="5851526" cy="1292225"/>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4582947"/>
            <a:ext cx="2692871" cy="393700"/>
          </a:xfrm>
        </p:spPr>
        <p:txBody>
          <a:bodyPr lIns="0" bIns="0" anchor="b">
            <a:normAutofit/>
          </a:bodyPr>
          <a:lstStyle>
            <a:lvl1pPr marL="0" indent="0">
              <a:buNone/>
              <a:defRPr sz="1050" b="1" cap="all" baseline="0">
                <a:solidFill>
                  <a:schemeClr val="bg1"/>
                </a:solidFill>
              </a:defRPr>
            </a:lvl1pPr>
            <a:lvl2pPr marL="0" indent="0">
              <a:buNone/>
              <a:defRPr/>
            </a:lvl2pPr>
            <a:lvl3pPr marL="0" indent="0">
              <a:spcBef>
                <a:spcPts val="135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4960384"/>
            <a:ext cx="2692871" cy="914400"/>
          </a:xfrm>
        </p:spPr>
        <p:txBody>
          <a:bodyPr lIns="0">
            <a:normAutofit/>
          </a:bodyPr>
          <a:lstStyle>
            <a:lvl1pPr marL="0" indent="0">
              <a:lnSpc>
                <a:spcPct val="95000"/>
              </a:lnSpc>
              <a:spcBef>
                <a:spcPts val="0"/>
              </a:spcBef>
              <a:buNone/>
              <a:defRPr sz="1050">
                <a:solidFill>
                  <a:schemeClr val="bg1"/>
                </a:solidFill>
              </a:defRPr>
            </a:lvl1pPr>
            <a:lvl2pPr marL="0" indent="0">
              <a:spcBef>
                <a:spcPts val="135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4582947"/>
            <a:ext cx="2692871" cy="393700"/>
          </a:xfrm>
        </p:spPr>
        <p:txBody>
          <a:bodyPr lIns="0" bIns="0" anchor="b">
            <a:normAutofit/>
          </a:bodyPr>
          <a:lstStyle>
            <a:lvl1pPr marL="0" indent="0">
              <a:buFont typeface="Arial" pitchFamily="34" charset="0"/>
              <a:buNone/>
              <a:defRPr sz="1050" b="1" cap="all" baseline="0">
                <a:solidFill>
                  <a:schemeClr val="bg1"/>
                </a:solidFill>
              </a:defRPr>
            </a:lvl1pPr>
            <a:lvl2pPr marL="0" indent="0">
              <a:buNone/>
              <a:defRPr/>
            </a:lvl2pPr>
            <a:lvl3pPr marL="0" indent="0">
              <a:spcBef>
                <a:spcPts val="135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4960384"/>
            <a:ext cx="2692871" cy="914400"/>
          </a:xfrm>
        </p:spPr>
        <p:txBody>
          <a:bodyPr lIns="0">
            <a:normAutofit/>
          </a:bodyPr>
          <a:lstStyle>
            <a:lvl1pPr marL="0" indent="0">
              <a:lnSpc>
                <a:spcPct val="95000"/>
              </a:lnSpc>
              <a:spcBef>
                <a:spcPts val="0"/>
              </a:spcBef>
              <a:buFont typeface="Arial" pitchFamily="34" charset="0"/>
              <a:buNone/>
              <a:defRPr sz="1050">
                <a:solidFill>
                  <a:schemeClr val="bg1"/>
                </a:solidFill>
              </a:defRPr>
            </a:lvl1pPr>
            <a:lvl2pPr marL="0" indent="0">
              <a:spcBef>
                <a:spcPts val="135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4582947"/>
            <a:ext cx="2692871" cy="393700"/>
          </a:xfrm>
        </p:spPr>
        <p:txBody>
          <a:bodyPr lIns="0" bIns="0" anchor="b">
            <a:normAutofit/>
          </a:bodyPr>
          <a:lstStyle>
            <a:lvl1pPr marL="0" indent="0">
              <a:buFont typeface="Arial" pitchFamily="34" charset="0"/>
              <a:buNone/>
              <a:defRPr sz="1050" b="1" cap="all" baseline="0">
                <a:solidFill>
                  <a:schemeClr val="bg1"/>
                </a:solidFill>
              </a:defRPr>
            </a:lvl1pPr>
            <a:lvl2pPr marL="0" indent="0">
              <a:buNone/>
              <a:defRPr/>
            </a:lvl2pPr>
            <a:lvl3pPr marL="0" indent="0">
              <a:spcBef>
                <a:spcPts val="135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4960384"/>
            <a:ext cx="2692871" cy="914400"/>
          </a:xfrm>
        </p:spPr>
        <p:txBody>
          <a:bodyPr lIns="0">
            <a:normAutofit/>
          </a:bodyPr>
          <a:lstStyle>
            <a:lvl1pPr marL="0" indent="0">
              <a:lnSpc>
                <a:spcPct val="95000"/>
              </a:lnSpc>
              <a:spcBef>
                <a:spcPts val="0"/>
              </a:spcBef>
              <a:buFont typeface="Arial" pitchFamily="34" charset="0"/>
              <a:buNone/>
              <a:defRPr sz="1050">
                <a:solidFill>
                  <a:schemeClr val="bg1"/>
                </a:solidFill>
              </a:defRPr>
            </a:lvl1pPr>
            <a:lvl2pPr marL="0" indent="0">
              <a:spcBef>
                <a:spcPts val="135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558135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699995"/>
            <a:ext cx="8372901" cy="4422776"/>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868501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8"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286679" y="167615"/>
            <a:ext cx="1546986" cy="55729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3"/>
            <a:ext cx="5894492" cy="515411"/>
          </a:xfrm>
        </p:spPr>
        <p:txBody>
          <a:bodyPr lIns="0" anchor="b"/>
          <a:lstStyle>
            <a:lvl1pPr marL="0" indent="0">
              <a:spcBef>
                <a:spcPts val="0"/>
              </a:spcBef>
              <a:buNone/>
              <a:defRPr sz="1050" baseline="0">
                <a:solidFill>
                  <a:srgbClr val="47484A"/>
                </a:solidFill>
              </a:defRPr>
            </a:lvl1pPr>
            <a:lvl2pPr marL="0" indent="0">
              <a:spcBef>
                <a:spcPts val="135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1" y="4945565"/>
            <a:ext cx="2692871" cy="393700"/>
          </a:xfrm>
        </p:spPr>
        <p:txBody>
          <a:bodyPr lIns="0" bIns="0" anchor="b">
            <a:normAutofit/>
          </a:bodyPr>
          <a:lstStyle>
            <a:lvl1pPr marL="0" inden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5323002"/>
            <a:ext cx="2692871" cy="746722"/>
          </a:xfrm>
        </p:spPr>
        <p:txBody>
          <a:bodyPr lIns="0">
            <a:normAutofit/>
          </a:bodyPr>
          <a:lstStyle>
            <a:lvl1pPr marL="0" indent="0">
              <a:lnSpc>
                <a:spcPct val="95000"/>
              </a:lnSpc>
              <a:spcBef>
                <a:spcPts val="0"/>
              </a:spcBef>
              <a:buNone/>
              <a:defRPr sz="1050">
                <a:solidFill>
                  <a:srgbClr val="47484A"/>
                </a:solidFill>
              </a:defRPr>
            </a:lvl1pPr>
            <a:lvl2pPr marL="0" indent="0">
              <a:spcBef>
                <a:spcPts val="135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4945565"/>
            <a:ext cx="2692871" cy="393700"/>
          </a:xfrm>
        </p:spPr>
        <p:txBody>
          <a:bodyPr lIns="0" bIns="0" anchor="b">
            <a:normAutofit/>
          </a:bodyPr>
          <a:lstStyle>
            <a:lvl1pPr marL="0" indent="0">
              <a:buFont typeface="Arial" pitchFamily="34" charse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5323002"/>
            <a:ext cx="2692871" cy="746722"/>
          </a:xfrm>
        </p:spPr>
        <p:txBody>
          <a:bodyPr lIns="0">
            <a:normAutofit/>
          </a:bodyPr>
          <a:lstStyle>
            <a:lvl1pPr marL="0" indent="0">
              <a:lnSpc>
                <a:spcPct val="95000"/>
              </a:lnSpc>
              <a:spcBef>
                <a:spcPts val="0"/>
              </a:spcBef>
              <a:buFont typeface="Arial" pitchFamily="34" charset="0"/>
              <a:buNone/>
              <a:defRPr sz="1050">
                <a:solidFill>
                  <a:srgbClr val="47484A"/>
                </a:solidFill>
              </a:defRPr>
            </a:lvl1pPr>
            <a:lvl2pPr marL="0" indent="0">
              <a:spcBef>
                <a:spcPts val="135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899576"/>
            <a:ext cx="8925874"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726366"/>
            <a:ext cx="8452904" cy="862880"/>
          </a:xfrm>
        </p:spPr>
        <p:txBody>
          <a:bodyPr lIns="0" rIns="91440" anchor="b">
            <a:normAutofit/>
          </a:bodyPr>
          <a:lstStyle>
            <a:lvl1pPr>
              <a:defRPr sz="21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4945565"/>
            <a:ext cx="2692871" cy="393700"/>
          </a:xfrm>
        </p:spPr>
        <p:txBody>
          <a:bodyPr lIns="0" bIns="0" anchor="b">
            <a:normAutofit/>
          </a:bodyPr>
          <a:lstStyle>
            <a:lvl1pPr marL="0" indent="0">
              <a:buFont typeface="Arial" pitchFamily="34" charse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5323002"/>
            <a:ext cx="2692871" cy="746722"/>
          </a:xfrm>
        </p:spPr>
        <p:txBody>
          <a:bodyPr lIns="0">
            <a:normAutofit/>
          </a:bodyPr>
          <a:lstStyle>
            <a:lvl1pPr marL="0" indent="0">
              <a:lnSpc>
                <a:spcPct val="95000"/>
              </a:lnSpc>
              <a:spcBef>
                <a:spcPts val="0"/>
              </a:spcBef>
              <a:buFont typeface="Arial" pitchFamily="34" charset="0"/>
              <a:buNone/>
              <a:defRPr sz="1050">
                <a:solidFill>
                  <a:srgbClr val="47484A"/>
                </a:solidFill>
              </a:defRPr>
            </a:lvl1pPr>
            <a:lvl2pPr marL="0" indent="0">
              <a:spcBef>
                <a:spcPts val="135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4589248"/>
            <a:ext cx="8484914"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899573"/>
            <a:ext cx="224589" cy="2761488"/>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
        <p:nvSpPr>
          <p:cNvPr id="17" name="Text Placeholder 4"/>
          <p:cNvSpPr>
            <a:spLocks noGrp="1"/>
          </p:cNvSpPr>
          <p:nvPr>
            <p:ph type="body" sz="quarter" idx="26" hasCustomPrompt="1"/>
          </p:nvPr>
        </p:nvSpPr>
        <p:spPr>
          <a:xfrm>
            <a:off x="503239" y="366276"/>
            <a:ext cx="8484914" cy="331077"/>
          </a:xfrm>
        </p:spPr>
        <p:txBody>
          <a:bodyPr/>
          <a:lstStyle>
            <a:lvl1pPr marL="0" indent="0">
              <a:buNone/>
              <a:defRPr sz="750" b="1" cap="all" baseline="0">
                <a:solidFill>
                  <a:schemeClr val="tx1"/>
                </a:solidFill>
              </a:defRPr>
            </a:lvl1pPr>
          </a:lstStyle>
          <a:p>
            <a:r>
              <a:rPr lang="en-US" sz="750" b="0" cap="all" dirty="0">
                <a:solidFill>
                  <a:srgbClr val="000000"/>
                </a:solidFill>
              </a:rPr>
              <a:t>Type in name of </a:t>
            </a:r>
            <a:r>
              <a:rPr lang="en-US" sz="750" b="0" cap="all" dirty="0" err="1">
                <a:solidFill>
                  <a:srgbClr val="000000"/>
                </a:solidFill>
              </a:rPr>
              <a:t>fACILITY</a:t>
            </a:r>
            <a:r>
              <a:rPr lang="en-US" sz="750" b="0" cap="all" dirty="0">
                <a:solidFill>
                  <a:srgbClr val="000000"/>
                </a:solidFill>
              </a:rPr>
              <a:t>, division, group, program or </a:t>
            </a:r>
            <a:r>
              <a:rPr lang="en-US" sz="750" dirty="0">
                <a:solidFill>
                  <a:srgbClr val="000000"/>
                </a:solidFill>
              </a:rPr>
              <a:t>www.anl.gov</a:t>
            </a:r>
          </a:p>
        </p:txBody>
      </p:sp>
    </p:spTree>
    <p:extLst>
      <p:ext uri="{BB962C8B-B14F-4D97-AF65-F5344CB8AC3E}">
        <p14:creationId xmlns:p14="http://schemas.microsoft.com/office/powerpoint/2010/main" val="163703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320212"/>
            <a:ext cx="1546986" cy="55729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3"/>
            <a:ext cx="5894492" cy="515411"/>
          </a:xfrm>
        </p:spPr>
        <p:txBody>
          <a:bodyPr lIns="0" anchor="b"/>
          <a:lstStyle>
            <a:lvl1pPr marL="0" indent="0">
              <a:spcBef>
                <a:spcPts val="0"/>
              </a:spcBef>
              <a:buNone/>
              <a:defRPr sz="1050" baseline="0">
                <a:solidFill>
                  <a:srgbClr val="47484A"/>
                </a:solidFill>
              </a:defRPr>
            </a:lvl1pPr>
            <a:lvl2pPr marL="0" indent="0">
              <a:spcBef>
                <a:spcPts val="135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1" y="4581631"/>
            <a:ext cx="2692871" cy="393700"/>
          </a:xfrm>
        </p:spPr>
        <p:txBody>
          <a:bodyPr lIns="0" bIns="0" anchor="b">
            <a:normAutofit/>
          </a:bodyPr>
          <a:lstStyle>
            <a:lvl1pPr marL="0" inden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4959068"/>
            <a:ext cx="2692871" cy="914400"/>
          </a:xfrm>
        </p:spPr>
        <p:txBody>
          <a:bodyPr lIns="0">
            <a:normAutofit/>
          </a:bodyPr>
          <a:lstStyle>
            <a:lvl1pPr marL="0" indent="0">
              <a:lnSpc>
                <a:spcPct val="95000"/>
              </a:lnSpc>
              <a:spcBef>
                <a:spcPts val="0"/>
              </a:spcBef>
              <a:buNone/>
              <a:defRPr sz="1050">
                <a:solidFill>
                  <a:srgbClr val="47484A"/>
                </a:solidFill>
              </a:defRPr>
            </a:lvl1pPr>
            <a:lvl2pPr marL="0" indent="0">
              <a:spcBef>
                <a:spcPts val="135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4581631"/>
            <a:ext cx="2692871" cy="393700"/>
          </a:xfrm>
        </p:spPr>
        <p:txBody>
          <a:bodyPr lIns="0" bIns="0" anchor="b">
            <a:normAutofit/>
          </a:bodyPr>
          <a:lstStyle>
            <a:lvl1pPr marL="0" indent="0">
              <a:buFont typeface="Arial" pitchFamily="34" charse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4959068"/>
            <a:ext cx="2692871" cy="746722"/>
          </a:xfrm>
        </p:spPr>
        <p:txBody>
          <a:bodyPr lIns="0">
            <a:normAutofit/>
          </a:bodyPr>
          <a:lstStyle>
            <a:lvl1pPr marL="0" indent="0">
              <a:lnSpc>
                <a:spcPct val="95000"/>
              </a:lnSpc>
              <a:spcBef>
                <a:spcPts val="0"/>
              </a:spcBef>
              <a:buFont typeface="Arial" pitchFamily="34" charset="0"/>
              <a:buNone/>
              <a:defRPr sz="1050">
                <a:solidFill>
                  <a:srgbClr val="47484A"/>
                </a:solidFill>
              </a:defRPr>
            </a:lvl1pPr>
            <a:lvl2pPr marL="0" indent="0">
              <a:spcBef>
                <a:spcPts val="135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681608"/>
            <a:ext cx="8925874"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2" y="116710"/>
            <a:ext cx="6776128" cy="1119234"/>
          </a:xfrm>
        </p:spPr>
        <p:txBody>
          <a:bodyPr lIns="0" rIns="91440" anchor="b">
            <a:normAutofit/>
          </a:bodyPr>
          <a:lstStyle>
            <a:lvl1pPr>
              <a:defRPr sz="21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4581631"/>
            <a:ext cx="2692871" cy="393700"/>
          </a:xfrm>
        </p:spPr>
        <p:txBody>
          <a:bodyPr lIns="0" bIns="0" anchor="b">
            <a:normAutofit/>
          </a:bodyPr>
          <a:lstStyle>
            <a:lvl1pPr marL="0" indent="0">
              <a:buFont typeface="Arial" pitchFamily="34" charset="0"/>
              <a:buNone/>
              <a:defRPr sz="1050" b="1" cap="all" baseline="0">
                <a:solidFill>
                  <a:srgbClr val="47484A"/>
                </a:solidFill>
              </a:defRPr>
            </a:lvl1pPr>
            <a:lvl2pPr marL="0" indent="0">
              <a:buNone/>
              <a:defRPr/>
            </a:lvl2pPr>
            <a:lvl3pPr marL="0" indent="0">
              <a:spcBef>
                <a:spcPts val="135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4959068"/>
            <a:ext cx="2692871" cy="746722"/>
          </a:xfrm>
        </p:spPr>
        <p:txBody>
          <a:bodyPr lIns="0">
            <a:normAutofit/>
          </a:bodyPr>
          <a:lstStyle>
            <a:lvl1pPr marL="0" indent="0">
              <a:lnSpc>
                <a:spcPct val="95000"/>
              </a:lnSpc>
              <a:spcBef>
                <a:spcPts val="0"/>
              </a:spcBef>
              <a:buFont typeface="Arial" pitchFamily="34" charset="0"/>
              <a:buNone/>
              <a:defRPr sz="1050">
                <a:solidFill>
                  <a:srgbClr val="47484A"/>
                </a:solidFill>
              </a:defRPr>
            </a:lvl1pPr>
            <a:lvl2pPr marL="0" indent="0">
              <a:spcBef>
                <a:spcPts val="135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1229595"/>
            <a:ext cx="8484914"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681605"/>
            <a:ext cx="224589" cy="2761488"/>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640740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6" y="0"/>
            <a:ext cx="8925873" cy="68580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4775200"/>
            <a:ext cx="9144000" cy="20828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5042974"/>
            <a:ext cx="8321040" cy="1373592"/>
          </a:xfrm>
        </p:spPr>
        <p:txBody>
          <a:bodyPr lIns="0" anchor="t"/>
          <a:lstStyle>
            <a:lvl1pPr>
              <a:defRPr sz="18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189339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1" y="4645420"/>
            <a:ext cx="8434552" cy="1813035"/>
          </a:xfrm>
          <a:noFill/>
        </p:spPr>
        <p:txBody>
          <a:bodyPr lIns="0" tIns="91440"/>
          <a:lstStyle>
            <a:lvl1pPr>
              <a:defRPr sz="1800">
                <a:solidFill>
                  <a:schemeClr val="bg1"/>
                </a:solidFill>
              </a:defRPr>
            </a:lvl1pPr>
            <a:lvl2pPr>
              <a:defRPr sz="165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4"/>
          <p:cNvSpPr>
            <a:spLocks noGrp="1" noChangeAspect="1"/>
          </p:cNvSpPr>
          <p:nvPr>
            <p:ph type="pic" sz="quarter" idx="13" hasCustomPrompt="1"/>
          </p:nvPr>
        </p:nvSpPr>
        <p:spPr>
          <a:xfrm>
            <a:off x="218126" y="1"/>
            <a:ext cx="8925873" cy="3656013"/>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807284"/>
            <a:ext cx="8674100" cy="787098"/>
          </a:xfrm>
        </p:spPr>
        <p:txBody>
          <a:bodyPr lIns="0"/>
          <a:lstStyle>
            <a:lvl1pPr>
              <a:defRPr sz="21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3839296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3663950"/>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3663950"/>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807284"/>
            <a:ext cx="8674100" cy="787098"/>
          </a:xfrm>
        </p:spPr>
        <p:txBody>
          <a:bodyPr lIns="0"/>
          <a:lstStyle>
            <a:lvl1pPr>
              <a:defRPr sz="21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1" y="4645420"/>
            <a:ext cx="8434552" cy="1813035"/>
          </a:xfrm>
          <a:noFill/>
        </p:spPr>
        <p:txBody>
          <a:bodyPr lIns="0" tIns="91440"/>
          <a:lstStyle>
            <a:lvl1pPr>
              <a:defRPr sz="1800">
                <a:solidFill>
                  <a:schemeClr val="bg1"/>
                </a:solidFill>
              </a:defRPr>
            </a:lvl1pPr>
            <a:lvl2pPr>
              <a:defRPr sz="165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3983898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367364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367364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367364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1" y="4645420"/>
            <a:ext cx="8434552" cy="1813035"/>
          </a:xfrm>
          <a:noFill/>
        </p:spPr>
        <p:txBody>
          <a:bodyPr lIns="0" tIns="91440"/>
          <a:lstStyle>
            <a:lvl1pPr>
              <a:defRPr sz="1800">
                <a:solidFill>
                  <a:schemeClr val="bg1"/>
                </a:solidFill>
              </a:defRPr>
            </a:lvl1pPr>
            <a:lvl2pPr>
              <a:defRPr sz="165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a:xfrm>
            <a:off x="469900" y="3807284"/>
            <a:ext cx="8674100" cy="787098"/>
          </a:xfrm>
        </p:spPr>
        <p:txBody>
          <a:bodyPr lIns="0"/>
          <a:lstStyle>
            <a:lvl1pPr>
              <a:defRPr sz="21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1050539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68580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1" y="4645420"/>
            <a:ext cx="8434552" cy="1813035"/>
          </a:xfrm>
          <a:noFill/>
        </p:spPr>
        <p:txBody>
          <a:bodyPr lIns="0" tIns="91440"/>
          <a:lstStyle>
            <a:lvl1pPr>
              <a:defRPr sz="1800">
                <a:solidFill>
                  <a:schemeClr val="bg1"/>
                </a:solidFill>
              </a:defRPr>
            </a:lvl1pPr>
            <a:lvl2pPr>
              <a:defRPr sz="165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9" y="3931765"/>
            <a:ext cx="2238469" cy="477837"/>
          </a:xfrm>
        </p:spPr>
        <p:txBody>
          <a:bodyPr lIns="91440" rIns="91440"/>
          <a:lstStyle>
            <a:lvl1pPr marL="0" indent="0">
              <a:lnSpc>
                <a:spcPct val="95000"/>
              </a:lnSpc>
              <a:buNone/>
              <a:defRPr sz="9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931765"/>
            <a:ext cx="2238469" cy="477837"/>
          </a:xfrm>
        </p:spPr>
        <p:txBody>
          <a:bodyPr lIns="91440" rIns="91440"/>
          <a:lstStyle>
            <a:lvl1pPr marL="0" indent="0">
              <a:lnSpc>
                <a:spcPct val="95000"/>
              </a:lnSpc>
              <a:buNone/>
              <a:defRPr sz="9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931765"/>
            <a:ext cx="2238469" cy="477837"/>
          </a:xfrm>
        </p:spPr>
        <p:txBody>
          <a:bodyPr lIns="91440" rIns="91440"/>
          <a:lstStyle>
            <a:lvl1pPr marL="0" indent="0">
              <a:lnSpc>
                <a:spcPct val="95000"/>
              </a:lnSpc>
              <a:buNone/>
              <a:defRPr sz="9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931765"/>
            <a:ext cx="2238469" cy="477837"/>
          </a:xfrm>
        </p:spPr>
        <p:txBody>
          <a:bodyPr lIns="91440" rIns="91440"/>
          <a:lstStyle>
            <a:lvl1pPr marL="0" indent="0">
              <a:lnSpc>
                <a:spcPct val="95000"/>
              </a:lnSpc>
              <a:buNone/>
              <a:defRPr sz="9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68580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842602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A0EBCD-C9F5-4AE2-A415-2A98C32245E9}" type="slidenum">
              <a:rPr lang="en-US" smtClean="0"/>
              <a:t>‹#›</a:t>
            </a:fld>
            <a:endParaRPr lang="en-US"/>
          </a:p>
        </p:txBody>
      </p:sp>
    </p:spTree>
    <p:extLst>
      <p:ext uri="{BB962C8B-B14F-4D97-AF65-F5344CB8AC3E}">
        <p14:creationId xmlns:p14="http://schemas.microsoft.com/office/powerpoint/2010/main" val="520514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39"/>
            <a:ext cx="569214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63039"/>
            <a:ext cx="260604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C02CA-CD70-468D-9D8D-4C7DEA48B35D}" type="slidenum">
              <a:rPr lang="en-US" smtClean="0"/>
              <a:t>‹#›</a:t>
            </a:fld>
            <a:endParaRPr lang="en-US"/>
          </a:p>
        </p:txBody>
      </p:sp>
      <p:sp>
        <p:nvSpPr>
          <p:cNvPr id="9" name="Title Placeholder 1"/>
          <p:cNvSpPr>
            <a:spLocks noGrp="1"/>
          </p:cNvSpPr>
          <p:nvPr>
            <p:ph type="title"/>
          </p:nvPr>
        </p:nvSpPr>
        <p:spPr>
          <a:xfrm>
            <a:off x="984142" y="365130"/>
            <a:ext cx="7794098" cy="9135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42296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AF9E-A4B6-49F8-BC0B-092828CEE5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58DA5A-9575-4440-829E-5F92FF57ACA1}"/>
              </a:ext>
            </a:extLst>
          </p:cNvPr>
          <p:cNvSpPr>
            <a:spLocks noGrp="1"/>
          </p:cNvSpPr>
          <p:nvPr>
            <p:ph type="dt" sz="half" idx="10"/>
          </p:nvPr>
        </p:nvSpPr>
        <p:spPr/>
        <p:txBody>
          <a:bodyPr/>
          <a:lstStyle/>
          <a:p>
            <a:fld id="{AD698127-3122-48E8-A6B3-B9303DD8487B}" type="datetime1">
              <a:rPr lang="en-US" smtClean="0"/>
              <a:t>10/28/2018</a:t>
            </a:fld>
            <a:endParaRPr lang="en-US"/>
          </a:p>
        </p:txBody>
      </p:sp>
      <p:sp>
        <p:nvSpPr>
          <p:cNvPr id="4" name="Footer Placeholder 3">
            <a:extLst>
              <a:ext uri="{FF2B5EF4-FFF2-40B4-BE49-F238E27FC236}">
                <a16:creationId xmlns:a16="http://schemas.microsoft.com/office/drawing/2014/main" id="{AFCA5135-4E63-43EC-88EB-586B74908A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980497-FA47-44D9-BD12-06D6D1E12104}"/>
              </a:ext>
            </a:extLst>
          </p:cNvPr>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309016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168750"/>
            <a:ext cx="8372901" cy="499714"/>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Box 3"/>
          <p:cNvSpPr txBox="1"/>
          <p:nvPr userDrawn="1"/>
        </p:nvSpPr>
        <p:spPr>
          <a:xfrm>
            <a:off x="2148351" y="1445567"/>
            <a:ext cx="184731" cy="300082"/>
          </a:xfrm>
          <a:prstGeom prst="rect">
            <a:avLst/>
          </a:prstGeom>
          <a:noFill/>
        </p:spPr>
        <p:txBody>
          <a:bodyPr wrap="none" rtlCol="0">
            <a:spAutoFit/>
          </a:bodyPr>
          <a:lstStyle/>
          <a:p>
            <a:endParaRPr lang="en-US" sz="1350"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4095225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y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1"/>
          </p:nvPr>
        </p:nvSpPr>
        <p:spPr/>
        <p:txBody>
          <a:bodyPr/>
          <a:lstStyle/>
          <a:p>
            <a:r>
              <a:rPr lang="en-US" smtClean="0"/>
              <a:t>Presentation Title</a:t>
            </a:r>
            <a:endParaRPr lang="en-US" dirty="0"/>
          </a:p>
        </p:txBody>
      </p:sp>
      <p:sp>
        <p:nvSpPr>
          <p:cNvPr id="4" name="Date Placeholder 3"/>
          <p:cNvSpPr>
            <a:spLocks noGrp="1"/>
          </p:cNvSpPr>
          <p:nvPr>
            <p:ph type="dt" sz="half" idx="12"/>
          </p:nvPr>
        </p:nvSpPr>
        <p:spPr/>
        <p:txBody>
          <a:bodyPr/>
          <a:lstStyle/>
          <a:p>
            <a:fld id="{8B7E503C-0DA6-5048-9F20-DFDE15067C2F}" type="datetime4">
              <a:rPr lang="en-US" smtClean="0"/>
              <a:pPr/>
              <a:t>October 28, 2018</a:t>
            </a:fld>
            <a:endParaRPr lang="en-US" dirty="0"/>
          </a:p>
        </p:txBody>
      </p:sp>
      <p:sp>
        <p:nvSpPr>
          <p:cNvPr id="5" name="Slide Number Placeholder 4"/>
          <p:cNvSpPr>
            <a:spLocks noGrp="1"/>
          </p:cNvSpPr>
          <p:nvPr>
            <p:ph type="sldNum" sz="quarter" idx="13"/>
          </p:nvPr>
        </p:nvSpPr>
        <p:spPr/>
        <p:txBody>
          <a:bodyPr/>
          <a:lstStyle/>
          <a:p>
            <a:fld id="{3675A01C-4065-1549-ACEF-B613474B14E8}" type="slidenum">
              <a:rPr lang="en-US" smtClean="0"/>
              <a:pPr/>
              <a:t>‹#›</a:t>
            </a:fld>
            <a:endParaRPr lang="en-US" dirty="0"/>
          </a:p>
        </p:txBody>
      </p:sp>
      <p:sp>
        <p:nvSpPr>
          <p:cNvPr id="7" name="Text Placeholder 11"/>
          <p:cNvSpPr>
            <a:spLocks noGrp="1"/>
          </p:cNvSpPr>
          <p:nvPr>
            <p:ph type="body" sz="quarter" idx="14"/>
          </p:nvPr>
        </p:nvSpPr>
        <p:spPr>
          <a:xfrm>
            <a:off x="455613" y="1107007"/>
            <a:ext cx="8220074" cy="5106468"/>
          </a:xfrm>
        </p:spPr>
        <p:txBody>
          <a:bodyPr/>
          <a:lstStyle>
            <a:lvl2pPr>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098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399755" y="6083301"/>
            <a:ext cx="1540844" cy="74011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1"/>
            <a:ext cx="9144000" cy="5984917"/>
          </a:xfrm>
          <a:prstGeom prst="rect">
            <a:avLst/>
          </a:prstGeom>
        </p:spPr>
      </p:pic>
      <p:sp>
        <p:nvSpPr>
          <p:cNvPr id="3" name="Text Placeholder 2"/>
          <p:cNvSpPr>
            <a:spLocks noGrp="1"/>
          </p:cNvSpPr>
          <p:nvPr>
            <p:ph type="body" sz="quarter" idx="10" hasCustomPrompt="1"/>
          </p:nvPr>
        </p:nvSpPr>
        <p:spPr>
          <a:xfrm>
            <a:off x="1"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spTree>
    <p:extLst>
      <p:ext uri="{BB962C8B-B14F-4D97-AF65-F5344CB8AC3E}">
        <p14:creationId xmlns:p14="http://schemas.microsoft.com/office/powerpoint/2010/main" val="2030987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2" y="1877795"/>
            <a:ext cx="8372901" cy="4422776"/>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2" y="1346550"/>
            <a:ext cx="8372901" cy="499715"/>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09971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490538"/>
            <a:ext cx="8372901" cy="828948"/>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2" y="1359250"/>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1" y="1445568"/>
            <a:ext cx="184731" cy="369332"/>
          </a:xfrm>
          <a:prstGeom prst="rect">
            <a:avLst/>
          </a:prstGeom>
          <a:noFill/>
        </p:spPr>
        <p:txBody>
          <a:bodyPr wrap="none" rtlCol="0">
            <a:spAutoFit/>
          </a:bodyPr>
          <a:lstStyle/>
          <a:p>
            <a:endParaRPr lang="en-US" sz="1800"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67363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2" y="137371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904966"/>
            <a:ext cx="4023360" cy="4422775"/>
          </a:xfrm>
        </p:spPr>
        <p:txBody>
          <a:bodyPr/>
          <a:lstStyle>
            <a:lvl1pPr>
              <a:defRPr sz="1800"/>
            </a:lvl1pPr>
            <a:lvl2pPr marL="457189" indent="-173034">
              <a:spcBef>
                <a:spcPts val="0"/>
              </a:spcBef>
              <a:defRPr sz="1800"/>
            </a:lvl2pPr>
            <a:lvl3pPr marL="627047" indent="-128585">
              <a:defRPr sz="1800"/>
            </a:lvl3pPr>
            <a:lvl4pPr marL="865166" indent="-171446">
              <a:defRPr sz="1800"/>
            </a:lvl4pPr>
            <a:lvl5pPr marL="1084236" indent="-171446">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890678"/>
            <a:ext cx="4023360" cy="4422775"/>
          </a:xfrm>
        </p:spPr>
        <p:txBody>
          <a:bodyPr/>
          <a:lstStyle>
            <a:lvl1pPr>
              <a:defRPr sz="1800"/>
            </a:lvl1pPr>
            <a:lvl2pPr marL="457189" indent="-173034">
              <a:spcBef>
                <a:spcPts val="0"/>
              </a:spcBef>
              <a:defRPr sz="1800"/>
            </a:lvl2pPr>
            <a:lvl3pPr marL="627047" indent="-128585">
              <a:defRPr sz="1800"/>
            </a:lvl3pPr>
            <a:lvl4pPr marL="865166" indent="-171446">
              <a:defRPr sz="1800"/>
            </a:lvl4pPr>
            <a:lvl5pPr marL="1084236" indent="-171446">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605740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2454270"/>
            <a:ext cx="4114800" cy="3835883"/>
          </a:xfrm>
          <a:ln>
            <a:solidFill>
              <a:schemeClr val="bg1">
                <a:lumMod val="50000"/>
              </a:schemeClr>
            </a:solidFill>
          </a:ln>
        </p:spPr>
        <p:txBody>
          <a:bodyPr lIns="182880" tIns="91440" rIns="91440"/>
          <a:lstStyle>
            <a:lvl1pPr>
              <a:defRPr sz="1800"/>
            </a:lvl1pPr>
            <a:lvl2pPr marL="457189" indent="-173034">
              <a:defRPr sz="1800"/>
            </a:lvl2pPr>
            <a:lvl3pPr marL="627047" indent="-128585">
              <a:defRPr sz="1800"/>
            </a:lvl3pPr>
            <a:lvl4pPr marL="865166" indent="-171446">
              <a:defRPr sz="1800"/>
            </a:lvl4pPr>
            <a:lvl5pPr marL="1084236" indent="-171446">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2454270"/>
            <a:ext cx="4114800" cy="3835883"/>
          </a:xfrm>
          <a:ln>
            <a:solidFill>
              <a:schemeClr val="bg1">
                <a:lumMod val="50000"/>
              </a:schemeClr>
            </a:solidFill>
          </a:ln>
        </p:spPr>
        <p:txBody>
          <a:bodyPr lIns="182880" tIns="91440" rIns="91440"/>
          <a:lstStyle>
            <a:lvl1pPr>
              <a:defRPr sz="1800"/>
            </a:lvl1pPr>
            <a:lvl2pPr marL="457189" indent="-173034">
              <a:defRPr sz="1800"/>
            </a:lvl2pPr>
            <a:lvl3pPr marL="627047" indent="-128585">
              <a:defRPr sz="1800"/>
            </a:lvl3pPr>
            <a:lvl4pPr marL="865166" indent="-171446">
              <a:defRPr sz="1800"/>
            </a:lvl4pPr>
            <a:lvl5pPr marL="1084236" indent="-171446">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874731"/>
            <a:ext cx="4114800" cy="62099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189" indent="-173034">
              <a:defRPr sz="1600"/>
            </a:lvl2pPr>
            <a:lvl3pPr marL="627047" indent="-128585">
              <a:defRPr sz="1400"/>
            </a:lvl3pPr>
            <a:lvl4pPr marL="865166" indent="-171446">
              <a:defRPr sz="1200"/>
            </a:lvl4pPr>
            <a:lvl5pPr marL="1084236" indent="-171446">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2" y="1359250"/>
            <a:ext cx="8372901" cy="499715"/>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874731"/>
            <a:ext cx="4114800" cy="62099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189" indent="-173034">
              <a:defRPr sz="1600"/>
            </a:lvl2pPr>
            <a:lvl3pPr marL="627047" indent="-128585">
              <a:defRPr sz="1400"/>
            </a:lvl3pPr>
            <a:lvl4pPr marL="865166" indent="-171446">
              <a:defRPr sz="1200"/>
            </a:lvl4pPr>
            <a:lvl5pPr marL="1084236" indent="-171446">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091276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6" y="1890497"/>
            <a:ext cx="4319750" cy="2054443"/>
          </a:xfrm>
        </p:spPr>
        <p:txBody>
          <a:bodyPr tIns="0"/>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800"/>
            </a:lvl4pPr>
            <a:lvl5pPr marL="1084236" indent="-171446">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1" y="1890496"/>
            <a:ext cx="3729481" cy="2087843"/>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1" y="4271089"/>
            <a:ext cx="3729481" cy="2087843"/>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2" y="1359250"/>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6" y="4257460"/>
            <a:ext cx="4319750" cy="2054443"/>
          </a:xfrm>
        </p:spPr>
        <p:txBody>
          <a:bodyPr tIns="0"/>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800"/>
            </a:lvl4pPr>
            <a:lvl5pPr marL="1084236" indent="-171446">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4085100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934728"/>
            <a:ext cx="5814912" cy="1303379"/>
          </a:xfrm>
        </p:spPr>
        <p:txBody>
          <a:bodyPr tIns="0"/>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600"/>
            </a:lvl4pPr>
            <a:lvl5pPr marL="1084236" indent="-171446">
              <a:spcBef>
                <a:spcPts val="0"/>
              </a:spcBef>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923616"/>
            <a:ext cx="2023746"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6" y="3493609"/>
            <a:ext cx="2028507"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2" y="1371950"/>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3507969"/>
            <a:ext cx="5814912" cy="1303379"/>
          </a:xfrm>
        </p:spPr>
        <p:txBody>
          <a:bodyPr tIns="0"/>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600"/>
            </a:lvl4pPr>
            <a:lvl5pPr marL="1084236" indent="-171446">
              <a:spcBef>
                <a:spcPts val="0"/>
              </a:spcBef>
              <a:defRPr sz="1600"/>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5" y="5076182"/>
            <a:ext cx="2028507"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5059322"/>
            <a:ext cx="5814912" cy="1303379"/>
          </a:xfrm>
        </p:spPr>
        <p:txBody>
          <a:bodyPr tIns="0"/>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600"/>
            </a:lvl4pPr>
            <a:lvl5pPr marL="1084236" indent="-171446">
              <a:spcBef>
                <a:spcPts val="0"/>
              </a:spcBef>
              <a:defRPr sz="1600"/>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3260297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2" y="1359250"/>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4188850"/>
            <a:ext cx="4114800" cy="2129163"/>
          </a:xfrm>
        </p:spPr>
        <p:txBody>
          <a:bodyPr tIns="91440"/>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800"/>
            </a:lvl4pPr>
            <a:lvl5pPr marL="1084236" indent="-171446">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7" y="4188850"/>
            <a:ext cx="4097585" cy="2129163"/>
          </a:xfrm>
        </p:spPr>
        <p:txBody>
          <a:bodyPr tIns="91440"/>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800"/>
            </a:lvl4pPr>
            <a:lvl5pPr marL="1084236" indent="-171446">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890495"/>
            <a:ext cx="402336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890495"/>
            <a:ext cx="402336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3956771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2" y="1355854"/>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877798"/>
            <a:ext cx="4114800" cy="1717079"/>
          </a:xfrm>
        </p:spPr>
        <p:txBody>
          <a:bodyPr/>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800"/>
            </a:lvl4pPr>
            <a:lvl5pPr marL="1084236" indent="-171446">
              <a:spcBef>
                <a:spcPts val="0"/>
              </a:spcBef>
              <a:defRPr sz="18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877798"/>
            <a:ext cx="4114800" cy="1717079"/>
          </a:xfrm>
        </p:spPr>
        <p:txBody>
          <a:bodyPr/>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800"/>
            </a:lvl4pPr>
            <a:lvl5pPr marL="1084236" indent="-171446">
              <a:spcBef>
                <a:spcPts val="0"/>
              </a:spcBef>
              <a:defRPr sz="18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3615115"/>
            <a:ext cx="402336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3615115"/>
            <a:ext cx="402336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
        <p:nvSpPr>
          <p:cNvPr id="8" name="Text Placeholder 7"/>
          <p:cNvSpPr>
            <a:spLocks noGrp="1"/>
          </p:cNvSpPr>
          <p:nvPr>
            <p:ph type="body" sz="quarter" idx="17"/>
          </p:nvPr>
        </p:nvSpPr>
        <p:spPr>
          <a:xfrm>
            <a:off x="476267" y="5912892"/>
            <a:ext cx="3995723" cy="478760"/>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91" y="5925592"/>
            <a:ext cx="3995723" cy="478760"/>
          </a:xfr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1391061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699997"/>
            <a:ext cx="4023360" cy="4422775"/>
          </a:xfrm>
        </p:spPr>
        <p:txBody>
          <a:bodyPr/>
          <a:lstStyle>
            <a:lvl1pPr>
              <a:defRPr sz="1350"/>
            </a:lvl1pPr>
            <a:lvl2pPr marL="342900" indent="-129779">
              <a:spcBef>
                <a:spcPts val="0"/>
              </a:spcBef>
              <a:defRPr sz="1350"/>
            </a:lvl2pPr>
            <a:lvl3pPr marL="470297" indent="-96441">
              <a:defRPr sz="1350"/>
            </a:lvl3pPr>
            <a:lvl4pPr marL="648891" indent="-128588">
              <a:defRPr sz="1050"/>
            </a:lvl4pPr>
            <a:lvl5pPr marL="813197" indent="-128588">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685707"/>
            <a:ext cx="4023360" cy="4422775"/>
          </a:xfrm>
        </p:spPr>
        <p:txBody>
          <a:bodyPr/>
          <a:lstStyle>
            <a:lvl1pPr>
              <a:defRPr sz="1350"/>
            </a:lvl1pPr>
            <a:lvl2pPr marL="342900" indent="-129779">
              <a:spcBef>
                <a:spcPts val="0"/>
              </a:spcBef>
              <a:defRPr sz="1350"/>
            </a:lvl2pPr>
            <a:lvl3pPr marL="470297" indent="-96441">
              <a:defRPr sz="1350"/>
            </a:lvl3pPr>
            <a:lvl4pPr marL="648891" indent="-128588">
              <a:defRPr sz="1050"/>
            </a:lvl4pPr>
            <a:lvl5pPr marL="813197" indent="-128588">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1598256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5475820"/>
            <a:ext cx="4114800" cy="915835"/>
          </a:xfrm>
        </p:spPr>
        <p:txBody>
          <a:bodyPr tIns="91440"/>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600"/>
            </a:lvl4pPr>
            <a:lvl5pPr marL="1084236" indent="-171446">
              <a:spcBef>
                <a:spcPts val="0"/>
              </a:spcBef>
              <a:defRPr sz="1600"/>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4716217" y="5475820"/>
            <a:ext cx="4097585" cy="915835"/>
          </a:xfrm>
        </p:spPr>
        <p:txBody>
          <a:bodyPr tIns="91440"/>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spcBef>
                <a:spcPts val="0"/>
              </a:spcBef>
              <a:defRPr sz="1600"/>
            </a:lvl4pPr>
            <a:lvl5pPr marL="1084236" indent="-171446">
              <a:spcBef>
                <a:spcPts val="0"/>
              </a:spcBef>
              <a:defRPr sz="1600"/>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495679" y="1894417"/>
            <a:ext cx="4023360" cy="35814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894417"/>
            <a:ext cx="4023360" cy="35814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
        <p:nvSpPr>
          <p:cNvPr id="11" name="Text Placeholder 5"/>
          <p:cNvSpPr>
            <a:spLocks noGrp="1"/>
          </p:cNvSpPr>
          <p:nvPr>
            <p:ph type="body" sz="quarter" idx="12" hasCustomPrompt="1"/>
          </p:nvPr>
        </p:nvSpPr>
        <p:spPr>
          <a:xfrm>
            <a:off x="457202" y="1346550"/>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986351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889397"/>
            <a:ext cx="3790374"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5675247"/>
            <a:ext cx="3840480" cy="585031"/>
          </a:xfrm>
        </p:spPr>
        <p:txBody>
          <a:bodyPr bIns="0" anchor="t" anchorCtr="0">
            <a:norm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2" y="1346550"/>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888618"/>
            <a:ext cx="3790374"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5674468"/>
            <a:ext cx="3840480" cy="585031"/>
          </a:xfrm>
        </p:spPr>
        <p:txBody>
          <a:bodyPr bIns="0" anchor="t" anchorCtr="0">
            <a:norm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632302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2" y="1359250"/>
            <a:ext cx="8372901" cy="485427"/>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3806614"/>
            <a:ext cx="2465584" cy="2146611"/>
          </a:xfrm>
        </p:spPr>
        <p:txBody>
          <a:bodyPr/>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defRPr sz="1200"/>
            </a:lvl4pPr>
            <a:lvl5pPr marL="1084236" indent="-171446">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7" y="3806614"/>
            <a:ext cx="2465584" cy="2146611"/>
          </a:xfrm>
        </p:spPr>
        <p:txBody>
          <a:bodyPr/>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defRPr sz="1200"/>
            </a:lvl4pPr>
            <a:lvl5pPr marL="1084236" indent="-171446">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887595"/>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7" y="1887595"/>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3809113"/>
            <a:ext cx="2465584" cy="2146611"/>
          </a:xfrm>
        </p:spPr>
        <p:txBody>
          <a:bodyPr/>
          <a:lstStyle>
            <a:lvl1pPr>
              <a:spcBef>
                <a:spcPts val="600"/>
              </a:spcBef>
              <a:defRPr sz="1800"/>
            </a:lvl1pPr>
            <a:lvl2pPr marL="457189" indent="-173034">
              <a:spcBef>
                <a:spcPts val="0"/>
              </a:spcBef>
              <a:defRPr sz="1800"/>
            </a:lvl2pPr>
            <a:lvl3pPr marL="627047" indent="-128585">
              <a:spcBef>
                <a:spcPts val="0"/>
              </a:spcBef>
              <a:defRPr sz="1800"/>
            </a:lvl3pPr>
            <a:lvl4pPr marL="865166" indent="-171446">
              <a:defRPr sz="1200"/>
            </a:lvl4pPr>
            <a:lvl5pPr marL="1084236" indent="-171446">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890094"/>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2939141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891974"/>
            <a:ext cx="224028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891974"/>
            <a:ext cx="224028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891974"/>
            <a:ext cx="224028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891974"/>
            <a:ext cx="224028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1" y="4896695"/>
            <a:ext cx="8434552" cy="144844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457189"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9" y="4169563"/>
            <a:ext cx="2238469" cy="477837"/>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6" y="4169563"/>
            <a:ext cx="2238469" cy="477837"/>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5" y="4169563"/>
            <a:ext cx="2238469" cy="477837"/>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3" y="4169563"/>
            <a:ext cx="2238469" cy="477837"/>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2" y="1359250"/>
            <a:ext cx="8372901" cy="499715"/>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3215596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2" y="1359251"/>
            <a:ext cx="8372901" cy="27699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
        <p:nvSpPr>
          <p:cNvPr id="15" name="Picture Placeholder 4"/>
          <p:cNvSpPr>
            <a:spLocks noGrp="1" noChangeAspect="1"/>
          </p:cNvSpPr>
          <p:nvPr>
            <p:ph type="pic" sz="quarter" idx="15" hasCustomPrompt="1"/>
          </p:nvPr>
        </p:nvSpPr>
        <p:spPr>
          <a:xfrm>
            <a:off x="487437" y="1894419"/>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3763179"/>
            <a:ext cx="3840480" cy="368183"/>
          </a:xfrm>
          <a:ln>
            <a:noFill/>
          </a:ln>
        </p:spPr>
        <p:txBody>
          <a:bodyPr bIns="0" anchor="t" anchorCtr="0">
            <a:norm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4912432" y="1894419"/>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3763179"/>
            <a:ext cx="3840480" cy="368183"/>
          </a:xfrm>
          <a:ln>
            <a:noFill/>
          </a:ln>
        </p:spPr>
        <p:txBody>
          <a:bodyPr bIns="0" anchor="t" anchorCtr="0">
            <a:norm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487437" y="4130202"/>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6003567"/>
            <a:ext cx="3840480" cy="368183"/>
          </a:xfrm>
          <a:ln>
            <a:noFill/>
          </a:ln>
        </p:spPr>
        <p:txBody>
          <a:bodyPr bIns="0" anchor="t" anchorCtr="0">
            <a:norm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4912432" y="4130202"/>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6007358"/>
            <a:ext cx="3840480" cy="368183"/>
          </a:xfrm>
          <a:ln>
            <a:noFill/>
          </a:ln>
        </p:spPr>
        <p:txBody>
          <a:bodyPr bIns="0" anchor="t" anchorCtr="0">
            <a:norm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Tree>
    <p:extLst>
      <p:ext uri="{BB962C8B-B14F-4D97-AF65-F5344CB8AC3E}">
        <p14:creationId xmlns:p14="http://schemas.microsoft.com/office/powerpoint/2010/main" val="2249812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2" y="1890105"/>
            <a:ext cx="8372901" cy="4029859"/>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2" y="1359250"/>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85777" y="6318957"/>
            <a:ext cx="3711039" cy="539045"/>
          </a:xfrm>
        </p:spPr>
        <p:txBody>
          <a:bodyPr bIns="0" anchor="t" anchorCtr="0"/>
          <a:lstStyle>
            <a:lvl1pPr marL="0" indent="0">
              <a:buNone/>
              <a:defRPr sz="1050" baseline="0"/>
            </a:lvl1pPr>
          </a:lstStyle>
          <a:p>
            <a:pPr lvl="0"/>
            <a:r>
              <a:rPr lang="en-US" dirty="0"/>
              <a:t>Source:</a:t>
            </a:r>
          </a:p>
        </p:txBody>
      </p:sp>
    </p:spTree>
    <p:extLst>
      <p:ext uri="{BB962C8B-B14F-4D97-AF65-F5344CB8AC3E}">
        <p14:creationId xmlns:p14="http://schemas.microsoft.com/office/powerpoint/2010/main" val="3827022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399755" y="6083301"/>
            <a:ext cx="1540844" cy="740115"/>
          </a:xfrm>
          <a:prstGeom prst="rect">
            <a:avLst/>
          </a:prstGeom>
          <a:noFill/>
          <a:extLst>
            <a:ext uri="{909E8E84-426E-40dd-AFC4-6F175D3DCCD1}">
              <a14:hiddenFill xmlns="" xmlns:a14="http://schemas.microsoft.com/office/drawing/2010/main">
                <a:solidFill>
                  <a:srgbClr val="FFFFFF"/>
                </a:solidFill>
              </a14:hiddenFill>
            </a:ext>
          </a:extLst>
        </p:spPr>
      </p:pic>
      <p:sp>
        <p:nvSpPr>
          <p:cNvPr id="38" name="TextBox 37"/>
          <p:cNvSpPr txBox="1"/>
          <p:nvPr userDrawn="1"/>
        </p:nvSpPr>
        <p:spPr>
          <a:xfrm>
            <a:off x="469901" y="6180025"/>
            <a:ext cx="1387624" cy="369332"/>
          </a:xfrm>
          <a:prstGeom prst="rect">
            <a:avLst/>
          </a:prstGeom>
          <a:noFill/>
        </p:spPr>
        <p:txBody>
          <a:bodyPr wrap="none" lIns="0" rtlCol="0">
            <a:spAutoFit/>
          </a:bodyPr>
          <a:lstStyle/>
          <a:p>
            <a:r>
              <a:rPr lang="en-US" sz="1800" dirty="0">
                <a:solidFill>
                  <a:schemeClr val="tx1">
                    <a:lumMod val="50000"/>
                  </a:schemeClr>
                </a:solidFill>
              </a:rPr>
              <a:t>www.anl.gov</a:t>
            </a:r>
          </a:p>
        </p:txBody>
      </p:sp>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1"/>
            <a:ext cx="9144000" cy="5984917"/>
          </a:xfrm>
          <a:prstGeom prst="rect">
            <a:avLst/>
          </a:prstGeom>
        </p:spPr>
      </p:pic>
      <p:sp>
        <p:nvSpPr>
          <p:cNvPr id="8" name="Text Placeholder 2"/>
          <p:cNvSpPr>
            <a:spLocks noGrp="1"/>
          </p:cNvSpPr>
          <p:nvPr>
            <p:ph type="body" sz="quarter" idx="10" hasCustomPrompt="1"/>
          </p:nvPr>
        </p:nvSpPr>
        <p:spPr>
          <a:xfrm>
            <a:off x="1"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9" name="TextBox 8"/>
          <p:cNvSpPr txBox="1"/>
          <p:nvPr userDrawn="1"/>
        </p:nvSpPr>
        <p:spPr>
          <a:xfrm>
            <a:off x="-991004" y="-2421176"/>
            <a:ext cx="3782000" cy="1600438"/>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closing statement (optional): </a:t>
            </a:r>
          </a:p>
          <a:p>
            <a:endParaRPr lang="en-US" sz="1400" b="1" baseline="0" dirty="0">
              <a:solidFill>
                <a:schemeClr val="bg1"/>
              </a:solidFill>
            </a:endParaRPr>
          </a:p>
          <a:p>
            <a:pPr lvl="0"/>
            <a:r>
              <a:rPr lang="en-US" sz="1400" b="1" dirty="0">
                <a:solidFill>
                  <a:schemeClr val="bg1"/>
                </a:solidFill>
              </a:rPr>
              <a:t>WE START WITH YES.</a:t>
            </a:r>
          </a:p>
          <a:p>
            <a:pPr lvl="0">
              <a:spcAft>
                <a:spcPts val="1200"/>
              </a:spcAft>
            </a:pPr>
            <a:r>
              <a:rPr lang="en-US" sz="1400" b="1" dirty="0">
                <a:solidFill>
                  <a:schemeClr val="bg1"/>
                </a:solidFill>
              </a:rPr>
              <a:t>AND END WITH THANK YOU.</a:t>
            </a:r>
          </a:p>
          <a:p>
            <a:pPr lvl="0"/>
            <a:r>
              <a:rPr lang="en-US" sz="1400" b="1" dirty="0">
                <a:solidFill>
                  <a:schemeClr val="bg1"/>
                </a:solidFill>
              </a:rPr>
              <a:t>DO YOU HAVE ANY BIG QUESTIONS?</a:t>
            </a:r>
            <a:endParaRPr lang="en-US" sz="14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2000744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3"/>
            <a:ext cx="9144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57202" y="515940"/>
            <a:ext cx="8372901" cy="806017"/>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2592076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01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766261"/>
            <a:ext cx="5685350" cy="406205"/>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177314" y="544589"/>
            <a:ext cx="1786846" cy="85827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7" y="1689100"/>
            <a:ext cx="4280275"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2" y="4582947"/>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2" y="4960384"/>
            <a:ext cx="2692871" cy="9144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3" y="4582947"/>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3" name="Text Placeholder 45"/>
          <p:cNvSpPr>
            <a:spLocks noGrp="1"/>
          </p:cNvSpPr>
          <p:nvPr>
            <p:ph type="body" sz="quarter" idx="22" hasCustomPrompt="1"/>
          </p:nvPr>
        </p:nvSpPr>
        <p:spPr>
          <a:xfrm>
            <a:off x="3417373" y="4960384"/>
            <a:ext cx="2692871" cy="9144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8" y="4582947"/>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5" name="Text Placeholder 45"/>
          <p:cNvSpPr>
            <a:spLocks noGrp="1"/>
          </p:cNvSpPr>
          <p:nvPr>
            <p:ph type="body" sz="quarter" idx="26" hasCustomPrompt="1"/>
          </p:nvPr>
        </p:nvSpPr>
        <p:spPr>
          <a:xfrm>
            <a:off x="6360198" y="4960384"/>
            <a:ext cx="2692871" cy="9144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469900" y="6094282"/>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018914" y="-1972722"/>
            <a:ext cx="3502900" cy="1015663"/>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line of text (optional): </a:t>
            </a:r>
          </a:p>
          <a:p>
            <a:endParaRPr lang="en-US" sz="1400" b="1" baseline="0" dirty="0">
              <a:solidFill>
                <a:schemeClr val="bg1"/>
              </a:solidFill>
            </a:endParaRPr>
          </a:p>
          <a:p>
            <a:r>
              <a:rPr lang="en-US" sz="1400" b="1" baseline="0" dirty="0">
                <a:solidFill>
                  <a:schemeClr val="bg1"/>
                </a:solidFill>
              </a:rPr>
              <a:t>WE START WITH YES.</a:t>
            </a:r>
            <a:endParaRPr lang="en-US" sz="14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428348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2263770"/>
            <a:ext cx="4114800" cy="3835882"/>
          </a:xfrm>
          <a:ln>
            <a:solidFill>
              <a:schemeClr val="bg1">
                <a:lumMod val="50000"/>
              </a:schemeClr>
            </a:solidFill>
          </a:ln>
        </p:spPr>
        <p:txBody>
          <a:bodyPr lIns="182880" tIns="91440" rIns="91440"/>
          <a:lstStyle>
            <a:lvl1pPr>
              <a:defRPr sz="1350"/>
            </a:lvl1pPr>
            <a:lvl2pPr marL="342900" indent="-129779">
              <a:defRPr sz="1350"/>
            </a:lvl2pPr>
            <a:lvl3pPr marL="470297" indent="-96441">
              <a:defRPr sz="1350"/>
            </a:lvl3pPr>
            <a:lvl4pPr marL="648891" indent="-128588">
              <a:defRPr sz="1050"/>
            </a:lvl4pPr>
            <a:lvl5pPr marL="813197" indent="-128588">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2263770"/>
            <a:ext cx="4114800" cy="3835882"/>
          </a:xfrm>
          <a:ln>
            <a:solidFill>
              <a:schemeClr val="bg1">
                <a:lumMod val="50000"/>
              </a:schemeClr>
            </a:solidFill>
          </a:ln>
        </p:spPr>
        <p:txBody>
          <a:bodyPr lIns="182880" tIns="91440" rIns="91440"/>
          <a:lstStyle>
            <a:lvl1pPr>
              <a:defRPr sz="1350"/>
            </a:lvl1pPr>
            <a:lvl2pPr marL="342900" indent="-129779">
              <a:defRPr sz="1350"/>
            </a:lvl2pPr>
            <a:lvl3pPr marL="470297" indent="-96441">
              <a:defRPr sz="1350"/>
            </a:lvl3pPr>
            <a:lvl4pPr marL="648891" indent="-128588">
              <a:defRPr sz="1050"/>
            </a:lvl4pPr>
            <a:lvl5pPr marL="813197" indent="-128588">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684229"/>
            <a:ext cx="4114800" cy="620998"/>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350" b="1" cap="all" baseline="0">
                <a:solidFill>
                  <a:schemeClr val="bg1"/>
                </a:solidFill>
              </a:defRPr>
            </a:lvl1pPr>
            <a:lvl2pPr marL="342900" indent="-129779">
              <a:defRPr sz="1200"/>
            </a:lvl2pPr>
            <a:lvl3pPr marL="470297" indent="-96441">
              <a:defRPr sz="1050"/>
            </a:lvl3pPr>
            <a:lvl4pPr marL="648891" indent="-128588">
              <a:defRPr sz="900"/>
            </a:lvl4pPr>
            <a:lvl5pPr marL="813197" indent="-128588">
              <a:defRPr sz="9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168750"/>
            <a:ext cx="8372901" cy="499715"/>
          </a:xfrm>
          <a:noFill/>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684229"/>
            <a:ext cx="4114800" cy="620998"/>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350" b="1" cap="all" baseline="0">
                <a:solidFill>
                  <a:schemeClr val="bg1"/>
                </a:solidFill>
              </a:defRPr>
            </a:lvl1pPr>
            <a:lvl2pPr marL="342900" indent="-129779">
              <a:defRPr sz="1200"/>
            </a:lvl2pPr>
            <a:lvl3pPr marL="470297" indent="-96441">
              <a:defRPr sz="1050"/>
            </a:lvl3pPr>
            <a:lvl4pPr marL="648891" indent="-128588">
              <a:defRPr sz="900"/>
            </a:lvl4pPr>
            <a:lvl5pPr marL="813197" indent="-128588">
              <a:defRPr sz="9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4096079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397977" y="6060003"/>
            <a:ext cx="1557337" cy="74803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7020"/>
            <a:ext cx="9144000" cy="6011939"/>
          </a:xfrm>
          <a:prstGeom prst="rect">
            <a:avLst/>
          </a:prstGeom>
        </p:spPr>
      </p:pic>
      <p:sp>
        <p:nvSpPr>
          <p:cNvPr id="84" name="Text Placeholder 1"/>
          <p:cNvSpPr>
            <a:spLocks noGrp="1"/>
          </p:cNvSpPr>
          <p:nvPr>
            <p:ph type="body" sz="quarter" idx="10" hasCustomPrompt="1"/>
          </p:nvPr>
        </p:nvSpPr>
        <p:spPr>
          <a:xfrm>
            <a:off x="0" y="-27020"/>
            <a:ext cx="9144000" cy="6011939"/>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7" y="1689100"/>
            <a:ext cx="4280275"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204954"/>
            <a:ext cx="5851526" cy="1292225"/>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2" y="4582947"/>
            <a:ext cx="2692871" cy="393700"/>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2" y="4960384"/>
            <a:ext cx="2692871" cy="9144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3" y="4582947"/>
            <a:ext cx="2692871" cy="393700"/>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3" y="4960384"/>
            <a:ext cx="2692871" cy="9144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8" y="4582947"/>
            <a:ext cx="2692871" cy="393700"/>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8" y="4960384"/>
            <a:ext cx="2692871" cy="9144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2397698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397977" y="109775"/>
            <a:ext cx="1557337" cy="748036"/>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2"/>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2" y="4945566"/>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2" y="5323002"/>
            <a:ext cx="2692871" cy="746723"/>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3417373" y="4945566"/>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3" y="5323002"/>
            <a:ext cx="2692871" cy="746723"/>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899576"/>
            <a:ext cx="8925874"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726367"/>
            <a:ext cx="8452904" cy="86288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8" y="4945566"/>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8" y="5323002"/>
            <a:ext cx="2692871" cy="746723"/>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4589248"/>
            <a:ext cx="8484914"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899573"/>
            <a:ext cx="224589" cy="2761488"/>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
        <p:nvSpPr>
          <p:cNvPr id="16" name="Text Placeholder 4"/>
          <p:cNvSpPr>
            <a:spLocks noGrp="1"/>
          </p:cNvSpPr>
          <p:nvPr>
            <p:ph type="body" sz="quarter" idx="26" hasCustomPrompt="1"/>
          </p:nvPr>
        </p:nvSpPr>
        <p:spPr>
          <a:xfrm>
            <a:off x="503239" y="401282"/>
            <a:ext cx="5984648" cy="441436"/>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Tree>
    <p:extLst>
      <p:ext uri="{BB962C8B-B14F-4D97-AF65-F5344CB8AC3E}">
        <p14:creationId xmlns:p14="http://schemas.microsoft.com/office/powerpoint/2010/main" val="390322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397977" y="227511"/>
            <a:ext cx="1557337" cy="748036"/>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2"/>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2" y="4581631"/>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2" y="4959068"/>
            <a:ext cx="2692871" cy="9144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3" y="4581631"/>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3" y="4959069"/>
            <a:ext cx="2692871" cy="746723"/>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681608"/>
            <a:ext cx="8925874"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2" y="110361"/>
            <a:ext cx="6776128" cy="1119235"/>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8" y="4581631"/>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8" y="4959069"/>
            <a:ext cx="2692871" cy="746723"/>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1229595"/>
            <a:ext cx="8484914"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681605"/>
            <a:ext cx="224589" cy="2761488"/>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2369007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8" y="9304"/>
            <a:ext cx="8925873" cy="68580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4775200"/>
            <a:ext cx="9144000" cy="20828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5042975"/>
            <a:ext cx="8321040" cy="1373592"/>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3"/>
            <a:ext cx="228600" cy="68580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2300702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3"/>
            <a:ext cx="9144000" cy="320187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1" y="5191520"/>
            <a:ext cx="8434552" cy="1813035"/>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8" y="0"/>
            <a:ext cx="8925873" cy="3656013"/>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4353385"/>
            <a:ext cx="8674100" cy="787099"/>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3"/>
            <a:ext cx="228600" cy="68580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367842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3"/>
            <a:ext cx="9144000" cy="320187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2"/>
            <a:ext cx="4480560" cy="3663951"/>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2"/>
            <a:ext cx="4480560" cy="3663951"/>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4340685"/>
            <a:ext cx="8674100" cy="787099"/>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1" y="5178820"/>
            <a:ext cx="8434552" cy="1813035"/>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3"/>
            <a:ext cx="228600" cy="68580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2570124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3"/>
            <a:ext cx="9144000" cy="320187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
            <a:ext cx="2990088" cy="367364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1"/>
            <a:ext cx="2990088" cy="367364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1"/>
            <a:ext cx="2957888" cy="367364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1" y="5191520"/>
            <a:ext cx="8434552" cy="1813035"/>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469900" y="4353385"/>
            <a:ext cx="8674100" cy="787099"/>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3"/>
            <a:ext cx="228600" cy="68580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1218694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68580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654176"/>
            <a:ext cx="224028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654176"/>
            <a:ext cx="224028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654176"/>
            <a:ext cx="224028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654176"/>
            <a:ext cx="224028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1" y="4645420"/>
            <a:ext cx="8434552" cy="1813035"/>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9" y="3931765"/>
            <a:ext cx="2238469" cy="477837"/>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6" y="3931765"/>
            <a:ext cx="2238469" cy="477837"/>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5" y="3931765"/>
            <a:ext cx="2238469" cy="477837"/>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3" y="3931765"/>
            <a:ext cx="2238469" cy="477837"/>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6858000"/>
          </a:xfrm>
          <a:prstGeom prst="rect">
            <a:avLst/>
          </a:prstGeom>
        </p:spPr>
        <p:txBody>
          <a:bodyPr/>
          <a:lstStyle/>
          <a:p>
            <a:r>
              <a:rPr lang="en-US"/>
              <a:t>Internal to DOE.  Do not cite.</a:t>
            </a:r>
            <a:endParaRPr lang="en-US" dirty="0"/>
          </a:p>
        </p:txBody>
      </p:sp>
      <p:sp>
        <p:nvSpPr>
          <p:cNvPr id="20" name="Text Placeholder 4"/>
          <p:cNvSpPr>
            <a:spLocks noGrp="1"/>
          </p:cNvSpPr>
          <p:nvPr>
            <p:ph type="body" sz="quarter" idx="12" hasCustomPrompt="1"/>
          </p:nvPr>
        </p:nvSpPr>
        <p:spPr>
          <a:xfrm>
            <a:off x="0" y="-3"/>
            <a:ext cx="228600" cy="68580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7"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594" indent="-228594">
              <a:buFont typeface="+mj-lt"/>
              <a:buAutoNum type="arabicPeriod"/>
            </a:pPr>
            <a:r>
              <a:rPr lang="en-US" sz="1400" dirty="0">
                <a:solidFill>
                  <a:schemeClr val="bg1"/>
                </a:solidFill>
              </a:rPr>
              <a:t>Select and delete image and click the icon to insert a different image</a:t>
            </a:r>
          </a:p>
          <a:p>
            <a:pPr marL="228594" indent="-228594">
              <a:buFont typeface="+mj-lt"/>
              <a:buAutoNum type="arabicPeriod"/>
            </a:pPr>
            <a:r>
              <a:rPr lang="en-US" sz="1400" dirty="0">
                <a:solidFill>
                  <a:schemeClr val="bg1"/>
                </a:solidFill>
              </a:rPr>
              <a:t>Use the crop tool to position the image within the shape.  </a:t>
            </a:r>
          </a:p>
          <a:p>
            <a:endParaRPr lang="en-US" sz="1800" dirty="0">
              <a:solidFill>
                <a:schemeClr val="bg1"/>
              </a:solidFill>
            </a:endParaRPr>
          </a:p>
        </p:txBody>
      </p:sp>
    </p:spTree>
    <p:extLst>
      <p:ext uri="{BB962C8B-B14F-4D97-AF65-F5344CB8AC3E}">
        <p14:creationId xmlns:p14="http://schemas.microsoft.com/office/powerpoint/2010/main" val="1029046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53E3A6-5B49-48AF-AEF7-080E24951102}"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2547579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62187-5538-4187-8C87-7B38ABC7D2C7}"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5508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4503576" y="1699995"/>
            <a:ext cx="4319750" cy="2249430"/>
          </a:xfrm>
        </p:spPr>
        <p:txBody>
          <a:bodyPr tIns="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699995"/>
            <a:ext cx="3729481"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4080588"/>
            <a:ext cx="3729481"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6" y="4066957"/>
            <a:ext cx="4319750" cy="2249430"/>
          </a:xfrm>
        </p:spPr>
        <p:txBody>
          <a:bodyPr tIns="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806607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074E1F-02E0-49B1-806F-6263645807F5}"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3923234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D2FD1D-0EFA-4A24-B5D0-D1AAE6AAE74F}" type="datetime1">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1404710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2A7528-433C-4EC2-B7BB-C751FC671BE1}" type="datetime1">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2180717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698127-3122-48E8-A6B3-B9303DD8487B}" type="datetime1">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1644267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D1C1D-0642-437F-83DE-AF58481D90FD}" type="datetime1">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2965532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1355B-3885-46D0-B426-5988F900D7F2}" type="datetime1">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3731965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2D6876-86DF-4597-869A-A2DC160BB43F}" type="datetime1">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42849156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F3112-C49A-4930-A20E-7B3E2BE5997C}"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9413034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A9FDF-3216-4E23-999A-EDC728354CDB}"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A7F10-F85D-468B-9B9B-656CF179366D}" type="slidenum">
              <a:rPr lang="en-US" smtClean="0"/>
              <a:t>‹#›</a:t>
            </a:fld>
            <a:endParaRPr lang="en-US"/>
          </a:p>
        </p:txBody>
      </p:sp>
    </p:spTree>
    <p:extLst>
      <p:ext uri="{BB962C8B-B14F-4D97-AF65-F5344CB8AC3E}">
        <p14:creationId xmlns:p14="http://schemas.microsoft.com/office/powerpoint/2010/main" val="2625229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5984917"/>
          </a:xfrm>
          <a:prstGeom prst="rect">
            <a:avLst/>
          </a:prstGeom>
        </p:spPr>
      </p:pic>
      <p:sp>
        <p:nvSpPr>
          <p:cNvPr id="3" name="Text Placeholder 2"/>
          <p:cNvSpPr>
            <a:spLocks noGrp="1"/>
          </p:cNvSpPr>
          <p:nvPr>
            <p:ph type="body" sz="quarter" idx="10" hasCustomPrompt="1"/>
          </p:nvPr>
        </p:nvSpPr>
        <p:spPr>
          <a:xfrm>
            <a:off x="1"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smtClean="0"/>
              <a:t>Type in SECTION BREAK TITLE</a:t>
            </a:r>
          </a:p>
        </p:txBody>
      </p:sp>
    </p:spTree>
    <p:extLst>
      <p:ext uri="{BB962C8B-B14F-4D97-AF65-F5344CB8AC3E}">
        <p14:creationId xmlns:p14="http://schemas.microsoft.com/office/powerpoint/2010/main" val="868812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3045309" y="1731527"/>
            <a:ext cx="5814912" cy="1479362"/>
          </a:xfrm>
        </p:spPr>
        <p:txBody>
          <a:bodyPr tIns="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89394" y="1720414"/>
            <a:ext cx="2023746" cy="1347056"/>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3290408"/>
            <a:ext cx="2028507" cy="1347056"/>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3304768"/>
            <a:ext cx="5814912" cy="1479362"/>
          </a:xfrm>
        </p:spPr>
        <p:txBody>
          <a:bodyPr tIns="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4"/>
          <p:cNvSpPr>
            <a:spLocks noGrp="1"/>
          </p:cNvSpPr>
          <p:nvPr>
            <p:ph type="pic" sz="quarter" idx="19" hasCustomPrompt="1"/>
          </p:nvPr>
        </p:nvSpPr>
        <p:spPr>
          <a:xfrm>
            <a:off x="487013" y="4872981"/>
            <a:ext cx="2028507" cy="1347056"/>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4856121"/>
            <a:ext cx="5814912" cy="1479362"/>
          </a:xfrm>
        </p:spPr>
        <p:txBody>
          <a:bodyPr tIns="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1788440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BASIC CONTENT SLIDE</a:t>
            </a:r>
            <a:br>
              <a:rPr lang="en-US" dirty="0" smtClean="0"/>
            </a:br>
            <a:r>
              <a:rPr lang="en-US" dirty="0" smtClean="0"/>
              <a:t>one or two lines for headline</a:t>
            </a:r>
            <a:endParaRPr lang="en-US" dirty="0"/>
          </a:p>
        </p:txBody>
      </p:sp>
      <p:sp>
        <p:nvSpPr>
          <p:cNvPr id="3" name="Content Placeholder 2"/>
          <p:cNvSpPr>
            <a:spLocks noGrp="1"/>
          </p:cNvSpPr>
          <p:nvPr>
            <p:ph idx="1" hasCustomPrompt="1"/>
          </p:nvPr>
        </p:nvSpPr>
        <p:spPr>
          <a:xfrm>
            <a:off x="457200" y="1699995"/>
            <a:ext cx="8372901" cy="4422776"/>
          </a:xfrm>
        </p:spPr>
        <p:txBody>
          <a:bodyPr/>
          <a:lstStyle>
            <a:lvl1pPr>
              <a:defRPr baseline="0"/>
            </a:lvl1pPr>
          </a:lstStyle>
          <a:p>
            <a:pPr lvl="0"/>
            <a:r>
              <a:rPr lang="en-US" dirty="0" smtClean="0"/>
              <a:t>Click to add 1st-level bullet. Click an icon below to add table, graph or other imagery.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smtClean="0"/>
              <a:t>Slide subtitle optional -  delete as needed</a:t>
            </a:r>
            <a:endParaRPr lang="en-US" dirty="0"/>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4130273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TITLE AND CONTENT </a:t>
            </a:r>
            <a:br>
              <a:rPr lang="en-US" dirty="0" smtClean="0"/>
            </a:br>
            <a:r>
              <a:rPr lang="en-US" dirty="0" smtClean="0"/>
              <a:t>Headline in </a:t>
            </a:r>
            <a:r>
              <a:rPr lang="en-US" dirty="0" err="1" smtClean="0"/>
              <a:t>arial</a:t>
            </a:r>
            <a:r>
              <a:rPr lang="en-US" dirty="0" smtClean="0"/>
              <a:t> and all caps</a:t>
            </a:r>
            <a:endParaRPr lang="en-US" dirty="0"/>
          </a:p>
        </p:txBody>
      </p:sp>
      <p:sp>
        <p:nvSpPr>
          <p:cNvPr id="6" name="Text Placeholder 5"/>
          <p:cNvSpPr>
            <a:spLocks noGrp="1"/>
          </p:cNvSpPr>
          <p:nvPr>
            <p:ph type="body" sz="quarter" idx="12" hasCustomPrompt="1"/>
          </p:nvPr>
        </p:nvSpPr>
        <p:spPr>
          <a:xfrm>
            <a:off x="457200" y="1168750"/>
            <a:ext cx="8372901" cy="499714"/>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Box 3"/>
          <p:cNvSpPr txBox="1"/>
          <p:nvPr userDrawn="1"/>
        </p:nvSpPr>
        <p:spPr>
          <a:xfrm>
            <a:off x="2148350" y="1445567"/>
            <a:ext cx="184666"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683954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57200" y="1699995"/>
            <a:ext cx="4023360" cy="4422775"/>
          </a:xfrm>
        </p:spPr>
        <p:txBody>
          <a:bodyPr/>
          <a:lstStyle>
            <a:lvl1pPr>
              <a:defRPr sz="1800"/>
            </a:lvl1pPr>
            <a:lvl2pPr marL="457200" indent="-173038">
              <a:spcBef>
                <a:spcPts val="0"/>
              </a:spcBef>
              <a:defRPr sz="1800"/>
            </a:lvl2pPr>
            <a:lvl3pPr marL="627063" indent="-128588">
              <a:defRPr sz="1800"/>
            </a:lvl3pPr>
            <a:lvl4pPr marL="865188" indent="-171450">
              <a:defRPr sz="1400"/>
            </a:lvl4pPr>
            <a:lvl5pPr marL="1084263" indent="-171450">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00588" y="1685707"/>
            <a:ext cx="4023360" cy="4422775"/>
          </a:xfrm>
        </p:spPr>
        <p:txBody>
          <a:bodyPr/>
          <a:lstStyle>
            <a:lvl1pPr>
              <a:defRPr sz="1800"/>
            </a:lvl1pPr>
            <a:lvl2pPr marL="457200" indent="-173038">
              <a:spcBef>
                <a:spcPts val="0"/>
              </a:spcBef>
              <a:defRPr sz="1800"/>
            </a:lvl2pPr>
            <a:lvl3pPr marL="627063" indent="-128588">
              <a:defRPr sz="1800"/>
            </a:lvl3pPr>
            <a:lvl4pPr marL="865188" indent="-171450">
              <a:defRPr sz="1400"/>
            </a:lvl4pPr>
            <a:lvl5pPr marL="1084263" indent="-171450">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lvl1pPr>
              <a:defRPr/>
            </a:lvl1pPr>
          </a:lstStyle>
          <a:p>
            <a:r>
              <a:rPr lang="en-US" dirty="0" smtClean="0"/>
              <a:t>Two-column CONTENT slide</a:t>
            </a:r>
            <a:br>
              <a:rPr lang="en-US" dirty="0" smtClean="0"/>
            </a:br>
            <a:r>
              <a:rPr lang="en-US" dirty="0" smtClean="0"/>
              <a:t>one or two lines for headline</a:t>
            </a:r>
            <a:endParaRPr lang="en-US" dirty="0"/>
          </a:p>
        </p:txBody>
      </p:sp>
    </p:spTree>
    <p:extLst>
      <p:ext uri="{BB962C8B-B14F-4D97-AF65-F5344CB8AC3E}">
        <p14:creationId xmlns:p14="http://schemas.microsoft.com/office/powerpoint/2010/main" val="1182939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2263770"/>
            <a:ext cx="4114800" cy="383588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400"/>
            </a:lvl4pPr>
            <a:lvl5pPr marL="1084263" indent="-171450">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4875" y="2263770"/>
            <a:ext cx="4114800" cy="383588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400"/>
            </a:lvl4pPr>
            <a:lvl5pPr marL="1084263" indent="-171450">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6" hasCustomPrompt="1"/>
          </p:nvPr>
        </p:nvSpPr>
        <p:spPr>
          <a:xfrm>
            <a:off x="4714875" y="1684229"/>
            <a:ext cx="4114800" cy="620998"/>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smtClean="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a:noFill/>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9" name="Text Placeholder 3"/>
          <p:cNvSpPr>
            <a:spLocks noGrp="1"/>
          </p:cNvSpPr>
          <p:nvPr>
            <p:ph type="body" sz="quarter" idx="15" hasCustomPrompt="1"/>
          </p:nvPr>
        </p:nvSpPr>
        <p:spPr>
          <a:xfrm>
            <a:off x="460895" y="1684229"/>
            <a:ext cx="4114800" cy="620998"/>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smtClean="0"/>
              <a:t>Click to Add Headline</a:t>
            </a:r>
          </a:p>
        </p:txBody>
      </p:sp>
      <p:sp>
        <p:nvSpPr>
          <p:cNvPr id="2" name="Title 1"/>
          <p:cNvSpPr>
            <a:spLocks noGrp="1"/>
          </p:cNvSpPr>
          <p:nvPr>
            <p:ph type="title" hasCustomPrompt="1"/>
          </p:nvPr>
        </p:nvSpPr>
        <p:spPr/>
        <p:txBody>
          <a:bodyPr/>
          <a:lstStyle>
            <a:lvl1pPr>
              <a:defRPr baseline="0"/>
            </a:lvl1pPr>
          </a:lstStyle>
          <a:p>
            <a:r>
              <a:rPr lang="en-US" dirty="0" smtClean="0"/>
              <a:t>Two-column CONTENT slide</a:t>
            </a:r>
            <a:br>
              <a:rPr lang="en-US" dirty="0" smtClean="0"/>
            </a:br>
            <a:r>
              <a:rPr lang="en-US" dirty="0" smtClean="0"/>
              <a:t>with box treatment</a:t>
            </a:r>
            <a:endParaRPr lang="en-US" dirty="0"/>
          </a:p>
        </p:txBody>
      </p:sp>
    </p:spTree>
    <p:extLst>
      <p:ext uri="{BB962C8B-B14F-4D97-AF65-F5344CB8AC3E}">
        <p14:creationId xmlns:p14="http://schemas.microsoft.com/office/powerpoint/2010/main" val="4063528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4503575" y="1699995"/>
            <a:ext cx="4319750" cy="2249430"/>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95679" y="1699995"/>
            <a:ext cx="3729481"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95679" y="4080588"/>
            <a:ext cx="3729481"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VERTICAL</a:t>
            </a:r>
            <a:br>
              <a:rPr lang="en-US" dirty="0" smtClean="0"/>
            </a:br>
            <a:r>
              <a:rPr lang="en-US" dirty="0" smtClean="0"/>
              <a:t>Headline in </a:t>
            </a:r>
            <a:r>
              <a:rPr lang="en-US" dirty="0" err="1" smtClean="0"/>
              <a:t>arial</a:t>
            </a:r>
            <a:r>
              <a:rPr lang="en-US" dirty="0" smtClean="0"/>
              <a:t> and all caps</a:t>
            </a:r>
            <a:endParaRPr lang="en-US" dirty="0"/>
          </a:p>
        </p:txBody>
      </p:sp>
      <p:sp>
        <p:nvSpPr>
          <p:cNvPr id="8"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0" name="Text Placeholder 3"/>
          <p:cNvSpPr>
            <a:spLocks noGrp="1"/>
          </p:cNvSpPr>
          <p:nvPr>
            <p:ph type="body" sz="quarter" idx="18"/>
          </p:nvPr>
        </p:nvSpPr>
        <p:spPr>
          <a:xfrm>
            <a:off x="4503575" y="4066957"/>
            <a:ext cx="4319750" cy="2249430"/>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050266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3045309" y="1731527"/>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89394" y="1720414"/>
            <a:ext cx="2023746" cy="1347056"/>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87014" y="3290408"/>
            <a:ext cx="2028507" cy="1347056"/>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THREE IMAGES – VERTICAL</a:t>
            </a:r>
            <a:br>
              <a:rPr lang="en-US" dirty="0" smtClean="0"/>
            </a:br>
            <a:r>
              <a:rPr lang="en-US" dirty="0" smtClean="0"/>
              <a:t>Headline in </a:t>
            </a:r>
            <a:r>
              <a:rPr lang="en-US" dirty="0" err="1" smtClean="0"/>
              <a:t>arial</a:t>
            </a:r>
            <a:r>
              <a:rPr lang="en-US" dirty="0" smtClean="0"/>
              <a:t> and all caps</a:t>
            </a:r>
            <a:endParaRPr lang="en-US" dirty="0"/>
          </a:p>
        </p:txBody>
      </p:sp>
      <p:sp>
        <p:nvSpPr>
          <p:cNvPr id="8"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0" name="Text Placeholder 3"/>
          <p:cNvSpPr>
            <a:spLocks noGrp="1"/>
          </p:cNvSpPr>
          <p:nvPr>
            <p:ph type="body" sz="quarter" idx="18"/>
          </p:nvPr>
        </p:nvSpPr>
        <p:spPr>
          <a:xfrm>
            <a:off x="3045309" y="3304768"/>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4"/>
          <p:cNvSpPr>
            <a:spLocks noGrp="1"/>
          </p:cNvSpPr>
          <p:nvPr>
            <p:ph type="pic" sz="quarter" idx="19" hasCustomPrompt="1"/>
          </p:nvPr>
        </p:nvSpPr>
        <p:spPr>
          <a:xfrm>
            <a:off x="487013" y="4872981"/>
            <a:ext cx="2028507" cy="1347056"/>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5" name="Text Placeholder 3"/>
          <p:cNvSpPr>
            <a:spLocks noGrp="1"/>
          </p:cNvSpPr>
          <p:nvPr>
            <p:ph type="body" sz="quarter" idx="20"/>
          </p:nvPr>
        </p:nvSpPr>
        <p:spPr>
          <a:xfrm>
            <a:off x="3045309" y="4856121"/>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956425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88732" y="3998349"/>
            <a:ext cx="4114800" cy="2129163"/>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6215" y="3998349"/>
            <a:ext cx="4097585" cy="2129163"/>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95679" y="1699995"/>
            <a:ext cx="4023360"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709050" y="1699995"/>
            <a:ext cx="4023360"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top HORIZONTAL</a:t>
            </a:r>
            <a:br>
              <a:rPr lang="en-US" dirty="0" smtClean="0"/>
            </a:br>
            <a:r>
              <a:rPr lang="en-US" dirty="0" smtClean="0"/>
              <a:t>Headline in </a:t>
            </a:r>
            <a:r>
              <a:rPr lang="en-US" dirty="0" err="1" smtClean="0"/>
              <a:t>arial</a:t>
            </a:r>
            <a:r>
              <a:rPr lang="en-US" dirty="0" smtClean="0"/>
              <a:t> and all caps</a:t>
            </a:r>
            <a:endParaRPr lang="en-US" dirty="0"/>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635543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57200" y="1699995"/>
            <a:ext cx="4114800" cy="171707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6215" y="1699995"/>
            <a:ext cx="4114800" cy="171707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5" hasCustomPrompt="1"/>
          </p:nvPr>
        </p:nvSpPr>
        <p:spPr>
          <a:xfrm>
            <a:off x="464146" y="3437315"/>
            <a:ext cx="4023360" cy="2286000"/>
          </a:xfrm>
          <a:solidFill>
            <a:schemeClr val="bg1">
              <a:lumMod val="75000"/>
            </a:schemeClr>
          </a:solidFill>
        </p:spPr>
        <p:txBody>
          <a:bodyPr tIns="27432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p:cNvSpPr>
          <p:nvPr>
            <p:ph type="pic" sz="quarter" idx="16" hasCustomPrompt="1"/>
          </p:nvPr>
        </p:nvSpPr>
        <p:spPr>
          <a:xfrm>
            <a:off x="4730864" y="3437315"/>
            <a:ext cx="4023360" cy="2286000"/>
          </a:xfrm>
          <a:solidFill>
            <a:schemeClr val="bg1">
              <a:lumMod val="75000"/>
            </a:schemeClr>
          </a:solidFill>
        </p:spPr>
        <p:txBody>
          <a:bodyPr tIns="27432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bottom HORIZONTAL</a:t>
            </a:r>
            <a:br>
              <a:rPr lang="en-US" dirty="0" smtClean="0"/>
            </a:br>
            <a:r>
              <a:rPr lang="en-US" dirty="0" smtClean="0"/>
              <a:t>WITH CAPTIONS</a:t>
            </a:r>
            <a:endParaRPr lang="en-US" dirty="0"/>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5" y="5735092"/>
            <a:ext cx="3995723" cy="568438"/>
          </a:xfrm>
        </p:spPr>
        <p:txBody>
          <a:bodyPr/>
          <a:lstStyle>
            <a:lvl1pPr marL="0" indent="0">
              <a:buNone/>
              <a:defRPr sz="1200"/>
            </a:lvl1pPr>
          </a:lstStyle>
          <a:p>
            <a:pPr lvl="0"/>
            <a:r>
              <a:rPr lang="en-US" smtClean="0"/>
              <a:t>Edit Master text styles</a:t>
            </a:r>
          </a:p>
        </p:txBody>
      </p:sp>
      <p:sp>
        <p:nvSpPr>
          <p:cNvPr id="13" name="Text Placeholder 7"/>
          <p:cNvSpPr>
            <a:spLocks noGrp="1"/>
          </p:cNvSpPr>
          <p:nvPr>
            <p:ph type="body" sz="quarter" idx="18"/>
          </p:nvPr>
        </p:nvSpPr>
        <p:spPr>
          <a:xfrm>
            <a:off x="4750289" y="5735092"/>
            <a:ext cx="3995723" cy="568438"/>
          </a:xfrm>
        </p:spPr>
        <p:txBody>
          <a:bodyPr/>
          <a:lstStyle>
            <a:lvl1pPr marL="0" indent="0">
              <a:buNone/>
              <a:defRPr sz="1200"/>
            </a:lvl1pPr>
          </a:lstStyle>
          <a:p>
            <a:pPr lvl="0"/>
            <a:r>
              <a:rPr lang="en-US" smtClean="0"/>
              <a:t>Edit Master text styles</a:t>
            </a:r>
          </a:p>
        </p:txBody>
      </p:sp>
    </p:spTree>
    <p:extLst>
      <p:ext uri="{BB962C8B-B14F-4D97-AF65-F5344CB8AC3E}">
        <p14:creationId xmlns:p14="http://schemas.microsoft.com/office/powerpoint/2010/main" val="1933508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711594"/>
            <a:ext cx="3790374" cy="374415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0" name="Text Placeholder 5"/>
          <p:cNvSpPr>
            <a:spLocks noGrp="1"/>
          </p:cNvSpPr>
          <p:nvPr>
            <p:ph type="body" sz="quarter" idx="17" hasCustomPrompt="1"/>
          </p:nvPr>
        </p:nvSpPr>
        <p:spPr>
          <a:xfrm>
            <a:off x="676630" y="5497444"/>
            <a:ext cx="3840480" cy="585031"/>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 </a:t>
            </a:r>
          </a:p>
          <a:p>
            <a:r>
              <a:rPr lang="en-US" dirty="0" smtClean="0"/>
              <a:t>Image Caption </a:t>
            </a:r>
          </a:p>
          <a:p>
            <a:r>
              <a:rPr lang="en-US" dirty="0" smtClean="0"/>
              <a:t> </a:t>
            </a:r>
            <a:endParaRPr lang="en-US" dirty="0"/>
          </a:p>
        </p:txBody>
      </p:sp>
      <p:sp>
        <p:nvSpPr>
          <p:cNvPr id="2" name="Title 1"/>
          <p:cNvSpPr>
            <a:spLocks noGrp="1"/>
          </p:cNvSpPr>
          <p:nvPr>
            <p:ph type="title" hasCustomPrompt="1"/>
          </p:nvPr>
        </p:nvSpPr>
        <p:spPr/>
        <p:txBody>
          <a:bodyPr/>
          <a:lstStyle>
            <a:lvl1pPr>
              <a:defRPr/>
            </a:lvl1pPr>
          </a:lstStyle>
          <a:p>
            <a:r>
              <a:rPr lang="en-US" dirty="0" smtClean="0"/>
              <a:t>TWO IMAGES with captions</a:t>
            </a:r>
            <a:br>
              <a:rPr lang="en-US" dirty="0" smtClean="0"/>
            </a:br>
            <a:r>
              <a:rPr lang="en-US" dirty="0" smtClean="0"/>
              <a:t>Headline in </a:t>
            </a:r>
            <a:r>
              <a:rPr lang="en-US" dirty="0" err="1" smtClean="0"/>
              <a:t>arial</a:t>
            </a:r>
            <a:r>
              <a:rPr lang="en-US" dirty="0" smtClean="0"/>
              <a:t> and all caps</a:t>
            </a:r>
            <a:endParaRPr lang="en-US" dirty="0"/>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6" name="Picture Placeholder 4"/>
          <p:cNvSpPr>
            <a:spLocks noGrp="1" noChangeAspect="1"/>
          </p:cNvSpPr>
          <p:nvPr>
            <p:ph type="pic" sz="quarter" idx="21" hasCustomPrompt="1"/>
          </p:nvPr>
        </p:nvSpPr>
        <p:spPr>
          <a:xfrm>
            <a:off x="4765130" y="1710816"/>
            <a:ext cx="3790374" cy="374415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7" name="Text Placeholder 5"/>
          <p:cNvSpPr>
            <a:spLocks noGrp="1"/>
          </p:cNvSpPr>
          <p:nvPr>
            <p:ph type="body" sz="quarter" idx="22" hasCustomPrompt="1"/>
          </p:nvPr>
        </p:nvSpPr>
        <p:spPr>
          <a:xfrm>
            <a:off x="4765130" y="5496666"/>
            <a:ext cx="3840480" cy="585031"/>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 </a:t>
            </a:r>
          </a:p>
          <a:p>
            <a:r>
              <a:rPr lang="en-US" dirty="0" smtClean="0"/>
              <a:t>Image Caption </a:t>
            </a:r>
          </a:p>
          <a:p>
            <a:r>
              <a:rPr lang="en-US" dirty="0" smtClean="0"/>
              <a:t> </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7790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85427"/>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95879" y="3616113"/>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Edit Master text styles</a:t>
            </a:r>
          </a:p>
          <a:p>
            <a:pPr lvl="1"/>
            <a:r>
              <a:rPr lang="en-US" smtClean="0"/>
              <a:t>Second level</a:t>
            </a:r>
          </a:p>
          <a:p>
            <a:pPr lvl="2"/>
            <a:r>
              <a:rPr lang="en-US" smtClean="0"/>
              <a:t>Third level</a:t>
            </a:r>
          </a:p>
        </p:txBody>
      </p:sp>
      <p:sp>
        <p:nvSpPr>
          <p:cNvPr id="15" name="Text Placeholder 3"/>
          <p:cNvSpPr>
            <a:spLocks noGrp="1"/>
          </p:cNvSpPr>
          <p:nvPr>
            <p:ph type="body" sz="quarter" idx="14"/>
          </p:nvPr>
        </p:nvSpPr>
        <p:spPr>
          <a:xfrm>
            <a:off x="3381086" y="3616113"/>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Edit Master text styles</a:t>
            </a:r>
          </a:p>
          <a:p>
            <a:pPr lvl="1"/>
            <a:r>
              <a:rPr lang="en-US" smtClean="0"/>
              <a:t>Second level</a:t>
            </a:r>
          </a:p>
          <a:p>
            <a:pPr lvl="2"/>
            <a:r>
              <a:rPr lang="en-US" smtClean="0"/>
              <a:t>Third level</a:t>
            </a:r>
          </a:p>
        </p:txBody>
      </p:sp>
      <p:sp>
        <p:nvSpPr>
          <p:cNvPr id="9" name="Picture Placeholder 4"/>
          <p:cNvSpPr>
            <a:spLocks noGrp="1" noChangeAspect="1"/>
          </p:cNvSpPr>
          <p:nvPr>
            <p:ph type="pic" sz="quarter" idx="15" hasCustomPrompt="1"/>
          </p:nvPr>
        </p:nvSpPr>
        <p:spPr>
          <a:xfrm>
            <a:off x="503079" y="1697093"/>
            <a:ext cx="2361244" cy="182057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noChangeAspect="1"/>
          </p:cNvSpPr>
          <p:nvPr>
            <p:ph type="pic" sz="quarter" idx="16" hasCustomPrompt="1"/>
          </p:nvPr>
        </p:nvSpPr>
        <p:spPr>
          <a:xfrm>
            <a:off x="3388286" y="1697093"/>
            <a:ext cx="2361244" cy="182057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7" name="Text Placeholder 3"/>
          <p:cNvSpPr>
            <a:spLocks noGrp="1"/>
          </p:cNvSpPr>
          <p:nvPr>
            <p:ph type="body" sz="quarter" idx="19"/>
          </p:nvPr>
        </p:nvSpPr>
        <p:spPr>
          <a:xfrm>
            <a:off x="6261696" y="3618612"/>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Edit Master text styles</a:t>
            </a:r>
          </a:p>
          <a:p>
            <a:pPr lvl="1"/>
            <a:r>
              <a:rPr lang="en-US" smtClean="0"/>
              <a:t>Second level</a:t>
            </a:r>
          </a:p>
          <a:p>
            <a:pPr lvl="2"/>
            <a:r>
              <a:rPr lang="en-US" smtClean="0"/>
              <a:t>Third level</a:t>
            </a:r>
          </a:p>
        </p:txBody>
      </p:sp>
      <p:sp>
        <p:nvSpPr>
          <p:cNvPr id="18" name="Picture Placeholder 4"/>
          <p:cNvSpPr>
            <a:spLocks noGrp="1" noChangeAspect="1"/>
          </p:cNvSpPr>
          <p:nvPr>
            <p:ph type="pic" sz="quarter" idx="20" hasCustomPrompt="1"/>
          </p:nvPr>
        </p:nvSpPr>
        <p:spPr>
          <a:xfrm>
            <a:off x="6268896" y="1699592"/>
            <a:ext cx="2361244" cy="182057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a:lvl1pPr>
          </a:lstStyle>
          <a:p>
            <a:r>
              <a:rPr lang="en-US" dirty="0" smtClean="0"/>
              <a:t>THREE IMAGES – HORIZONTAL</a:t>
            </a:r>
            <a:br>
              <a:rPr lang="en-US" dirty="0" smtClean="0"/>
            </a:br>
            <a:r>
              <a:rPr lang="en-US" dirty="0" smtClean="0"/>
              <a:t>Headline in </a:t>
            </a:r>
            <a:r>
              <a:rPr lang="en-US" dirty="0" err="1" smtClean="0"/>
              <a:t>arial</a:t>
            </a:r>
            <a:r>
              <a:rPr lang="en-US" dirty="0" smtClean="0"/>
              <a:t> and all caps</a:t>
            </a:r>
            <a:endParaRPr lang="en-US" dirty="0"/>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20653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998351"/>
            <a:ext cx="4114800" cy="2129163"/>
          </a:xfrm>
        </p:spPr>
        <p:txBody>
          <a:bodyPr tIns="9144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998351"/>
            <a:ext cx="4097585" cy="2129163"/>
          </a:xfrm>
        </p:spPr>
        <p:txBody>
          <a:bodyPr tIns="91440"/>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699995"/>
            <a:ext cx="402336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699995"/>
            <a:ext cx="402336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Tree>
    <p:extLst>
      <p:ext uri="{BB962C8B-B14F-4D97-AF65-F5344CB8AC3E}">
        <p14:creationId xmlns:p14="http://schemas.microsoft.com/office/powerpoint/2010/main" val="299949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2453235"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4688341"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noChangeAspect="1"/>
          </p:cNvSpPr>
          <p:nvPr>
            <p:ph type="pic" sz="quarter" idx="17" hasCustomPrompt="1"/>
          </p:nvPr>
        </p:nvSpPr>
        <p:spPr>
          <a:xfrm>
            <a:off x="6906022"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4706193"/>
            <a:ext cx="8434552" cy="175226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smtClean="0"/>
              <a:t>four images, captions and bullets</a:t>
            </a:r>
            <a:br>
              <a:rPr lang="en-US" dirty="0" smtClean="0"/>
            </a:br>
            <a:r>
              <a:rPr lang="en-US" dirty="0" smtClean="0"/>
              <a:t>Headline is </a:t>
            </a:r>
            <a:r>
              <a:rPr lang="en-US" dirty="0" err="1" smtClean="0"/>
              <a:t>arial</a:t>
            </a:r>
            <a:r>
              <a:rPr lang="en-US" dirty="0" smtClean="0"/>
              <a:t> in all caps</a:t>
            </a:r>
            <a:endParaRPr lang="en-US" dirty="0"/>
          </a:p>
        </p:txBody>
      </p:sp>
      <p:sp>
        <p:nvSpPr>
          <p:cNvPr id="4" name="Text Placeholder 3"/>
          <p:cNvSpPr>
            <a:spLocks noGrp="1"/>
          </p:cNvSpPr>
          <p:nvPr>
            <p:ph type="body" sz="quarter" idx="18" hasCustomPrompt="1"/>
          </p:nvPr>
        </p:nvSpPr>
        <p:spPr>
          <a:xfrm>
            <a:off x="218128" y="3979061"/>
            <a:ext cx="2238469" cy="477837"/>
          </a:xfrm>
          <a:noFill/>
        </p:spPr>
        <p:txBody>
          <a:bodyPr lIns="91440" rIns="91440"/>
          <a:lstStyle>
            <a:lvl1pPr marL="0" indent="0">
              <a:lnSpc>
                <a:spcPct val="95000"/>
              </a:lnSpc>
              <a:buNone/>
              <a:defRPr sz="1200" b="0" baseline="0">
                <a:solidFill>
                  <a:srgbClr val="000000"/>
                </a:solidFill>
              </a:defRPr>
            </a:lvl1pPr>
          </a:lstStyle>
          <a:p>
            <a:pPr lvl="0"/>
            <a:r>
              <a:rPr lang="en-US" dirty="0" smtClean="0"/>
              <a:t>Image caption Image caption Image caption Image caption Image</a:t>
            </a:r>
            <a:endParaRPr lang="en-US" dirty="0"/>
          </a:p>
        </p:txBody>
      </p:sp>
      <p:sp>
        <p:nvSpPr>
          <p:cNvPr id="16" name="Text Placeholder 3"/>
          <p:cNvSpPr>
            <a:spLocks noGrp="1"/>
          </p:cNvSpPr>
          <p:nvPr>
            <p:ph type="body" sz="quarter" idx="19" hasCustomPrompt="1"/>
          </p:nvPr>
        </p:nvSpPr>
        <p:spPr>
          <a:xfrm>
            <a:off x="2442594"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7" name="Text Placeholder 3"/>
          <p:cNvSpPr>
            <a:spLocks noGrp="1"/>
          </p:cNvSpPr>
          <p:nvPr>
            <p:ph type="body" sz="quarter" idx="20" hasCustomPrompt="1"/>
          </p:nvPr>
        </p:nvSpPr>
        <p:spPr>
          <a:xfrm>
            <a:off x="4681063"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8" name="Text Placeholder 3"/>
          <p:cNvSpPr>
            <a:spLocks noGrp="1"/>
          </p:cNvSpPr>
          <p:nvPr>
            <p:ph type="body" sz="quarter" idx="21" hasCustomPrompt="1"/>
          </p:nvPr>
        </p:nvSpPr>
        <p:spPr>
          <a:xfrm>
            <a:off x="6905531"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0" y="1168748"/>
            <a:ext cx="8372901" cy="499715"/>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Tree>
    <p:extLst>
      <p:ext uri="{BB962C8B-B14F-4D97-AF65-F5344CB8AC3E}">
        <p14:creationId xmlns:p14="http://schemas.microsoft.com/office/powerpoint/2010/main" val="2020407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four IMAGES with captions</a:t>
            </a:r>
            <a:br>
              <a:rPr lang="en-US" dirty="0" smtClean="0"/>
            </a:br>
            <a:r>
              <a:rPr lang="en-US" dirty="0" smtClean="0"/>
              <a:t>Headline in </a:t>
            </a:r>
            <a:r>
              <a:rPr lang="en-US" dirty="0" err="1" smtClean="0"/>
              <a:t>arial</a:t>
            </a:r>
            <a:r>
              <a:rPr lang="en-US" dirty="0" smtClean="0"/>
              <a:t> and all caps</a:t>
            </a:r>
            <a:endParaRPr lang="en-US" dirty="0"/>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0" y="1168748"/>
            <a:ext cx="8372901" cy="27699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574666"/>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6" name="Text Placeholder 5"/>
          <p:cNvSpPr>
            <a:spLocks noGrp="1"/>
          </p:cNvSpPr>
          <p:nvPr>
            <p:ph type="body" sz="quarter" idx="17" hasCustomPrompt="1"/>
          </p:nvPr>
        </p:nvSpPr>
        <p:spPr>
          <a:xfrm>
            <a:off x="487437" y="344342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
        <p:nvSpPr>
          <p:cNvPr id="18" name="Picture Placeholder 4"/>
          <p:cNvSpPr>
            <a:spLocks noGrp="1" noChangeAspect="1"/>
          </p:cNvSpPr>
          <p:nvPr>
            <p:ph type="pic" sz="quarter" idx="25" hasCustomPrompt="1"/>
          </p:nvPr>
        </p:nvSpPr>
        <p:spPr>
          <a:xfrm>
            <a:off x="4912432" y="1574666"/>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9" name="Text Placeholder 5"/>
          <p:cNvSpPr>
            <a:spLocks noGrp="1"/>
          </p:cNvSpPr>
          <p:nvPr>
            <p:ph type="body" sz="quarter" idx="26" hasCustomPrompt="1"/>
          </p:nvPr>
        </p:nvSpPr>
        <p:spPr>
          <a:xfrm>
            <a:off x="4912432" y="344342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
        <p:nvSpPr>
          <p:cNvPr id="20" name="Picture Placeholder 4"/>
          <p:cNvSpPr>
            <a:spLocks noGrp="1" noChangeAspect="1"/>
          </p:cNvSpPr>
          <p:nvPr>
            <p:ph type="pic" sz="quarter" idx="27" hasCustomPrompt="1"/>
          </p:nvPr>
        </p:nvSpPr>
        <p:spPr>
          <a:xfrm>
            <a:off x="487437" y="4025151"/>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3" name="Text Placeholder 5"/>
          <p:cNvSpPr>
            <a:spLocks noGrp="1"/>
          </p:cNvSpPr>
          <p:nvPr>
            <p:ph type="body" sz="quarter" idx="28" hasCustomPrompt="1"/>
          </p:nvPr>
        </p:nvSpPr>
        <p:spPr>
          <a:xfrm>
            <a:off x="487437" y="589851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
        <p:nvSpPr>
          <p:cNvPr id="24" name="Picture Placeholder 4"/>
          <p:cNvSpPr>
            <a:spLocks noGrp="1" noChangeAspect="1"/>
          </p:cNvSpPr>
          <p:nvPr>
            <p:ph type="pic" sz="quarter" idx="29" hasCustomPrompt="1"/>
          </p:nvPr>
        </p:nvSpPr>
        <p:spPr>
          <a:xfrm>
            <a:off x="4912432" y="4025151"/>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7" name="Text Placeholder 5"/>
          <p:cNvSpPr>
            <a:spLocks noGrp="1"/>
          </p:cNvSpPr>
          <p:nvPr>
            <p:ph type="body" sz="quarter" idx="30" hasCustomPrompt="1"/>
          </p:nvPr>
        </p:nvSpPr>
        <p:spPr>
          <a:xfrm>
            <a:off x="4912432" y="5902307"/>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Tree>
    <p:extLst>
      <p:ext uri="{BB962C8B-B14F-4D97-AF65-F5344CB8AC3E}">
        <p14:creationId xmlns:p14="http://schemas.microsoft.com/office/powerpoint/2010/main" val="707996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graph, chart or table slide. </a:t>
            </a:r>
            <a:br>
              <a:rPr lang="en-US" dirty="0" smtClean="0"/>
            </a:br>
            <a:r>
              <a:rPr lang="en-US" dirty="0" smtClean="0"/>
              <a:t>Headline in all caps, Arial Font</a:t>
            </a:r>
            <a:endParaRPr lang="en-US" dirty="0"/>
          </a:p>
        </p:txBody>
      </p:sp>
      <p:sp>
        <p:nvSpPr>
          <p:cNvPr id="3" name="Content Placeholder 2"/>
          <p:cNvSpPr>
            <a:spLocks noGrp="1"/>
          </p:cNvSpPr>
          <p:nvPr>
            <p:ph idx="1" hasCustomPrompt="1"/>
          </p:nvPr>
        </p:nvSpPr>
        <p:spPr>
          <a:xfrm>
            <a:off x="457200" y="1699606"/>
            <a:ext cx="8372901" cy="4029858"/>
          </a:xfrm>
        </p:spPr>
        <p:txBody>
          <a:bodyPr/>
          <a:lstStyle>
            <a:lvl1pPr>
              <a:defRPr baseline="0"/>
            </a:lvl1pPr>
          </a:lstStyle>
          <a:p>
            <a:pPr lvl="0"/>
            <a:r>
              <a:rPr lang="en-US" dirty="0" smtClean="0"/>
              <a:t>Click an icon below to add a chart, graph, or table.</a:t>
            </a:r>
            <a:endParaRPr lang="en-US" dirty="0"/>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7" name="Text Placeholder 6"/>
          <p:cNvSpPr>
            <a:spLocks noGrp="1"/>
          </p:cNvSpPr>
          <p:nvPr>
            <p:ph type="body" sz="quarter" idx="13" hasCustomPrompt="1"/>
          </p:nvPr>
        </p:nvSpPr>
        <p:spPr>
          <a:xfrm>
            <a:off x="485775" y="6318955"/>
            <a:ext cx="3711039" cy="539045"/>
          </a:xfrm>
        </p:spPr>
        <p:txBody>
          <a:bodyPr bIns="0" anchor="t" anchorCtr="0"/>
          <a:lstStyle>
            <a:lvl1pPr marL="0" indent="0">
              <a:buNone/>
              <a:defRPr sz="1050" baseline="0"/>
            </a:lvl1pPr>
          </a:lstStyle>
          <a:p>
            <a:pPr lvl="0"/>
            <a:r>
              <a:rPr lang="en-US" dirty="0" smtClean="0"/>
              <a:t>Source:</a:t>
            </a:r>
          </a:p>
        </p:txBody>
      </p:sp>
    </p:spTree>
    <p:extLst>
      <p:ext uri="{BB962C8B-B14F-4D97-AF65-F5344CB8AC3E}">
        <p14:creationId xmlns:p14="http://schemas.microsoft.com/office/powerpoint/2010/main" val="3583828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userDrawn="1"/>
        </p:nvSpPr>
        <p:spPr>
          <a:xfrm>
            <a:off x="469900" y="6247222"/>
            <a:ext cx="1387624" cy="369332"/>
          </a:xfrm>
          <a:prstGeom prst="rect">
            <a:avLst/>
          </a:prstGeom>
          <a:noFill/>
        </p:spPr>
        <p:txBody>
          <a:bodyPr wrap="none" lIns="0" rtlCol="0">
            <a:spAutoFit/>
          </a:bodyPr>
          <a:lstStyle/>
          <a:p>
            <a:r>
              <a:rPr lang="en-US" dirty="0" smtClean="0">
                <a:solidFill>
                  <a:schemeClr val="tx1">
                    <a:lumMod val="50000"/>
                  </a:schemeClr>
                </a:solidFill>
              </a:rPr>
              <a:t>www.anl.gov</a:t>
            </a:r>
            <a:endParaRPr lang="en-US" dirty="0">
              <a:solidFill>
                <a:schemeClr val="tx1">
                  <a:lumMod val="50000"/>
                </a:schemeClr>
              </a:solidFill>
            </a:endParaRPr>
          </a:p>
        </p:txBody>
      </p:sp>
      <p:pic>
        <p:nvPicPr>
          <p:cNvPr id="8" name="Picture 7"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5984917"/>
          </a:xfrm>
          <a:prstGeom prst="rect">
            <a:avLst/>
          </a:prstGeom>
        </p:spPr>
      </p:pic>
      <p:sp>
        <p:nvSpPr>
          <p:cNvPr id="9" name="Text Placeholder 2"/>
          <p:cNvSpPr>
            <a:spLocks noGrp="1"/>
          </p:cNvSpPr>
          <p:nvPr>
            <p:ph type="body" sz="quarter" idx="10" hasCustomPrompt="1"/>
          </p:nvPr>
        </p:nvSpPr>
        <p:spPr>
          <a:xfrm>
            <a:off x="0"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smtClean="0"/>
              <a:t>Type in closing statement</a:t>
            </a:r>
          </a:p>
        </p:txBody>
      </p:sp>
      <p:sp>
        <p:nvSpPr>
          <p:cNvPr id="6" name="TextBox 5"/>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smtClean="0">
                <a:solidFill>
                  <a:schemeClr val="bg1"/>
                </a:solidFill>
              </a:rPr>
              <a:t>Suggested</a:t>
            </a:r>
            <a:r>
              <a:rPr lang="en-US" sz="1400" b="1" baseline="0" dirty="0" smtClean="0">
                <a:solidFill>
                  <a:schemeClr val="bg1"/>
                </a:solidFill>
              </a:rPr>
              <a:t> closing statement (optional): </a:t>
            </a:r>
          </a:p>
          <a:p>
            <a:endParaRPr lang="en-US" sz="1400" b="1" baseline="0" dirty="0" smtClean="0">
              <a:solidFill>
                <a:schemeClr val="bg1"/>
              </a:solidFill>
            </a:endParaRPr>
          </a:p>
          <a:p>
            <a:pPr lvl="0"/>
            <a:r>
              <a:rPr lang="en-US" sz="1400" b="1" dirty="0" smtClean="0">
                <a:solidFill>
                  <a:schemeClr val="bg1"/>
                </a:solidFill>
              </a:rPr>
              <a:t>WE START WITH YES.</a:t>
            </a:r>
          </a:p>
          <a:p>
            <a:pPr lvl="0">
              <a:spcAft>
                <a:spcPts val="1200"/>
              </a:spcAft>
            </a:pPr>
            <a:r>
              <a:rPr lang="en-US" sz="1400" b="1" dirty="0" smtClean="0">
                <a:solidFill>
                  <a:schemeClr val="bg1"/>
                </a:solidFill>
              </a:rPr>
              <a:t>AND END WITH THANK YOU.</a:t>
            </a:r>
          </a:p>
          <a:p>
            <a:pPr lvl="0"/>
            <a:r>
              <a:rPr lang="en-US" sz="1400" b="1" dirty="0" smtClean="0">
                <a:solidFill>
                  <a:schemeClr val="bg1"/>
                </a:solidFill>
              </a:rPr>
              <a:t>DO YOU HAVE ANY BIG QUESTIONS?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840115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4"/>
            <a:ext cx="9144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274638"/>
            <a:ext cx="8372901" cy="806017"/>
          </a:xfrm>
        </p:spPr>
        <p:txBody>
          <a:bodyPr anchor="b"/>
          <a:lstStyle>
            <a:lvl1pPr>
              <a:defRPr b="1">
                <a:solidFill>
                  <a:schemeClr val="bg1"/>
                </a:solidFill>
              </a:defRPr>
            </a:lvl1pPr>
          </a:lstStyle>
          <a:p>
            <a:r>
              <a:rPr lang="en-US" dirty="0" smtClean="0"/>
              <a:t>TITLE AND CONTENT SLIDE. </a:t>
            </a:r>
            <a:br>
              <a:rPr lang="en-US" dirty="0" smtClean="0"/>
            </a:br>
            <a:r>
              <a:rPr lang="en-US" dirty="0" smtClean="0"/>
              <a:t>Headline in all caps, Arial Font</a:t>
            </a:r>
            <a:endParaRPr lang="en-US" dirty="0"/>
          </a:p>
        </p:txBody>
      </p:sp>
    </p:spTree>
    <p:extLst>
      <p:ext uri="{BB962C8B-B14F-4D97-AF65-F5344CB8AC3E}">
        <p14:creationId xmlns:p14="http://schemas.microsoft.com/office/powerpoint/2010/main" val="3818857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346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033021" y="627296"/>
            <a:ext cx="1859645" cy="669932"/>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5" y="1689100"/>
            <a:ext cx="4280275" cy="2706624"/>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1"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smtClean="0"/>
              <a:t>presentation title -Cover option A</a:t>
            </a:r>
            <a:br>
              <a:rPr lang="en-US" dirty="0" smtClean="0"/>
            </a:br>
            <a:r>
              <a:rPr lang="en-US" dirty="0" smtClean="0"/>
              <a:t>can be up to four </a:t>
            </a:r>
            <a:br>
              <a:rPr lang="en-US" dirty="0" smtClean="0"/>
            </a:br>
            <a:r>
              <a:rPr lang="en-US" dirty="0" smtClean="0"/>
              <a:t>or five lines of text</a:t>
            </a:r>
            <a:endParaRPr lang="en-US" dirty="0"/>
          </a:p>
        </p:txBody>
      </p:sp>
      <p:sp>
        <p:nvSpPr>
          <p:cNvPr id="45"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smtClean="0"/>
              <a:t>  </a:t>
            </a:r>
          </a:p>
        </p:txBody>
      </p:sp>
      <p:sp>
        <p:nvSpPr>
          <p:cNvPr id="48" name="Text Placeholder 9"/>
          <p:cNvSpPr>
            <a:spLocks noGrp="1"/>
          </p:cNvSpPr>
          <p:nvPr>
            <p:ph type="body" sz="quarter" idx="17" hasCustomPrompt="1"/>
          </p:nvPr>
        </p:nvSpPr>
        <p:spPr>
          <a:xfrm>
            <a:off x="469900" y="4582947"/>
            <a:ext cx="2692871" cy="393700"/>
          </a:xfrm>
        </p:spPr>
        <p:txBody>
          <a:bodyPr lIns="0" bIns="0" anchor="b">
            <a:normAutofit/>
          </a:bodyPr>
          <a:lstStyle>
            <a:lvl1pPr marL="0" indent="0">
              <a:buNone/>
              <a:defRPr sz="1400" b="1" cap="all" baseline="0">
                <a:solidFill>
                  <a:schemeClr val="tx1"/>
                </a:solidFill>
              </a:defRPr>
            </a:lvl1pPr>
            <a:lvl2pPr marL="0" indent="0">
              <a:buNone/>
              <a:defRPr/>
            </a:lvl2pPr>
            <a:lvl3pPr marL="0" indent="0">
              <a:spcBef>
                <a:spcPts val="1800"/>
              </a:spcBef>
              <a:buNone/>
              <a:defRPr/>
            </a:lvl3pPr>
          </a:lstStyle>
          <a:p>
            <a:pPr lvl="0"/>
            <a:r>
              <a:rPr lang="en-US" dirty="0" smtClean="0"/>
              <a:t>presenter name</a:t>
            </a:r>
          </a:p>
        </p:txBody>
      </p:sp>
      <p:sp>
        <p:nvSpPr>
          <p:cNvPr id="49" name="Text Placeholder 45"/>
          <p:cNvSpPr>
            <a:spLocks noGrp="1"/>
          </p:cNvSpPr>
          <p:nvPr>
            <p:ph type="body" sz="quarter" idx="18" hasCustomPrompt="1"/>
          </p:nvPr>
        </p:nvSpPr>
        <p:spPr>
          <a:xfrm>
            <a:off x="469900" y="4960384"/>
            <a:ext cx="2692871" cy="914400"/>
          </a:xfrm>
        </p:spPr>
        <p:txBody>
          <a:bodyPr lIns="0">
            <a:normAutofit/>
          </a:bodyPr>
          <a:lstStyle>
            <a:lvl1pPr marL="0" indent="0">
              <a:lnSpc>
                <a:spcPct val="95000"/>
              </a:lnSpc>
              <a:spcBef>
                <a:spcPts val="0"/>
              </a:spcBef>
              <a:buNone/>
              <a:defRPr sz="1400">
                <a:solidFill>
                  <a:schemeClr val="tx1"/>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0" name="Text Placeholder 9"/>
          <p:cNvSpPr>
            <a:spLocks noGrp="1"/>
          </p:cNvSpPr>
          <p:nvPr>
            <p:ph type="body" sz="quarter" idx="21" hasCustomPrompt="1"/>
          </p:nvPr>
        </p:nvSpPr>
        <p:spPr>
          <a:xfrm>
            <a:off x="3417371" y="4582947"/>
            <a:ext cx="2692871" cy="393700"/>
          </a:xfrm>
        </p:spPr>
        <p:txBody>
          <a:bodyPr lIns="0" bIns="0" anchor="b">
            <a:normAutofit/>
          </a:bodyPr>
          <a:lstStyle>
            <a:lvl1pPr marL="0" indent="0">
              <a:buFont typeface="Arial" pitchFamily="34" charset="0"/>
              <a:buNone/>
              <a:defRPr sz="1400" b="1" cap="all" baseline="0">
                <a:solidFill>
                  <a:schemeClr val="tx1"/>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22" hasCustomPrompt="1"/>
          </p:nvPr>
        </p:nvSpPr>
        <p:spPr>
          <a:xfrm>
            <a:off x="3417371" y="4960384"/>
            <a:ext cx="2692871" cy="914400"/>
          </a:xfrm>
        </p:spPr>
        <p:txBody>
          <a:bodyPr lIns="0">
            <a:normAutofit/>
          </a:bodyPr>
          <a:lstStyle>
            <a:lvl1pPr marL="0" indent="0">
              <a:lnSpc>
                <a:spcPct val="95000"/>
              </a:lnSpc>
              <a:spcBef>
                <a:spcPts val="0"/>
              </a:spcBef>
              <a:buFont typeface="Arial" pitchFamily="34" charset="0"/>
              <a:buNone/>
              <a:defRPr sz="1400">
                <a:solidFill>
                  <a:schemeClr val="tx1"/>
                </a:solidFill>
              </a:defRPr>
            </a:lvl1pPr>
            <a:lvl2pPr marL="0" indent="0">
              <a:spcBef>
                <a:spcPts val="1800"/>
              </a:spcBef>
              <a:buNone/>
              <a:defRPr/>
            </a:lvl2pPr>
          </a:lstStyle>
          <a:p>
            <a:pPr lvl="0"/>
            <a:r>
              <a:rPr lang="en-US" dirty="0" smtClean="0"/>
              <a:t>Remove second presenter </a:t>
            </a:r>
            <a:br>
              <a:rPr lang="en-US" dirty="0" smtClean="0"/>
            </a:br>
            <a:r>
              <a:rPr lang="en-US" dirty="0" smtClean="0"/>
              <a:t>info if not needed</a:t>
            </a:r>
            <a:endParaRPr lang="en-US" dirty="0"/>
          </a:p>
        </p:txBody>
      </p:sp>
      <p:sp>
        <p:nvSpPr>
          <p:cNvPr id="54" name="Text Placeholder 9"/>
          <p:cNvSpPr>
            <a:spLocks noGrp="1"/>
          </p:cNvSpPr>
          <p:nvPr>
            <p:ph type="body" sz="quarter" idx="25" hasCustomPrompt="1"/>
          </p:nvPr>
        </p:nvSpPr>
        <p:spPr>
          <a:xfrm>
            <a:off x="6360196" y="4582947"/>
            <a:ext cx="2692871" cy="393700"/>
          </a:xfrm>
        </p:spPr>
        <p:txBody>
          <a:bodyPr lIns="0" bIns="0" anchor="b">
            <a:normAutofit/>
          </a:bodyPr>
          <a:lstStyle>
            <a:lvl1pPr marL="0" indent="0">
              <a:buFont typeface="Arial" pitchFamily="34" charset="0"/>
              <a:buNone/>
              <a:defRPr sz="1400" b="1" cap="all" baseline="0">
                <a:solidFill>
                  <a:schemeClr val="tx1"/>
                </a:solidFill>
              </a:defRPr>
            </a:lvl1pPr>
            <a:lvl2pPr marL="0" indent="0">
              <a:buNone/>
              <a:defRPr/>
            </a:lvl2pPr>
            <a:lvl3pPr marL="0" indent="0">
              <a:spcBef>
                <a:spcPts val="1800"/>
              </a:spcBef>
              <a:buNone/>
              <a:defRPr/>
            </a:lvl3pPr>
          </a:lstStyle>
          <a:p>
            <a:pPr lvl="0"/>
            <a:r>
              <a:rPr lang="en-US" dirty="0" smtClean="0"/>
              <a:t>presenter name</a:t>
            </a:r>
          </a:p>
        </p:txBody>
      </p:sp>
      <p:sp>
        <p:nvSpPr>
          <p:cNvPr id="55" name="Text Placeholder 45"/>
          <p:cNvSpPr>
            <a:spLocks noGrp="1"/>
          </p:cNvSpPr>
          <p:nvPr>
            <p:ph type="body" sz="quarter" idx="26" hasCustomPrompt="1"/>
          </p:nvPr>
        </p:nvSpPr>
        <p:spPr>
          <a:xfrm>
            <a:off x="6360196" y="4960384"/>
            <a:ext cx="2692871" cy="914400"/>
          </a:xfrm>
        </p:spPr>
        <p:txBody>
          <a:bodyPr lIns="0">
            <a:normAutofit/>
          </a:bodyPr>
          <a:lstStyle>
            <a:lvl1pPr marL="0" indent="0">
              <a:lnSpc>
                <a:spcPct val="95000"/>
              </a:lnSpc>
              <a:spcBef>
                <a:spcPts val="0"/>
              </a:spcBef>
              <a:buFont typeface="Arial" pitchFamily="34" charset="0"/>
              <a:buNone/>
              <a:defRPr sz="1400">
                <a:solidFill>
                  <a:schemeClr val="tx1"/>
                </a:solidFill>
              </a:defRPr>
            </a:lvl1pPr>
            <a:lvl2pPr marL="0" indent="0">
              <a:spcBef>
                <a:spcPts val="1800"/>
              </a:spcBef>
              <a:buNone/>
              <a:defRPr/>
            </a:lvl2pPr>
          </a:lstStyle>
          <a:p>
            <a:pPr lvl="0"/>
            <a:r>
              <a:rPr lang="en-US" dirty="0" smtClean="0"/>
              <a:t>Remove third presenter </a:t>
            </a:r>
            <a:br>
              <a:rPr lang="en-US" dirty="0" smtClean="0"/>
            </a:br>
            <a:r>
              <a:rPr lang="en-US" dirty="0" smtClean="0"/>
              <a:t>info if not needed</a:t>
            </a:r>
            <a:endParaRPr lang="en-US" dirty="0"/>
          </a:p>
        </p:txBody>
      </p:sp>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chemeClr val="tx1"/>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15" name="Text Placeholder 9"/>
          <p:cNvSpPr>
            <a:spLocks noGrp="1"/>
          </p:cNvSpPr>
          <p:nvPr>
            <p:ph type="body" sz="quarter" idx="27" hasCustomPrompt="1"/>
          </p:nvPr>
        </p:nvSpPr>
        <p:spPr>
          <a:xfrm>
            <a:off x="431799" y="730250"/>
            <a:ext cx="6188075" cy="393700"/>
          </a:xfrm>
        </p:spPr>
        <p:txBody>
          <a:bodyPr lIns="0" bIns="0" anchor="b">
            <a:normAutofit/>
          </a:bodyPr>
          <a:lstStyle>
            <a:lvl1pPr marL="0" indent="0">
              <a:buNone/>
              <a:defRPr sz="1800" b="1" cap="all" baseline="0">
                <a:solidFill>
                  <a:schemeClr val="tx1"/>
                </a:solidFill>
              </a:defRPr>
            </a:lvl1pPr>
            <a:lvl2pPr marL="0" indent="0">
              <a:buNone/>
              <a:defRPr/>
            </a:lvl2pPr>
            <a:lvl3pPr marL="0" indent="0">
              <a:spcBef>
                <a:spcPts val="1800"/>
              </a:spcBef>
              <a:buNone/>
              <a:defRPr/>
            </a:lvl3pPr>
          </a:lstStyle>
          <a:p>
            <a:pPr lvl="0"/>
            <a:r>
              <a:rPr lang="en-US" dirty="0" smtClean="0"/>
              <a:t>Optional one line subhead, </a:t>
            </a:r>
            <a:r>
              <a:rPr lang="en-US" dirty="0" err="1" smtClean="0"/>
              <a:t>url</a:t>
            </a:r>
            <a:r>
              <a:rPr lang="en-US" dirty="0" smtClean="0"/>
              <a:t> or date</a:t>
            </a:r>
          </a:p>
        </p:txBody>
      </p:sp>
      <p:sp>
        <p:nvSpPr>
          <p:cNvPr id="17" name="TextBox 16"/>
          <p:cNvSpPr txBox="1"/>
          <p:nvPr userDrawn="1"/>
        </p:nvSpPr>
        <p:spPr>
          <a:xfrm>
            <a:off x="-1066539" y="-1241416"/>
            <a:ext cx="3876414" cy="1015663"/>
          </a:xfrm>
          <a:prstGeom prst="rect">
            <a:avLst/>
          </a:prstGeom>
          <a:solidFill>
            <a:schemeClr val="bg1">
              <a:lumMod val="50000"/>
            </a:schemeClr>
          </a:solidFill>
        </p:spPr>
        <p:txBody>
          <a:bodyPr wrap="square" rtlCol="0">
            <a:spAutoFit/>
          </a:bodyPr>
          <a:lstStyle/>
          <a:p>
            <a:r>
              <a:rPr lang="en-US" sz="1400" b="1" dirty="0" smtClean="0">
                <a:solidFill>
                  <a:schemeClr val="bg1"/>
                </a:solidFill>
              </a:rPr>
              <a:t>Suggested</a:t>
            </a:r>
            <a:r>
              <a:rPr lang="en-US" sz="1400" b="1" baseline="0" dirty="0" smtClean="0">
                <a:solidFill>
                  <a:schemeClr val="bg1"/>
                </a:solidFill>
              </a:rPr>
              <a:t> line of text (optional): </a:t>
            </a:r>
          </a:p>
          <a:p>
            <a:endParaRPr lang="en-US" sz="1400" b="1" baseline="0" dirty="0" smtClean="0">
              <a:solidFill>
                <a:schemeClr val="bg1"/>
              </a:solidFill>
            </a:endParaRPr>
          </a:p>
          <a:p>
            <a:r>
              <a:rPr lang="en-US" sz="1400" b="1" baseline="0" dirty="0" smtClean="0">
                <a:solidFill>
                  <a:schemeClr val="bg1"/>
                </a:solidFill>
              </a:rPr>
              <a:t>WE START WITH YES.</a:t>
            </a:r>
            <a:endParaRPr lang="en-US" sz="14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70979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7"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7020"/>
            <a:ext cx="9144000" cy="6011938"/>
          </a:xfrm>
          <a:prstGeom prst="rect">
            <a:avLst/>
          </a:prstGeom>
        </p:spPr>
      </p:pic>
      <p:sp>
        <p:nvSpPr>
          <p:cNvPr id="84" name="Text Placeholder 1"/>
          <p:cNvSpPr>
            <a:spLocks noGrp="1"/>
          </p:cNvSpPr>
          <p:nvPr>
            <p:ph type="body" sz="quarter" idx="10" hasCustomPrompt="1"/>
          </p:nvPr>
        </p:nvSpPr>
        <p:spPr>
          <a:xfrm>
            <a:off x="0" y="-27020"/>
            <a:ext cx="9144000" cy="6011938"/>
          </a:xfrm>
          <a:solidFill>
            <a:schemeClr val="accent2">
              <a:alpha val="85000"/>
            </a:schemeClr>
          </a:solidFill>
        </p:spPr>
        <p:txBody>
          <a:bodyPr bIns="0" anchor="b"/>
          <a:lstStyle>
            <a:lvl1pPr marL="0" indent="0">
              <a:buNone/>
              <a:defRPr sz="100"/>
            </a:lvl1pPr>
          </a:lstStyle>
          <a:p>
            <a:r>
              <a:rPr lang="en-US" dirty="0" smtClean="0"/>
              <a:t> </a:t>
            </a:r>
            <a:endParaRPr lang="en-US" dirty="0"/>
          </a:p>
        </p:txBody>
      </p:sp>
      <p:sp>
        <p:nvSpPr>
          <p:cNvPr id="8" name="Picture Placeholder 4"/>
          <p:cNvSpPr>
            <a:spLocks noGrp="1" noChangeAspect="1"/>
          </p:cNvSpPr>
          <p:nvPr>
            <p:ph type="pic" sz="quarter" idx="16" hasCustomPrompt="1"/>
          </p:nvPr>
        </p:nvSpPr>
        <p:spPr>
          <a:xfrm>
            <a:off x="4863725" y="1689100"/>
            <a:ext cx="4280275" cy="2706624"/>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1"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smtClean="0"/>
              <a:t>presentation title -Cover option B </a:t>
            </a:r>
            <a:br>
              <a:rPr lang="en-US" dirty="0" smtClean="0"/>
            </a:br>
            <a:r>
              <a:rPr lang="en-US" dirty="0" smtClean="0"/>
              <a:t>can be up to four </a:t>
            </a:r>
            <a:br>
              <a:rPr lang="en-US" dirty="0" smtClean="0"/>
            </a:br>
            <a:r>
              <a:rPr lang="en-US" dirty="0" smtClean="0"/>
              <a:t>or five lines of text</a:t>
            </a:r>
            <a:endParaRPr lang="en-US" dirty="0"/>
          </a:p>
        </p:txBody>
      </p:sp>
      <p:sp>
        <p:nvSpPr>
          <p:cNvPr id="4" name="Text Placeholder 3"/>
          <p:cNvSpPr>
            <a:spLocks noGrp="1"/>
          </p:cNvSpPr>
          <p:nvPr>
            <p:ph type="body" sz="quarter" idx="24" hasCustomPrompt="1"/>
          </p:nvPr>
        </p:nvSpPr>
        <p:spPr>
          <a:xfrm>
            <a:off x="1" y="204952"/>
            <a:ext cx="5851526" cy="1292225"/>
          </a:xfrm>
        </p:spPr>
        <p:txBody>
          <a:bodyPr lIns="457200" rIns="274320" anchor="ctr"/>
          <a:lstStyle>
            <a:lvl1pPr marL="0" indent="0">
              <a:buNone/>
              <a:defRPr cap="all" baseline="0">
                <a:solidFill>
                  <a:schemeClr val="bg1"/>
                </a:solidFill>
              </a:defRPr>
            </a:lvl1pPr>
          </a:lstStyle>
          <a:p>
            <a:pPr lvl="0"/>
            <a:r>
              <a:rPr lang="en-US" dirty="0" smtClean="0"/>
              <a:t>Insert presentation date</a:t>
            </a:r>
          </a:p>
        </p:txBody>
      </p:sp>
      <p:sp>
        <p:nvSpPr>
          <p:cNvPr id="85" name="Text Placeholder 9"/>
          <p:cNvSpPr>
            <a:spLocks noGrp="1"/>
          </p:cNvSpPr>
          <p:nvPr>
            <p:ph type="body" sz="quarter" idx="17" hasCustomPrompt="1"/>
          </p:nvPr>
        </p:nvSpPr>
        <p:spPr>
          <a:xfrm>
            <a:off x="469900" y="4582947"/>
            <a:ext cx="2692871" cy="393700"/>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86" name="Text Placeholder 45"/>
          <p:cNvSpPr>
            <a:spLocks noGrp="1"/>
          </p:cNvSpPr>
          <p:nvPr>
            <p:ph type="body" sz="quarter" idx="18" hasCustomPrompt="1"/>
          </p:nvPr>
        </p:nvSpPr>
        <p:spPr>
          <a:xfrm>
            <a:off x="469900" y="4960384"/>
            <a:ext cx="2692871" cy="9144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87" name="Text Placeholder 9"/>
          <p:cNvSpPr>
            <a:spLocks noGrp="1"/>
          </p:cNvSpPr>
          <p:nvPr>
            <p:ph type="body" sz="quarter" idx="21" hasCustomPrompt="1"/>
          </p:nvPr>
        </p:nvSpPr>
        <p:spPr>
          <a:xfrm>
            <a:off x="3417371" y="4582947"/>
            <a:ext cx="2692871" cy="393700"/>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2" hasCustomPrompt="1"/>
          </p:nvPr>
        </p:nvSpPr>
        <p:spPr>
          <a:xfrm>
            <a:off x="3417371" y="4960384"/>
            <a:ext cx="2692871" cy="9144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89" name="Text Placeholder 9"/>
          <p:cNvSpPr>
            <a:spLocks noGrp="1"/>
          </p:cNvSpPr>
          <p:nvPr>
            <p:ph type="body" sz="quarter" idx="25" hasCustomPrompt="1"/>
          </p:nvPr>
        </p:nvSpPr>
        <p:spPr>
          <a:xfrm>
            <a:off x="6360196" y="4582947"/>
            <a:ext cx="2692871" cy="393700"/>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90" name="Text Placeholder 45"/>
          <p:cNvSpPr>
            <a:spLocks noGrp="1"/>
          </p:cNvSpPr>
          <p:nvPr>
            <p:ph type="body" sz="quarter" idx="26" hasCustomPrompt="1"/>
          </p:nvPr>
        </p:nvSpPr>
        <p:spPr>
          <a:xfrm>
            <a:off x="6360196" y="4960384"/>
            <a:ext cx="2692871" cy="9144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47"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smtClean="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729862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8"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286679" y="167614"/>
            <a:ext cx="1546986" cy="55729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50" name="Text Placeholder 9"/>
          <p:cNvSpPr>
            <a:spLocks noGrp="1"/>
          </p:cNvSpPr>
          <p:nvPr>
            <p:ph type="body" sz="quarter" idx="17" hasCustomPrompt="1"/>
          </p:nvPr>
        </p:nvSpPr>
        <p:spPr>
          <a:xfrm>
            <a:off x="469900" y="4945565"/>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18" hasCustomPrompt="1"/>
          </p:nvPr>
        </p:nvSpPr>
        <p:spPr>
          <a:xfrm>
            <a:off x="469900" y="5323002"/>
            <a:ext cx="2692871" cy="74672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6" name="Text Placeholder 9"/>
          <p:cNvSpPr>
            <a:spLocks noGrp="1"/>
          </p:cNvSpPr>
          <p:nvPr>
            <p:ph type="body" sz="quarter" idx="21" hasCustomPrompt="1"/>
          </p:nvPr>
        </p:nvSpPr>
        <p:spPr>
          <a:xfrm>
            <a:off x="3417371" y="4945565"/>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7" name="Text Placeholder 45"/>
          <p:cNvSpPr>
            <a:spLocks noGrp="1"/>
          </p:cNvSpPr>
          <p:nvPr>
            <p:ph type="body" sz="quarter" idx="22" hasCustomPrompt="1"/>
          </p:nvPr>
        </p:nvSpPr>
        <p:spPr>
          <a:xfrm>
            <a:off x="3417371" y="5323002"/>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45" name="Picture Placeholder 4"/>
          <p:cNvSpPr>
            <a:spLocks noGrp="1" noChangeAspect="1"/>
          </p:cNvSpPr>
          <p:nvPr>
            <p:ph type="pic" sz="quarter" idx="16" hasCustomPrompt="1"/>
          </p:nvPr>
        </p:nvSpPr>
        <p:spPr>
          <a:xfrm>
            <a:off x="218127" y="899574"/>
            <a:ext cx="8925874" cy="2761535"/>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726366"/>
            <a:ext cx="8452904" cy="862880"/>
          </a:xfrm>
        </p:spPr>
        <p:txBody>
          <a:bodyPr lIns="0" rIns="91440" anchor="b">
            <a:normAutofit/>
          </a:bodyPr>
          <a:lstStyle>
            <a:lvl1pPr>
              <a:defRPr sz="2800" baseline="0">
                <a:solidFill>
                  <a:schemeClr val="tx1">
                    <a:lumMod val="50000"/>
                  </a:schemeClr>
                </a:solidFill>
              </a:defRPr>
            </a:lvl1pPr>
          </a:lstStyle>
          <a:p>
            <a:r>
              <a:rPr lang="en-US" dirty="0" smtClean="0"/>
              <a:t>presentation title – cover option c </a:t>
            </a:r>
            <a:endParaRPr lang="en-US" dirty="0"/>
          </a:p>
        </p:txBody>
      </p:sp>
      <p:sp>
        <p:nvSpPr>
          <p:cNvPr id="87" name="Text Placeholder 9"/>
          <p:cNvSpPr>
            <a:spLocks noGrp="1"/>
          </p:cNvSpPr>
          <p:nvPr>
            <p:ph type="body" sz="quarter" idx="23" hasCustomPrompt="1"/>
          </p:nvPr>
        </p:nvSpPr>
        <p:spPr>
          <a:xfrm>
            <a:off x="6360196" y="4945565"/>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4" hasCustomPrompt="1"/>
          </p:nvPr>
        </p:nvSpPr>
        <p:spPr>
          <a:xfrm>
            <a:off x="6360196" y="5323002"/>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5" name="Text Placeholder 4"/>
          <p:cNvSpPr>
            <a:spLocks noGrp="1"/>
          </p:cNvSpPr>
          <p:nvPr>
            <p:ph type="body" sz="quarter" idx="25" hasCustomPrompt="1"/>
          </p:nvPr>
        </p:nvSpPr>
        <p:spPr>
          <a:xfrm>
            <a:off x="469900" y="4589246"/>
            <a:ext cx="8484914" cy="331077"/>
          </a:xfrm>
        </p:spPr>
        <p:txBody>
          <a:bodyPr/>
          <a:lstStyle>
            <a:lvl1pPr marL="0" indent="0">
              <a:buNone/>
              <a:defRPr b="1" baseline="0">
                <a:solidFill>
                  <a:schemeClr val="accent2"/>
                </a:solidFill>
              </a:defRPr>
            </a:lvl1pPr>
          </a:lstStyle>
          <a:p>
            <a:pPr lvl="0"/>
            <a:r>
              <a:rPr lang="en-US" dirty="0" smtClean="0"/>
              <a:t>Subtitle – delete if not needed</a:t>
            </a:r>
          </a:p>
        </p:txBody>
      </p:sp>
      <p:sp>
        <p:nvSpPr>
          <p:cNvPr id="46" name="Text Placeholder 4"/>
          <p:cNvSpPr>
            <a:spLocks noGrp="1"/>
          </p:cNvSpPr>
          <p:nvPr>
            <p:ph type="body" sz="quarter" idx="12" hasCustomPrompt="1"/>
          </p:nvPr>
        </p:nvSpPr>
        <p:spPr>
          <a:xfrm>
            <a:off x="1" y="899573"/>
            <a:ext cx="224589" cy="2761488"/>
          </a:xfrm>
          <a:solidFill>
            <a:schemeClr val="accent1"/>
          </a:solidFill>
        </p:spPr>
        <p:txBody>
          <a:bodyPr bIns="0" anchor="b"/>
          <a:lstStyle>
            <a:lvl1pPr marL="0" indent="0">
              <a:buNone/>
              <a:defRPr sz="100"/>
            </a:lvl1pPr>
          </a:lstStyle>
          <a:p>
            <a:pPr lvl="0"/>
            <a:r>
              <a:rPr lang="en-US" dirty="0" smtClean="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7" name="Text Placeholder 4"/>
          <p:cNvSpPr>
            <a:spLocks noGrp="1"/>
          </p:cNvSpPr>
          <p:nvPr>
            <p:ph type="body" sz="quarter" idx="26" hasCustomPrompt="1"/>
          </p:nvPr>
        </p:nvSpPr>
        <p:spPr>
          <a:xfrm>
            <a:off x="503238" y="366274"/>
            <a:ext cx="8484914" cy="331077"/>
          </a:xfrm>
        </p:spPr>
        <p:txBody>
          <a:bodyPr/>
          <a:lstStyle>
            <a:lvl1pPr marL="0" indent="0">
              <a:buNone/>
              <a:defRPr sz="1000" b="1" cap="all" baseline="0">
                <a:solidFill>
                  <a:schemeClr val="tx1"/>
                </a:solidFill>
              </a:defRPr>
            </a:lvl1pPr>
          </a:lstStyle>
          <a:p>
            <a:r>
              <a:rPr lang="en-US" sz="1000" b="0" cap="all" dirty="0" smtClean="0">
                <a:solidFill>
                  <a:srgbClr val="000000"/>
                </a:solidFill>
              </a:rPr>
              <a:t>Type in name of </a:t>
            </a:r>
            <a:r>
              <a:rPr lang="en-US" sz="1000" b="0" cap="all" dirty="0" err="1" smtClean="0">
                <a:solidFill>
                  <a:srgbClr val="000000"/>
                </a:solidFill>
              </a:rPr>
              <a:t>fACILITY</a:t>
            </a:r>
            <a:r>
              <a:rPr lang="en-US" sz="1000" b="0" cap="all" dirty="0" smtClean="0">
                <a:solidFill>
                  <a:srgbClr val="000000"/>
                </a:solidFill>
              </a:rPr>
              <a:t>, division, group, program or </a:t>
            </a:r>
            <a:r>
              <a:rPr lang="en-US" sz="1000" dirty="0" smtClean="0">
                <a:solidFill>
                  <a:srgbClr val="000000"/>
                </a:solidFill>
              </a:rPr>
              <a:t>www.anl.gov</a:t>
            </a:r>
            <a:endParaRPr lang="en-US" sz="1000" dirty="0">
              <a:solidFill>
                <a:srgbClr val="000000"/>
              </a:solidFill>
            </a:endParaRPr>
          </a:p>
        </p:txBody>
      </p:sp>
    </p:spTree>
    <p:extLst>
      <p:ext uri="{BB962C8B-B14F-4D97-AF65-F5344CB8AC3E}">
        <p14:creationId xmlns:p14="http://schemas.microsoft.com/office/powerpoint/2010/main" val="1246054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320210"/>
            <a:ext cx="1546986" cy="55729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50" name="Text Placeholder 9"/>
          <p:cNvSpPr>
            <a:spLocks noGrp="1"/>
          </p:cNvSpPr>
          <p:nvPr>
            <p:ph type="body" sz="quarter" idx="17" hasCustomPrompt="1"/>
          </p:nvPr>
        </p:nvSpPr>
        <p:spPr>
          <a:xfrm>
            <a:off x="469900" y="4581631"/>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18" hasCustomPrompt="1"/>
          </p:nvPr>
        </p:nvSpPr>
        <p:spPr>
          <a:xfrm>
            <a:off x="469900" y="4959068"/>
            <a:ext cx="2692871" cy="9144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6" name="Text Placeholder 9"/>
          <p:cNvSpPr>
            <a:spLocks noGrp="1"/>
          </p:cNvSpPr>
          <p:nvPr>
            <p:ph type="body" sz="quarter" idx="21" hasCustomPrompt="1"/>
          </p:nvPr>
        </p:nvSpPr>
        <p:spPr>
          <a:xfrm>
            <a:off x="3417371" y="4581631"/>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7" name="Text Placeholder 45"/>
          <p:cNvSpPr>
            <a:spLocks noGrp="1"/>
          </p:cNvSpPr>
          <p:nvPr>
            <p:ph type="body" sz="quarter" idx="22" hasCustomPrompt="1"/>
          </p:nvPr>
        </p:nvSpPr>
        <p:spPr>
          <a:xfrm>
            <a:off x="3417371" y="4959068"/>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45" name="Picture Placeholder 4"/>
          <p:cNvSpPr>
            <a:spLocks noGrp="1" noChangeAspect="1"/>
          </p:cNvSpPr>
          <p:nvPr>
            <p:ph type="pic" sz="quarter" idx="16" hasCustomPrompt="1"/>
          </p:nvPr>
        </p:nvSpPr>
        <p:spPr>
          <a:xfrm>
            <a:off x="218127" y="1681606"/>
            <a:ext cx="8925874" cy="2761535"/>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1" y="116710"/>
            <a:ext cx="6776128" cy="1119234"/>
          </a:xfrm>
        </p:spPr>
        <p:txBody>
          <a:bodyPr lIns="0" rIns="91440" anchor="b">
            <a:normAutofit/>
          </a:bodyPr>
          <a:lstStyle>
            <a:lvl1pPr>
              <a:defRPr sz="2800" baseline="0">
                <a:solidFill>
                  <a:schemeClr val="tx1">
                    <a:lumMod val="50000"/>
                  </a:schemeClr>
                </a:solidFill>
              </a:defRPr>
            </a:lvl1pPr>
          </a:lstStyle>
          <a:p>
            <a:r>
              <a:rPr lang="en-US" dirty="0" smtClean="0"/>
              <a:t>presentation title –</a:t>
            </a:r>
            <a:br>
              <a:rPr lang="en-US" dirty="0" smtClean="0"/>
            </a:br>
            <a:r>
              <a:rPr lang="en-US" dirty="0" smtClean="0"/>
              <a:t>Cover option D</a:t>
            </a:r>
            <a:endParaRPr lang="en-US" dirty="0"/>
          </a:p>
        </p:txBody>
      </p:sp>
      <p:sp>
        <p:nvSpPr>
          <p:cNvPr id="87" name="Text Placeholder 9"/>
          <p:cNvSpPr>
            <a:spLocks noGrp="1"/>
          </p:cNvSpPr>
          <p:nvPr>
            <p:ph type="body" sz="quarter" idx="23" hasCustomPrompt="1"/>
          </p:nvPr>
        </p:nvSpPr>
        <p:spPr>
          <a:xfrm>
            <a:off x="6360196" y="4581631"/>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4" hasCustomPrompt="1"/>
          </p:nvPr>
        </p:nvSpPr>
        <p:spPr>
          <a:xfrm>
            <a:off x="6360196" y="4959068"/>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5" name="Text Placeholder 4"/>
          <p:cNvSpPr>
            <a:spLocks noGrp="1"/>
          </p:cNvSpPr>
          <p:nvPr>
            <p:ph type="body" sz="quarter" idx="25" hasCustomPrompt="1"/>
          </p:nvPr>
        </p:nvSpPr>
        <p:spPr>
          <a:xfrm>
            <a:off x="469900" y="1229593"/>
            <a:ext cx="8484914" cy="331077"/>
          </a:xfrm>
        </p:spPr>
        <p:txBody>
          <a:bodyPr/>
          <a:lstStyle>
            <a:lvl1pPr marL="0" indent="0">
              <a:buNone/>
              <a:defRPr b="1" baseline="0">
                <a:solidFill>
                  <a:schemeClr val="accent2"/>
                </a:solidFill>
              </a:defRPr>
            </a:lvl1pPr>
          </a:lstStyle>
          <a:p>
            <a:pPr lvl="0"/>
            <a:r>
              <a:rPr lang="en-US" dirty="0" smtClean="0"/>
              <a:t>Subtitle – delete if not needed</a:t>
            </a:r>
          </a:p>
        </p:txBody>
      </p:sp>
      <p:sp>
        <p:nvSpPr>
          <p:cNvPr id="46" name="Text Placeholder 4"/>
          <p:cNvSpPr>
            <a:spLocks noGrp="1"/>
          </p:cNvSpPr>
          <p:nvPr>
            <p:ph type="body" sz="quarter" idx="12" hasCustomPrompt="1"/>
          </p:nvPr>
        </p:nvSpPr>
        <p:spPr>
          <a:xfrm>
            <a:off x="1" y="1681605"/>
            <a:ext cx="224589" cy="2761488"/>
          </a:xfrm>
          <a:solidFill>
            <a:schemeClr val="accent1"/>
          </a:solidFill>
        </p:spPr>
        <p:txBody>
          <a:bodyPr bIns="0" anchor="b"/>
          <a:lstStyle>
            <a:lvl1pPr marL="0" indent="0">
              <a:buNone/>
              <a:defRPr sz="100"/>
            </a:lvl1pPr>
          </a:lstStyle>
          <a:p>
            <a:pPr lvl="0"/>
            <a:r>
              <a:rPr lang="en-US" dirty="0" smtClean="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37308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699997"/>
            <a:ext cx="4114800" cy="1717079"/>
          </a:xfrm>
        </p:spPr>
        <p:txBody>
          <a:bodyPr/>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5" y="1699997"/>
            <a:ext cx="4114800" cy="1717079"/>
          </a:xfrm>
        </p:spPr>
        <p:txBody>
          <a:bodyPr/>
          <a:lstStyle>
            <a:lvl1pPr>
              <a:spcBef>
                <a:spcPts val="450"/>
              </a:spcBef>
              <a:defRPr sz="1350"/>
            </a:lvl1pPr>
            <a:lvl2pPr marL="342900" indent="-129779">
              <a:spcBef>
                <a:spcPts val="0"/>
              </a:spcBef>
              <a:defRPr sz="1350"/>
            </a:lvl2pPr>
            <a:lvl3pPr marL="470297" indent="-96441">
              <a:spcBef>
                <a:spcPts val="0"/>
              </a:spcBef>
              <a:defRPr sz="1350"/>
            </a:lvl3pPr>
            <a:lvl4pPr marL="648891" indent="-128588">
              <a:spcBef>
                <a:spcPts val="0"/>
              </a:spcBef>
              <a:defRPr sz="1200"/>
            </a:lvl4pPr>
            <a:lvl5pPr marL="813197" indent="-128588">
              <a:spcBef>
                <a:spcPts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p:cNvSpPr>
            <a:spLocks noGrp="1"/>
          </p:cNvSpPr>
          <p:nvPr>
            <p:ph type="pic" sz="quarter" idx="15" hasCustomPrompt="1"/>
          </p:nvPr>
        </p:nvSpPr>
        <p:spPr>
          <a:xfrm>
            <a:off x="464146" y="3437315"/>
            <a:ext cx="402336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3437315"/>
            <a:ext cx="402336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7" y="1"/>
            <a:ext cx="1548931" cy="1915909"/>
          </a:xfrm>
          <a:prstGeom prst="rect">
            <a:avLst/>
          </a:prstGeom>
          <a:solidFill>
            <a:schemeClr val="bg1">
              <a:lumMod val="50000"/>
            </a:schemeClr>
          </a:solidFill>
        </p:spPr>
        <p:txBody>
          <a:bodyPr wrap="square" rtlCol="0">
            <a:spAutoFit/>
          </a:bodyPr>
          <a:lstStyle/>
          <a:p>
            <a:r>
              <a:rPr lang="en-US" sz="1050" b="1" dirty="0">
                <a:solidFill>
                  <a:schemeClr val="bg1"/>
                </a:solidFill>
              </a:rPr>
              <a:t>Instructions on replacing a current image:</a:t>
            </a:r>
          </a:p>
          <a:p>
            <a:pPr marL="171450" indent="-171450">
              <a:buFont typeface="+mj-lt"/>
              <a:buAutoNum type="arabicPeriod"/>
            </a:pPr>
            <a:r>
              <a:rPr lang="en-US" sz="1050" dirty="0">
                <a:solidFill>
                  <a:schemeClr val="bg1"/>
                </a:solidFill>
              </a:rPr>
              <a:t>Select and delete image and click the icon to insert a different image</a:t>
            </a:r>
          </a:p>
          <a:p>
            <a:pPr marL="171450" indent="-171450">
              <a:buFont typeface="+mj-lt"/>
              <a:buAutoNum type="arabicPeriod"/>
            </a:pPr>
            <a:r>
              <a:rPr lang="en-US" sz="1050" dirty="0">
                <a:solidFill>
                  <a:schemeClr val="bg1"/>
                </a:solidFill>
              </a:rPr>
              <a:t>Use the crop tool to position the image within the shape.  </a:t>
            </a:r>
          </a:p>
          <a:p>
            <a:endParaRPr lang="en-US" sz="1350" dirty="0">
              <a:solidFill>
                <a:schemeClr val="bg1"/>
              </a:solidFill>
            </a:endParaRPr>
          </a:p>
        </p:txBody>
      </p:sp>
      <p:sp>
        <p:nvSpPr>
          <p:cNvPr id="8" name="Text Placeholder 7"/>
          <p:cNvSpPr>
            <a:spLocks noGrp="1"/>
          </p:cNvSpPr>
          <p:nvPr>
            <p:ph type="body" sz="quarter" idx="17"/>
          </p:nvPr>
        </p:nvSpPr>
        <p:spPr>
          <a:xfrm>
            <a:off x="476266" y="5735092"/>
            <a:ext cx="3995723" cy="568438"/>
          </a:xfrm>
        </p:spPr>
        <p:txBody>
          <a:bodyPr/>
          <a:lstStyle>
            <a:lvl1pPr marL="0" indent="0">
              <a:buNone/>
              <a:defRPr sz="900"/>
            </a:lvl1pPr>
          </a:lstStyle>
          <a:p>
            <a:pPr lvl="0"/>
            <a:r>
              <a:rPr lang="en-US"/>
              <a:t>Edit Master text styles</a:t>
            </a:r>
          </a:p>
        </p:txBody>
      </p:sp>
      <p:sp>
        <p:nvSpPr>
          <p:cNvPr id="13" name="Text Placeholder 7"/>
          <p:cNvSpPr>
            <a:spLocks noGrp="1"/>
          </p:cNvSpPr>
          <p:nvPr>
            <p:ph type="body" sz="quarter" idx="18"/>
          </p:nvPr>
        </p:nvSpPr>
        <p:spPr>
          <a:xfrm>
            <a:off x="4750290" y="5735092"/>
            <a:ext cx="3995723" cy="568438"/>
          </a:xfrm>
        </p:spPr>
        <p:txBody>
          <a:bodyPr/>
          <a:lstStyle>
            <a:lvl1pPr marL="0" indent="0">
              <a:buNone/>
              <a:defRPr sz="900"/>
            </a:lvl1pPr>
          </a:lstStyle>
          <a:p>
            <a:pPr lvl="0"/>
            <a:r>
              <a:rPr lang="en-US"/>
              <a:t>Edit Master text styles</a:t>
            </a:r>
          </a:p>
        </p:txBody>
      </p:sp>
    </p:spTree>
    <p:extLst>
      <p:ext uri="{BB962C8B-B14F-4D97-AF65-F5344CB8AC3E}">
        <p14:creationId xmlns:p14="http://schemas.microsoft.com/office/powerpoint/2010/main" val="2583479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6" y="0"/>
            <a:ext cx="8925873" cy="6858000"/>
          </a:xfrm>
          <a:solidFill>
            <a:schemeClr val="bg1"/>
          </a:solidFill>
        </p:spPr>
        <p:txBody>
          <a:bodyPr lIns="0" tIns="1645920" anchor="t" anchorCtr="0"/>
          <a:lstStyle>
            <a:lvl1pPr marL="0" indent="0" algn="ctr">
              <a:buNone/>
              <a:defRPr baseline="0"/>
            </a:lvl1pPr>
          </a:lstStyle>
          <a:p>
            <a:r>
              <a:rPr lang="en-US" dirty="0" smtClean="0"/>
              <a:t>Click icon to insert an image then right click image and “SEND IMAGE TO BACK”</a:t>
            </a:r>
            <a:endParaRPr lang="en-US" dirty="0"/>
          </a:p>
        </p:txBody>
      </p:sp>
      <p:sp>
        <p:nvSpPr>
          <p:cNvPr id="7" name="Text Placeholder 6"/>
          <p:cNvSpPr>
            <a:spLocks noGrp="1"/>
          </p:cNvSpPr>
          <p:nvPr>
            <p:ph type="body" sz="quarter" idx="17" hasCustomPrompt="1"/>
          </p:nvPr>
        </p:nvSpPr>
        <p:spPr>
          <a:xfrm>
            <a:off x="0" y="4775200"/>
            <a:ext cx="9144000" cy="2082800"/>
          </a:xfrm>
          <a:solidFill>
            <a:schemeClr val="tx2">
              <a:alpha val="91000"/>
            </a:schemeClr>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2" name="Title 1"/>
          <p:cNvSpPr>
            <a:spLocks noGrp="1"/>
          </p:cNvSpPr>
          <p:nvPr>
            <p:ph type="title" hasCustomPrompt="1"/>
          </p:nvPr>
        </p:nvSpPr>
        <p:spPr>
          <a:xfrm>
            <a:off x="469901" y="5042974"/>
            <a:ext cx="8321040" cy="1373592"/>
          </a:xfrm>
        </p:spPr>
        <p:txBody>
          <a:bodyPr lIns="0" anchor="t"/>
          <a:lstStyle>
            <a:lvl1pPr>
              <a:defRPr sz="2400" b="1" cap="all" baseline="0">
                <a:solidFill>
                  <a:schemeClr val="bg1"/>
                </a:solidFill>
              </a:defRPr>
            </a:lvl1pPr>
          </a:lstStyle>
          <a:p>
            <a:r>
              <a:rPr lang="en-US" dirty="0" smtClean="0"/>
              <a:t>Full-frame image layout  – title</a:t>
            </a:r>
            <a:endParaRPr lang="en-US" dirty="0"/>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51822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10"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Picture Placeholder 4"/>
          <p:cNvSpPr>
            <a:spLocks noGrp="1" noChangeAspect="1"/>
          </p:cNvSpPr>
          <p:nvPr>
            <p:ph type="pic" sz="quarter" idx="13" hasCustomPrompt="1"/>
          </p:nvPr>
        </p:nvSpPr>
        <p:spPr>
          <a:xfrm>
            <a:off x="218126" y="-1"/>
            <a:ext cx="8925873" cy="3656013"/>
          </a:xfrm>
          <a:solidFill>
            <a:schemeClr val="bg1"/>
          </a:solidFill>
        </p:spPr>
        <p:txBody>
          <a:bodyPr lIns="0" tIns="1097280" anchor="t" anchorCtr="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807284"/>
            <a:ext cx="8674100" cy="787098"/>
          </a:xfrm>
        </p:spPr>
        <p:txBody>
          <a:bodyPr lIns="0"/>
          <a:lstStyle>
            <a:lvl1pPr>
              <a:defRPr sz="2800" b="1" baseline="0">
                <a:solidFill>
                  <a:schemeClr val="bg1"/>
                </a:solidFill>
              </a:defRPr>
            </a:lvl1pPr>
          </a:lstStyle>
          <a:p>
            <a:r>
              <a:rPr lang="en-US" dirty="0" smtClean="0"/>
              <a:t>Science/R&amp;D hero – one image</a:t>
            </a:r>
            <a:br>
              <a:rPr lang="en-US" dirty="0" smtClean="0"/>
            </a:br>
            <a:r>
              <a:rPr lang="en-US" dirty="0" smtClean="0"/>
              <a:t>Headline is </a:t>
            </a:r>
            <a:r>
              <a:rPr lang="en-US" dirty="0" err="1" smtClean="0"/>
              <a:t>arial</a:t>
            </a:r>
            <a:r>
              <a:rPr lang="en-US" dirty="0" smtClean="0"/>
              <a:t> in all caps</a:t>
            </a:r>
            <a:endParaRPr lang="en-US" dirty="0"/>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641397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11" name="Picture Placeholder 4"/>
          <p:cNvSpPr>
            <a:spLocks noGrp="1" noChangeAspect="1"/>
          </p:cNvSpPr>
          <p:nvPr>
            <p:ph type="pic" sz="quarter" idx="16" hasCustomPrompt="1"/>
          </p:nvPr>
        </p:nvSpPr>
        <p:spPr>
          <a:xfrm>
            <a:off x="218127" y="0"/>
            <a:ext cx="4480560" cy="3663950"/>
          </a:xfrm>
          <a:solidFill>
            <a:schemeClr val="bg1">
              <a:lumMod val="75000"/>
            </a:schemeClr>
          </a:solidFill>
        </p:spPr>
        <p:txBody>
          <a:bodyPr tIns="1097280" anchor="t" anchorCtr="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noChangeAspect="1"/>
          </p:cNvSpPr>
          <p:nvPr>
            <p:ph type="pic" sz="quarter" idx="17" hasCustomPrompt="1"/>
          </p:nvPr>
        </p:nvSpPr>
        <p:spPr>
          <a:xfrm>
            <a:off x="4682525" y="0"/>
            <a:ext cx="4480560" cy="3663950"/>
          </a:xfrm>
          <a:solidFill>
            <a:schemeClr val="bg1">
              <a:lumMod val="85000"/>
            </a:schemeClr>
          </a:solidFill>
        </p:spPr>
        <p:txBody>
          <a:bodyPr tIns="1097280" anchor="t" anchorCtr="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807284"/>
            <a:ext cx="8674100" cy="787098"/>
          </a:xfrm>
        </p:spPr>
        <p:txBody>
          <a:bodyPr lIns="0"/>
          <a:lstStyle>
            <a:lvl1pPr>
              <a:defRPr sz="2800" b="1">
                <a:solidFill>
                  <a:schemeClr val="bg1"/>
                </a:solidFill>
              </a:defRPr>
            </a:lvl1pPr>
          </a:lstStyle>
          <a:p>
            <a:r>
              <a:rPr lang="en-US" dirty="0" smtClean="0"/>
              <a:t>Science/R&amp;D hero – TWO images</a:t>
            </a:r>
            <a:br>
              <a:rPr lang="en-US" dirty="0" smtClean="0"/>
            </a:br>
            <a:r>
              <a:rPr lang="en-US" dirty="0" smtClean="0"/>
              <a:t>Headline is </a:t>
            </a:r>
            <a:r>
              <a:rPr lang="en-US" dirty="0" err="1" smtClean="0"/>
              <a:t>arial</a:t>
            </a:r>
            <a:r>
              <a:rPr lang="en-US" dirty="0" smtClean="0"/>
              <a:t> in all caps</a:t>
            </a:r>
            <a:endParaRPr lang="en-US" dirty="0"/>
          </a:p>
        </p:txBody>
      </p:sp>
      <p:sp>
        <p:nvSpPr>
          <p:cNvPr id="9"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77960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5" name="Picture Placeholder 4"/>
          <p:cNvSpPr>
            <a:spLocks noGrp="1" noChangeAspect="1"/>
          </p:cNvSpPr>
          <p:nvPr>
            <p:ph type="pic" sz="quarter" idx="13" hasCustomPrompt="1"/>
          </p:nvPr>
        </p:nvSpPr>
        <p:spPr>
          <a:xfrm>
            <a:off x="218127" y="0"/>
            <a:ext cx="2990088" cy="367364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3194237" y="0"/>
            <a:ext cx="2990088" cy="367364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6186112" y="0"/>
            <a:ext cx="2957888" cy="367364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hasCustomPrompt="1"/>
          </p:nvPr>
        </p:nvSpPr>
        <p:spPr>
          <a:xfrm>
            <a:off x="469900" y="3807284"/>
            <a:ext cx="8674100" cy="787098"/>
          </a:xfrm>
        </p:spPr>
        <p:txBody>
          <a:bodyPr lIns="0"/>
          <a:lstStyle>
            <a:lvl1pPr>
              <a:defRPr sz="2800" b="1">
                <a:solidFill>
                  <a:schemeClr val="bg1"/>
                </a:solidFill>
              </a:defRPr>
            </a:lvl1pPr>
          </a:lstStyle>
          <a:p>
            <a:r>
              <a:rPr lang="en-US" dirty="0" smtClean="0"/>
              <a:t>Science/R&amp;D hero – Three images</a:t>
            </a:r>
            <a:br>
              <a:rPr lang="en-US" dirty="0" smtClean="0"/>
            </a:br>
            <a:r>
              <a:rPr lang="en-US" dirty="0" smtClean="0"/>
              <a:t>Headline is </a:t>
            </a:r>
            <a:r>
              <a:rPr lang="en-US" dirty="0" err="1" smtClean="0"/>
              <a:t>arial</a:t>
            </a:r>
            <a:r>
              <a:rPr lang="en-US" dirty="0" smtClean="0"/>
              <a:t> in all caps</a:t>
            </a:r>
            <a:endParaRPr lang="en-US" dirty="0"/>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84097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6858000"/>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5" name="Picture Placeholder 4"/>
          <p:cNvSpPr>
            <a:spLocks noGrp="1" noChangeAspect="1"/>
          </p:cNvSpPr>
          <p:nvPr>
            <p:ph type="pic" sz="quarter" idx="13" hasCustomPrompt="1"/>
          </p:nvPr>
        </p:nvSpPr>
        <p:spPr>
          <a:xfrm>
            <a:off x="218127"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2453235"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4688341"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noChangeAspect="1"/>
          </p:cNvSpPr>
          <p:nvPr>
            <p:ph type="pic" sz="quarter" idx="17" hasCustomPrompt="1"/>
          </p:nvPr>
        </p:nvSpPr>
        <p:spPr>
          <a:xfrm>
            <a:off x="6906022"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smtClean="0"/>
              <a:t>Science/R&amp;D hero – four images</a:t>
            </a:r>
            <a:br>
              <a:rPr lang="en-US" dirty="0" smtClean="0"/>
            </a:br>
            <a:r>
              <a:rPr lang="en-US" dirty="0" smtClean="0"/>
              <a:t>Headline is </a:t>
            </a:r>
            <a:r>
              <a:rPr lang="en-US" dirty="0" err="1" smtClean="0"/>
              <a:t>arial</a:t>
            </a:r>
            <a:r>
              <a:rPr lang="en-US" dirty="0" smtClean="0"/>
              <a:t> in all caps</a:t>
            </a:r>
            <a:endParaRPr lang="en-US" dirty="0"/>
          </a:p>
        </p:txBody>
      </p:sp>
      <p:sp>
        <p:nvSpPr>
          <p:cNvPr id="4" name="Text Placeholder 3"/>
          <p:cNvSpPr>
            <a:spLocks noGrp="1"/>
          </p:cNvSpPr>
          <p:nvPr>
            <p:ph type="body" sz="quarter" idx="18" hasCustomPrompt="1"/>
          </p:nvPr>
        </p:nvSpPr>
        <p:spPr>
          <a:xfrm>
            <a:off x="218128" y="3931763"/>
            <a:ext cx="2238469" cy="477837"/>
          </a:xfrm>
        </p:spPr>
        <p:txBody>
          <a:bodyPr lIns="91440" rIns="91440"/>
          <a:lstStyle>
            <a:lvl1pPr marL="0" indent="0">
              <a:lnSpc>
                <a:spcPct val="95000"/>
              </a:lnSpc>
              <a:buNone/>
              <a:defRPr sz="1200" b="0" baseline="0">
                <a:solidFill>
                  <a:schemeClr val="bg1"/>
                </a:solidFill>
              </a:defRPr>
            </a:lvl1pPr>
          </a:lstStyle>
          <a:p>
            <a:pPr lvl="0"/>
            <a:r>
              <a:rPr lang="en-US" dirty="0" smtClean="0"/>
              <a:t>Image caption Image caption Image caption Image caption Image</a:t>
            </a:r>
            <a:endParaRPr lang="en-US" dirty="0"/>
          </a:p>
        </p:txBody>
      </p:sp>
      <p:sp>
        <p:nvSpPr>
          <p:cNvPr id="16" name="Text Placeholder 3"/>
          <p:cNvSpPr>
            <a:spLocks noGrp="1"/>
          </p:cNvSpPr>
          <p:nvPr>
            <p:ph type="body" sz="quarter" idx="19" hasCustomPrompt="1"/>
          </p:nvPr>
        </p:nvSpPr>
        <p:spPr>
          <a:xfrm>
            <a:off x="2442594" y="3931763"/>
            <a:ext cx="2238469" cy="477837"/>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17" name="Text Placeholder 3"/>
          <p:cNvSpPr>
            <a:spLocks noGrp="1"/>
          </p:cNvSpPr>
          <p:nvPr>
            <p:ph type="body" sz="quarter" idx="20" hasCustomPrompt="1"/>
          </p:nvPr>
        </p:nvSpPr>
        <p:spPr>
          <a:xfrm>
            <a:off x="4681063" y="3931763"/>
            <a:ext cx="2238469" cy="477837"/>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18" name="Text Placeholder 3"/>
          <p:cNvSpPr>
            <a:spLocks noGrp="1"/>
          </p:cNvSpPr>
          <p:nvPr>
            <p:ph type="body" sz="quarter" idx="21" hasCustomPrompt="1"/>
          </p:nvPr>
        </p:nvSpPr>
        <p:spPr>
          <a:xfrm>
            <a:off x="6905531" y="3931763"/>
            <a:ext cx="2238469" cy="477837"/>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68580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88832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FA0EBCD-C9F5-4AE2-A415-2A98C32245E9}" type="slidenum">
              <a:rPr lang="en-US" smtClean="0"/>
              <a:t>‹#›</a:t>
            </a:fld>
            <a:endParaRPr lang="en-US" dirty="0"/>
          </a:p>
        </p:txBody>
      </p:sp>
    </p:spTree>
    <p:extLst>
      <p:ext uri="{BB962C8B-B14F-4D97-AF65-F5344CB8AC3E}">
        <p14:creationId xmlns:p14="http://schemas.microsoft.com/office/powerpoint/2010/main" val="14390925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39"/>
            <a:ext cx="260604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86100" y="1463039"/>
            <a:ext cx="569214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3C02CA-CD70-468D-9D8D-4C7DEA48B35D}" type="slidenum">
              <a:rPr lang="en-US" smtClean="0"/>
              <a:t>‹#›</a:t>
            </a:fld>
            <a:endParaRPr lang="en-US" dirty="0"/>
          </a:p>
        </p:txBody>
      </p:sp>
      <p:sp>
        <p:nvSpPr>
          <p:cNvPr id="9" name="Title Placeholder 1"/>
          <p:cNvSpPr>
            <a:spLocks noGrp="1"/>
          </p:cNvSpPr>
          <p:nvPr>
            <p:ph type="title"/>
          </p:nvPr>
        </p:nvSpPr>
        <p:spPr>
          <a:xfrm>
            <a:off x="984142" y="365128"/>
            <a:ext cx="7794098" cy="9135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244255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39"/>
            <a:ext cx="420624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463039"/>
            <a:ext cx="411480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984142" y="365128"/>
            <a:ext cx="7794098" cy="913583"/>
          </a:xfrm>
          <a:prstGeom prst="rect">
            <a:avLst/>
          </a:prstGeom>
        </p:spPr>
        <p:txBody>
          <a:bodyPr vert="horz" lIns="91440" tIns="45720" rIns="91440" bIns="45720" rtlCol="0" anchor="ctr">
            <a:normAutofit/>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575572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
            <a:ext cx="9144000" cy="5984917"/>
          </a:xfrm>
          <a:prstGeom prst="rect">
            <a:avLst/>
          </a:prstGeom>
        </p:spPr>
      </p:pic>
      <p:sp>
        <p:nvSpPr>
          <p:cNvPr id="3" name="Text Placeholder 2"/>
          <p:cNvSpPr>
            <a:spLocks noGrp="1"/>
          </p:cNvSpPr>
          <p:nvPr>
            <p:ph type="body" sz="quarter" idx="10" hasCustomPrompt="1"/>
          </p:nvPr>
        </p:nvSpPr>
        <p:spPr>
          <a:xfrm>
            <a:off x="2" y="-14246"/>
            <a:ext cx="9143999" cy="5999163"/>
          </a:xfrm>
          <a:solidFill>
            <a:schemeClr val="accent2">
              <a:alpha val="90000"/>
            </a:schemeClr>
          </a:solidFill>
        </p:spPr>
        <p:txBody>
          <a:bodyPr lIns="457200" tIns="0" bIns="457200" anchor="ctr"/>
          <a:lstStyle>
            <a:lvl1pPr marL="0" indent="0">
              <a:buNone/>
              <a:defRPr sz="2100" b="1" cap="all" baseline="0">
                <a:solidFill>
                  <a:schemeClr val="bg1"/>
                </a:solidFill>
              </a:defRPr>
            </a:lvl1pPr>
          </a:lstStyle>
          <a:p>
            <a:pPr lvl="0"/>
            <a:r>
              <a:rPr lang="en-US" dirty="0"/>
              <a:t>Type in SECTION BREAK TITLE</a:t>
            </a:r>
          </a:p>
        </p:txBody>
      </p:sp>
    </p:spTree>
    <p:extLst>
      <p:ext uri="{BB962C8B-B14F-4D97-AF65-F5344CB8AC3E}">
        <p14:creationId xmlns:p14="http://schemas.microsoft.com/office/powerpoint/2010/main" val="3354699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699995"/>
            <a:ext cx="8372901" cy="4422776"/>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168750"/>
            <a:ext cx="8372901" cy="499715"/>
          </a:xfrm>
        </p:spPr>
        <p:txBody>
          <a:bodyPr bIns="0">
            <a:noAutofit/>
          </a:bodyPr>
          <a:lstStyle>
            <a:lvl1pPr marL="0" indent="0">
              <a:lnSpc>
                <a:spcPct val="90000"/>
              </a:lnSpc>
              <a:spcBef>
                <a:spcPts val="0"/>
              </a:spcBef>
              <a:buNone/>
              <a:defRPr sz="15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56788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5.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3.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image" Target="../media/image11.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image" Target="../media/image1.png"/><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slideLayout" Target="../slideLayouts/slideLayout12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theme" Target="../theme/theme5.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C:\Users\amiesen\Desktop\anlrgbpptlogo.png"/>
          <p:cNvPicPr>
            <a:picLocks noChangeAspect="1" noChangeArrowheads="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8021160" y="6436886"/>
            <a:ext cx="769422" cy="277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1" y="274638"/>
            <a:ext cx="8372901" cy="828948"/>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699997"/>
            <a:ext cx="8372901" cy="4422775"/>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6473709"/>
            <a:ext cx="457200" cy="182880"/>
          </a:xfrm>
          <a:prstGeom prst="rect">
            <a:avLst/>
          </a:prstGeom>
        </p:spPr>
        <p:txBody>
          <a:bodyPr vert="horz" lIns="0" tIns="45720" rIns="0" bIns="0" rtlCol="0" anchor="b"/>
          <a:lstStyle>
            <a:lvl1pPr algn="ctr">
              <a:defRPr sz="75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6858002"/>
          </a:xfrm>
          <a:prstGeom prst="rect">
            <a:avLst/>
          </a:prstGeom>
          <a:solidFill>
            <a:schemeClr val="accent1"/>
          </a:solidFill>
          <a:ln>
            <a:noFill/>
          </a:ln>
        </p:spPr>
        <p:txBody>
          <a:bodyPr vert="horz" wrap="square" lIns="68580" tIns="34290" rIns="68580" bIns="0" numCol="1" anchor="b" anchorCtr="0" compatLnSpc="1">
            <a:prstTxWarp prst="textNoShape">
              <a:avLst/>
            </a:prstTxWarp>
          </a:bodyPr>
          <a:lstStyle/>
          <a:p>
            <a:pPr lvl="0"/>
            <a:endParaRPr lang="en-US" sz="100" dirty="0">
              <a:solidFill>
                <a:schemeClr val="accent1"/>
              </a:solidFill>
            </a:endParaRPr>
          </a:p>
        </p:txBody>
      </p:sp>
    </p:spTree>
    <p:extLst>
      <p:ext uri="{BB962C8B-B14F-4D97-AF65-F5344CB8AC3E}">
        <p14:creationId xmlns:p14="http://schemas.microsoft.com/office/powerpoint/2010/main" val="3453189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90" r:id="rId28"/>
    <p:sldLayoutId id="2147483691" r:id="rId29"/>
    <p:sldLayoutId id="2147483766" r:id="rId3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lvl1pPr algn="l" defTabSz="342900" rtl="0" eaLnBrk="1" latinLnBrk="0" hangingPunct="1">
        <a:lnSpc>
          <a:spcPct val="95000"/>
        </a:lnSpc>
        <a:spcBef>
          <a:spcPct val="0"/>
        </a:spcBef>
        <a:buNone/>
        <a:defRPr sz="2100" b="1" i="0" kern="1200" cap="all" baseline="0">
          <a:solidFill>
            <a:schemeClr val="tx1">
              <a:lumMod val="50000"/>
            </a:schemeClr>
          </a:solidFill>
          <a:latin typeface="+mj-lt"/>
          <a:ea typeface="+mj-ea"/>
          <a:cs typeface="+mj-cs"/>
        </a:defRPr>
      </a:lvl1pPr>
    </p:titleStyle>
    <p:bodyStyle>
      <a:lvl1pPr marL="129779" indent="-129779" algn="l" defTabSz="342900" rtl="0" eaLnBrk="1" latinLnBrk="0" hangingPunct="1">
        <a:spcBef>
          <a:spcPts val="450"/>
        </a:spcBef>
        <a:spcAft>
          <a:spcPts val="0"/>
        </a:spcAft>
        <a:buFont typeface="Wingdings" pitchFamily="2" charset="2"/>
        <a:buChar char="§"/>
        <a:defRPr sz="1350" kern="1200" baseline="0">
          <a:solidFill>
            <a:schemeClr val="tx1">
              <a:lumMod val="50000"/>
            </a:schemeClr>
          </a:solidFill>
          <a:latin typeface="+mn-lt"/>
          <a:ea typeface="+mn-ea"/>
          <a:cs typeface="+mn-cs"/>
        </a:defRPr>
      </a:lvl1pPr>
      <a:lvl2pPr marL="390525" indent="-177404" algn="l" defTabSz="342900" rtl="0" eaLnBrk="1" latinLnBrk="0" hangingPunct="1">
        <a:spcBef>
          <a:spcPts val="0"/>
        </a:spcBef>
        <a:spcAft>
          <a:spcPts val="0"/>
        </a:spcAft>
        <a:buFont typeface="Arial"/>
        <a:buChar char="–"/>
        <a:defRPr sz="1350" kern="1200">
          <a:solidFill>
            <a:schemeClr val="tx1">
              <a:lumMod val="50000"/>
            </a:schemeClr>
          </a:solidFill>
          <a:latin typeface="+mn-lt"/>
          <a:ea typeface="+mn-ea"/>
          <a:cs typeface="+mn-cs"/>
        </a:defRPr>
      </a:lvl2pPr>
      <a:lvl3pPr marL="602456" indent="-140494" algn="l" defTabSz="342900" rtl="0" eaLnBrk="1" latinLnBrk="0" hangingPunct="1">
        <a:spcBef>
          <a:spcPts val="0"/>
        </a:spcBef>
        <a:spcAft>
          <a:spcPts val="0"/>
        </a:spcAft>
        <a:buFont typeface="Arial"/>
        <a:buChar char="•"/>
        <a:defRPr sz="1350" kern="1200">
          <a:solidFill>
            <a:schemeClr val="tx1">
              <a:lumMod val="50000"/>
            </a:schemeClr>
          </a:solidFill>
          <a:latin typeface="+mn-lt"/>
          <a:ea typeface="+mn-ea"/>
          <a:cs typeface="+mn-cs"/>
        </a:defRPr>
      </a:lvl3pPr>
      <a:lvl4pPr marL="815579" indent="-128588" algn="l" defTabSz="342900" rtl="0" eaLnBrk="1" latinLnBrk="0" hangingPunct="1">
        <a:spcBef>
          <a:spcPts val="0"/>
        </a:spcBef>
        <a:spcAft>
          <a:spcPts val="0"/>
        </a:spcAft>
        <a:buFont typeface="Arial"/>
        <a:buChar char="–"/>
        <a:defRPr sz="1200" kern="1200">
          <a:solidFill>
            <a:schemeClr val="tx1">
              <a:lumMod val="50000"/>
            </a:schemeClr>
          </a:solidFill>
          <a:latin typeface="+mn-lt"/>
          <a:ea typeface="+mn-ea"/>
          <a:cs typeface="+mn-cs"/>
        </a:defRPr>
      </a:lvl4pPr>
      <a:lvl5pPr marL="1028700" indent="-128588" algn="l" defTabSz="342900" rtl="0" eaLnBrk="1" latinLnBrk="0" hangingPunct="1">
        <a:spcBef>
          <a:spcPts val="0"/>
        </a:spcBef>
        <a:spcAft>
          <a:spcPts val="0"/>
        </a:spcAft>
        <a:buFont typeface="Arial"/>
        <a:buChar char="»"/>
        <a:defRPr sz="1200" kern="1200">
          <a:solidFill>
            <a:schemeClr val="tx1">
              <a:lumMod val="50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29" cstate="hqprint">
            <a:extLst>
              <a:ext uri="{28A0092B-C50C-407E-A947-70E740481C1C}">
                <a14:useLocalDpi xmlns:a14="http://schemas.microsoft.com/office/drawing/2010/main" val="0"/>
              </a:ext>
            </a:extLst>
          </a:blip>
          <a:srcRect/>
          <a:stretch>
            <a:fillRect/>
          </a:stretch>
        </p:blipFill>
        <p:spPr bwMode="auto">
          <a:xfrm>
            <a:off x="8111490" y="6399991"/>
            <a:ext cx="775768" cy="3726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2" y="477838"/>
            <a:ext cx="8372901" cy="828948"/>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2" y="1858436"/>
            <a:ext cx="8372901" cy="4422775"/>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6473709"/>
            <a:ext cx="457200" cy="18288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3"/>
            <a:ext cx="228600" cy="6858003"/>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spTree>
    <p:extLst>
      <p:ext uri="{BB962C8B-B14F-4D97-AF65-F5344CB8AC3E}">
        <p14:creationId xmlns:p14="http://schemas.microsoft.com/office/powerpoint/2010/main" val="56803314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457189"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4" indent="-173034" algn="l" defTabSz="457189"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687" indent="-236532" algn="l" defTabSz="457189"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55" indent="-187320" algn="l" defTabSz="457189"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11" indent="-171446" algn="l" defTabSz="457189"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566" indent="-171446" algn="l" defTabSz="457189"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CC702-870F-465E-BE14-3E4AB9314AD6}" type="datetime1">
              <a:rPr lang="en-US" smtClean="0"/>
              <a:t>10/28/2018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A7F10-F85D-468B-9B9B-656CF179366D}" type="slidenum">
              <a:rPr lang="en-US" smtClean="0"/>
              <a:t>‹#›</a:t>
            </a:fld>
            <a:endParaRPr lang="en-US"/>
          </a:p>
        </p:txBody>
      </p:sp>
    </p:spTree>
    <p:extLst>
      <p:ext uri="{BB962C8B-B14F-4D97-AF65-F5344CB8AC3E}">
        <p14:creationId xmlns:p14="http://schemas.microsoft.com/office/powerpoint/2010/main" val="9868085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C:\Users\amiesen\Desktop\anlrgbpptlogo.png"/>
          <p:cNvPicPr>
            <a:picLocks noChangeAspect="1" noChangeArrowheads="1"/>
          </p:cNvPicPr>
          <p:nvPr/>
        </p:nvPicPr>
        <p:blipFill>
          <a:blip r:embed="rId31" cstate="hqprint">
            <a:extLst>
              <a:ext uri="{28A0092B-C50C-407E-A947-70E740481C1C}">
                <a14:useLocalDpi xmlns:a14="http://schemas.microsoft.com/office/drawing/2010/main" val="0"/>
              </a:ext>
            </a:extLst>
          </a:blip>
          <a:srcRect/>
          <a:stretch>
            <a:fillRect/>
          </a:stretch>
        </p:blipFill>
        <p:spPr bwMode="auto">
          <a:xfrm>
            <a:off x="8021160" y="6436886"/>
            <a:ext cx="769422" cy="277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372901" cy="828948"/>
          </a:xfrm>
          <a:prstGeom prst="rect">
            <a:avLst/>
          </a:prstGeom>
        </p:spPr>
        <p:txBody>
          <a:bodyPr vert="horz" lIns="0" tIns="0" rIns="0" bIns="0" rtlCol="0" anchor="b">
            <a:noAutofit/>
          </a:bodyPr>
          <a:lstStyle/>
          <a:p>
            <a:r>
              <a:rPr lang="en-US" dirty="0" smtClean="0"/>
              <a:t>Headline in all caps </a:t>
            </a:r>
            <a:r>
              <a:rPr lang="en-US" dirty="0" err="1" smtClean="0"/>
              <a:t>28pt</a:t>
            </a:r>
            <a:r>
              <a:rPr lang="en-US" dirty="0" smtClean="0"/>
              <a:t> </a:t>
            </a:r>
            <a:br>
              <a:rPr lang="en-US" dirty="0" smtClean="0"/>
            </a:br>
            <a:r>
              <a:rPr lang="en-US" dirty="0" smtClean="0"/>
              <a:t>preferred as one or two lines</a:t>
            </a:r>
            <a:endParaRPr lang="en-US" dirty="0"/>
          </a:p>
        </p:txBody>
      </p:sp>
      <p:sp>
        <p:nvSpPr>
          <p:cNvPr id="3" name="Text Placeholder 2"/>
          <p:cNvSpPr>
            <a:spLocks noGrp="1"/>
          </p:cNvSpPr>
          <p:nvPr>
            <p:ph type="body" idx="1"/>
          </p:nvPr>
        </p:nvSpPr>
        <p:spPr>
          <a:xfrm>
            <a:off x="457200" y="1699995"/>
            <a:ext cx="8372901" cy="4422775"/>
          </a:xfrm>
          <a:prstGeom prst="rect">
            <a:avLst/>
          </a:prstGeom>
        </p:spPr>
        <p:txBody>
          <a:bodyPr vert="horz" lIns="0" tIns="0" rIns="0" bIns="45720" rtlCol="0">
            <a:noAutofit/>
          </a:bodyPr>
          <a:lstStyle/>
          <a:p>
            <a:pPr lvl="0"/>
            <a:r>
              <a:rPr lang="en-US" dirty="0" smtClean="0"/>
              <a:t>Click to add 1st-level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43400" y="6473709"/>
            <a:ext cx="457200" cy="18288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68580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dirty="0">
              <a:solidFill>
                <a:schemeClr val="accent1"/>
              </a:solidFill>
            </a:endParaRPr>
          </a:p>
        </p:txBody>
      </p:sp>
    </p:spTree>
    <p:extLst>
      <p:ext uri="{BB962C8B-B14F-4D97-AF65-F5344CB8AC3E}">
        <p14:creationId xmlns:p14="http://schemas.microsoft.com/office/powerpoint/2010/main" val="67537570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C:\Users\amiesen\Desktop\anlrgbpptlogo.png"/>
          <p:cNvPicPr>
            <a:picLocks noChangeAspect="1" noChangeArrowheads="1"/>
          </p:cNvPicPr>
          <p:nvPr/>
        </p:nvPicPr>
        <p:blipFill>
          <a:blip r:embed="rId33" cstate="hqprint">
            <a:extLst>
              <a:ext uri="{28A0092B-C50C-407E-A947-70E740481C1C}">
                <a14:useLocalDpi xmlns:a14="http://schemas.microsoft.com/office/drawing/2010/main" val="0"/>
              </a:ext>
            </a:extLst>
          </a:blip>
          <a:srcRect/>
          <a:stretch>
            <a:fillRect/>
          </a:stretch>
        </p:blipFill>
        <p:spPr bwMode="auto">
          <a:xfrm>
            <a:off x="8021160" y="6436886"/>
            <a:ext cx="769422" cy="277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1" y="274638"/>
            <a:ext cx="8372901" cy="828948"/>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699997"/>
            <a:ext cx="8372901" cy="4422775"/>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6473709"/>
            <a:ext cx="457200" cy="182880"/>
          </a:xfrm>
          <a:prstGeom prst="rect">
            <a:avLst/>
          </a:prstGeom>
        </p:spPr>
        <p:txBody>
          <a:bodyPr vert="horz" lIns="0" tIns="45720" rIns="0" bIns="0" rtlCol="0" anchor="b"/>
          <a:lstStyle>
            <a:lvl1pPr algn="ctr">
              <a:defRPr sz="75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6858002"/>
          </a:xfrm>
          <a:prstGeom prst="rect">
            <a:avLst/>
          </a:prstGeom>
          <a:solidFill>
            <a:schemeClr val="accent1"/>
          </a:solidFill>
          <a:ln>
            <a:noFill/>
          </a:ln>
        </p:spPr>
        <p:txBody>
          <a:bodyPr vert="horz" wrap="square" lIns="68580" tIns="34290" rIns="68580" bIns="0" numCol="1" anchor="b" anchorCtr="0" compatLnSpc="1">
            <a:prstTxWarp prst="textNoShape">
              <a:avLst/>
            </a:prstTxWarp>
          </a:bodyPr>
          <a:lstStyle/>
          <a:p>
            <a:pPr lvl="0"/>
            <a:endParaRPr lang="en-US" sz="100" dirty="0">
              <a:solidFill>
                <a:schemeClr val="accent1"/>
              </a:solidFill>
            </a:endParaRPr>
          </a:p>
        </p:txBody>
      </p:sp>
    </p:spTree>
    <p:extLst>
      <p:ext uri="{BB962C8B-B14F-4D97-AF65-F5344CB8AC3E}">
        <p14:creationId xmlns:p14="http://schemas.microsoft.com/office/powerpoint/2010/main" val="131283463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lvl1pPr algn="l" defTabSz="342900" rtl="0" eaLnBrk="1" latinLnBrk="0" hangingPunct="1">
        <a:lnSpc>
          <a:spcPct val="95000"/>
        </a:lnSpc>
        <a:spcBef>
          <a:spcPct val="0"/>
        </a:spcBef>
        <a:buNone/>
        <a:defRPr sz="2100" b="1" i="0" kern="1200" cap="all" baseline="0">
          <a:solidFill>
            <a:schemeClr val="tx1">
              <a:lumMod val="50000"/>
            </a:schemeClr>
          </a:solidFill>
          <a:latin typeface="+mj-lt"/>
          <a:ea typeface="+mj-ea"/>
          <a:cs typeface="+mj-cs"/>
        </a:defRPr>
      </a:lvl1pPr>
    </p:titleStyle>
    <p:bodyStyle>
      <a:lvl1pPr marL="129779" indent="-129779" algn="l" defTabSz="342900" rtl="0" eaLnBrk="1" latinLnBrk="0" hangingPunct="1">
        <a:spcBef>
          <a:spcPts val="450"/>
        </a:spcBef>
        <a:spcAft>
          <a:spcPts val="0"/>
        </a:spcAft>
        <a:buFont typeface="Wingdings" pitchFamily="2" charset="2"/>
        <a:buChar char="§"/>
        <a:defRPr sz="1350" kern="1200" baseline="0">
          <a:solidFill>
            <a:schemeClr val="tx1">
              <a:lumMod val="50000"/>
            </a:schemeClr>
          </a:solidFill>
          <a:latin typeface="+mn-lt"/>
          <a:ea typeface="+mn-ea"/>
          <a:cs typeface="+mn-cs"/>
        </a:defRPr>
      </a:lvl1pPr>
      <a:lvl2pPr marL="390525" indent="-177404" algn="l" defTabSz="342900" rtl="0" eaLnBrk="1" latinLnBrk="0" hangingPunct="1">
        <a:spcBef>
          <a:spcPts val="0"/>
        </a:spcBef>
        <a:spcAft>
          <a:spcPts val="0"/>
        </a:spcAft>
        <a:buFont typeface="Arial"/>
        <a:buChar char="–"/>
        <a:defRPr sz="1350" kern="1200">
          <a:solidFill>
            <a:schemeClr val="tx1">
              <a:lumMod val="50000"/>
            </a:schemeClr>
          </a:solidFill>
          <a:latin typeface="+mn-lt"/>
          <a:ea typeface="+mn-ea"/>
          <a:cs typeface="+mn-cs"/>
        </a:defRPr>
      </a:lvl2pPr>
      <a:lvl3pPr marL="602456" indent="-140494" algn="l" defTabSz="342900" rtl="0" eaLnBrk="1" latinLnBrk="0" hangingPunct="1">
        <a:spcBef>
          <a:spcPts val="0"/>
        </a:spcBef>
        <a:spcAft>
          <a:spcPts val="0"/>
        </a:spcAft>
        <a:buFont typeface="Arial"/>
        <a:buChar char="•"/>
        <a:defRPr sz="1350" kern="1200">
          <a:solidFill>
            <a:schemeClr val="tx1">
              <a:lumMod val="50000"/>
            </a:schemeClr>
          </a:solidFill>
          <a:latin typeface="+mn-lt"/>
          <a:ea typeface="+mn-ea"/>
          <a:cs typeface="+mn-cs"/>
        </a:defRPr>
      </a:lvl3pPr>
      <a:lvl4pPr marL="815579" indent="-128588" algn="l" defTabSz="342900" rtl="0" eaLnBrk="1" latinLnBrk="0" hangingPunct="1">
        <a:spcBef>
          <a:spcPts val="0"/>
        </a:spcBef>
        <a:spcAft>
          <a:spcPts val="0"/>
        </a:spcAft>
        <a:buFont typeface="Arial"/>
        <a:buChar char="–"/>
        <a:defRPr sz="1200" kern="1200">
          <a:solidFill>
            <a:schemeClr val="tx1">
              <a:lumMod val="50000"/>
            </a:schemeClr>
          </a:solidFill>
          <a:latin typeface="+mn-lt"/>
          <a:ea typeface="+mn-ea"/>
          <a:cs typeface="+mn-cs"/>
        </a:defRPr>
      </a:lvl4pPr>
      <a:lvl5pPr marL="1028700" indent="-128588" algn="l" defTabSz="342900" rtl="0" eaLnBrk="1" latinLnBrk="0" hangingPunct="1">
        <a:spcBef>
          <a:spcPts val="0"/>
        </a:spcBef>
        <a:spcAft>
          <a:spcPts val="0"/>
        </a:spcAft>
        <a:buFont typeface="Arial"/>
        <a:buChar char="»"/>
        <a:defRPr sz="1200" kern="1200">
          <a:solidFill>
            <a:schemeClr val="tx1">
              <a:lumMod val="50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hyperlink" Target="https://cleancities.energy.gov/technical-assistance/workplace-charging/" TargetMode="External"/><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image" Target="../media/image31.JP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hyperlink" Target="http://evolution.es.anl.gov/" TargetMode="External"/><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32.xml"/><Relationship Id="rId5" Type="http://schemas.openxmlformats.org/officeDocument/2006/relationships/image" Target="../media/image38.emf"/><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hyperlink" Target="https://avt.inl.gov/sites/default/files/pdf/arra/SummaryReport.pdf" TargetMode="External"/><Relationship Id="rId2" Type="http://schemas.openxmlformats.org/officeDocument/2006/relationships/notesSlide" Target="../notesSlides/notesSlide2.xml"/><Relationship Id="rId1" Type="http://schemas.openxmlformats.org/officeDocument/2006/relationships/slideLayout" Target="../slideLayouts/slideLayout127.xml"/><Relationship Id="rId5" Type="http://schemas.openxmlformats.org/officeDocument/2006/relationships/image" Target="../media/image16.png"/><Relationship Id="rId4" Type="http://schemas.openxmlformats.org/officeDocument/2006/relationships/hyperlink" Target="https://avt.inl.gov/sites/default/files/pdf/arra/ARRAPEVnInfrastructureFinalReportLqltySept2015.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9.emf"/><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2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10596" y="3055627"/>
            <a:ext cx="3042458" cy="2888133"/>
          </a:xfrm>
          <a:prstGeom prst="rect">
            <a:avLst/>
          </a:prstGeom>
        </p:spPr>
      </p:pic>
      <p:sp>
        <p:nvSpPr>
          <p:cNvPr id="3" name="Rectangle 2"/>
          <p:cNvSpPr txBox="1">
            <a:spLocks noChangeArrowheads="1"/>
          </p:cNvSpPr>
          <p:nvPr/>
        </p:nvSpPr>
        <p:spPr>
          <a:xfrm>
            <a:off x="223406" y="355377"/>
            <a:ext cx="6678236" cy="11959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700" b="1" dirty="0">
                <a:solidFill>
                  <a:schemeClr val="accent1">
                    <a:lumMod val="75000"/>
                  </a:schemeClr>
                </a:solidFill>
                <a:latin typeface="Arial" panose="020B0604020202020204" pitchFamily="34" charset="0"/>
                <a:cs typeface="Arial" panose="020B0604020202020204" pitchFamily="34" charset="0"/>
              </a:rPr>
              <a:t>Building the Charging Pyramid: </a:t>
            </a:r>
            <a:r>
              <a:rPr lang="en-US" altLang="en-US" sz="2700" b="1" dirty="0" smtClean="0">
                <a:solidFill>
                  <a:schemeClr val="accent1">
                    <a:lumMod val="75000"/>
                  </a:schemeClr>
                </a:solidFill>
                <a:latin typeface="Arial" panose="020B0604020202020204" pitchFamily="34" charset="0"/>
                <a:cs typeface="Arial" panose="020B0604020202020204" pitchFamily="34" charset="0"/>
              </a:rPr>
              <a:t>What Cities Can Do to Grow the Market</a:t>
            </a:r>
            <a:endParaRPr lang="en-US" altLang="en-US" sz="2700" b="1" dirty="0">
              <a:solidFill>
                <a:schemeClr val="accent1">
                  <a:lumMod val="75000"/>
                </a:schemeClr>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a:xfrm>
            <a:off x="459889" y="2451455"/>
            <a:ext cx="5415131" cy="1601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r>
              <a:rPr lang="en-US" altLang="en-US" sz="1800" b="1" dirty="0">
                <a:solidFill>
                  <a:schemeClr val="tx2"/>
                </a:solidFill>
                <a:latin typeface="Arial Narrow" panose="020B0606020202030204" pitchFamily="34" charset="0"/>
                <a:cs typeface="Arial" panose="020B0604020202020204" pitchFamily="34" charset="0"/>
              </a:rPr>
              <a:t>Marcy Rood, Clean Cites Team Lead</a:t>
            </a:r>
          </a:p>
          <a:p>
            <a:pPr marL="0" indent="0">
              <a:lnSpc>
                <a:spcPct val="125000"/>
              </a:lnSpc>
              <a:buNone/>
            </a:pPr>
            <a:r>
              <a:rPr lang="en-US" altLang="en-US" sz="1800" b="1" dirty="0">
                <a:solidFill>
                  <a:schemeClr val="tx2"/>
                </a:solidFill>
                <a:latin typeface="Arial Narrow" panose="020B0606020202030204" pitchFamily="34" charset="0"/>
                <a:cs typeface="Arial" panose="020B0604020202020204" pitchFamily="34" charset="0"/>
              </a:rPr>
              <a:t>Dan Santini, Retired, Senior Economist</a:t>
            </a:r>
          </a:p>
          <a:p>
            <a:pPr marL="0" indent="0">
              <a:lnSpc>
                <a:spcPct val="125000"/>
              </a:lnSpc>
              <a:buNone/>
            </a:pPr>
            <a:r>
              <a:rPr lang="en-US" altLang="en-US" sz="1800" b="1" dirty="0">
                <a:solidFill>
                  <a:schemeClr val="tx2"/>
                </a:solidFill>
                <a:latin typeface="Arial Narrow" panose="020B0606020202030204" pitchFamily="34" charset="0"/>
                <a:cs typeface="Arial" panose="020B0604020202020204" pitchFamily="34" charset="0"/>
              </a:rPr>
              <a:t>Yan (Joann) Zhou, Principal Transportation Analyst</a:t>
            </a:r>
          </a:p>
          <a:p>
            <a:pPr marL="0" indent="0">
              <a:lnSpc>
                <a:spcPct val="125000"/>
              </a:lnSpc>
              <a:buNone/>
            </a:pPr>
            <a:endParaRPr lang="en-US" altLang="en-US" sz="1500" b="1" dirty="0">
              <a:latin typeface="Arial Narrow" panose="020B0606020202030204" pitchFamily="34" charset="0"/>
              <a:cs typeface="Arial" panose="020B0604020202020204" pitchFamily="34" charset="0"/>
            </a:endParaRPr>
          </a:p>
        </p:txBody>
      </p:sp>
      <p:sp>
        <p:nvSpPr>
          <p:cNvPr id="7" name="Rectangle 6"/>
          <p:cNvSpPr/>
          <p:nvPr/>
        </p:nvSpPr>
        <p:spPr>
          <a:xfrm>
            <a:off x="1022465" y="4324204"/>
            <a:ext cx="2776451" cy="707886"/>
          </a:xfrm>
          <a:prstGeom prst="rect">
            <a:avLst/>
          </a:prstGeom>
        </p:spPr>
        <p:txBody>
          <a:bodyPr wrap="square">
            <a:spAutoFit/>
          </a:bodyPr>
          <a:lstStyle/>
          <a:p>
            <a:pPr>
              <a:lnSpc>
                <a:spcPct val="125000"/>
              </a:lnSpc>
            </a:pPr>
            <a:r>
              <a:rPr lang="en-US" altLang="en-US" sz="1600" b="1" dirty="0">
                <a:solidFill>
                  <a:schemeClr val="bg1">
                    <a:lumMod val="50000"/>
                  </a:schemeClr>
                </a:solidFill>
                <a:latin typeface="Arial Narrow" panose="020B0606020202030204" pitchFamily="34" charset="0"/>
                <a:cs typeface="Arial" panose="020B0604020202020204" pitchFamily="34" charset="0"/>
              </a:rPr>
              <a:t>Argonne National Laboratory</a:t>
            </a:r>
          </a:p>
          <a:p>
            <a:pPr>
              <a:lnSpc>
                <a:spcPct val="125000"/>
              </a:lnSpc>
            </a:pPr>
            <a:r>
              <a:rPr lang="en-US" altLang="en-US" sz="1600" b="1" dirty="0" smtClean="0">
                <a:solidFill>
                  <a:schemeClr val="bg1">
                    <a:lumMod val="50000"/>
                  </a:schemeClr>
                </a:solidFill>
                <a:latin typeface="Arial Narrow" panose="020B0606020202030204" pitchFamily="34" charset="0"/>
                <a:cs typeface="Arial" panose="020B0604020202020204" pitchFamily="34" charset="0"/>
              </a:rPr>
              <a:t>October 29, </a:t>
            </a:r>
            <a:r>
              <a:rPr lang="en-US" altLang="en-US" sz="1600" b="1" dirty="0">
                <a:solidFill>
                  <a:schemeClr val="bg1">
                    <a:lumMod val="50000"/>
                  </a:schemeClr>
                </a:solidFill>
                <a:latin typeface="Arial Narrow" panose="020B0606020202030204" pitchFamily="34" charset="0"/>
                <a:cs typeface="Arial" panose="020B0604020202020204" pitchFamily="34" charset="0"/>
              </a:rPr>
              <a:t>2018</a:t>
            </a:r>
          </a:p>
        </p:txBody>
      </p:sp>
      <p:sp>
        <p:nvSpPr>
          <p:cNvPr id="8" name="Rectangle 7"/>
          <p:cNvSpPr/>
          <p:nvPr/>
        </p:nvSpPr>
        <p:spPr>
          <a:xfrm>
            <a:off x="55259" y="0"/>
            <a:ext cx="84166" cy="6700058"/>
          </a:xfrm>
          <a:prstGeom prst="rect">
            <a:avLst/>
          </a:prstGeom>
          <a:solidFill>
            <a:srgbClr val="7AB8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9" name="Straight Connector 8"/>
          <p:cNvCxnSpPr/>
          <p:nvPr/>
        </p:nvCxnSpPr>
        <p:spPr>
          <a:xfrm>
            <a:off x="139425" y="1856312"/>
            <a:ext cx="6594253" cy="0"/>
          </a:xfrm>
          <a:prstGeom prst="line">
            <a:avLst/>
          </a:prstGeom>
          <a:ln w="76200">
            <a:solidFill>
              <a:srgbClr val="00609C"/>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text on a black background&#10;&#10;Description generated with high confidence">
            <a:extLst>
              <a:ext uri="{FF2B5EF4-FFF2-40B4-BE49-F238E27FC236}">
                <a16:creationId xmlns:a16="http://schemas.microsoft.com/office/drawing/2014/main" id="{50B736F5-58A0-4016-AEF5-A4D7B4EDAB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01642" y="126982"/>
            <a:ext cx="1980508" cy="2115725"/>
          </a:xfrm>
          <a:prstGeom prst="rect">
            <a:avLst/>
          </a:prstGeom>
        </p:spPr>
      </p:pic>
    </p:spTree>
    <p:extLst>
      <p:ext uri="{BB962C8B-B14F-4D97-AF65-F5344CB8AC3E}">
        <p14:creationId xmlns:p14="http://schemas.microsoft.com/office/powerpoint/2010/main" val="3127098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B788-2588-41FF-B0B1-731C4CB8C033}"/>
              </a:ext>
            </a:extLst>
          </p:cNvPr>
          <p:cNvSpPr>
            <a:spLocks noGrp="1"/>
          </p:cNvSpPr>
          <p:nvPr>
            <p:ph type="title"/>
          </p:nvPr>
        </p:nvSpPr>
        <p:spPr>
          <a:xfrm>
            <a:off x="482139" y="457518"/>
            <a:ext cx="8372901" cy="828948"/>
          </a:xfrm>
        </p:spPr>
        <p:txBody>
          <a:bodyPr>
            <a:noAutofit/>
          </a:bodyPr>
          <a:lstStyle/>
          <a:p>
            <a:r>
              <a:rPr lang="en-US" sz="2800" b="1" dirty="0"/>
              <a:t>PHEVs are proportionately more common in the Upper Midwest, but WI &amp; IL are similar to the U.S.</a:t>
            </a:r>
          </a:p>
        </p:txBody>
      </p:sp>
      <p:sp>
        <p:nvSpPr>
          <p:cNvPr id="4" name="Slide Number Placeholder 3">
            <a:extLst>
              <a:ext uri="{FF2B5EF4-FFF2-40B4-BE49-F238E27FC236}">
                <a16:creationId xmlns:a16="http://schemas.microsoft.com/office/drawing/2014/main" id="{CF98CC4D-3637-4271-8406-4A65F286077F}"/>
              </a:ext>
            </a:extLst>
          </p:cNvPr>
          <p:cNvSpPr>
            <a:spLocks noGrp="1"/>
          </p:cNvSpPr>
          <p:nvPr>
            <p:ph type="sldNum" sz="quarter" idx="12"/>
          </p:nvPr>
        </p:nvSpPr>
        <p:spPr/>
        <p:txBody>
          <a:bodyPr/>
          <a:lstStyle/>
          <a:p>
            <a:fld id="{D62A7F10-F85D-468B-9B9B-656CF179366D}" type="slidenum">
              <a:rPr lang="en-US" smtClean="0"/>
              <a:t>10</a:t>
            </a:fld>
            <a:endParaRPr lang="en-US"/>
          </a:p>
        </p:txBody>
      </p:sp>
      <p:pic>
        <p:nvPicPr>
          <p:cNvPr id="7" name="Picture 6"/>
          <p:cNvPicPr>
            <a:picLocks noChangeAspect="1"/>
          </p:cNvPicPr>
          <p:nvPr/>
        </p:nvPicPr>
        <p:blipFill>
          <a:blip r:embed="rId3"/>
          <a:stretch>
            <a:fillRect/>
          </a:stretch>
        </p:blipFill>
        <p:spPr>
          <a:xfrm>
            <a:off x="1151867" y="1783008"/>
            <a:ext cx="6383065" cy="4035902"/>
          </a:xfrm>
          <a:prstGeom prst="rect">
            <a:avLst/>
          </a:prstGeom>
        </p:spPr>
      </p:pic>
    </p:spTree>
    <p:extLst>
      <p:ext uri="{BB962C8B-B14F-4D97-AF65-F5344CB8AC3E}">
        <p14:creationId xmlns:p14="http://schemas.microsoft.com/office/powerpoint/2010/main" val="271150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188F-5E0B-4DB2-8E93-D79AACB80287}"/>
              </a:ext>
            </a:extLst>
          </p:cNvPr>
          <p:cNvSpPr>
            <a:spLocks noGrp="1"/>
          </p:cNvSpPr>
          <p:nvPr>
            <p:ph type="title"/>
          </p:nvPr>
        </p:nvSpPr>
        <p:spPr>
          <a:xfrm>
            <a:off x="257695" y="-145989"/>
            <a:ext cx="8961120" cy="1929044"/>
          </a:xfrm>
        </p:spPr>
        <p:txBody>
          <a:bodyPr>
            <a:noAutofit/>
          </a:bodyPr>
          <a:lstStyle/>
          <a:p>
            <a:r>
              <a:rPr lang="en-US" sz="2800" b="1" dirty="0"/>
              <a:t>The Model 3 has caused sales of BEVs with &gt; 200 mi. range to jump.  PHEVs &lt; 30 mi. range that could benefit from workplace charging are also growing rapidly</a:t>
            </a:r>
            <a:r>
              <a:rPr lang="en-US" sz="1800" dirty="0"/>
              <a:t>.</a:t>
            </a:r>
          </a:p>
        </p:txBody>
      </p:sp>
      <p:graphicFrame>
        <p:nvGraphicFramePr>
          <p:cNvPr id="4" name="Chart 3">
            <a:extLst>
              <a:ext uri="{FF2B5EF4-FFF2-40B4-BE49-F238E27FC236}">
                <a16:creationId xmlns:a16="http://schemas.microsoft.com/office/drawing/2014/main" id="{E7A94CB8-1666-41D2-9C88-011B1B787FEA}"/>
              </a:ext>
            </a:extLst>
          </p:cNvPr>
          <p:cNvGraphicFramePr>
            <a:graphicFrameLocks/>
          </p:cNvGraphicFramePr>
          <p:nvPr>
            <p:extLst/>
          </p:nvPr>
        </p:nvGraphicFramePr>
        <p:xfrm>
          <a:off x="746215" y="2438400"/>
          <a:ext cx="4384585" cy="28656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5C24BD9-0CD3-4CAB-82C1-734C3EFC7E47}"/>
              </a:ext>
            </a:extLst>
          </p:cNvPr>
          <p:cNvSpPr txBox="1"/>
          <p:nvPr/>
        </p:nvSpPr>
        <p:spPr>
          <a:xfrm>
            <a:off x="454145" y="5304065"/>
            <a:ext cx="5012911" cy="300082"/>
          </a:xfrm>
          <a:prstGeom prst="rect">
            <a:avLst/>
          </a:prstGeom>
          <a:noFill/>
        </p:spPr>
        <p:txBody>
          <a:bodyPr wrap="none" rtlCol="0">
            <a:spAutoFit/>
          </a:bodyPr>
          <a:lstStyle/>
          <a:p>
            <a:r>
              <a:rPr lang="en-US" sz="1350" b="1" dirty="0"/>
              <a:t>Growth in annual sales rate by PEV EV range, 2013 to 2018</a:t>
            </a:r>
          </a:p>
        </p:txBody>
      </p:sp>
      <p:graphicFrame>
        <p:nvGraphicFramePr>
          <p:cNvPr id="6" name="Chart 5">
            <a:extLst>
              <a:ext uri="{FF2B5EF4-FFF2-40B4-BE49-F238E27FC236}">
                <a16:creationId xmlns:a16="http://schemas.microsoft.com/office/drawing/2014/main" id="{A2AF113D-A7F0-4597-B219-D0DE7715E797}"/>
              </a:ext>
            </a:extLst>
          </p:cNvPr>
          <p:cNvGraphicFramePr>
            <a:graphicFrameLocks/>
          </p:cNvGraphicFramePr>
          <p:nvPr>
            <p:extLst/>
          </p:nvPr>
        </p:nvGraphicFramePr>
        <p:xfrm>
          <a:off x="5403055" y="2438400"/>
          <a:ext cx="3112295" cy="240982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4AD768A-DD99-4A1E-98B8-F3784C40A0DA}"/>
              </a:ext>
            </a:extLst>
          </p:cNvPr>
          <p:cNvSpPr txBox="1"/>
          <p:nvPr/>
        </p:nvSpPr>
        <p:spPr>
          <a:xfrm>
            <a:off x="5440757" y="5304065"/>
            <a:ext cx="3570208" cy="300082"/>
          </a:xfrm>
          <a:prstGeom prst="rect">
            <a:avLst/>
          </a:prstGeom>
          <a:noFill/>
        </p:spPr>
        <p:txBody>
          <a:bodyPr wrap="none" rtlCol="0">
            <a:spAutoFit/>
          </a:bodyPr>
          <a:lstStyle/>
          <a:p>
            <a:r>
              <a:rPr lang="en-US" sz="1350" b="1" dirty="0"/>
              <a:t>PHEV share of 2018 Market, by EV Range</a:t>
            </a:r>
          </a:p>
        </p:txBody>
      </p:sp>
      <p:sp>
        <p:nvSpPr>
          <p:cNvPr id="3" name="Slide Number Placeholder 2">
            <a:extLst>
              <a:ext uri="{FF2B5EF4-FFF2-40B4-BE49-F238E27FC236}">
                <a16:creationId xmlns:a16="http://schemas.microsoft.com/office/drawing/2014/main" id="{D6DF17CF-A7CD-4548-913B-4CC5A29B0E00}"/>
              </a:ext>
            </a:extLst>
          </p:cNvPr>
          <p:cNvSpPr>
            <a:spLocks noGrp="1"/>
          </p:cNvSpPr>
          <p:nvPr>
            <p:ph type="sldNum" sz="quarter" idx="12"/>
          </p:nvPr>
        </p:nvSpPr>
        <p:spPr/>
        <p:txBody>
          <a:bodyPr/>
          <a:lstStyle/>
          <a:p>
            <a:fld id="{D62A7F10-F85D-468B-9B9B-656CF179366D}" type="slidenum">
              <a:rPr lang="en-US" smtClean="0"/>
              <a:t>11</a:t>
            </a:fld>
            <a:endParaRPr lang="en-US"/>
          </a:p>
        </p:txBody>
      </p:sp>
    </p:spTree>
    <p:extLst>
      <p:ext uri="{BB962C8B-B14F-4D97-AF65-F5344CB8AC3E}">
        <p14:creationId xmlns:p14="http://schemas.microsoft.com/office/powerpoint/2010/main" val="2573728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D9ED5E-6CEC-4DBC-B005-9C24F267D73F}"/>
              </a:ext>
            </a:extLst>
          </p:cNvPr>
          <p:cNvPicPr>
            <a:picLocks noChangeAspect="1"/>
          </p:cNvPicPr>
          <p:nvPr/>
        </p:nvPicPr>
        <p:blipFill>
          <a:blip r:embed="rId3"/>
          <a:stretch>
            <a:fillRect/>
          </a:stretch>
        </p:blipFill>
        <p:spPr>
          <a:xfrm>
            <a:off x="972686" y="2173332"/>
            <a:ext cx="7198629" cy="3161212"/>
          </a:xfrm>
          <a:prstGeom prst="rect">
            <a:avLst/>
          </a:prstGeom>
        </p:spPr>
      </p:pic>
      <p:sp>
        <p:nvSpPr>
          <p:cNvPr id="8" name="Title 3">
            <a:extLst>
              <a:ext uri="{FF2B5EF4-FFF2-40B4-BE49-F238E27FC236}">
                <a16:creationId xmlns:a16="http://schemas.microsoft.com/office/drawing/2014/main" id="{8EFD190F-D77B-4184-B09B-D9ADEAAD5BDB}"/>
              </a:ext>
            </a:extLst>
          </p:cNvPr>
          <p:cNvSpPr txBox="1">
            <a:spLocks/>
          </p:cNvSpPr>
          <p:nvPr/>
        </p:nvSpPr>
        <p:spPr>
          <a:xfrm>
            <a:off x="249680" y="233795"/>
            <a:ext cx="8053251" cy="10719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Recent NREL Study Projections*: PHEV20-40 mi. &gt; 2X as likely as BEV100-300 to use Work &amp; Public Charging. DCFC is only for BEVs.</a:t>
            </a:r>
          </a:p>
        </p:txBody>
      </p:sp>
      <p:sp>
        <p:nvSpPr>
          <p:cNvPr id="2" name="Slide Number Placeholder 1">
            <a:extLst>
              <a:ext uri="{FF2B5EF4-FFF2-40B4-BE49-F238E27FC236}">
                <a16:creationId xmlns:a16="http://schemas.microsoft.com/office/drawing/2014/main" id="{F07F5CBC-E34E-41D6-AFF2-9CA05CB2669E}"/>
              </a:ext>
            </a:extLst>
          </p:cNvPr>
          <p:cNvSpPr>
            <a:spLocks noGrp="1"/>
          </p:cNvSpPr>
          <p:nvPr>
            <p:ph type="sldNum" sz="quarter" idx="12"/>
          </p:nvPr>
        </p:nvSpPr>
        <p:spPr/>
        <p:txBody>
          <a:bodyPr/>
          <a:lstStyle/>
          <a:p>
            <a:fld id="{D62A7F10-F85D-468B-9B9B-656CF179366D}" type="slidenum">
              <a:rPr lang="en-US" smtClean="0"/>
              <a:t>12</a:t>
            </a:fld>
            <a:endParaRPr lang="en-US"/>
          </a:p>
        </p:txBody>
      </p:sp>
    </p:spTree>
    <p:extLst>
      <p:ext uri="{BB962C8B-B14F-4D97-AF65-F5344CB8AC3E}">
        <p14:creationId xmlns:p14="http://schemas.microsoft.com/office/powerpoint/2010/main" val="2084141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B42C-2271-4819-9E40-CC1990B0103E}"/>
              </a:ext>
            </a:extLst>
          </p:cNvPr>
          <p:cNvSpPr>
            <a:spLocks noGrp="1"/>
          </p:cNvSpPr>
          <p:nvPr>
            <p:ph type="title"/>
          </p:nvPr>
        </p:nvSpPr>
        <p:spPr>
          <a:xfrm>
            <a:off x="314782" y="443691"/>
            <a:ext cx="8630815" cy="1199437"/>
          </a:xfrm>
        </p:spPr>
        <p:txBody>
          <a:bodyPr>
            <a:noAutofit/>
          </a:bodyPr>
          <a:lstStyle/>
          <a:p>
            <a:r>
              <a:rPr lang="en-US" sz="2800" b="1" dirty="0"/>
              <a:t>Among vehicles driven &gt; 30 miles on weekdays, </a:t>
            </a:r>
            <a:r>
              <a:rPr lang="en-US" sz="2800" b="1" dirty="0" smtClean="0"/>
              <a:t>work </a:t>
            </a:r>
            <a:r>
              <a:rPr lang="en-US" sz="2800" b="1" dirty="0"/>
              <a:t>use strongly dominates.  Thus … charging vehicles at work can electrify a lot of miles.</a:t>
            </a:r>
          </a:p>
        </p:txBody>
      </p:sp>
      <p:pic>
        <p:nvPicPr>
          <p:cNvPr id="4" name="Picture 2">
            <a:extLst>
              <a:ext uri="{FF2B5EF4-FFF2-40B4-BE49-F238E27FC236}">
                <a16:creationId xmlns:a16="http://schemas.microsoft.com/office/drawing/2014/main" id="{33FED0AE-28F8-4140-A93C-37D59FFDB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971" y="2103834"/>
            <a:ext cx="5956058" cy="406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16EA3812-DAB3-48DA-B669-69C61B054161}"/>
              </a:ext>
            </a:extLst>
          </p:cNvPr>
          <p:cNvSpPr>
            <a:spLocks noGrp="1"/>
          </p:cNvSpPr>
          <p:nvPr>
            <p:ph type="sldNum" sz="quarter" idx="12"/>
          </p:nvPr>
        </p:nvSpPr>
        <p:spPr/>
        <p:txBody>
          <a:bodyPr/>
          <a:lstStyle/>
          <a:p>
            <a:pPr defTabSz="685800">
              <a:defRPr/>
            </a:pPr>
            <a:fld id="{D62A7F10-F85D-468B-9B9B-656CF179366D}" type="slidenum">
              <a:rPr lang="en-US">
                <a:solidFill>
                  <a:srgbClr val="FFFFFF">
                    <a:lumMod val="50000"/>
                  </a:srgbClr>
                </a:solidFill>
                <a:latin typeface="Arial"/>
              </a:rPr>
              <a:pPr defTabSz="685800">
                <a:defRPr/>
              </a:pPr>
              <a:t>13</a:t>
            </a:fld>
            <a:endParaRPr lang="en-US">
              <a:solidFill>
                <a:srgbClr val="FFFFFF">
                  <a:lumMod val="50000"/>
                </a:srgbClr>
              </a:solidFill>
              <a:latin typeface="Arial"/>
            </a:endParaRPr>
          </a:p>
        </p:txBody>
      </p:sp>
    </p:spTree>
    <p:extLst>
      <p:ext uri="{BB962C8B-B14F-4D97-AF65-F5344CB8AC3E}">
        <p14:creationId xmlns:p14="http://schemas.microsoft.com/office/powerpoint/2010/main" val="2683870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F34B-6638-4478-BC00-2EFA81975642}"/>
              </a:ext>
            </a:extLst>
          </p:cNvPr>
          <p:cNvSpPr>
            <a:spLocks noGrp="1"/>
          </p:cNvSpPr>
          <p:nvPr>
            <p:ph type="title"/>
          </p:nvPr>
        </p:nvSpPr>
        <p:spPr>
          <a:xfrm>
            <a:off x="517525" y="0"/>
            <a:ext cx="8207375" cy="1336079"/>
          </a:xfrm>
        </p:spPr>
        <p:txBody>
          <a:bodyPr>
            <a:normAutofit/>
          </a:bodyPr>
          <a:lstStyle/>
          <a:p>
            <a:pPr algn="ctr"/>
            <a:r>
              <a:rPr lang="en-US" b="1" dirty="0">
                <a:latin typeface="+mn-lt"/>
              </a:rPr>
              <a:t>How much charging capacity can you provide and when can you provide it?</a:t>
            </a:r>
          </a:p>
        </p:txBody>
      </p:sp>
      <p:sp>
        <p:nvSpPr>
          <p:cNvPr id="3" name="Content Placeholder 2">
            <a:extLst>
              <a:ext uri="{FF2B5EF4-FFF2-40B4-BE49-F238E27FC236}">
                <a16:creationId xmlns:a16="http://schemas.microsoft.com/office/drawing/2014/main" id="{A0CA39F8-5C5D-4E65-9787-7B14D59082C1}"/>
              </a:ext>
            </a:extLst>
          </p:cNvPr>
          <p:cNvSpPr>
            <a:spLocks noGrp="1"/>
          </p:cNvSpPr>
          <p:nvPr>
            <p:ph idx="1"/>
          </p:nvPr>
        </p:nvSpPr>
        <p:spPr>
          <a:xfrm>
            <a:off x="228600" y="1770742"/>
            <a:ext cx="9144000" cy="5087257"/>
          </a:xfrm>
        </p:spPr>
        <p:txBody>
          <a:bodyPr>
            <a:normAutofit/>
          </a:bodyPr>
          <a:lstStyle/>
          <a:p>
            <a:pPr marL="196454" indent="0">
              <a:buNone/>
            </a:pPr>
            <a:r>
              <a:rPr lang="en-US" sz="2000" b="1" dirty="0"/>
              <a:t>How much?</a:t>
            </a:r>
          </a:p>
          <a:p>
            <a:pPr lvl="1"/>
            <a:r>
              <a:rPr lang="en-US" sz="2000" dirty="0"/>
              <a:t>Is any parking already served by electrical outlets? (probably no)</a:t>
            </a:r>
          </a:p>
          <a:p>
            <a:pPr lvl="1"/>
            <a:r>
              <a:rPr lang="en-US" sz="2000" dirty="0"/>
              <a:t>How many parking spots are close to existing electrical panels?</a:t>
            </a:r>
          </a:p>
          <a:p>
            <a:pPr lvl="1"/>
            <a:r>
              <a:rPr lang="en-US" sz="2000" dirty="0"/>
              <a:t>Do you plan to shuffle vehicles at charging spots with high kW, or</a:t>
            </a:r>
          </a:p>
          <a:p>
            <a:pPr lvl="1"/>
            <a:r>
              <a:rPr lang="en-US" sz="2000" dirty="0"/>
              <a:t>Are you going to assign/rent parking for a day, week, month, year?</a:t>
            </a:r>
          </a:p>
          <a:p>
            <a:pPr lvl="1"/>
            <a:r>
              <a:rPr lang="en-US" sz="2000" dirty="0"/>
              <a:t>What is your </a:t>
            </a:r>
            <a:r>
              <a:rPr lang="en-US" sz="2000" dirty="0" err="1"/>
              <a:t>your</a:t>
            </a:r>
            <a:r>
              <a:rPr lang="en-US" sz="2000" dirty="0"/>
              <a:t> property’s excess capacity on peak days?</a:t>
            </a:r>
          </a:p>
          <a:p>
            <a:pPr lvl="1"/>
            <a:r>
              <a:rPr lang="en-US" sz="2000" dirty="0"/>
              <a:t>Will those considering PEVs know how many can be served</a:t>
            </a:r>
            <a:r>
              <a:rPr lang="en-US" sz="2000" dirty="0" smtClean="0"/>
              <a:t>?</a:t>
            </a:r>
          </a:p>
          <a:p>
            <a:pPr lvl="1"/>
            <a:endParaRPr lang="en-US" sz="2000" dirty="0"/>
          </a:p>
          <a:p>
            <a:pPr lvl="1"/>
            <a:endParaRPr lang="en-US" sz="2000" dirty="0"/>
          </a:p>
          <a:p>
            <a:pPr marL="196454" indent="0">
              <a:buNone/>
            </a:pPr>
            <a:r>
              <a:rPr lang="en-US" sz="2000" b="1" dirty="0"/>
              <a:t>When?</a:t>
            </a:r>
          </a:p>
          <a:p>
            <a:pPr lvl="1"/>
            <a:r>
              <a:rPr lang="en-US" sz="2000" dirty="0"/>
              <a:t>Will early arrivals be able to charge longer?  Late departures?</a:t>
            </a:r>
          </a:p>
          <a:p>
            <a:pPr lvl="1"/>
            <a:r>
              <a:rPr lang="en-US" sz="2000" dirty="0"/>
              <a:t>Will charging be allowed on weekends and holidays?  Late nights?</a:t>
            </a:r>
          </a:p>
          <a:p>
            <a:pPr lvl="1"/>
            <a:r>
              <a:rPr lang="en-US" sz="2000" dirty="0"/>
              <a:t>Are you going to curtail charging on peak days?</a:t>
            </a:r>
          </a:p>
        </p:txBody>
      </p:sp>
      <p:sp>
        <p:nvSpPr>
          <p:cNvPr id="4" name="Slide Number Placeholder 3">
            <a:extLst>
              <a:ext uri="{FF2B5EF4-FFF2-40B4-BE49-F238E27FC236}">
                <a16:creationId xmlns:a16="http://schemas.microsoft.com/office/drawing/2014/main" id="{28A9BF4B-E531-4151-9D90-7FA1EA65D73C}"/>
              </a:ext>
            </a:extLst>
          </p:cNvPr>
          <p:cNvSpPr>
            <a:spLocks noGrp="1"/>
          </p:cNvSpPr>
          <p:nvPr>
            <p:ph type="sldNum" sz="quarter" idx="12"/>
          </p:nvPr>
        </p:nvSpPr>
        <p:spPr/>
        <p:txBody>
          <a:bodyPr/>
          <a:lstStyle/>
          <a:p>
            <a:fld id="{D62A7F10-F85D-468B-9B9B-656CF179366D}" type="slidenum">
              <a:rPr lang="en-US" smtClean="0"/>
              <a:t>14</a:t>
            </a:fld>
            <a:endParaRPr lang="en-US"/>
          </a:p>
        </p:txBody>
      </p:sp>
    </p:spTree>
    <p:extLst>
      <p:ext uri="{BB962C8B-B14F-4D97-AF65-F5344CB8AC3E}">
        <p14:creationId xmlns:p14="http://schemas.microsoft.com/office/powerpoint/2010/main" val="3517184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613257" y="537553"/>
            <a:ext cx="6331857" cy="422631"/>
          </a:xfrm>
        </p:spPr>
        <p:txBody>
          <a:bodyPr>
            <a:noAutofit/>
          </a:bodyPr>
          <a:lstStyle/>
          <a:p>
            <a:pPr eaLnBrk="1" hangingPunct="1"/>
            <a:r>
              <a:rPr lang="en-US" sz="3200" dirty="0" smtClean="0">
                <a:ea typeface="ＭＳ Ｐゴシック" pitchFamily="-65" charset="-128"/>
              </a:rPr>
              <a:t>Getting Started: PEV Handbooks</a:t>
            </a:r>
          </a:p>
        </p:txBody>
      </p:sp>
      <p:sp>
        <p:nvSpPr>
          <p:cNvPr id="5" name="Content Placeholder 4"/>
          <p:cNvSpPr>
            <a:spLocks noGrp="1"/>
          </p:cNvSpPr>
          <p:nvPr>
            <p:ph idx="1"/>
          </p:nvPr>
        </p:nvSpPr>
        <p:spPr>
          <a:xfrm>
            <a:off x="304800" y="1088571"/>
            <a:ext cx="4232568" cy="2206171"/>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b="1" dirty="0" smtClean="0">
                <a:latin typeface="Arial Narrow" panose="020B0606020202030204" pitchFamily="34" charset="0"/>
              </a:rPr>
              <a:t>Helpful Resource:</a:t>
            </a:r>
          </a:p>
          <a:p>
            <a:pPr marL="0" indent="0" algn="ctr">
              <a:buNone/>
            </a:pPr>
            <a:endParaRPr lang="en-US" sz="1800" b="1" dirty="0" smtClean="0">
              <a:latin typeface="Arial Narrow" panose="020B0606020202030204" pitchFamily="34" charset="0"/>
            </a:endParaRPr>
          </a:p>
          <a:p>
            <a:pPr marL="0" indent="0" algn="ctr">
              <a:buNone/>
            </a:pPr>
            <a:r>
              <a:rPr lang="en-US" sz="1800" b="1" i="1" dirty="0" smtClean="0">
                <a:latin typeface="Arial Narrow" panose="020B0606020202030204" pitchFamily="34" charset="0"/>
              </a:rPr>
              <a:t>Clean Cities PEV Handbooks</a:t>
            </a:r>
            <a:r>
              <a:rPr lang="en-US" sz="1800" dirty="0" smtClean="0">
                <a:latin typeface="Arial Narrow" panose="020B0606020202030204" pitchFamily="34" charset="0"/>
              </a:rPr>
              <a:t> are great resources for fleet managers, station owners, and individuals who are ready to start using PEVs and infrastructure.</a:t>
            </a:r>
            <a:endParaRPr lang="en-US" sz="1800" dirty="0">
              <a:latin typeface="Arial Narrow" panose="020B060602020203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365" y="748869"/>
            <a:ext cx="2667000" cy="343180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186" y="3036678"/>
            <a:ext cx="2458765" cy="317420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464770"/>
            <a:ext cx="2587891" cy="3353793"/>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230835" y="4181677"/>
            <a:ext cx="3954666" cy="457200"/>
          </a:xfrm>
          <a:prstGeom prst="rect">
            <a:avLst/>
          </a:prstGeom>
        </p:spPr>
        <p:txBody>
          <a:bodyPr vert="horz" wrap="none" lIns="91440" tIns="45720" rIns="91440" bIns="45720" rtlCol="0">
            <a:noAutofit/>
          </a:bodyPr>
          <a:lstStyle/>
          <a:p>
            <a:pPr defTabSz="457200" fontAlgn="auto">
              <a:spcBef>
                <a:spcPct val="20000"/>
              </a:spcBef>
              <a:spcAft>
                <a:spcPts val="0"/>
              </a:spcAft>
            </a:pPr>
            <a:r>
              <a:rPr lang="en-US" sz="2200" b="1" i="1" dirty="0" smtClean="0">
                <a:latin typeface="Arial Narrow"/>
                <a:ea typeface="+mn-ea"/>
                <a:cs typeface="Arial Narrow"/>
              </a:rPr>
              <a:t>afdc.energy.gov/publications</a:t>
            </a:r>
            <a:endParaRPr kumimoji="0" lang="en-US" sz="2200" b="1" i="1" u="none" strike="noStrike" kern="1200" cap="none" spc="0" normalizeH="0" baseline="0" noProof="0" dirty="0" smtClean="0">
              <a:ln>
                <a:noFill/>
              </a:ln>
              <a:effectLst/>
              <a:uLnTx/>
              <a:uFillTx/>
              <a:latin typeface="Arial Narrow"/>
              <a:ea typeface="+mn-ea"/>
              <a:cs typeface="Arial Narrow"/>
            </a:endParaRPr>
          </a:p>
        </p:txBody>
      </p:sp>
      <p:sp>
        <p:nvSpPr>
          <p:cNvPr id="2" name="Rectangle 1"/>
          <p:cNvSpPr/>
          <p:nvPr/>
        </p:nvSpPr>
        <p:spPr>
          <a:xfrm flipH="1">
            <a:off x="304799" y="4638877"/>
            <a:ext cx="3880699" cy="1840504"/>
          </a:xfrm>
          <a:prstGeom prst="rect">
            <a:avLst/>
          </a:prstGeom>
        </p:spPr>
        <p:txBody>
          <a:bodyPr wrap="square">
            <a:spAutoFit/>
          </a:bodyPr>
          <a:lstStyle/>
          <a:p>
            <a:pPr>
              <a:spcBef>
                <a:spcPct val="20000"/>
              </a:spcBef>
            </a:pPr>
            <a:r>
              <a:rPr lang="en-US" sz="2800" b="1" dirty="0">
                <a:solidFill>
                  <a:srgbClr val="50565C"/>
                </a:solidFill>
              </a:rPr>
              <a:t>Workplace Charging Materials</a:t>
            </a:r>
          </a:p>
          <a:p>
            <a:pPr>
              <a:spcBef>
                <a:spcPct val="20000"/>
              </a:spcBef>
              <a:spcAft>
                <a:spcPts val="1600"/>
              </a:spcAft>
            </a:pPr>
            <a:r>
              <a:rPr lang="en-US" b="1" dirty="0">
                <a:solidFill>
                  <a:srgbClr val="50565C"/>
                </a:solidFill>
                <a:latin typeface="Arial" pitchFamily="34" charset="0"/>
                <a:cs typeface="Arial" pitchFamily="34" charset="0"/>
                <a:hlinkClick r:id="rId6"/>
              </a:rPr>
              <a:t>https://cleancities.energy.gov/technical-assistance/workplace-charging/</a:t>
            </a:r>
            <a:endParaRPr lang="en-US" b="1" dirty="0">
              <a:solidFill>
                <a:srgbClr val="50565C"/>
              </a:solidFill>
              <a:latin typeface="Arial" pitchFamily="34" charset="0"/>
              <a:cs typeface="Arial" pitchFamily="34" charset="0"/>
            </a:endParaRPr>
          </a:p>
        </p:txBody>
      </p:sp>
    </p:spTree>
    <p:extLst>
      <p:ext uri="{BB962C8B-B14F-4D97-AF65-F5344CB8AC3E}">
        <p14:creationId xmlns:p14="http://schemas.microsoft.com/office/powerpoint/2010/main" val="248719068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9349" y="-25885"/>
            <a:ext cx="8372901" cy="667657"/>
          </a:xfrm>
        </p:spPr>
        <p:txBody>
          <a:bodyPr>
            <a:normAutofit/>
          </a:bodyPr>
          <a:lstStyle/>
          <a:p>
            <a:r>
              <a:rPr lang="en-US" sz="3200" dirty="0" smtClean="0"/>
              <a:t> Tools</a:t>
            </a:r>
            <a:endParaRPr lang="en-US" sz="3200" dirty="0"/>
          </a:p>
        </p:txBody>
      </p:sp>
      <p:sp>
        <p:nvSpPr>
          <p:cNvPr id="15" name="TextBox 14"/>
          <p:cNvSpPr txBox="1"/>
          <p:nvPr/>
        </p:nvSpPr>
        <p:spPr>
          <a:xfrm>
            <a:off x="4712617" y="5486596"/>
            <a:ext cx="4062484" cy="457200"/>
          </a:xfrm>
          <a:prstGeom prst="rect">
            <a:avLst/>
          </a:prstGeom>
        </p:spPr>
        <p:txBody>
          <a:bodyPr vert="horz" wrap="none" lIns="91440" tIns="45720" rIns="91440" bIns="45720" rtlCol="0">
            <a:normAutofit fontScale="92500" lnSpcReduction="20000"/>
          </a:bodyPr>
          <a:lstStyle/>
          <a:p>
            <a:pPr defTabSz="457200" fontAlgn="auto">
              <a:spcBef>
                <a:spcPct val="20000"/>
              </a:spcBef>
              <a:spcAft>
                <a:spcPts val="0"/>
              </a:spcAft>
            </a:pPr>
            <a:r>
              <a:rPr lang="en-US" sz="3200" b="1" i="1" dirty="0">
                <a:latin typeface="Arial Narrow"/>
                <a:ea typeface="+mn-ea"/>
                <a:cs typeface="Arial Narrow"/>
              </a:rPr>
              <a:t>afdc.energy.gov/tools</a:t>
            </a:r>
            <a:endParaRPr kumimoji="0" lang="en-US" sz="3200" b="1" i="1" u="none" strike="noStrike" kern="1200" cap="none" spc="0" normalizeH="0" baseline="0" noProof="0" dirty="0" smtClean="0">
              <a:ln>
                <a:noFill/>
              </a:ln>
              <a:effectLst/>
              <a:uLnTx/>
              <a:uFillTx/>
              <a:latin typeface="Arial Narrow"/>
              <a:ea typeface="+mn-ea"/>
              <a:cs typeface="Arial Narrow"/>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19199"/>
            <a:ext cx="4038600" cy="406404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657206"/>
            <a:ext cx="3288126" cy="279234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62300"/>
          <a:stretch/>
        </p:blipFill>
        <p:spPr>
          <a:xfrm>
            <a:off x="457201" y="1001487"/>
            <a:ext cx="3516725" cy="2351313"/>
          </a:xfrm>
          <a:prstGeom prst="rect">
            <a:avLst/>
          </a:prstGeom>
        </p:spPr>
      </p:pic>
    </p:spTree>
    <p:extLst>
      <p:ext uri="{BB962C8B-B14F-4D97-AF65-F5344CB8AC3E}">
        <p14:creationId xmlns:p14="http://schemas.microsoft.com/office/powerpoint/2010/main" val="1309479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5" y="71009"/>
            <a:ext cx="9135687" cy="1422117"/>
          </a:xfrm>
        </p:spPr>
        <p:txBody>
          <a:bodyPr/>
          <a:lstStyle/>
          <a:p>
            <a:r>
              <a:rPr lang="en-US" sz="2400" i="1" dirty="0" err="1"/>
              <a:t>EVolution</a:t>
            </a:r>
            <a:r>
              <a:rPr lang="en-US" sz="2400" i="1" dirty="0"/>
              <a:t>: </a:t>
            </a:r>
            <a:r>
              <a:rPr lang="en-US" sz="2400" i="1" dirty="0" smtClean="0"/>
              <a:t>Education on E-Drive Vehicles</a:t>
            </a:r>
            <a:r>
              <a:rPr lang="en-US" sz="2400" dirty="0" smtClean="0"/>
              <a:t>: </a:t>
            </a:r>
            <a:r>
              <a:rPr lang="en-US" sz="2400" dirty="0"/>
              <a:t>6 Interactive Steps leads to customized results and information </a:t>
            </a:r>
            <a:r>
              <a:rPr lang="en-US" sz="1800" dirty="0">
                <a:hlinkClick r:id="rId3"/>
              </a:rPr>
              <a:t>http://evolution.es.anl.gov</a:t>
            </a:r>
            <a:r>
              <a:rPr lang="en-US" sz="1800" dirty="0"/>
              <a:t/>
            </a:r>
            <a:br>
              <a:rPr lang="en-US" sz="1800" dirty="0"/>
            </a:br>
            <a:endParaRPr lang="en-US" sz="1800" cap="none" dirty="0"/>
          </a:p>
        </p:txBody>
      </p:sp>
      <p:sp>
        <p:nvSpPr>
          <p:cNvPr id="5" name="Slide Number Placeholder 4"/>
          <p:cNvSpPr>
            <a:spLocks noGrp="1"/>
          </p:cNvSpPr>
          <p:nvPr>
            <p:ph type="sldNum" sz="quarter" idx="13"/>
          </p:nvPr>
        </p:nvSpPr>
        <p:spPr/>
        <p:txBody>
          <a:bodyPr/>
          <a:lstStyle/>
          <a:p>
            <a:pPr defTabSz="914378"/>
            <a:fld id="{AEFAAC5A-9C4F-4278-920D-DF2BAB595749}" type="slidenum">
              <a:rPr lang="en-US">
                <a:solidFill>
                  <a:srgbClr val="FFFFFF">
                    <a:lumMod val="50000"/>
                  </a:srgbClr>
                </a:solidFill>
                <a:latin typeface="Arial"/>
              </a:rPr>
              <a:pPr defTabSz="914378"/>
              <a:t>17</a:t>
            </a:fld>
            <a:endParaRPr lang="en-US" dirty="0">
              <a:solidFill>
                <a:srgbClr val="FFFFFF">
                  <a:lumMod val="50000"/>
                </a:srgbClr>
              </a:solidFill>
              <a:latin typeface="Arial"/>
            </a:endParaRPr>
          </a:p>
        </p:txBody>
      </p:sp>
      <p:grpSp>
        <p:nvGrpSpPr>
          <p:cNvPr id="7" name="Group 6"/>
          <p:cNvGrpSpPr/>
          <p:nvPr/>
        </p:nvGrpSpPr>
        <p:grpSpPr>
          <a:xfrm>
            <a:off x="559616" y="3269566"/>
            <a:ext cx="4906624" cy="885860"/>
            <a:chOff x="402185" y="495033"/>
            <a:chExt cx="3823854" cy="888629"/>
          </a:xfrm>
        </p:grpSpPr>
        <p:sp>
          <p:nvSpPr>
            <p:cNvPr id="4" name="Rounded Rectangle 3"/>
            <p:cNvSpPr/>
            <p:nvPr/>
          </p:nvSpPr>
          <p:spPr>
            <a:xfrm>
              <a:off x="402185" y="556410"/>
              <a:ext cx="3823854" cy="827252"/>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US">
                <a:solidFill>
                  <a:srgbClr val="FFFFFF"/>
                </a:solidFill>
                <a:latin typeface="Arial"/>
              </a:endParaRPr>
            </a:p>
          </p:txBody>
        </p:sp>
        <p:sp>
          <p:nvSpPr>
            <p:cNvPr id="6" name="TextBox 5"/>
            <p:cNvSpPr txBox="1"/>
            <p:nvPr/>
          </p:nvSpPr>
          <p:spPr>
            <a:xfrm>
              <a:off x="474137" y="495033"/>
              <a:ext cx="3745414" cy="864468"/>
            </a:xfrm>
            <a:prstGeom prst="rect">
              <a:avLst/>
            </a:prstGeom>
            <a:noFill/>
          </p:spPr>
          <p:txBody>
            <a:bodyPr wrap="square" rtlCol="0">
              <a:spAutoFit/>
            </a:bodyPr>
            <a:lstStyle/>
            <a:p>
              <a:pPr defTabSz="914378"/>
              <a:r>
                <a:rPr lang="en-US" sz="1400" b="1" dirty="0">
                  <a:solidFill>
                    <a:srgbClr val="47484A"/>
                  </a:solidFill>
                  <a:latin typeface="Arial"/>
                </a:rPr>
                <a:t>Travel and Charging</a:t>
              </a:r>
            </a:p>
            <a:p>
              <a:pPr indent="-285743" defTabSz="914378">
                <a:buFont typeface="Arial" panose="020B0604020202020204" pitchFamily="34" charset="0"/>
                <a:buChar char="•"/>
              </a:pPr>
              <a:r>
                <a:rPr lang="en-US" sz="1200" dirty="0">
                  <a:solidFill>
                    <a:srgbClr val="47484A"/>
                  </a:solidFill>
                  <a:latin typeface="Arial"/>
                </a:rPr>
                <a:t>Workday travel and other travel (speed, duration, </a:t>
              </a:r>
              <a:r>
                <a:rPr lang="en-US" sz="1200" dirty="0" err="1">
                  <a:solidFill>
                    <a:srgbClr val="47484A"/>
                  </a:solidFill>
                  <a:latin typeface="Arial"/>
                </a:rPr>
                <a:t>etc</a:t>
              </a:r>
              <a:r>
                <a:rPr lang="en-US" sz="1200" dirty="0">
                  <a:solidFill>
                    <a:srgbClr val="47484A"/>
                  </a:solidFill>
                  <a:latin typeface="Arial"/>
                </a:rPr>
                <a:t>)</a:t>
              </a:r>
            </a:p>
            <a:p>
              <a:pPr indent="-285743" defTabSz="914378">
                <a:buFont typeface="Arial" panose="020B0604020202020204" pitchFamily="34" charset="0"/>
                <a:buChar char="•"/>
              </a:pPr>
              <a:r>
                <a:rPr lang="en-US" sz="1200" dirty="0">
                  <a:solidFill>
                    <a:srgbClr val="47484A"/>
                  </a:solidFill>
                  <a:latin typeface="Arial"/>
                </a:rPr>
                <a:t>Home, workplace and other charging (duration, charger type)</a:t>
              </a:r>
            </a:p>
            <a:p>
              <a:pPr indent="-285743" defTabSz="914378">
                <a:buFont typeface="Arial" panose="020B0604020202020204" pitchFamily="34" charset="0"/>
                <a:buChar char="•"/>
              </a:pPr>
              <a:r>
                <a:rPr lang="en-US" sz="1200" dirty="0">
                  <a:solidFill>
                    <a:srgbClr val="47484A"/>
                  </a:solidFill>
                  <a:latin typeface="Arial"/>
                </a:rPr>
                <a:t>Other information (financial, ownership, </a:t>
              </a:r>
              <a:r>
                <a:rPr lang="en-US" sz="1200" dirty="0" err="1">
                  <a:solidFill>
                    <a:srgbClr val="47484A"/>
                  </a:solidFill>
                  <a:latin typeface="Arial"/>
                </a:rPr>
                <a:t>etc</a:t>
              </a:r>
              <a:r>
                <a:rPr lang="en-US" sz="1200" dirty="0">
                  <a:solidFill>
                    <a:srgbClr val="47484A"/>
                  </a:solidFill>
                  <a:latin typeface="Arial"/>
                </a:rPr>
                <a:t>)</a:t>
              </a:r>
            </a:p>
          </p:txBody>
        </p:sp>
      </p:grpSp>
      <p:grpSp>
        <p:nvGrpSpPr>
          <p:cNvPr id="16" name="Group 15"/>
          <p:cNvGrpSpPr/>
          <p:nvPr/>
        </p:nvGrpSpPr>
        <p:grpSpPr>
          <a:xfrm>
            <a:off x="556335" y="1371708"/>
            <a:ext cx="5095718" cy="885921"/>
            <a:chOff x="4558789" y="851305"/>
            <a:chExt cx="3687043" cy="901124"/>
          </a:xfrm>
        </p:grpSpPr>
        <p:sp>
          <p:nvSpPr>
            <p:cNvPr id="8" name="Rounded Rectangle 7"/>
            <p:cNvSpPr/>
            <p:nvPr/>
          </p:nvSpPr>
          <p:spPr>
            <a:xfrm>
              <a:off x="4558789" y="874964"/>
              <a:ext cx="3537460" cy="877465"/>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US">
                <a:solidFill>
                  <a:srgbClr val="FFFFFF"/>
                </a:solidFill>
                <a:latin typeface="Arial"/>
              </a:endParaRPr>
            </a:p>
          </p:txBody>
        </p:sp>
        <p:sp>
          <p:nvSpPr>
            <p:cNvPr id="9" name="TextBox 8"/>
            <p:cNvSpPr txBox="1"/>
            <p:nvPr/>
          </p:nvSpPr>
          <p:spPr>
            <a:xfrm>
              <a:off x="4616444" y="851305"/>
              <a:ext cx="3629388" cy="876563"/>
            </a:xfrm>
            <a:prstGeom prst="rect">
              <a:avLst/>
            </a:prstGeom>
            <a:noFill/>
          </p:spPr>
          <p:txBody>
            <a:bodyPr wrap="square" rtlCol="0">
              <a:spAutoFit/>
            </a:bodyPr>
            <a:lstStyle/>
            <a:p>
              <a:pPr defTabSz="914378"/>
              <a:r>
                <a:rPr lang="en-US" sz="1400" b="1" dirty="0">
                  <a:solidFill>
                    <a:srgbClr val="47484A"/>
                  </a:solidFill>
                  <a:latin typeface="Arial"/>
                </a:rPr>
                <a:t>Vehicle Selection </a:t>
              </a:r>
            </a:p>
            <a:p>
              <a:pPr marL="285743" indent="-285743" defTabSz="914378">
                <a:buFont typeface="Arial" panose="020B0604020202020204" pitchFamily="34" charset="0"/>
                <a:buChar char="•"/>
              </a:pPr>
              <a:r>
                <a:rPr lang="en-US" sz="1200" dirty="0">
                  <a:solidFill>
                    <a:srgbClr val="47484A"/>
                  </a:solidFill>
                  <a:latin typeface="Arial"/>
                </a:rPr>
                <a:t>Type, size, seats, price range </a:t>
              </a:r>
            </a:p>
            <a:p>
              <a:pPr marL="285743" indent="-285743" defTabSz="914378">
                <a:buFont typeface="Arial" panose="020B0604020202020204" pitchFamily="34" charset="0"/>
                <a:buChar char="•"/>
              </a:pPr>
              <a:r>
                <a:rPr lang="en-US" sz="1200" dirty="0">
                  <a:solidFill>
                    <a:srgbClr val="47484A"/>
                  </a:solidFill>
                  <a:latin typeface="Arial"/>
                </a:rPr>
                <a:t>Comparison across powertrains, maker and models</a:t>
              </a:r>
            </a:p>
            <a:p>
              <a:pPr marL="285743" indent="-285743" defTabSz="914378">
                <a:buFont typeface="Arial" panose="020B0604020202020204" pitchFamily="34" charset="0"/>
                <a:buChar char="•"/>
              </a:pPr>
              <a:r>
                <a:rPr lang="en-US" sz="1200" dirty="0">
                  <a:solidFill>
                    <a:srgbClr val="47484A"/>
                  </a:solidFill>
                  <a:latin typeface="Arial"/>
                </a:rPr>
                <a:t>Allows for 2 alternative powertrains compared to ICE</a:t>
              </a:r>
            </a:p>
          </p:txBody>
        </p:sp>
      </p:grpSp>
      <p:grpSp>
        <p:nvGrpSpPr>
          <p:cNvPr id="17" name="Group 16"/>
          <p:cNvGrpSpPr/>
          <p:nvPr/>
        </p:nvGrpSpPr>
        <p:grpSpPr>
          <a:xfrm>
            <a:off x="536936" y="2271343"/>
            <a:ext cx="5214507" cy="1046440"/>
            <a:chOff x="4650576" y="2171153"/>
            <a:chExt cx="3743646" cy="1141671"/>
          </a:xfrm>
        </p:grpSpPr>
        <p:sp>
          <p:nvSpPr>
            <p:cNvPr id="10" name="Rounded Rectangle 9"/>
            <p:cNvSpPr/>
            <p:nvPr/>
          </p:nvSpPr>
          <p:spPr>
            <a:xfrm>
              <a:off x="4650576" y="2191150"/>
              <a:ext cx="3567444" cy="1102446"/>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US">
                <a:solidFill>
                  <a:srgbClr val="FFFFFF"/>
                </a:solidFill>
                <a:latin typeface="Arial"/>
              </a:endParaRPr>
            </a:p>
          </p:txBody>
        </p:sp>
        <p:sp>
          <p:nvSpPr>
            <p:cNvPr id="11" name="TextBox 10"/>
            <p:cNvSpPr txBox="1"/>
            <p:nvPr/>
          </p:nvSpPr>
          <p:spPr>
            <a:xfrm>
              <a:off x="4721710" y="2171153"/>
              <a:ext cx="3672512" cy="1141671"/>
            </a:xfrm>
            <a:prstGeom prst="rect">
              <a:avLst/>
            </a:prstGeom>
            <a:noFill/>
          </p:spPr>
          <p:txBody>
            <a:bodyPr wrap="square" rtlCol="0">
              <a:spAutoFit/>
            </a:bodyPr>
            <a:lstStyle/>
            <a:p>
              <a:pPr defTabSz="914378"/>
              <a:r>
                <a:rPr lang="en-US" sz="1400" b="1" dirty="0">
                  <a:solidFill>
                    <a:srgbClr val="47484A"/>
                  </a:solidFill>
                  <a:latin typeface="Arial"/>
                </a:rPr>
                <a:t>Location Details (Specific to </a:t>
              </a:r>
              <a:r>
                <a:rPr lang="en-US" sz="1400" b="1" dirty="0" err="1">
                  <a:solidFill>
                    <a:srgbClr val="47484A"/>
                  </a:solidFill>
                  <a:latin typeface="Arial"/>
                </a:rPr>
                <a:t>zipcode</a:t>
              </a:r>
              <a:r>
                <a:rPr lang="en-US" sz="1400" b="1" dirty="0">
                  <a:solidFill>
                    <a:srgbClr val="47484A"/>
                  </a:solidFill>
                  <a:latin typeface="Arial"/>
                </a:rPr>
                <a:t>)</a:t>
              </a:r>
            </a:p>
            <a:p>
              <a:pPr marL="285743" indent="-285743" defTabSz="914378">
                <a:buFont typeface="Arial" panose="020B0604020202020204" pitchFamily="34" charset="0"/>
                <a:buChar char="•"/>
              </a:pPr>
              <a:r>
                <a:rPr lang="en-US" sz="1200" dirty="0">
                  <a:solidFill>
                    <a:srgbClr val="47484A"/>
                  </a:solidFill>
                  <a:latin typeface="Arial"/>
                </a:rPr>
                <a:t>Timely fuel price (gasoline, electricity)</a:t>
              </a:r>
            </a:p>
            <a:p>
              <a:pPr marL="285743" indent="-285743" defTabSz="914378">
                <a:buFont typeface="Arial" panose="020B0604020202020204" pitchFamily="34" charset="0"/>
                <a:buChar char="•"/>
              </a:pPr>
              <a:r>
                <a:rPr lang="en-US" sz="1200" dirty="0">
                  <a:solidFill>
                    <a:srgbClr val="47484A"/>
                  </a:solidFill>
                  <a:latin typeface="Arial"/>
                </a:rPr>
                <a:t>Average travel time, speed </a:t>
              </a:r>
            </a:p>
            <a:p>
              <a:pPr marL="285743" indent="-285743" defTabSz="914378">
                <a:buFont typeface="Arial" panose="020B0604020202020204" pitchFamily="34" charset="0"/>
                <a:buChar char="•"/>
              </a:pPr>
              <a:r>
                <a:rPr lang="en-US" sz="1200" dirty="0">
                  <a:solidFill>
                    <a:srgbClr val="47484A"/>
                  </a:solidFill>
                  <a:latin typeface="Arial"/>
                </a:rPr>
                <a:t>Links to Workplace/Public charging locations</a:t>
              </a:r>
            </a:p>
            <a:p>
              <a:pPr marL="285743" indent="-285743" defTabSz="914378">
                <a:buFont typeface="Arial" panose="020B0604020202020204" pitchFamily="34" charset="0"/>
                <a:buChar char="•"/>
              </a:pPr>
              <a:r>
                <a:rPr lang="en-US" sz="1200" dirty="0">
                  <a:solidFill>
                    <a:srgbClr val="47484A"/>
                  </a:solidFill>
                  <a:latin typeface="Arial"/>
                </a:rPr>
                <a:t>Links to local incentives</a:t>
              </a:r>
            </a:p>
          </p:txBody>
        </p:sp>
      </p:grpSp>
      <p:grpSp>
        <p:nvGrpSpPr>
          <p:cNvPr id="15" name="Group 14"/>
          <p:cNvGrpSpPr/>
          <p:nvPr/>
        </p:nvGrpSpPr>
        <p:grpSpPr>
          <a:xfrm>
            <a:off x="559616" y="5011336"/>
            <a:ext cx="4962513" cy="928415"/>
            <a:chOff x="151944" y="3788116"/>
            <a:chExt cx="4814531" cy="974571"/>
          </a:xfrm>
        </p:grpSpPr>
        <p:sp>
          <p:nvSpPr>
            <p:cNvPr id="12" name="Rounded Rectangle 11"/>
            <p:cNvSpPr/>
            <p:nvPr/>
          </p:nvSpPr>
          <p:spPr>
            <a:xfrm>
              <a:off x="151944" y="3858455"/>
              <a:ext cx="4814531" cy="904232"/>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US">
                <a:solidFill>
                  <a:srgbClr val="FFFFFF"/>
                </a:solidFill>
                <a:latin typeface="Arial"/>
              </a:endParaRPr>
            </a:p>
          </p:txBody>
        </p:sp>
        <p:sp>
          <p:nvSpPr>
            <p:cNvPr id="13" name="TextBox 12"/>
            <p:cNvSpPr txBox="1"/>
            <p:nvPr/>
          </p:nvSpPr>
          <p:spPr>
            <a:xfrm>
              <a:off x="226068" y="3788116"/>
              <a:ext cx="3629740" cy="904617"/>
            </a:xfrm>
            <a:prstGeom prst="rect">
              <a:avLst/>
            </a:prstGeom>
            <a:noFill/>
          </p:spPr>
          <p:txBody>
            <a:bodyPr wrap="square" rtlCol="0">
              <a:spAutoFit/>
            </a:bodyPr>
            <a:lstStyle/>
            <a:p>
              <a:pPr defTabSz="914378"/>
              <a:r>
                <a:rPr lang="en-US" sz="1400" b="1" dirty="0">
                  <a:solidFill>
                    <a:srgbClr val="47484A"/>
                  </a:solidFill>
                  <a:latin typeface="Arial"/>
                </a:rPr>
                <a:t>Outputs</a:t>
              </a:r>
            </a:p>
            <a:p>
              <a:pPr marL="285743" indent="-285743" defTabSz="914378">
                <a:buFont typeface="Arial" panose="020B0604020202020204" pitchFamily="34" charset="0"/>
                <a:buChar char="•"/>
              </a:pPr>
              <a:r>
                <a:rPr lang="en-US" sz="1200" dirty="0">
                  <a:solidFill>
                    <a:srgbClr val="47484A"/>
                  </a:solidFill>
                  <a:latin typeface="Arial"/>
                </a:rPr>
                <a:t>Savings in $ and gallons</a:t>
              </a:r>
            </a:p>
            <a:p>
              <a:pPr marL="285743" indent="-285743" defTabSz="914378">
                <a:buFont typeface="Arial" panose="020B0604020202020204" pitchFamily="34" charset="0"/>
                <a:buChar char="•"/>
              </a:pPr>
              <a:r>
                <a:rPr lang="en-US" sz="1200" dirty="0">
                  <a:solidFill>
                    <a:srgbClr val="47484A"/>
                  </a:solidFill>
                  <a:latin typeface="Arial"/>
                </a:rPr>
                <a:t>Total Cost of Ownership </a:t>
              </a:r>
            </a:p>
            <a:p>
              <a:pPr marL="285743" indent="-285743" defTabSz="914378">
                <a:buFont typeface="Arial" panose="020B0604020202020204" pitchFamily="34" charset="0"/>
                <a:buChar char="•"/>
              </a:pPr>
              <a:r>
                <a:rPr lang="en-US" sz="1200" b="1" i="1" dirty="0">
                  <a:solidFill>
                    <a:srgbClr val="47484A"/>
                  </a:solidFill>
                  <a:latin typeface="Arial"/>
                </a:rPr>
                <a:t>Savings as a function of average speed</a:t>
              </a:r>
            </a:p>
          </p:txBody>
        </p:sp>
      </p:grpSp>
      <p:sp>
        <p:nvSpPr>
          <p:cNvPr id="18" name="Rounded Rectangle 17"/>
          <p:cNvSpPr/>
          <p:nvPr/>
        </p:nvSpPr>
        <p:spPr>
          <a:xfrm>
            <a:off x="551278" y="4199289"/>
            <a:ext cx="4914962" cy="841330"/>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US">
              <a:solidFill>
                <a:srgbClr val="FFFFFF"/>
              </a:solidFill>
              <a:latin typeface="Arial"/>
            </a:endParaRPr>
          </a:p>
        </p:txBody>
      </p:sp>
      <p:sp>
        <p:nvSpPr>
          <p:cNvPr id="19" name="TextBox 18"/>
          <p:cNvSpPr txBox="1"/>
          <p:nvPr/>
        </p:nvSpPr>
        <p:spPr>
          <a:xfrm>
            <a:off x="636017" y="4158616"/>
            <a:ext cx="4621134" cy="861774"/>
          </a:xfrm>
          <a:prstGeom prst="rect">
            <a:avLst/>
          </a:prstGeom>
          <a:noFill/>
        </p:spPr>
        <p:txBody>
          <a:bodyPr wrap="square" rtlCol="0">
            <a:spAutoFit/>
          </a:bodyPr>
          <a:lstStyle/>
          <a:p>
            <a:pPr defTabSz="914378"/>
            <a:r>
              <a:rPr lang="en-US" sz="1400" b="1" dirty="0">
                <a:solidFill>
                  <a:srgbClr val="47484A"/>
                </a:solidFill>
                <a:latin typeface="Arial"/>
              </a:rPr>
              <a:t>Educational Information about PEVs</a:t>
            </a:r>
          </a:p>
          <a:p>
            <a:pPr indent="-285743" defTabSz="914378">
              <a:buFont typeface="Arial" panose="020B0604020202020204" pitchFamily="34" charset="0"/>
              <a:buChar char="•"/>
            </a:pPr>
            <a:r>
              <a:rPr lang="en-US" sz="1200" dirty="0">
                <a:solidFill>
                  <a:srgbClr val="47484A"/>
                </a:solidFill>
                <a:latin typeface="Arial"/>
              </a:rPr>
              <a:t>Types of charging vs. Charging time</a:t>
            </a:r>
          </a:p>
          <a:p>
            <a:pPr indent="-285743" defTabSz="914378">
              <a:buFont typeface="Arial" panose="020B0604020202020204" pitchFamily="34" charset="0"/>
              <a:buChar char="•"/>
            </a:pPr>
            <a:r>
              <a:rPr lang="en-US" sz="1200" dirty="0">
                <a:solidFill>
                  <a:srgbClr val="47484A"/>
                </a:solidFill>
                <a:latin typeface="Arial"/>
              </a:rPr>
              <a:t>Weather Effects on performance and range</a:t>
            </a:r>
          </a:p>
          <a:p>
            <a:pPr indent="-285743" defTabSz="914378">
              <a:buFont typeface="Arial" panose="020B0604020202020204" pitchFamily="34" charset="0"/>
              <a:buChar char="•"/>
            </a:pPr>
            <a:r>
              <a:rPr lang="en-US" sz="1200" dirty="0">
                <a:solidFill>
                  <a:srgbClr val="47484A"/>
                </a:solidFill>
                <a:latin typeface="Arial"/>
              </a:rPr>
              <a:t>Energy saving depends on travel pattern, charging rate/time</a:t>
            </a:r>
          </a:p>
        </p:txBody>
      </p:sp>
      <p:pic>
        <p:nvPicPr>
          <p:cNvPr id="20" name="Picture 19"/>
          <p:cNvPicPr>
            <a:picLocks noChangeAspect="1"/>
          </p:cNvPicPr>
          <p:nvPr/>
        </p:nvPicPr>
        <p:blipFill rotWithShape="1">
          <a:blip r:embed="rId4"/>
          <a:srcRect l="26573" t="27950" r="41480" b="30724"/>
          <a:stretch/>
        </p:blipFill>
        <p:spPr>
          <a:xfrm>
            <a:off x="5513220" y="1405773"/>
            <a:ext cx="2108288" cy="1534116"/>
          </a:xfrm>
          <a:prstGeom prst="rect">
            <a:avLst/>
          </a:prstGeom>
        </p:spPr>
      </p:pic>
      <p:pic>
        <p:nvPicPr>
          <p:cNvPr id="3" name="Picture 2"/>
          <p:cNvPicPr>
            <a:picLocks noChangeAspect="1"/>
          </p:cNvPicPr>
          <p:nvPr/>
        </p:nvPicPr>
        <p:blipFill rotWithShape="1">
          <a:blip r:embed="rId5"/>
          <a:srcRect r="14856" b="2307"/>
          <a:stretch/>
        </p:blipFill>
        <p:spPr>
          <a:xfrm>
            <a:off x="5558565" y="2905824"/>
            <a:ext cx="2105614" cy="1334764"/>
          </a:xfrm>
          <a:prstGeom prst="rect">
            <a:avLst/>
          </a:prstGeom>
        </p:spPr>
      </p:pic>
      <p:pic>
        <p:nvPicPr>
          <p:cNvPr id="21" name="Picture 20"/>
          <p:cNvPicPr>
            <a:picLocks noChangeAspect="1"/>
          </p:cNvPicPr>
          <p:nvPr/>
        </p:nvPicPr>
        <p:blipFill rotWithShape="1">
          <a:blip r:embed="rId6"/>
          <a:srcRect b="61380"/>
          <a:stretch/>
        </p:blipFill>
        <p:spPr>
          <a:xfrm>
            <a:off x="7013944" y="2726100"/>
            <a:ext cx="2130057" cy="804526"/>
          </a:xfrm>
          <a:prstGeom prst="rect">
            <a:avLst/>
          </a:prstGeom>
        </p:spPr>
      </p:pic>
      <p:cxnSp>
        <p:nvCxnSpPr>
          <p:cNvPr id="26" name="Straight Arrow Connector 25"/>
          <p:cNvCxnSpPr/>
          <p:nvPr/>
        </p:nvCxnSpPr>
        <p:spPr>
          <a:xfrm flipV="1">
            <a:off x="5259540" y="2074319"/>
            <a:ext cx="392512" cy="32232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5452119" y="2824394"/>
            <a:ext cx="1439623" cy="1007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5445319" y="3253202"/>
            <a:ext cx="305832" cy="14954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rotWithShape="1">
          <a:blip r:embed="rId7"/>
          <a:srcRect l="20214" t="32751" r="38275" b="20302"/>
          <a:stretch/>
        </p:blipFill>
        <p:spPr>
          <a:xfrm>
            <a:off x="5846538" y="4199289"/>
            <a:ext cx="3297463" cy="2097733"/>
          </a:xfrm>
          <a:prstGeom prst="rect">
            <a:avLst/>
          </a:prstGeom>
        </p:spPr>
      </p:pic>
      <p:cxnSp>
        <p:nvCxnSpPr>
          <p:cNvPr id="25" name="Straight Arrow Connector 24"/>
          <p:cNvCxnSpPr>
            <a:stCxn id="12" idx="3"/>
          </p:cNvCxnSpPr>
          <p:nvPr/>
        </p:nvCxnSpPr>
        <p:spPr>
          <a:xfrm flipV="1">
            <a:off x="5522128" y="5356363"/>
            <a:ext cx="593750" cy="15268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290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49" y="462450"/>
            <a:ext cx="8372901" cy="828948"/>
          </a:xfrm>
        </p:spPr>
        <p:txBody>
          <a:bodyPr/>
          <a:lstStyle/>
          <a:p>
            <a:r>
              <a:rPr lang="en-US" dirty="0"/>
              <a:t>BEV and PHEV have lower annual emissions than national average due to cleaner electricity generation</a:t>
            </a:r>
          </a:p>
        </p:txBody>
      </p:sp>
      <p:sp>
        <p:nvSpPr>
          <p:cNvPr id="4" name="Text Placeholder 3"/>
          <p:cNvSpPr>
            <a:spLocks noGrp="1"/>
          </p:cNvSpPr>
          <p:nvPr>
            <p:ph type="body" sz="quarter" idx="12"/>
          </p:nvPr>
        </p:nvSpPr>
        <p:spPr/>
        <p:txBody>
          <a:bodyPr/>
          <a:lstStyle/>
          <a:p>
            <a:r>
              <a:rPr lang="en-US" dirty="0" smtClean="0"/>
              <a:t>Comparison from Argonne’s EVOLUTION tool</a:t>
            </a: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18</a:t>
            </a:fld>
            <a:endParaRPr lang="en-US" dirty="0"/>
          </a:p>
        </p:txBody>
      </p:sp>
      <p:grpSp>
        <p:nvGrpSpPr>
          <p:cNvPr id="8" name="Group 7"/>
          <p:cNvGrpSpPr/>
          <p:nvPr/>
        </p:nvGrpSpPr>
        <p:grpSpPr>
          <a:xfrm>
            <a:off x="457202" y="1706421"/>
            <a:ext cx="5409687" cy="3428419"/>
            <a:chOff x="457202" y="1932174"/>
            <a:chExt cx="6134775" cy="3877367"/>
          </a:xfrm>
        </p:grpSpPr>
        <p:pic>
          <p:nvPicPr>
            <p:cNvPr id="6" name="Picture 5"/>
            <p:cNvPicPr>
              <a:picLocks noChangeAspect="1"/>
            </p:cNvPicPr>
            <p:nvPr/>
          </p:nvPicPr>
          <p:blipFill>
            <a:blip r:embed="rId3"/>
            <a:stretch>
              <a:fillRect/>
            </a:stretch>
          </p:blipFill>
          <p:spPr>
            <a:xfrm>
              <a:off x="457202" y="1932174"/>
              <a:ext cx="6134775" cy="3877367"/>
            </a:xfrm>
            <a:prstGeom prst="rect">
              <a:avLst/>
            </a:prstGeom>
          </p:spPr>
        </p:pic>
        <p:pic>
          <p:nvPicPr>
            <p:cNvPr id="7" name="Picture 6"/>
            <p:cNvPicPr>
              <a:picLocks noChangeAspect="1"/>
            </p:cNvPicPr>
            <p:nvPr/>
          </p:nvPicPr>
          <p:blipFill rotWithShape="1">
            <a:blip r:embed="rId4"/>
            <a:srcRect t="3651" b="19350"/>
            <a:stretch/>
          </p:blipFill>
          <p:spPr>
            <a:xfrm>
              <a:off x="591189" y="4878845"/>
              <a:ext cx="1298980" cy="724156"/>
            </a:xfrm>
            <a:prstGeom prst="rect">
              <a:avLst/>
            </a:prstGeom>
          </p:spPr>
        </p:pic>
      </p:grpSp>
      <p:pic>
        <p:nvPicPr>
          <p:cNvPr id="9" name="Picture 8"/>
          <p:cNvPicPr>
            <a:picLocks noChangeAspect="1"/>
          </p:cNvPicPr>
          <p:nvPr/>
        </p:nvPicPr>
        <p:blipFill rotWithShape="1">
          <a:blip r:embed="rId5"/>
          <a:srcRect l="1" t="13812" r="48560" b="6419"/>
          <a:stretch/>
        </p:blipFill>
        <p:spPr>
          <a:xfrm>
            <a:off x="6156632" y="3942894"/>
            <a:ext cx="2673471" cy="1905873"/>
          </a:xfrm>
          <a:prstGeom prst="rect">
            <a:avLst/>
          </a:prstGeom>
        </p:spPr>
      </p:pic>
      <p:pic>
        <p:nvPicPr>
          <p:cNvPr id="10" name="Picture 9"/>
          <p:cNvPicPr>
            <a:picLocks noChangeAspect="1"/>
          </p:cNvPicPr>
          <p:nvPr/>
        </p:nvPicPr>
        <p:blipFill rotWithShape="1">
          <a:blip r:embed="rId5"/>
          <a:srcRect l="55396" t="20708" r="605"/>
          <a:stretch/>
        </p:blipFill>
        <p:spPr>
          <a:xfrm>
            <a:off x="6156632" y="1728057"/>
            <a:ext cx="2673471" cy="2214837"/>
          </a:xfrm>
          <a:prstGeom prst="rect">
            <a:avLst/>
          </a:prstGeom>
        </p:spPr>
      </p:pic>
      <p:sp>
        <p:nvSpPr>
          <p:cNvPr id="11" name="TextBox 10"/>
          <p:cNvSpPr txBox="1"/>
          <p:nvPr/>
        </p:nvSpPr>
        <p:spPr>
          <a:xfrm>
            <a:off x="6419209" y="1398644"/>
            <a:ext cx="2098825" cy="307777"/>
          </a:xfrm>
          <a:prstGeom prst="rect">
            <a:avLst/>
          </a:prstGeom>
          <a:noFill/>
        </p:spPr>
        <p:txBody>
          <a:bodyPr wrap="square" rtlCol="0">
            <a:spAutoFit/>
          </a:bodyPr>
          <a:lstStyle/>
          <a:p>
            <a:r>
              <a:rPr lang="en-US" sz="1400" dirty="0" smtClean="0"/>
              <a:t>State Averages for IL</a:t>
            </a:r>
            <a:endParaRPr lang="en-US" sz="1400" dirty="0"/>
          </a:p>
        </p:txBody>
      </p:sp>
    </p:spTree>
    <p:extLst>
      <p:ext uri="{BB962C8B-B14F-4D97-AF65-F5344CB8AC3E}">
        <p14:creationId xmlns:p14="http://schemas.microsoft.com/office/powerpoint/2010/main" val="602798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Thanks!</a:t>
            </a:r>
          </a:p>
          <a:p>
            <a:r>
              <a:rPr lang="en-US" cap="none" dirty="0" smtClean="0"/>
              <a:t>Marcy Rood, mrood@anl.gov</a:t>
            </a:r>
            <a:endParaRPr lang="en-US" dirty="0"/>
          </a:p>
        </p:txBody>
      </p:sp>
      <p:sp>
        <p:nvSpPr>
          <p:cNvPr id="2" name="TextBox 1"/>
          <p:cNvSpPr txBox="1"/>
          <p:nvPr/>
        </p:nvSpPr>
        <p:spPr>
          <a:xfrm>
            <a:off x="455612" y="3198079"/>
            <a:ext cx="8232775" cy="267765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84A"/>
                </a:solidFill>
                <a:effectLst/>
                <a:uLnTx/>
                <a:uFillTx/>
                <a:latin typeface="Arial" panose="020B0604020202020204" pitchFamily="34" charset="0"/>
                <a:cs typeface="Arial" panose="020B0604020202020204" pitchFamily="34" charset="0"/>
              </a:rPr>
              <a:t>Disclaimer</a:t>
            </a:r>
            <a:endParaRPr kumimoji="0" lang="en-US" sz="1200" b="0" i="0" u="none" strike="noStrike" kern="1200" cap="none" spc="0" normalizeH="0" baseline="0" noProof="0" dirty="0">
              <a:ln>
                <a:noFill/>
              </a:ln>
              <a:solidFill>
                <a:srgbClr val="47484A"/>
              </a:solidFill>
              <a:effectLst/>
              <a:uLnTx/>
              <a:uFillTx/>
              <a:latin typeface="Arial" panose="020B0604020202020204" pitchFamily="34" charset="0"/>
              <a:cs typeface="Arial" panose="020B0604020202020204" pitchFamily="34" charset="0"/>
            </a:endParaRPr>
          </a:p>
          <a:p>
            <a:pPr lvl="0">
              <a:defRPr/>
            </a:pPr>
            <a:r>
              <a:rPr kumimoji="0" lang="en-US" sz="1100" b="0" i="0" u="none" strike="noStrike" kern="1200" cap="none" spc="0" normalizeH="0" baseline="0" noProof="0" dirty="0">
                <a:ln>
                  <a:noFill/>
                </a:ln>
                <a:solidFill>
                  <a:srgbClr val="47484A"/>
                </a:solidFill>
                <a:effectLst/>
                <a:uLnTx/>
                <a:uFillTx/>
                <a:latin typeface="Arial" panose="020B0604020202020204" pitchFamily="34" charset="0"/>
                <a:cs typeface="Arial" panose="020B0604020202020204" pitchFamily="34" charset="0"/>
              </a:rPr>
              <a:t>This presentation was prepared as an account of work sponsored by an agency of the United States Government. Neither the United States Government nor any agency thereof, nor </a:t>
            </a:r>
            <a:r>
              <a:rPr kumimoji="0" lang="en-US" sz="1100" b="0" i="0" u="none" strike="noStrike" kern="1200" cap="none" spc="0" normalizeH="0" baseline="0" noProof="0" dirty="0" err="1">
                <a:ln>
                  <a:noFill/>
                </a:ln>
                <a:solidFill>
                  <a:srgbClr val="47484A"/>
                </a:solidFill>
                <a:effectLst/>
                <a:uLnTx/>
                <a:uFillTx/>
                <a:latin typeface="Arial" panose="020B0604020202020204" pitchFamily="34" charset="0"/>
                <a:cs typeface="Arial" panose="020B0604020202020204" pitchFamily="34" charset="0"/>
              </a:rPr>
              <a:t>UChicago</a:t>
            </a:r>
            <a:r>
              <a:rPr kumimoji="0" lang="en-US" sz="1100" b="0" i="0" u="none" strike="noStrike" kern="1200" cap="none" spc="0" normalizeH="0" baseline="0" noProof="0" dirty="0">
                <a:ln>
                  <a:noFill/>
                </a:ln>
                <a:solidFill>
                  <a:srgbClr val="47484A"/>
                </a:solidFill>
                <a:effectLst/>
                <a:uLnTx/>
                <a:uFillTx/>
                <a:latin typeface="Arial" panose="020B0604020202020204" pitchFamily="34" charset="0"/>
                <a:cs typeface="Arial" panose="020B0604020202020204" pitchFamily="34" charset="0"/>
              </a:rPr>
              <a:t> Argonne, LLC, nor any of their employees or officers,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document authors expressed herein do not necessarily state or reflect those of the United States Government or any agency thereof, Argonne National Laboratory, or </a:t>
            </a:r>
            <a:r>
              <a:rPr kumimoji="0" lang="en-US" sz="1100" b="0" i="0" u="none" strike="noStrike" kern="1200" cap="none" spc="0" normalizeH="0" baseline="0" noProof="0" dirty="0" err="1">
                <a:ln>
                  <a:noFill/>
                </a:ln>
                <a:solidFill>
                  <a:srgbClr val="47484A"/>
                </a:solidFill>
                <a:effectLst/>
                <a:uLnTx/>
                <a:uFillTx/>
                <a:latin typeface="Arial" panose="020B0604020202020204" pitchFamily="34" charset="0"/>
                <a:cs typeface="Arial" panose="020B0604020202020204" pitchFamily="34" charset="0"/>
              </a:rPr>
              <a:t>UChicago</a:t>
            </a:r>
            <a:r>
              <a:rPr kumimoji="0" lang="en-US" sz="1100" b="0" i="0" u="none" strike="noStrike" kern="1200" cap="none" spc="0" normalizeH="0" baseline="0" noProof="0" dirty="0">
                <a:ln>
                  <a:noFill/>
                </a:ln>
                <a:solidFill>
                  <a:srgbClr val="47484A"/>
                </a:solidFill>
                <a:effectLst/>
                <a:uLnTx/>
                <a:uFillTx/>
                <a:latin typeface="Arial" panose="020B0604020202020204" pitchFamily="34" charset="0"/>
                <a:cs typeface="Arial" panose="020B0604020202020204" pitchFamily="34" charset="0"/>
              </a:rPr>
              <a:t> Argonne, LLC. </a:t>
            </a:r>
            <a:endParaRPr kumimoji="0" lang="en-US" sz="1100" b="0" i="0" u="none" strike="noStrike" kern="1200" cap="none" spc="0" normalizeH="0" baseline="0" noProof="0" dirty="0" smtClean="0">
              <a:ln>
                <a:noFill/>
              </a:ln>
              <a:solidFill>
                <a:srgbClr val="47484A"/>
              </a:solidFill>
              <a:effectLst/>
              <a:uLnTx/>
              <a:uFillTx/>
              <a:latin typeface="Arial" panose="020B0604020202020204" pitchFamily="34" charset="0"/>
              <a:cs typeface="Arial" panose="020B0604020202020204" pitchFamily="34" charset="0"/>
            </a:endParaRPr>
          </a:p>
          <a:p>
            <a:pPr lvl="0">
              <a:defRPr/>
            </a:pPr>
            <a:endParaRPr lang="en-US" sz="1100" dirty="0">
              <a:solidFill>
                <a:srgbClr val="47484A"/>
              </a:solidFill>
              <a:latin typeface="Arial" panose="020B0604020202020204" pitchFamily="34" charset="0"/>
              <a:cs typeface="Arial" panose="020B0604020202020204" pitchFamily="34" charset="0"/>
            </a:endParaRPr>
          </a:p>
          <a:p>
            <a:pPr lvl="0">
              <a:defRPr/>
            </a:pPr>
            <a:r>
              <a:rPr lang="en-US" sz="1100" dirty="0" smtClean="0">
                <a:latin typeface="Arial" panose="020B0604020202020204" pitchFamily="34" charset="0"/>
                <a:cs typeface="Arial" panose="020B0604020202020204" pitchFamily="34" charset="0"/>
              </a:rPr>
              <a:t>The </a:t>
            </a:r>
            <a:r>
              <a:rPr lang="en-US" sz="1100" dirty="0">
                <a:latin typeface="Arial" panose="020B0604020202020204" pitchFamily="34" charset="0"/>
                <a:cs typeface="Arial" panose="020B0604020202020204" pitchFamily="34" charset="0"/>
              </a:rPr>
              <a:t>submitted manuscript has been created by Argonne National Laboratory, a U.S. Department of Energy laboratory managed by </a:t>
            </a:r>
            <a:r>
              <a:rPr lang="en-US" sz="1100" dirty="0" err="1">
                <a:latin typeface="Arial" panose="020B0604020202020204" pitchFamily="34" charset="0"/>
                <a:cs typeface="Arial" panose="020B0604020202020204" pitchFamily="34" charset="0"/>
              </a:rPr>
              <a:t>UChicago</a:t>
            </a:r>
            <a:r>
              <a:rPr lang="en-US" sz="1100" dirty="0">
                <a:latin typeface="Arial" panose="020B0604020202020204" pitchFamily="34" charset="0"/>
                <a:cs typeface="Arial" panose="020B0604020202020204" pitchFamily="34" charset="0"/>
              </a:rPr>
              <a:t> Argonne, LLC, under Contract No. DE-AC02-06CH11357. The U.S. Government retains for itself, and others acting on its behalf, a paid-up, nonexclusive, irrevocable worldwide license in said article to reproduce, prepare derivative works, distribute copies to the public, and perform publicly and display publicly, by or on behalf of the Government</a:t>
            </a:r>
            <a:endParaRPr kumimoji="0" lang="en-US" sz="1100" b="0" i="0" u="none" strike="noStrike" kern="1200" cap="none" spc="0" normalizeH="0" baseline="0" noProof="0" dirty="0">
              <a:ln>
                <a:noFill/>
              </a:ln>
              <a:solidFill>
                <a:srgbClr val="47484A"/>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7484A"/>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455612" y="314586"/>
            <a:ext cx="8232775" cy="101566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47484A"/>
                </a:solidFill>
                <a:effectLst/>
                <a:uLnTx/>
                <a:uFillTx/>
                <a:latin typeface="Arial"/>
                <a:ea typeface="+mn-ea"/>
                <a:cs typeface="+mn-cs"/>
              </a:rPr>
              <a:t>About Argonne National Laboratory</a:t>
            </a:r>
            <a:endParaRPr kumimoji="0" lang="en-US" sz="1200" b="0" i="0" u="none" strike="noStrike" kern="1200" cap="none" spc="0" normalizeH="0" baseline="0" noProof="0" dirty="0">
              <a:ln>
                <a:noFill/>
              </a:ln>
              <a:solidFill>
                <a:srgbClr val="4748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7484A"/>
                </a:solidFill>
                <a:effectLst/>
                <a:uLnTx/>
                <a:uFillTx/>
                <a:latin typeface="Arial"/>
                <a:ea typeface="+mn-ea"/>
                <a:cs typeface="+mn-cs"/>
              </a:rPr>
              <a:t>Argonne is a U.S. Department of Energy laboratory managed by </a:t>
            </a:r>
            <a:r>
              <a:rPr kumimoji="0" lang="en-US" sz="1200" b="0" i="0" u="none" strike="noStrike" kern="1200" cap="none" spc="0" normalizeH="0" baseline="0" noProof="0" dirty="0" err="1" smtClean="0">
                <a:ln>
                  <a:noFill/>
                </a:ln>
                <a:solidFill>
                  <a:srgbClr val="47484A"/>
                </a:solidFill>
                <a:effectLst/>
                <a:uLnTx/>
                <a:uFillTx/>
                <a:latin typeface="Arial"/>
                <a:ea typeface="+mn-ea"/>
                <a:cs typeface="+mn-cs"/>
              </a:rPr>
              <a:t>UChicago</a:t>
            </a:r>
            <a:r>
              <a:rPr kumimoji="0" lang="en-US" sz="1200" b="0" i="0" u="none" strike="noStrike" kern="1200" cap="none" spc="0" normalizeH="0" baseline="0" noProof="0" dirty="0" smtClean="0">
                <a:ln>
                  <a:noFill/>
                </a:ln>
                <a:solidFill>
                  <a:srgbClr val="47484A"/>
                </a:solidFill>
                <a:effectLst/>
                <a:uLnTx/>
                <a:uFillTx/>
                <a:latin typeface="Arial"/>
                <a:ea typeface="+mn-ea"/>
                <a:cs typeface="+mn-cs"/>
              </a:rPr>
              <a:t> Argonne, LLC</a:t>
            </a:r>
            <a:r>
              <a:rPr kumimoji="0" lang="en-US" sz="1200" b="0" i="0" u="none" strike="noStrike" kern="1200" cap="none" spc="0" normalizeH="0" baseline="0" noProof="0" dirty="0">
                <a:ln>
                  <a:noFill/>
                </a:ln>
                <a:solidFill>
                  <a:srgbClr val="47484A"/>
                </a:solidFill>
                <a:effectLst/>
                <a:uLnTx/>
                <a:uFillTx/>
                <a:latin typeface="Arial"/>
                <a:ea typeface="+mn-ea"/>
                <a:cs typeface="+mn-cs"/>
              </a:rPr>
              <a:t> </a:t>
            </a:r>
            <a:r>
              <a:rPr kumimoji="0" lang="en-US" sz="1200" b="0" i="0" u="none" strike="noStrike" kern="1200" cap="none" spc="0" normalizeH="0" baseline="0" noProof="0" dirty="0" smtClean="0">
                <a:ln>
                  <a:noFill/>
                </a:ln>
                <a:solidFill>
                  <a:srgbClr val="47484A"/>
                </a:solidFill>
                <a:effectLst/>
                <a:uLnTx/>
                <a:uFillTx/>
                <a:latin typeface="Arial"/>
                <a:ea typeface="+mn-ea"/>
                <a:cs typeface="+mn-cs"/>
              </a:rPr>
              <a:t>under contract DE-AC02-06CH11357. The Laboratory’s main facility is outside Chicago, at 9700 South Cass Avenue, Argonne IL 60439. For information about Argonne and its pioneering science and technology programs, see www.anl.gov</a:t>
            </a:r>
            <a:endParaRPr kumimoji="0" lang="en-US" sz="1200" b="0" i="0" u="none" strike="noStrike" kern="1200" cap="none" spc="0" normalizeH="0" baseline="0" noProof="0" dirty="0">
              <a:ln>
                <a:noFill/>
              </a:ln>
              <a:solidFill>
                <a:srgbClr val="4748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7484A"/>
              </a:solidFill>
              <a:effectLst/>
              <a:uLnTx/>
              <a:uFillTx/>
              <a:latin typeface="Arial"/>
              <a:ea typeface="+mn-ea"/>
              <a:cs typeface="+mn-cs"/>
            </a:endParaRPr>
          </a:p>
        </p:txBody>
      </p:sp>
    </p:spTree>
    <p:extLst>
      <p:ext uri="{BB962C8B-B14F-4D97-AF65-F5344CB8AC3E}">
        <p14:creationId xmlns:p14="http://schemas.microsoft.com/office/powerpoint/2010/main" val="3330252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CBE0D9-1CB1-40E6-9693-65691D062349}"/>
              </a:ext>
            </a:extLst>
          </p:cNvPr>
          <p:cNvSpPr>
            <a:spLocks noGrp="1"/>
          </p:cNvSpPr>
          <p:nvPr>
            <p:ph sz="half" idx="1"/>
          </p:nvPr>
        </p:nvSpPr>
        <p:spPr>
          <a:xfrm>
            <a:off x="360363" y="1068381"/>
            <a:ext cx="3806838" cy="5340250"/>
          </a:xfrm>
        </p:spPr>
        <p:txBody>
          <a:bodyPr>
            <a:normAutofit fontScale="25000" lnSpcReduction="20000"/>
          </a:bodyPr>
          <a:lstStyle/>
          <a:p>
            <a:r>
              <a:rPr lang="en-US" sz="6400" dirty="0"/>
              <a:t>Charging pyramid reflects current and near-term vehicle technology demand</a:t>
            </a:r>
          </a:p>
          <a:p>
            <a:pPr lvl="1"/>
            <a:r>
              <a:rPr lang="en-US" sz="6400" dirty="0"/>
              <a:t>Over </a:t>
            </a:r>
            <a:r>
              <a:rPr lang="en-US" sz="6400" dirty="0">
                <a:hlinkClick r:id="rId3"/>
              </a:rPr>
              <a:t>80% of charging</a:t>
            </a:r>
            <a:r>
              <a:rPr lang="en-US" sz="6400" dirty="0"/>
              <a:t> is likely to occur at home when available</a:t>
            </a:r>
          </a:p>
          <a:p>
            <a:pPr lvl="1"/>
            <a:r>
              <a:rPr lang="en-US" sz="6400" dirty="0"/>
              <a:t>Workplace and public used much less frequently than home </a:t>
            </a:r>
            <a:r>
              <a:rPr lang="en-US" sz="6400" dirty="0" smtClean="0"/>
              <a:t>charging</a:t>
            </a:r>
          </a:p>
          <a:p>
            <a:pPr lvl="1"/>
            <a:endParaRPr lang="en-US" sz="6400" dirty="0"/>
          </a:p>
          <a:p>
            <a:r>
              <a:rPr lang="en-US" sz="6400" dirty="0"/>
              <a:t>Workplace and Public Charging</a:t>
            </a:r>
          </a:p>
          <a:p>
            <a:pPr lvl="1"/>
            <a:r>
              <a:rPr lang="en-US" sz="6400" dirty="0"/>
              <a:t>Substitute when home charging is unavailable</a:t>
            </a:r>
          </a:p>
          <a:p>
            <a:pPr lvl="1"/>
            <a:r>
              <a:rPr lang="en-US" sz="6400" dirty="0"/>
              <a:t>Increases electric mile share for PHEVs</a:t>
            </a:r>
          </a:p>
          <a:p>
            <a:pPr lvl="1"/>
            <a:r>
              <a:rPr lang="en-US" sz="6400" dirty="0"/>
              <a:t>Extend daily travel for </a:t>
            </a:r>
            <a:r>
              <a:rPr lang="en-US" sz="6400" dirty="0" smtClean="0"/>
              <a:t>BEVs</a:t>
            </a:r>
          </a:p>
          <a:p>
            <a:pPr lvl="1"/>
            <a:endParaRPr lang="en-US" sz="6400" dirty="0"/>
          </a:p>
          <a:p>
            <a:r>
              <a:rPr lang="en-US" sz="6400" dirty="0"/>
              <a:t>Public DFDC</a:t>
            </a:r>
          </a:p>
          <a:p>
            <a:pPr lvl="1"/>
            <a:r>
              <a:rPr lang="en-US" sz="6400" dirty="0"/>
              <a:t>Most relevant for BEVs</a:t>
            </a:r>
          </a:p>
          <a:p>
            <a:pPr lvl="1"/>
            <a:r>
              <a:rPr lang="en-US" sz="6400" dirty="0"/>
              <a:t>Needed for long distance BEV travel</a:t>
            </a:r>
          </a:p>
          <a:p>
            <a:pPr lvl="1"/>
            <a:r>
              <a:rPr lang="en-US" sz="6400" dirty="0"/>
              <a:t>Important for interregional </a:t>
            </a:r>
            <a:r>
              <a:rPr lang="en-US" sz="6400" dirty="0" smtClean="0"/>
              <a:t>travel</a:t>
            </a:r>
          </a:p>
          <a:p>
            <a:pPr lvl="1"/>
            <a:endParaRPr lang="en-US" sz="6400" dirty="0"/>
          </a:p>
          <a:p>
            <a:r>
              <a:rPr lang="en-US" sz="6400" dirty="0"/>
              <a:t>Deployment costs almost inverse of charging pyramid</a:t>
            </a:r>
          </a:p>
          <a:p>
            <a:pPr marL="0" indent="0">
              <a:buNone/>
            </a:pPr>
            <a:endParaRPr lang="en-US" sz="3800" dirty="0"/>
          </a:p>
          <a:p>
            <a:pPr marL="0" indent="0">
              <a:buNone/>
            </a:pPr>
            <a:r>
              <a:rPr lang="en-US" sz="3800" i="1" dirty="0"/>
              <a:t>Source: </a:t>
            </a:r>
            <a:r>
              <a:rPr lang="en-US" sz="3800" i="1" dirty="0">
                <a:hlinkClick r:id="rId4"/>
              </a:rPr>
              <a:t>Idaho National Laboratory (</a:t>
            </a:r>
            <a:r>
              <a:rPr lang="en-US" i="1" dirty="0">
                <a:hlinkClick r:id="rId4"/>
              </a:rPr>
              <a:t>2015)</a:t>
            </a:r>
            <a:endParaRPr lang="en-US" i="1" dirty="0"/>
          </a:p>
        </p:txBody>
      </p:sp>
      <p:sp>
        <p:nvSpPr>
          <p:cNvPr id="4" name="Title 3">
            <a:extLst>
              <a:ext uri="{FF2B5EF4-FFF2-40B4-BE49-F238E27FC236}">
                <a16:creationId xmlns:a16="http://schemas.microsoft.com/office/drawing/2014/main" id="{922CCDE5-CE69-4F32-8633-E0925BC3FB86}"/>
              </a:ext>
            </a:extLst>
          </p:cNvPr>
          <p:cNvSpPr>
            <a:spLocks noGrp="1"/>
          </p:cNvSpPr>
          <p:nvPr>
            <p:ph type="title"/>
          </p:nvPr>
        </p:nvSpPr>
        <p:spPr>
          <a:xfrm>
            <a:off x="360363" y="42862"/>
            <a:ext cx="8724900" cy="715963"/>
          </a:xfrm>
        </p:spPr>
        <p:txBody>
          <a:bodyPr>
            <a:normAutofit/>
          </a:bodyPr>
          <a:lstStyle/>
          <a:p>
            <a:r>
              <a:rPr lang="en-US" sz="2800" dirty="0"/>
              <a:t>Charging Infrastructure Overview</a:t>
            </a:r>
          </a:p>
        </p:txBody>
      </p:sp>
      <p:pic>
        <p:nvPicPr>
          <p:cNvPr id="7" name="Picture 1" descr="Charging pyramid">
            <a:extLst>
              <a:ext uri="{FF2B5EF4-FFF2-40B4-BE49-F238E27FC236}">
                <a16:creationId xmlns:a16="http://schemas.microsoft.com/office/drawing/2014/main" id="{B8D7E8B7-E696-47A3-BE82-B8D472577B56}"/>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360337" y="1068381"/>
            <a:ext cx="4447341" cy="48768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2813" y="6100855"/>
            <a:ext cx="36678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7484A"/>
                </a:solidFill>
                <a:effectLst/>
                <a:uLnTx/>
                <a:uFillTx/>
                <a:latin typeface="Arial"/>
                <a:ea typeface="+mn-ea"/>
                <a:cs typeface="+mn-cs"/>
              </a:rPr>
              <a:t>Source: T. Bohn, Argonne National Laboratory</a:t>
            </a:r>
          </a:p>
        </p:txBody>
      </p:sp>
    </p:spTree>
    <p:extLst>
      <p:ext uri="{BB962C8B-B14F-4D97-AF65-F5344CB8AC3E}">
        <p14:creationId xmlns:p14="http://schemas.microsoft.com/office/powerpoint/2010/main" val="27900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CE47-1069-4FF0-BBDC-7915C09B7C79}"/>
              </a:ext>
            </a:extLst>
          </p:cNvPr>
          <p:cNvSpPr>
            <a:spLocks noGrp="1"/>
          </p:cNvSpPr>
          <p:nvPr>
            <p:ph type="title"/>
          </p:nvPr>
        </p:nvSpPr>
        <p:spPr/>
        <p:txBody>
          <a:bodyPr/>
          <a:lstStyle/>
          <a:p>
            <a:r>
              <a:rPr lang="en-US" b="1" dirty="0">
                <a:latin typeface="+mn-lt"/>
              </a:rPr>
              <a:t>What kind of money are we talking about? </a:t>
            </a:r>
          </a:p>
        </p:txBody>
      </p:sp>
      <p:sp>
        <p:nvSpPr>
          <p:cNvPr id="3" name="Content Placeholder 2">
            <a:extLst>
              <a:ext uri="{FF2B5EF4-FFF2-40B4-BE49-F238E27FC236}">
                <a16:creationId xmlns:a16="http://schemas.microsoft.com/office/drawing/2014/main" id="{6E81D36A-1C76-4175-AE92-D33FE2BF5844}"/>
              </a:ext>
            </a:extLst>
          </p:cNvPr>
          <p:cNvSpPr>
            <a:spLocks noGrp="1"/>
          </p:cNvSpPr>
          <p:nvPr>
            <p:ph idx="1"/>
          </p:nvPr>
        </p:nvSpPr>
        <p:spPr/>
        <p:txBody>
          <a:bodyPr>
            <a:normAutofit/>
          </a:bodyPr>
          <a:lstStyle/>
          <a:p>
            <a:pPr marL="342900" lvl="1" indent="0">
              <a:buNone/>
            </a:pPr>
            <a:r>
              <a:rPr lang="en-US" sz="2400" dirty="0"/>
              <a:t>PHEVs &amp; BEVs allocated </a:t>
            </a:r>
            <a:r>
              <a:rPr lang="en-US" sz="2400" dirty="0">
                <a:latin typeface="Arial" panose="020B0604020202020204" pitchFamily="34" charset="0"/>
                <a:cs typeface="Arial" panose="020B0604020202020204" pitchFamily="34" charset="0"/>
              </a:rPr>
              <a:t>~ </a:t>
            </a:r>
            <a:r>
              <a:rPr lang="en-US" sz="2400" dirty="0"/>
              <a:t>8 kWh/day and using Level 1 charging at 1.4 - 2 kW</a:t>
            </a:r>
          </a:p>
          <a:p>
            <a:pPr lvl="2"/>
            <a:r>
              <a:rPr lang="en-US" sz="2400" dirty="0"/>
              <a:t> </a:t>
            </a:r>
            <a:r>
              <a:rPr lang="en-US" sz="3000" b="1" dirty="0"/>
              <a:t>$220 to $650/yr. per vehicle (11 cents/kWh to 33 cents/kWh)</a:t>
            </a:r>
          </a:p>
          <a:p>
            <a:pPr marL="342900" lvl="1" indent="0">
              <a:buNone/>
            </a:pPr>
            <a:r>
              <a:rPr lang="en-US" sz="2400" dirty="0"/>
              <a:t>BEVs &amp; “guzzler” PHEVs of “garage orphans” allocated </a:t>
            </a:r>
            <a:r>
              <a:rPr lang="en-US" sz="2400" dirty="0">
                <a:latin typeface="Arial" panose="020B0604020202020204" pitchFamily="34" charset="0"/>
                <a:cs typeface="Arial" panose="020B0604020202020204" pitchFamily="34" charset="0"/>
              </a:rPr>
              <a:t>~</a:t>
            </a:r>
            <a:r>
              <a:rPr lang="en-US" sz="2400" dirty="0"/>
              <a:t> 20 kWh /day using Level 2 charging at 3 to 6 kW </a:t>
            </a:r>
          </a:p>
          <a:p>
            <a:pPr lvl="2"/>
            <a:r>
              <a:rPr lang="en-US" sz="3000" b="1" dirty="0"/>
              <a:t>$600 to $2420/yr. per vehicle (12 cents/kWh to 48 cents/kWh)</a:t>
            </a:r>
          </a:p>
          <a:p>
            <a:endParaRPr lang="en-US" dirty="0"/>
          </a:p>
        </p:txBody>
      </p:sp>
      <p:sp>
        <p:nvSpPr>
          <p:cNvPr id="4" name="Slide Number Placeholder 3">
            <a:extLst>
              <a:ext uri="{FF2B5EF4-FFF2-40B4-BE49-F238E27FC236}">
                <a16:creationId xmlns:a16="http://schemas.microsoft.com/office/drawing/2014/main" id="{C3358F1E-9158-4969-976C-DC86013A662E}"/>
              </a:ext>
            </a:extLst>
          </p:cNvPr>
          <p:cNvSpPr>
            <a:spLocks noGrp="1"/>
          </p:cNvSpPr>
          <p:nvPr>
            <p:ph type="sldNum" sz="quarter" idx="12"/>
          </p:nvPr>
        </p:nvSpPr>
        <p:spPr/>
        <p:txBody>
          <a:bodyPr/>
          <a:lstStyle/>
          <a:p>
            <a:fld id="{D62A7F10-F85D-468B-9B9B-656CF179366D}" type="slidenum">
              <a:rPr lang="en-US" smtClean="0"/>
              <a:t>20</a:t>
            </a:fld>
            <a:endParaRPr lang="en-US"/>
          </a:p>
        </p:txBody>
      </p:sp>
    </p:spTree>
    <p:extLst>
      <p:ext uri="{BB962C8B-B14F-4D97-AF65-F5344CB8AC3E}">
        <p14:creationId xmlns:p14="http://schemas.microsoft.com/office/powerpoint/2010/main" val="1687746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1409-53E0-4A22-982E-CA882F1D1A40}"/>
              </a:ext>
            </a:extLst>
          </p:cNvPr>
          <p:cNvSpPr>
            <a:spLocks noGrp="1"/>
          </p:cNvSpPr>
          <p:nvPr>
            <p:ph type="title"/>
          </p:nvPr>
        </p:nvSpPr>
        <p:spPr>
          <a:xfrm>
            <a:off x="241301" y="365126"/>
            <a:ext cx="8569324" cy="1325563"/>
          </a:xfrm>
        </p:spPr>
        <p:txBody>
          <a:bodyPr>
            <a:normAutofit fontScale="90000"/>
          </a:bodyPr>
          <a:lstStyle/>
          <a:p>
            <a:pPr algn="ctr"/>
            <a:r>
              <a:rPr lang="en-US" b="1" dirty="0">
                <a:latin typeface="+mn-lt"/>
              </a:rPr>
              <a:t>If you can increase use of your chargers, amortized charger installation cost per vehicle served drops</a:t>
            </a:r>
          </a:p>
        </p:txBody>
      </p:sp>
      <p:sp>
        <p:nvSpPr>
          <p:cNvPr id="3" name="Content Placeholder 2">
            <a:extLst>
              <a:ext uri="{FF2B5EF4-FFF2-40B4-BE49-F238E27FC236}">
                <a16:creationId xmlns:a16="http://schemas.microsoft.com/office/drawing/2014/main" id="{102EDB6E-A3BC-4D86-B119-580F0F03E69C}"/>
              </a:ext>
            </a:extLst>
          </p:cNvPr>
          <p:cNvSpPr>
            <a:spLocks noGrp="1"/>
          </p:cNvSpPr>
          <p:nvPr>
            <p:ph idx="1"/>
          </p:nvPr>
        </p:nvSpPr>
        <p:spPr>
          <a:xfrm>
            <a:off x="241301" y="1854200"/>
            <a:ext cx="8750298" cy="4867276"/>
          </a:xfrm>
        </p:spPr>
        <p:txBody>
          <a:bodyPr>
            <a:normAutofit/>
          </a:bodyPr>
          <a:lstStyle/>
          <a:p>
            <a:r>
              <a:rPr lang="en-US" dirty="0"/>
              <a:t>Locations with multiple shifts can benefit</a:t>
            </a:r>
          </a:p>
          <a:p>
            <a:r>
              <a:rPr lang="en-US" dirty="0"/>
              <a:t>Locations with in-house fleets charged overnight benefit</a:t>
            </a:r>
          </a:p>
          <a:p>
            <a:r>
              <a:rPr lang="en-US" dirty="0"/>
              <a:t>24/7 businesses with chargers for employees can benefit</a:t>
            </a:r>
          </a:p>
          <a:p>
            <a:endParaRPr lang="en-US" sz="200" dirty="0"/>
          </a:p>
          <a:p>
            <a:r>
              <a:rPr lang="en-US" dirty="0"/>
              <a:t>If 2 x vehicles charged/day ($ 0.10/kWh + installation)</a:t>
            </a:r>
          </a:p>
          <a:p>
            <a:pPr lvl="1"/>
            <a:r>
              <a:rPr lang="en-US" b="1" dirty="0"/>
              <a:t>8 kWh/day </a:t>
            </a:r>
            <a:r>
              <a:rPr lang="en-US" dirty="0"/>
              <a:t>using Level 1 charging at 1.4 - 2 kW</a:t>
            </a:r>
          </a:p>
          <a:p>
            <a:pPr marL="914400" lvl="2" indent="0">
              <a:buNone/>
            </a:pPr>
            <a:r>
              <a:rPr lang="en-US" sz="2100" dirty="0"/>
              <a:t> </a:t>
            </a:r>
            <a:r>
              <a:rPr lang="en-US" sz="2400" b="1" dirty="0"/>
              <a:t>$220 to $650/yr. per vehicle drops to $210 to $425/yr.</a:t>
            </a:r>
            <a:endParaRPr lang="en-US" sz="2400" dirty="0"/>
          </a:p>
          <a:p>
            <a:pPr marL="914400" lvl="2" indent="0">
              <a:buNone/>
            </a:pPr>
            <a:r>
              <a:rPr lang="en-US" sz="2400" b="1" dirty="0"/>
              <a:t>Range of 11 cents/kWh to 33 cents/kWh drops to 10.5 to 21 </a:t>
            </a:r>
            <a:endParaRPr lang="en-US" sz="2400" dirty="0"/>
          </a:p>
          <a:p>
            <a:pPr lvl="1"/>
            <a:r>
              <a:rPr lang="en-US" b="1" dirty="0"/>
              <a:t>20 kWh /day </a:t>
            </a:r>
            <a:r>
              <a:rPr lang="en-US" dirty="0"/>
              <a:t>using Level 2 charging at 3 to 6 kW </a:t>
            </a:r>
          </a:p>
          <a:p>
            <a:pPr marL="914400" lvl="2" indent="0">
              <a:buNone/>
            </a:pPr>
            <a:r>
              <a:rPr lang="en-US" sz="2400" b="1" dirty="0"/>
              <a:t>$600 to $2420/yr. per vehicle drops to $550 to $1460/yr.</a:t>
            </a:r>
          </a:p>
          <a:p>
            <a:pPr marL="914400" lvl="2" indent="0">
              <a:buNone/>
            </a:pPr>
            <a:r>
              <a:rPr lang="en-US" sz="2400" b="1" dirty="0"/>
              <a:t>Range of 12 cents/kWh to 48 cents/kWh drops to 11 to 29 </a:t>
            </a:r>
            <a:endParaRPr lang="en-US" sz="2400" dirty="0"/>
          </a:p>
          <a:p>
            <a:pPr lvl="2"/>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42A853AA-7CA3-42A6-993A-AAC9D4467FA8}"/>
              </a:ext>
            </a:extLst>
          </p:cNvPr>
          <p:cNvSpPr>
            <a:spLocks noGrp="1"/>
          </p:cNvSpPr>
          <p:nvPr>
            <p:ph type="sldNum" sz="quarter" idx="12"/>
          </p:nvPr>
        </p:nvSpPr>
        <p:spPr/>
        <p:txBody>
          <a:bodyPr/>
          <a:lstStyle/>
          <a:p>
            <a:fld id="{D62A7F10-F85D-468B-9B9B-656CF179366D}" type="slidenum">
              <a:rPr lang="en-US" smtClean="0"/>
              <a:t>21</a:t>
            </a:fld>
            <a:endParaRPr lang="en-US"/>
          </a:p>
        </p:txBody>
      </p:sp>
    </p:spTree>
    <p:extLst>
      <p:ext uri="{BB962C8B-B14F-4D97-AF65-F5344CB8AC3E}">
        <p14:creationId xmlns:p14="http://schemas.microsoft.com/office/powerpoint/2010/main" val="3006422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92A9-5ABC-49C8-867B-BD3368CD076C}"/>
              </a:ext>
            </a:extLst>
          </p:cNvPr>
          <p:cNvSpPr>
            <a:spLocks noGrp="1"/>
          </p:cNvSpPr>
          <p:nvPr>
            <p:ph type="title"/>
          </p:nvPr>
        </p:nvSpPr>
        <p:spPr>
          <a:xfrm>
            <a:off x="628650" y="486011"/>
            <a:ext cx="7886700" cy="906296"/>
          </a:xfrm>
        </p:spPr>
        <p:txBody>
          <a:bodyPr>
            <a:normAutofit fontScale="90000"/>
          </a:bodyPr>
          <a:lstStyle/>
          <a:p>
            <a:pPr algn="ctr"/>
            <a:r>
              <a:rPr lang="en-US" b="1" dirty="0">
                <a:latin typeface="+mn-lt"/>
              </a:rPr>
              <a:t>Winter and summer kWh/mile needs for the daily commute will exceed published averages</a:t>
            </a:r>
          </a:p>
        </p:txBody>
      </p:sp>
      <p:sp>
        <p:nvSpPr>
          <p:cNvPr id="12" name="Slide Number Placeholder 11">
            <a:extLst>
              <a:ext uri="{FF2B5EF4-FFF2-40B4-BE49-F238E27FC236}">
                <a16:creationId xmlns:a16="http://schemas.microsoft.com/office/drawing/2014/main" id="{A22471EA-6322-4CC6-9E01-B6619224F8DF}"/>
              </a:ext>
            </a:extLst>
          </p:cNvPr>
          <p:cNvSpPr>
            <a:spLocks noGrp="1"/>
          </p:cNvSpPr>
          <p:nvPr>
            <p:ph type="sldNum" sz="quarter" idx="12"/>
          </p:nvPr>
        </p:nvSpPr>
        <p:spPr/>
        <p:txBody>
          <a:bodyPr/>
          <a:lstStyle/>
          <a:p>
            <a:fld id="{D62A7F10-F85D-468B-9B9B-656CF179366D}" type="slidenum">
              <a:rPr lang="en-US" smtClean="0"/>
              <a:t>22</a:t>
            </a:fld>
            <a:endParaRPr lang="en-US"/>
          </a:p>
        </p:txBody>
      </p:sp>
      <p:grpSp>
        <p:nvGrpSpPr>
          <p:cNvPr id="29" name="Group 28">
            <a:extLst>
              <a:ext uri="{FF2B5EF4-FFF2-40B4-BE49-F238E27FC236}">
                <a16:creationId xmlns:a16="http://schemas.microsoft.com/office/drawing/2014/main" id="{EF240C64-D793-49BC-BEB1-784CCB17F118}"/>
              </a:ext>
            </a:extLst>
          </p:cNvPr>
          <p:cNvGrpSpPr/>
          <p:nvPr/>
        </p:nvGrpSpPr>
        <p:grpSpPr>
          <a:xfrm>
            <a:off x="218803" y="2371724"/>
            <a:ext cx="4396744" cy="4207873"/>
            <a:chOff x="291737" y="1473199"/>
            <a:chExt cx="5862325" cy="5610498"/>
          </a:xfrm>
        </p:grpSpPr>
        <p:pic>
          <p:nvPicPr>
            <p:cNvPr id="4" name="Picture 3">
              <a:extLst>
                <a:ext uri="{FF2B5EF4-FFF2-40B4-BE49-F238E27FC236}">
                  <a16:creationId xmlns:a16="http://schemas.microsoft.com/office/drawing/2014/main" id="{78731B69-43E4-4DAE-AD91-C9C1578874D4}"/>
                </a:ext>
              </a:extLst>
            </p:cNvPr>
            <p:cNvPicPr>
              <a:picLocks noChangeAspect="1"/>
            </p:cNvPicPr>
            <p:nvPr/>
          </p:nvPicPr>
          <p:blipFill>
            <a:blip r:embed="rId2"/>
            <a:stretch>
              <a:fillRect/>
            </a:stretch>
          </p:blipFill>
          <p:spPr>
            <a:xfrm>
              <a:off x="291737" y="1473199"/>
              <a:ext cx="5804263" cy="4801856"/>
            </a:xfrm>
            <a:prstGeom prst="rect">
              <a:avLst/>
            </a:prstGeom>
          </p:spPr>
        </p:pic>
        <p:sp>
          <p:nvSpPr>
            <p:cNvPr id="3" name="TextBox 2">
              <a:extLst>
                <a:ext uri="{FF2B5EF4-FFF2-40B4-BE49-F238E27FC236}">
                  <a16:creationId xmlns:a16="http://schemas.microsoft.com/office/drawing/2014/main" id="{528712EC-B7B0-4A20-8DE2-4E266A3614B1}"/>
                </a:ext>
              </a:extLst>
            </p:cNvPr>
            <p:cNvSpPr txBox="1"/>
            <p:nvPr/>
          </p:nvSpPr>
          <p:spPr>
            <a:xfrm>
              <a:off x="1118957" y="4745732"/>
              <a:ext cx="673689" cy="400109"/>
            </a:xfrm>
            <a:prstGeom prst="rect">
              <a:avLst/>
            </a:prstGeom>
            <a:noFill/>
          </p:spPr>
          <p:txBody>
            <a:bodyPr wrap="none" rtlCol="0">
              <a:spAutoFit/>
            </a:bodyPr>
            <a:lstStyle/>
            <a:p>
              <a:r>
                <a:rPr lang="en-US" sz="1350" b="1" dirty="0"/>
                <a:t>Cold</a:t>
              </a:r>
            </a:p>
          </p:txBody>
        </p:sp>
        <p:sp>
          <p:nvSpPr>
            <p:cNvPr id="10" name="TextBox 9">
              <a:extLst>
                <a:ext uri="{FF2B5EF4-FFF2-40B4-BE49-F238E27FC236}">
                  <a16:creationId xmlns:a16="http://schemas.microsoft.com/office/drawing/2014/main" id="{1372ACC9-8E47-4089-BDF5-E66965BE4867}"/>
                </a:ext>
              </a:extLst>
            </p:cNvPr>
            <p:cNvSpPr txBox="1"/>
            <p:nvPr/>
          </p:nvSpPr>
          <p:spPr>
            <a:xfrm>
              <a:off x="4268557" y="4745732"/>
              <a:ext cx="594608" cy="400109"/>
            </a:xfrm>
            <a:prstGeom prst="rect">
              <a:avLst/>
            </a:prstGeom>
            <a:noFill/>
          </p:spPr>
          <p:txBody>
            <a:bodyPr wrap="none" rtlCol="0">
              <a:spAutoFit/>
            </a:bodyPr>
            <a:lstStyle/>
            <a:p>
              <a:r>
                <a:rPr lang="en-US" sz="1350" b="1" dirty="0"/>
                <a:t>Hot</a:t>
              </a:r>
            </a:p>
          </p:txBody>
        </p:sp>
        <p:sp>
          <p:nvSpPr>
            <p:cNvPr id="11" name="TextBox 10">
              <a:extLst>
                <a:ext uri="{FF2B5EF4-FFF2-40B4-BE49-F238E27FC236}">
                  <a16:creationId xmlns:a16="http://schemas.microsoft.com/office/drawing/2014/main" id="{96507BA8-147D-4D8D-902C-2812DD07879E}"/>
                </a:ext>
              </a:extLst>
            </p:cNvPr>
            <p:cNvSpPr txBox="1"/>
            <p:nvPr/>
          </p:nvSpPr>
          <p:spPr>
            <a:xfrm>
              <a:off x="2806700" y="2112268"/>
              <a:ext cx="1528455" cy="984885"/>
            </a:xfrm>
            <a:prstGeom prst="rect">
              <a:avLst/>
            </a:prstGeom>
            <a:solidFill>
              <a:schemeClr val="bg1"/>
            </a:solidFill>
          </p:spPr>
          <p:txBody>
            <a:bodyPr wrap="square" rtlCol="0">
              <a:spAutoFit/>
            </a:bodyPr>
            <a:lstStyle/>
            <a:p>
              <a:pPr algn="ctr"/>
              <a:r>
                <a:rPr lang="en-US" sz="1350" dirty="0">
                  <a:solidFill>
                    <a:schemeClr val="accent5">
                      <a:lumMod val="75000"/>
                    </a:schemeClr>
                  </a:solidFill>
                </a:rPr>
                <a:t>Total kWh for </a:t>
              </a:r>
              <a:r>
                <a:rPr lang="en-US" sz="1500" dirty="0">
                  <a:solidFill>
                    <a:schemeClr val="accent5">
                      <a:lumMod val="75000"/>
                    </a:schemeClr>
                  </a:solidFill>
                </a:rPr>
                <a:t>test</a:t>
              </a:r>
              <a:r>
                <a:rPr lang="en-US" sz="1350" dirty="0">
                  <a:solidFill>
                    <a:schemeClr val="accent5">
                      <a:lumMod val="75000"/>
                    </a:schemeClr>
                  </a:solidFill>
                </a:rPr>
                <a:t>, by temperature</a:t>
              </a:r>
            </a:p>
          </p:txBody>
        </p:sp>
        <p:cxnSp>
          <p:nvCxnSpPr>
            <p:cNvPr id="13" name="Straight Arrow Connector 12">
              <a:extLst>
                <a:ext uri="{FF2B5EF4-FFF2-40B4-BE49-F238E27FC236}">
                  <a16:creationId xmlns:a16="http://schemas.microsoft.com/office/drawing/2014/main" id="{2779B57F-6EE6-45D7-9624-931354E4668B}"/>
                </a:ext>
              </a:extLst>
            </p:cNvPr>
            <p:cNvCxnSpPr>
              <a:cxnSpLocks/>
            </p:cNvCxnSpPr>
            <p:nvPr/>
          </p:nvCxnSpPr>
          <p:spPr>
            <a:xfrm>
              <a:off x="3683000" y="3043716"/>
              <a:ext cx="203200" cy="587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528AEB-F501-4D33-BD20-D30C8672A029}"/>
                </a:ext>
              </a:extLst>
            </p:cNvPr>
            <p:cNvCxnSpPr>
              <a:cxnSpLocks/>
            </p:cNvCxnSpPr>
            <p:nvPr/>
          </p:nvCxnSpPr>
          <p:spPr>
            <a:xfrm>
              <a:off x="3683000" y="3035598"/>
              <a:ext cx="652155" cy="241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6D03755-542E-456E-97A3-AE134078B524}"/>
                </a:ext>
              </a:extLst>
            </p:cNvPr>
            <p:cNvCxnSpPr>
              <a:cxnSpLocks/>
            </p:cNvCxnSpPr>
            <p:nvPr/>
          </p:nvCxnSpPr>
          <p:spPr>
            <a:xfrm flipH="1">
              <a:off x="1723610" y="2332931"/>
              <a:ext cx="1083089" cy="92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B6834B5-FDE2-413B-94F9-514E0655AAE5}"/>
                </a:ext>
              </a:extLst>
            </p:cNvPr>
            <p:cNvCxnSpPr>
              <a:cxnSpLocks/>
            </p:cNvCxnSpPr>
            <p:nvPr/>
          </p:nvCxnSpPr>
          <p:spPr>
            <a:xfrm flipH="1">
              <a:off x="2120900" y="2391867"/>
              <a:ext cx="685799" cy="18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C7DDC6-FB85-4F60-809A-B8077108A2D2}"/>
                </a:ext>
              </a:extLst>
            </p:cNvPr>
            <p:cNvCxnSpPr>
              <a:cxnSpLocks/>
            </p:cNvCxnSpPr>
            <p:nvPr/>
          </p:nvCxnSpPr>
          <p:spPr>
            <a:xfrm flipH="1">
              <a:off x="3526145" y="3043716"/>
              <a:ext cx="156855" cy="705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DE584AE-D186-4C6B-BBA1-F09BE65DA85A}"/>
                </a:ext>
              </a:extLst>
            </p:cNvPr>
            <p:cNvSpPr txBox="1"/>
            <p:nvPr/>
          </p:nvSpPr>
          <p:spPr>
            <a:xfrm>
              <a:off x="349800" y="5442222"/>
              <a:ext cx="5804262" cy="1641475"/>
            </a:xfrm>
            <a:prstGeom prst="rect">
              <a:avLst/>
            </a:prstGeom>
            <a:solidFill>
              <a:schemeClr val="bg1"/>
            </a:solidFill>
          </p:spPr>
          <p:txBody>
            <a:bodyPr wrap="square" rtlCol="0">
              <a:spAutoFit/>
            </a:bodyPr>
            <a:lstStyle/>
            <a:p>
              <a:pPr algn="ctr"/>
              <a:r>
                <a:rPr lang="en-US" sz="2800" b="1" dirty="0"/>
                <a:t>Argonne BMW i3 Tests (kWh per test)</a:t>
              </a:r>
            </a:p>
            <a:p>
              <a:pPr algn="ctr"/>
              <a:endParaRPr lang="en-US" b="1" dirty="0"/>
            </a:p>
          </p:txBody>
        </p:sp>
        <p:cxnSp>
          <p:nvCxnSpPr>
            <p:cNvPr id="27" name="Straight Arrow Connector 26">
              <a:extLst>
                <a:ext uri="{FF2B5EF4-FFF2-40B4-BE49-F238E27FC236}">
                  <a16:creationId xmlns:a16="http://schemas.microsoft.com/office/drawing/2014/main" id="{D5E26D4C-B305-4966-BE9A-D2A151D780D6}"/>
                </a:ext>
              </a:extLst>
            </p:cNvPr>
            <p:cNvCxnSpPr/>
            <p:nvPr/>
          </p:nvCxnSpPr>
          <p:spPr>
            <a:xfrm>
              <a:off x="3683000" y="3097972"/>
              <a:ext cx="2032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D79A666D-E08A-4BAF-87CE-F2A5E8C2E336}"/>
              </a:ext>
            </a:extLst>
          </p:cNvPr>
          <p:cNvSpPr txBox="1"/>
          <p:nvPr/>
        </p:nvSpPr>
        <p:spPr>
          <a:xfrm>
            <a:off x="4664089" y="5351554"/>
            <a:ext cx="4143375" cy="1277273"/>
          </a:xfrm>
          <a:prstGeom prst="rect">
            <a:avLst/>
          </a:prstGeom>
          <a:solidFill>
            <a:schemeClr val="bg1"/>
          </a:solidFill>
        </p:spPr>
        <p:txBody>
          <a:bodyPr wrap="square" rtlCol="0">
            <a:spAutoFit/>
          </a:bodyPr>
          <a:lstStyle/>
          <a:p>
            <a:pPr algn="ctr"/>
            <a:r>
              <a:rPr lang="en-US" sz="2800" b="1" dirty="0"/>
              <a:t>Argonne Nissan Leaf Tests (range)</a:t>
            </a:r>
          </a:p>
          <a:p>
            <a:pPr algn="ctr"/>
            <a:endParaRPr lang="en-US" sz="2100" b="1" dirty="0"/>
          </a:p>
        </p:txBody>
      </p:sp>
      <p:sp>
        <p:nvSpPr>
          <p:cNvPr id="31" name="TextBox 30">
            <a:extLst>
              <a:ext uri="{FF2B5EF4-FFF2-40B4-BE49-F238E27FC236}">
                <a16:creationId xmlns:a16="http://schemas.microsoft.com/office/drawing/2014/main" id="{0B7C135A-8582-4755-BE13-643B0D4D343A}"/>
              </a:ext>
            </a:extLst>
          </p:cNvPr>
          <p:cNvSpPr txBox="1"/>
          <p:nvPr/>
        </p:nvSpPr>
        <p:spPr>
          <a:xfrm flipH="1">
            <a:off x="196289" y="1309168"/>
            <a:ext cx="8559977" cy="954107"/>
          </a:xfrm>
          <a:prstGeom prst="rect">
            <a:avLst/>
          </a:prstGeom>
          <a:noFill/>
        </p:spPr>
        <p:txBody>
          <a:bodyPr wrap="square" rtlCol="0">
            <a:spAutoFit/>
          </a:bodyPr>
          <a:lstStyle/>
          <a:p>
            <a:pPr algn="ctr"/>
            <a:r>
              <a:rPr lang="en-US" sz="2800" dirty="0">
                <a:solidFill>
                  <a:schemeClr val="accent5">
                    <a:lumMod val="75000"/>
                  </a:schemeClr>
                </a:solidFill>
              </a:rPr>
              <a:t>More energy consumption per mile with heat or AC on leads to less range, and need for more kWh per commute</a:t>
            </a:r>
          </a:p>
        </p:txBody>
      </p:sp>
      <p:grpSp>
        <p:nvGrpSpPr>
          <p:cNvPr id="15" name="Group 14">
            <a:extLst>
              <a:ext uri="{FF2B5EF4-FFF2-40B4-BE49-F238E27FC236}">
                <a16:creationId xmlns:a16="http://schemas.microsoft.com/office/drawing/2014/main" id="{9B542992-81DA-471E-8C82-7C92EA0C6A44}"/>
              </a:ext>
            </a:extLst>
          </p:cNvPr>
          <p:cNvGrpSpPr/>
          <p:nvPr/>
        </p:nvGrpSpPr>
        <p:grpSpPr>
          <a:xfrm>
            <a:off x="4821873" y="2371724"/>
            <a:ext cx="3848841" cy="2952751"/>
            <a:chOff x="4821873" y="2371724"/>
            <a:chExt cx="3848841" cy="2952751"/>
          </a:xfrm>
        </p:grpSpPr>
        <p:graphicFrame>
          <p:nvGraphicFramePr>
            <p:cNvPr id="8" name="Chart 7">
              <a:extLst>
                <a:ext uri="{FF2B5EF4-FFF2-40B4-BE49-F238E27FC236}">
                  <a16:creationId xmlns:a16="http://schemas.microsoft.com/office/drawing/2014/main" id="{E0493FC4-1267-49B6-BD85-EA687C5D7098}"/>
                </a:ext>
              </a:extLst>
            </p:cNvPr>
            <p:cNvGraphicFramePr/>
            <p:nvPr>
              <p:extLst/>
            </p:nvPr>
          </p:nvGraphicFramePr>
          <p:xfrm>
            <a:off x="4973804" y="2656233"/>
            <a:ext cx="3362533" cy="26682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48EBD5B1-FF58-40E1-932C-02FEA45A4ACE}"/>
                </a:ext>
              </a:extLst>
            </p:cNvPr>
            <p:cNvSpPr txBox="1"/>
            <p:nvPr/>
          </p:nvSpPr>
          <p:spPr>
            <a:xfrm rot="16200000">
              <a:off x="3611818" y="3581779"/>
              <a:ext cx="2454400" cy="3428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solidFill>
                    <a:schemeClr val="accent2"/>
                  </a:solidFill>
                </a:rPr>
                <a:t>HIGHWAY</a:t>
              </a:r>
              <a:r>
                <a:rPr lang="en-US" sz="1800" dirty="0">
                  <a:solidFill>
                    <a:schemeClr val="accent4"/>
                  </a:solidFill>
                </a:rPr>
                <a:t> </a:t>
              </a:r>
              <a:r>
                <a:rPr lang="en-US" sz="1800" dirty="0"/>
                <a:t>           </a:t>
              </a:r>
              <a:r>
                <a:rPr lang="en-US" sz="1050" dirty="0">
                  <a:solidFill>
                    <a:schemeClr val="accent1"/>
                  </a:solidFill>
                </a:rPr>
                <a:t>CITY</a:t>
              </a:r>
            </a:p>
          </p:txBody>
        </p:sp>
        <p:sp>
          <p:nvSpPr>
            <p:cNvPr id="7" name="TextBox 8">
              <a:extLst>
                <a:ext uri="{FF2B5EF4-FFF2-40B4-BE49-F238E27FC236}">
                  <a16:creationId xmlns:a16="http://schemas.microsoft.com/office/drawing/2014/main" id="{4874A1C1-C420-410C-99B7-DA83CB79CD2C}"/>
                </a:ext>
              </a:extLst>
            </p:cNvPr>
            <p:cNvSpPr txBox="1"/>
            <p:nvPr/>
          </p:nvSpPr>
          <p:spPr>
            <a:xfrm>
              <a:off x="7239685" y="3843342"/>
              <a:ext cx="773572" cy="47105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50" dirty="0">
                  <a:solidFill>
                    <a:schemeClr val="tx1">
                      <a:lumMod val="65000"/>
                      <a:lumOff val="35000"/>
                    </a:schemeClr>
                  </a:solidFill>
                </a:rPr>
                <a:t>Avg. rated range: </a:t>
              </a:r>
              <a:r>
                <a:rPr lang="en-US" sz="750" b="1" dirty="0">
                  <a:solidFill>
                    <a:schemeClr val="tx1">
                      <a:lumMod val="65000"/>
                      <a:lumOff val="35000"/>
                    </a:schemeClr>
                  </a:solidFill>
                </a:rPr>
                <a:t>87</a:t>
              </a:r>
              <a:r>
                <a:rPr lang="en-US" sz="750" dirty="0">
                  <a:solidFill>
                    <a:schemeClr val="tx1">
                      <a:lumMod val="65000"/>
                      <a:lumOff val="35000"/>
                    </a:schemeClr>
                  </a:solidFill>
                </a:rPr>
                <a:t> miles</a:t>
              </a:r>
            </a:p>
          </p:txBody>
        </p:sp>
        <p:sp>
          <p:nvSpPr>
            <p:cNvPr id="32" name="Left Arrow 11">
              <a:extLst>
                <a:ext uri="{FF2B5EF4-FFF2-40B4-BE49-F238E27FC236}">
                  <a16:creationId xmlns:a16="http://schemas.microsoft.com/office/drawing/2014/main" id="{54906C5B-31C2-4D42-A2EF-E2335DCF2E73}"/>
                </a:ext>
              </a:extLst>
            </p:cNvPr>
            <p:cNvSpPr/>
            <p:nvPr/>
          </p:nvSpPr>
          <p:spPr>
            <a:xfrm>
              <a:off x="7897142" y="3690181"/>
              <a:ext cx="773572" cy="363474"/>
            </a:xfrm>
            <a:prstGeom prst="leftArrow">
              <a:avLst>
                <a:gd name="adj1" fmla="val 70964"/>
                <a:gd name="adj2" fmla="val 50000"/>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COLD</a:t>
              </a:r>
            </a:p>
          </p:txBody>
        </p:sp>
      </p:grpSp>
    </p:spTree>
    <p:extLst>
      <p:ext uri="{BB962C8B-B14F-4D97-AF65-F5344CB8AC3E}">
        <p14:creationId xmlns:p14="http://schemas.microsoft.com/office/powerpoint/2010/main" val="221140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15AC-2954-4910-A5D8-834FECA10C81}"/>
              </a:ext>
            </a:extLst>
          </p:cNvPr>
          <p:cNvSpPr>
            <a:spLocks noGrp="1"/>
          </p:cNvSpPr>
          <p:nvPr>
            <p:ph type="title"/>
          </p:nvPr>
        </p:nvSpPr>
        <p:spPr>
          <a:xfrm>
            <a:off x="157163" y="466527"/>
            <a:ext cx="8829674" cy="994172"/>
          </a:xfrm>
        </p:spPr>
        <p:txBody>
          <a:bodyPr>
            <a:normAutofit fontScale="90000"/>
          </a:bodyPr>
          <a:lstStyle/>
          <a:p>
            <a:pPr algn="ctr"/>
            <a:r>
              <a:rPr lang="en-US" b="1" dirty="0">
                <a:latin typeface="+mn-lt"/>
              </a:rPr>
              <a:t>Remember, one size does not fit all.  Your employees’ PEV kW &amp; kWh desires can differ from your interests</a:t>
            </a:r>
            <a:r>
              <a:rPr lang="en-US" b="1" dirty="0"/>
              <a:t>.</a:t>
            </a:r>
          </a:p>
        </p:txBody>
      </p:sp>
      <p:sp>
        <p:nvSpPr>
          <p:cNvPr id="3" name="Content Placeholder 2">
            <a:extLst>
              <a:ext uri="{FF2B5EF4-FFF2-40B4-BE49-F238E27FC236}">
                <a16:creationId xmlns:a16="http://schemas.microsoft.com/office/drawing/2014/main" id="{FEDE14E7-9FBC-433A-BFC8-B12FF5DD96C4}"/>
              </a:ext>
            </a:extLst>
          </p:cNvPr>
          <p:cNvSpPr>
            <a:spLocks noGrp="1"/>
          </p:cNvSpPr>
          <p:nvPr>
            <p:ph idx="1"/>
          </p:nvPr>
        </p:nvSpPr>
        <p:spPr>
          <a:xfrm>
            <a:off x="393701" y="1825624"/>
            <a:ext cx="8593136" cy="4791075"/>
          </a:xfrm>
        </p:spPr>
        <p:txBody>
          <a:bodyPr>
            <a:normAutofit fontScale="77500" lnSpcReduction="20000"/>
          </a:bodyPr>
          <a:lstStyle/>
          <a:p>
            <a:r>
              <a:rPr lang="en-US" sz="3300" dirty="0"/>
              <a:t>PHEVs without enough range for a full day of travel want “topping up”</a:t>
            </a:r>
          </a:p>
          <a:p>
            <a:r>
              <a:rPr lang="en-US" sz="3300" dirty="0"/>
              <a:t>Long range PHEVs can show up with differing kWh needs</a:t>
            </a:r>
          </a:p>
          <a:p>
            <a:pPr lvl="1"/>
            <a:r>
              <a:rPr lang="en-US" sz="2800" dirty="0"/>
              <a:t>If leaving the residence full, they won’t be empty on work arrival</a:t>
            </a:r>
          </a:p>
          <a:p>
            <a:pPr lvl="1"/>
            <a:r>
              <a:rPr lang="en-US" sz="2800" dirty="0"/>
              <a:t>If they preferentially choose work to fill up, you can force (encourage) them to do some charging at home by “only” meeting commuting needs</a:t>
            </a:r>
          </a:p>
          <a:p>
            <a:r>
              <a:rPr lang="en-US" sz="3300" dirty="0"/>
              <a:t>BEVs that have no residential charging (garage orphans) will want as much as they can get, especially if it is free.</a:t>
            </a:r>
          </a:p>
          <a:p>
            <a:r>
              <a:rPr lang="en-US" sz="3300" dirty="0"/>
              <a:t>Long range BEV owners may want high power fast charging on site – consider this desire very carefully.  Suggestion – leave it to others.</a:t>
            </a:r>
          </a:p>
        </p:txBody>
      </p:sp>
      <p:sp>
        <p:nvSpPr>
          <p:cNvPr id="4" name="Slide Number Placeholder 3">
            <a:extLst>
              <a:ext uri="{FF2B5EF4-FFF2-40B4-BE49-F238E27FC236}">
                <a16:creationId xmlns:a16="http://schemas.microsoft.com/office/drawing/2014/main" id="{F2BCF8FB-412C-4FD3-B533-6CD730F57E7F}"/>
              </a:ext>
            </a:extLst>
          </p:cNvPr>
          <p:cNvSpPr>
            <a:spLocks noGrp="1"/>
          </p:cNvSpPr>
          <p:nvPr>
            <p:ph type="sldNum" sz="quarter" idx="12"/>
          </p:nvPr>
        </p:nvSpPr>
        <p:spPr/>
        <p:txBody>
          <a:bodyPr/>
          <a:lstStyle/>
          <a:p>
            <a:fld id="{D62A7F10-F85D-468B-9B9B-656CF179366D}" type="slidenum">
              <a:rPr lang="en-US" smtClean="0"/>
              <a:t>23</a:t>
            </a:fld>
            <a:endParaRPr lang="en-US"/>
          </a:p>
        </p:txBody>
      </p:sp>
    </p:spTree>
    <p:extLst>
      <p:ext uri="{BB962C8B-B14F-4D97-AF65-F5344CB8AC3E}">
        <p14:creationId xmlns:p14="http://schemas.microsoft.com/office/powerpoint/2010/main" val="252324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475F-A9E1-4942-BA20-45F19730C8EC}"/>
              </a:ext>
            </a:extLst>
          </p:cNvPr>
          <p:cNvSpPr>
            <a:spLocks noGrp="1"/>
          </p:cNvSpPr>
          <p:nvPr>
            <p:ph type="title"/>
          </p:nvPr>
        </p:nvSpPr>
        <p:spPr>
          <a:xfrm>
            <a:off x="330200" y="136524"/>
            <a:ext cx="8483600" cy="1325563"/>
          </a:xfrm>
        </p:spPr>
        <p:txBody>
          <a:bodyPr>
            <a:noAutofit/>
          </a:bodyPr>
          <a:lstStyle/>
          <a:p>
            <a:pPr algn="ctr"/>
            <a:r>
              <a:rPr lang="en-US" sz="3600" b="1" dirty="0">
                <a:latin typeface="+mn-lt"/>
              </a:rPr>
              <a:t>Provide only needed kW &amp; kWh.  Do not match PEV kW capabilities.</a:t>
            </a:r>
          </a:p>
        </p:txBody>
      </p:sp>
      <p:sp>
        <p:nvSpPr>
          <p:cNvPr id="3" name="Content Placeholder 2">
            <a:extLst>
              <a:ext uri="{FF2B5EF4-FFF2-40B4-BE49-F238E27FC236}">
                <a16:creationId xmlns:a16="http://schemas.microsoft.com/office/drawing/2014/main" id="{A40B3787-8AA0-474A-9CB4-439C0941A890}"/>
              </a:ext>
            </a:extLst>
          </p:cNvPr>
          <p:cNvSpPr>
            <a:spLocks noGrp="1"/>
          </p:cNvSpPr>
          <p:nvPr>
            <p:ph idx="1"/>
          </p:nvPr>
        </p:nvSpPr>
        <p:spPr>
          <a:xfrm>
            <a:off x="419100" y="1271589"/>
            <a:ext cx="8483600" cy="3499247"/>
          </a:xfrm>
        </p:spPr>
        <p:txBody>
          <a:bodyPr>
            <a:noAutofit/>
          </a:bodyPr>
          <a:lstStyle/>
          <a:p>
            <a:pPr marL="0" indent="0" algn="ctr">
              <a:buNone/>
            </a:pPr>
            <a:r>
              <a:rPr lang="en-US" dirty="0">
                <a:solidFill>
                  <a:srgbClr val="0070C0"/>
                </a:solidFill>
              </a:rPr>
              <a:t>Hours parked at workplaces in day 2</a:t>
            </a:r>
            <a:r>
              <a:rPr lang="en-US" baseline="30000" dirty="0">
                <a:solidFill>
                  <a:srgbClr val="0070C0"/>
                </a:solidFill>
              </a:rPr>
              <a:t>nd</a:t>
            </a:r>
            <a:r>
              <a:rPr lang="en-US" dirty="0">
                <a:solidFill>
                  <a:srgbClr val="0070C0"/>
                </a:solidFill>
              </a:rPr>
              <a:t> to residences at night.  Combined with residential, needed kWh for PEV commuting can easily be provided, with timing flexibility.</a:t>
            </a:r>
          </a:p>
          <a:p>
            <a:pPr marL="0" indent="0" algn="ctr">
              <a:buNone/>
            </a:pPr>
            <a:endParaRPr lang="en-US" sz="100" dirty="0"/>
          </a:p>
          <a:p>
            <a:r>
              <a:rPr lang="en-US" dirty="0"/>
              <a:t>Be sure to increase hours of use of existing capacity and avoid installing seldom used kW of capacity</a:t>
            </a:r>
          </a:p>
          <a:p>
            <a:r>
              <a:rPr lang="en-US" dirty="0"/>
              <a:t>Spread the charging out (and time it) to minimize (1) demand charges imposed by the utility and (2) EVSE construction costs on your property</a:t>
            </a:r>
          </a:p>
          <a:p>
            <a:r>
              <a:rPr lang="en-US" dirty="0"/>
              <a:t>Use low kW charging. High kW charging is only needed at public charging locations where dwell time is much less than at the workplace and residence.  </a:t>
            </a:r>
          </a:p>
          <a:p>
            <a:r>
              <a:rPr lang="en-US" dirty="0"/>
              <a:t>Time charging to enhance use of renewables</a:t>
            </a:r>
          </a:p>
        </p:txBody>
      </p:sp>
      <p:sp>
        <p:nvSpPr>
          <p:cNvPr id="4" name="Slide Number Placeholder 3">
            <a:extLst>
              <a:ext uri="{FF2B5EF4-FFF2-40B4-BE49-F238E27FC236}">
                <a16:creationId xmlns:a16="http://schemas.microsoft.com/office/drawing/2014/main" id="{86009EA6-DAB1-48C1-AE2E-BA53462A2F4E}"/>
              </a:ext>
            </a:extLst>
          </p:cNvPr>
          <p:cNvSpPr>
            <a:spLocks noGrp="1"/>
          </p:cNvSpPr>
          <p:nvPr>
            <p:ph type="sldNum" sz="quarter" idx="12"/>
          </p:nvPr>
        </p:nvSpPr>
        <p:spPr/>
        <p:txBody>
          <a:bodyPr/>
          <a:lstStyle/>
          <a:p>
            <a:fld id="{D62A7F10-F85D-468B-9B9B-656CF179366D}" type="slidenum">
              <a:rPr lang="en-US" smtClean="0"/>
              <a:t>24</a:t>
            </a:fld>
            <a:endParaRPr lang="en-US"/>
          </a:p>
        </p:txBody>
      </p:sp>
    </p:spTree>
    <p:extLst>
      <p:ext uri="{BB962C8B-B14F-4D97-AF65-F5344CB8AC3E}">
        <p14:creationId xmlns:p14="http://schemas.microsoft.com/office/powerpoint/2010/main" val="50983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A974-CC41-44E0-AED3-8E2C6A5FC7F3}"/>
              </a:ext>
            </a:extLst>
          </p:cNvPr>
          <p:cNvSpPr>
            <a:spLocks noGrp="1"/>
          </p:cNvSpPr>
          <p:nvPr>
            <p:ph type="title"/>
          </p:nvPr>
        </p:nvSpPr>
        <p:spPr>
          <a:xfrm>
            <a:off x="251134" y="-299268"/>
            <a:ext cx="8800754" cy="1985425"/>
          </a:xfrm>
        </p:spPr>
        <p:txBody>
          <a:bodyPr>
            <a:normAutofit fontScale="90000"/>
          </a:bodyPr>
          <a:lstStyle/>
          <a:p>
            <a:r>
              <a:rPr lang="en-US" sz="3100" dirty="0"/>
              <a:t>Level 1 &amp; 2 charging is at residence &amp; workplace. </a:t>
            </a:r>
            <a:r>
              <a:rPr lang="en-US" sz="3100" dirty="0" smtClean="0"/>
              <a:t>The </a:t>
            </a:r>
            <a:r>
              <a:rPr lang="en-US" sz="3100" dirty="0"/>
              <a:t>purpose of Tesla’s high power DC fast charging is long distance travel. Other DCFC is more urban &amp; local</a:t>
            </a:r>
            <a:r>
              <a:rPr lang="en-US" b="1" dirty="0"/>
              <a:t>.</a:t>
            </a:r>
          </a:p>
        </p:txBody>
      </p:sp>
      <p:grpSp>
        <p:nvGrpSpPr>
          <p:cNvPr id="14" name="Group 13">
            <a:extLst>
              <a:ext uri="{FF2B5EF4-FFF2-40B4-BE49-F238E27FC236}">
                <a16:creationId xmlns:a16="http://schemas.microsoft.com/office/drawing/2014/main" id="{D90D8EBB-13E3-400A-9899-7B22696A4729}"/>
              </a:ext>
            </a:extLst>
          </p:cNvPr>
          <p:cNvGrpSpPr/>
          <p:nvPr/>
        </p:nvGrpSpPr>
        <p:grpSpPr>
          <a:xfrm>
            <a:off x="251134" y="2047824"/>
            <a:ext cx="4327988" cy="3659784"/>
            <a:chOff x="5379639" y="1823868"/>
            <a:chExt cx="5770651" cy="4610277"/>
          </a:xfrm>
        </p:grpSpPr>
        <p:pic>
          <p:nvPicPr>
            <p:cNvPr id="9" name="Picture 8">
              <a:extLst>
                <a:ext uri="{FF2B5EF4-FFF2-40B4-BE49-F238E27FC236}">
                  <a16:creationId xmlns:a16="http://schemas.microsoft.com/office/drawing/2014/main" id="{5D58614E-2873-4947-801D-007248050583}"/>
                </a:ext>
              </a:extLst>
            </p:cNvPr>
            <p:cNvPicPr>
              <a:picLocks noChangeAspect="1"/>
            </p:cNvPicPr>
            <p:nvPr/>
          </p:nvPicPr>
          <p:blipFill>
            <a:blip r:embed="rId3"/>
            <a:stretch>
              <a:fillRect/>
            </a:stretch>
          </p:blipFill>
          <p:spPr>
            <a:xfrm>
              <a:off x="5379639" y="1823868"/>
              <a:ext cx="5770651" cy="4380800"/>
            </a:xfrm>
            <a:prstGeom prst="rect">
              <a:avLst/>
            </a:prstGeom>
          </p:spPr>
        </p:pic>
        <p:sp>
          <p:nvSpPr>
            <p:cNvPr id="8" name="TextBox 7">
              <a:extLst>
                <a:ext uri="{FF2B5EF4-FFF2-40B4-BE49-F238E27FC236}">
                  <a16:creationId xmlns:a16="http://schemas.microsoft.com/office/drawing/2014/main" id="{165F87C6-286A-48F9-AF23-32145926153C}"/>
                </a:ext>
              </a:extLst>
            </p:cNvPr>
            <p:cNvSpPr txBox="1"/>
            <p:nvPr/>
          </p:nvSpPr>
          <p:spPr>
            <a:xfrm>
              <a:off x="7872768" y="6047344"/>
              <a:ext cx="1099020" cy="378017"/>
            </a:xfrm>
            <a:prstGeom prst="rect">
              <a:avLst/>
            </a:prstGeom>
            <a:noFill/>
          </p:spPr>
          <p:txBody>
            <a:bodyPr wrap="none" rtlCol="0">
              <a:spAutoFit/>
            </a:bodyPr>
            <a:lstStyle/>
            <a:p>
              <a:r>
                <a:rPr lang="en-US" sz="1350" dirty="0">
                  <a:latin typeface="Arial" panose="020B0604020202020204" pitchFamily="34" charset="0"/>
                  <a:cs typeface="Arial" panose="020B0604020202020204" pitchFamily="34" charset="0"/>
                </a:rPr>
                <a:t>~ 50 kW</a:t>
              </a:r>
            </a:p>
          </p:txBody>
        </p:sp>
        <p:sp>
          <p:nvSpPr>
            <p:cNvPr id="10" name="TextBox 9">
              <a:extLst>
                <a:ext uri="{FF2B5EF4-FFF2-40B4-BE49-F238E27FC236}">
                  <a16:creationId xmlns:a16="http://schemas.microsoft.com/office/drawing/2014/main" id="{8558A4BC-A09C-43D9-A34E-749B11AFBD75}"/>
                </a:ext>
              </a:extLst>
            </p:cNvPr>
            <p:cNvSpPr txBox="1"/>
            <p:nvPr/>
          </p:nvSpPr>
          <p:spPr>
            <a:xfrm>
              <a:off x="8923570" y="6056128"/>
              <a:ext cx="1099020" cy="378017"/>
            </a:xfrm>
            <a:prstGeom prst="rect">
              <a:avLst/>
            </a:prstGeom>
            <a:noFill/>
          </p:spPr>
          <p:txBody>
            <a:bodyPr wrap="none" rtlCol="0">
              <a:spAutoFit/>
            </a:bodyPr>
            <a:lstStyle/>
            <a:p>
              <a:r>
                <a:rPr lang="en-US" sz="1350" dirty="0">
                  <a:latin typeface="Arial" panose="020B0604020202020204" pitchFamily="34" charset="0"/>
                  <a:cs typeface="Arial" panose="020B0604020202020204" pitchFamily="34" charset="0"/>
                </a:rPr>
                <a:t>~ 50 kW</a:t>
              </a:r>
            </a:p>
          </p:txBody>
        </p:sp>
        <p:sp>
          <p:nvSpPr>
            <p:cNvPr id="11" name="TextBox 10">
              <a:extLst>
                <a:ext uri="{FF2B5EF4-FFF2-40B4-BE49-F238E27FC236}">
                  <a16:creationId xmlns:a16="http://schemas.microsoft.com/office/drawing/2014/main" id="{E6197EF7-251F-4C3E-9C18-A872A6D732EC}"/>
                </a:ext>
              </a:extLst>
            </p:cNvPr>
            <p:cNvSpPr txBox="1"/>
            <p:nvPr/>
          </p:nvSpPr>
          <p:spPr>
            <a:xfrm>
              <a:off x="9883745" y="5371054"/>
              <a:ext cx="1227260" cy="378017"/>
            </a:xfrm>
            <a:prstGeom prst="rect">
              <a:avLst/>
            </a:prstGeom>
            <a:noFill/>
          </p:spPr>
          <p:txBody>
            <a:bodyPr wrap="none" rtlCol="0">
              <a:spAutoFit/>
            </a:bodyPr>
            <a:lstStyle/>
            <a:p>
              <a:r>
                <a:rPr lang="en-US" sz="1350" dirty="0">
                  <a:latin typeface="Arial" panose="020B0604020202020204" pitchFamily="34" charset="0"/>
                  <a:cs typeface="Arial" panose="020B0604020202020204" pitchFamily="34" charset="0"/>
                </a:rPr>
                <a:t>~ 120 kW</a:t>
              </a:r>
            </a:p>
          </p:txBody>
        </p:sp>
        <p:sp>
          <p:nvSpPr>
            <p:cNvPr id="12" name="TextBox 11">
              <a:extLst>
                <a:ext uri="{FF2B5EF4-FFF2-40B4-BE49-F238E27FC236}">
                  <a16:creationId xmlns:a16="http://schemas.microsoft.com/office/drawing/2014/main" id="{AC6FC702-15C1-4374-BA7B-8BE65D5EDDDA}"/>
                </a:ext>
              </a:extLst>
            </p:cNvPr>
            <p:cNvSpPr txBox="1"/>
            <p:nvPr/>
          </p:nvSpPr>
          <p:spPr>
            <a:xfrm>
              <a:off x="5642583" y="4234586"/>
              <a:ext cx="977191" cy="378017"/>
            </a:xfrm>
            <a:prstGeom prst="rect">
              <a:avLst/>
            </a:prstGeom>
            <a:noFill/>
          </p:spPr>
          <p:txBody>
            <a:bodyPr wrap="none" rtlCol="0">
              <a:spAutoFit/>
            </a:bodyPr>
            <a:lstStyle/>
            <a:p>
              <a:r>
                <a:rPr lang="en-US" sz="1350" dirty="0">
                  <a:latin typeface="Arial" panose="020B0604020202020204" pitchFamily="34" charset="0"/>
                  <a:cs typeface="Arial" panose="020B0604020202020204" pitchFamily="34" charset="0"/>
                </a:rPr>
                <a:t>1-2 kW</a:t>
              </a:r>
            </a:p>
          </p:txBody>
        </p:sp>
        <p:sp>
          <p:nvSpPr>
            <p:cNvPr id="13" name="TextBox 12">
              <a:extLst>
                <a:ext uri="{FF2B5EF4-FFF2-40B4-BE49-F238E27FC236}">
                  <a16:creationId xmlns:a16="http://schemas.microsoft.com/office/drawing/2014/main" id="{EC8AC3BE-F445-4BBF-9319-2861AE141BFE}"/>
                </a:ext>
              </a:extLst>
            </p:cNvPr>
            <p:cNvSpPr txBox="1"/>
            <p:nvPr/>
          </p:nvSpPr>
          <p:spPr>
            <a:xfrm>
              <a:off x="6690222" y="4234586"/>
              <a:ext cx="1105431" cy="378017"/>
            </a:xfrm>
            <a:prstGeom prst="rect">
              <a:avLst/>
            </a:prstGeom>
            <a:noFill/>
          </p:spPr>
          <p:txBody>
            <a:bodyPr wrap="none" rtlCol="0">
              <a:spAutoFit/>
            </a:bodyPr>
            <a:lstStyle/>
            <a:p>
              <a:r>
                <a:rPr lang="en-US" sz="1350" dirty="0">
                  <a:latin typeface="Arial" panose="020B0604020202020204" pitchFamily="34" charset="0"/>
                  <a:cs typeface="Arial" panose="020B0604020202020204" pitchFamily="34" charset="0"/>
                </a:rPr>
                <a:t>3-19 kW</a:t>
              </a:r>
            </a:p>
          </p:txBody>
        </p:sp>
      </p:grpSp>
      <p:sp>
        <p:nvSpPr>
          <p:cNvPr id="3" name="Slide Number Placeholder 2">
            <a:extLst>
              <a:ext uri="{FF2B5EF4-FFF2-40B4-BE49-F238E27FC236}">
                <a16:creationId xmlns:a16="http://schemas.microsoft.com/office/drawing/2014/main" id="{BBE215C2-290A-4870-92C8-AF1999C85C94}"/>
              </a:ext>
            </a:extLst>
          </p:cNvPr>
          <p:cNvSpPr>
            <a:spLocks noGrp="1"/>
          </p:cNvSpPr>
          <p:nvPr>
            <p:ph type="sldNum" sz="quarter" idx="12"/>
          </p:nvPr>
        </p:nvSpPr>
        <p:spPr/>
        <p:txBody>
          <a:bodyPr/>
          <a:lstStyle/>
          <a:p>
            <a:fld id="{D62A7F10-F85D-468B-9B9B-656CF179366D}" type="slidenum">
              <a:rPr lang="en-US" smtClean="0"/>
              <a:t>3</a:t>
            </a:fld>
            <a:endParaRPr lang="en-US"/>
          </a:p>
        </p:txBody>
      </p:sp>
      <p:sp>
        <p:nvSpPr>
          <p:cNvPr id="4" name="TextBox 3">
            <a:extLst>
              <a:ext uri="{FF2B5EF4-FFF2-40B4-BE49-F238E27FC236}">
                <a16:creationId xmlns:a16="http://schemas.microsoft.com/office/drawing/2014/main" id="{50E44F64-CA58-4F26-8188-45D389C159E6}"/>
              </a:ext>
            </a:extLst>
          </p:cNvPr>
          <p:cNvSpPr txBox="1"/>
          <p:nvPr/>
        </p:nvSpPr>
        <p:spPr>
          <a:xfrm>
            <a:off x="425228" y="4291233"/>
            <a:ext cx="1237317"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Least $ </a:t>
            </a:r>
          </a:p>
        </p:txBody>
      </p:sp>
      <p:sp>
        <p:nvSpPr>
          <p:cNvPr id="16" name="TextBox 15">
            <a:extLst>
              <a:ext uri="{FF2B5EF4-FFF2-40B4-BE49-F238E27FC236}">
                <a16:creationId xmlns:a16="http://schemas.microsoft.com/office/drawing/2014/main" id="{F3D3BAC0-5CDC-4DC9-9B14-39935BB6E5C2}"/>
              </a:ext>
            </a:extLst>
          </p:cNvPr>
          <p:cNvSpPr txBox="1"/>
          <p:nvPr/>
        </p:nvSpPr>
        <p:spPr>
          <a:xfrm>
            <a:off x="3796215" y="5158275"/>
            <a:ext cx="782907"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Most $ </a:t>
            </a:r>
          </a:p>
        </p:txBody>
      </p:sp>
      <p:sp>
        <p:nvSpPr>
          <p:cNvPr id="5" name="TextBox 4">
            <a:extLst>
              <a:ext uri="{FF2B5EF4-FFF2-40B4-BE49-F238E27FC236}">
                <a16:creationId xmlns:a16="http://schemas.microsoft.com/office/drawing/2014/main" id="{5140CC53-95A1-40C8-8A7A-3232EAC8B14D}"/>
              </a:ext>
            </a:extLst>
          </p:cNvPr>
          <p:cNvSpPr txBox="1"/>
          <p:nvPr/>
        </p:nvSpPr>
        <p:spPr>
          <a:xfrm>
            <a:off x="123300" y="4643166"/>
            <a:ext cx="1856042" cy="584775"/>
          </a:xfrm>
          <a:prstGeom prst="rect">
            <a:avLst/>
          </a:prstGeom>
          <a:noFill/>
        </p:spPr>
        <p:txBody>
          <a:bodyPr wrap="square" rtlCol="0">
            <a:spAutoFit/>
          </a:bodyPr>
          <a:lstStyle/>
          <a:p>
            <a:pPr algn="ctr"/>
            <a:r>
              <a:rPr lang="en-US" sz="1600" b="1" dirty="0">
                <a:solidFill>
                  <a:schemeClr val="tx2"/>
                </a:solidFill>
                <a:latin typeface="Arial" panose="020B0604020202020204" pitchFamily="34" charset="0"/>
                <a:cs typeface="Arial" panose="020B0604020202020204" pitchFamily="34" charset="0"/>
              </a:rPr>
              <a:t>Residential &amp; </a:t>
            </a:r>
          </a:p>
          <a:p>
            <a:pPr algn="ctr"/>
            <a:r>
              <a:rPr lang="en-US" sz="1600" b="1" dirty="0">
                <a:solidFill>
                  <a:schemeClr val="tx2"/>
                </a:solidFill>
                <a:latin typeface="Arial" panose="020B0604020202020204" pitchFamily="34" charset="0"/>
                <a:cs typeface="Arial" panose="020B0604020202020204" pitchFamily="34" charset="0"/>
              </a:rPr>
              <a:t>Workplace</a:t>
            </a:r>
          </a:p>
        </p:txBody>
      </p:sp>
      <p:cxnSp>
        <p:nvCxnSpPr>
          <p:cNvPr id="17" name="Straight Arrow Connector 16">
            <a:extLst>
              <a:ext uri="{FF2B5EF4-FFF2-40B4-BE49-F238E27FC236}">
                <a16:creationId xmlns:a16="http://schemas.microsoft.com/office/drawing/2014/main" id="{96ECAC49-E25D-4A97-B109-8CFDCD062720}"/>
              </a:ext>
            </a:extLst>
          </p:cNvPr>
          <p:cNvCxnSpPr>
            <a:cxnSpLocks/>
          </p:cNvCxnSpPr>
          <p:nvPr/>
        </p:nvCxnSpPr>
        <p:spPr>
          <a:xfrm>
            <a:off x="1575223" y="5761997"/>
            <a:ext cx="2911388" cy="22052"/>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1A52AB4-7F63-44EC-A5A7-EC26EF49AE73}"/>
              </a:ext>
            </a:extLst>
          </p:cNvPr>
          <p:cNvSpPr txBox="1"/>
          <p:nvPr/>
        </p:nvSpPr>
        <p:spPr>
          <a:xfrm>
            <a:off x="2239639" y="5700635"/>
            <a:ext cx="1760682" cy="338554"/>
          </a:xfrm>
          <a:prstGeom prst="rect">
            <a:avLst/>
          </a:prstGeom>
          <a:solidFill>
            <a:schemeClr val="bg1"/>
          </a:solidFill>
          <a:ln>
            <a:solidFill>
              <a:schemeClr val="accent1">
                <a:lumMod val="50000"/>
              </a:schemeClr>
            </a:solidFill>
          </a:ln>
        </p:spPr>
        <p:txBody>
          <a:bodyPr wrap="square" rtlCol="0">
            <a:spAutoFit/>
          </a:bodyPr>
          <a:lstStyle/>
          <a:p>
            <a:r>
              <a:rPr lang="en-US" sz="1600" b="1" dirty="0">
                <a:solidFill>
                  <a:schemeClr val="tx2"/>
                </a:solidFill>
                <a:latin typeface="Arial" panose="020B0604020202020204" pitchFamily="34" charset="0"/>
                <a:cs typeface="Arial" panose="020B0604020202020204" pitchFamily="34" charset="0"/>
              </a:rPr>
              <a:t>Public charging</a:t>
            </a:r>
          </a:p>
        </p:txBody>
      </p:sp>
      <p:pic>
        <p:nvPicPr>
          <p:cNvPr id="7" name="Picture 6"/>
          <p:cNvPicPr>
            <a:picLocks noChangeAspect="1"/>
          </p:cNvPicPr>
          <p:nvPr/>
        </p:nvPicPr>
        <p:blipFill>
          <a:blip r:embed="rId4"/>
          <a:stretch>
            <a:fillRect/>
          </a:stretch>
        </p:blipFill>
        <p:spPr>
          <a:xfrm>
            <a:off x="4885781" y="2360815"/>
            <a:ext cx="3761558" cy="3524596"/>
          </a:xfrm>
          <a:prstGeom prst="rect">
            <a:avLst/>
          </a:prstGeom>
        </p:spPr>
      </p:pic>
    </p:spTree>
    <p:extLst>
      <p:ext uri="{BB962C8B-B14F-4D97-AF65-F5344CB8AC3E}">
        <p14:creationId xmlns:p14="http://schemas.microsoft.com/office/powerpoint/2010/main" val="1182152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6568-9E89-4EEE-84F3-1B0D76A98FA2}"/>
              </a:ext>
            </a:extLst>
          </p:cNvPr>
          <p:cNvSpPr>
            <a:spLocks noGrp="1"/>
          </p:cNvSpPr>
          <p:nvPr>
            <p:ph type="title"/>
          </p:nvPr>
        </p:nvSpPr>
        <p:spPr>
          <a:xfrm>
            <a:off x="457201" y="-272954"/>
            <a:ext cx="8372901" cy="887104"/>
          </a:xfrm>
        </p:spPr>
        <p:txBody>
          <a:bodyPr/>
          <a:lstStyle/>
          <a:p>
            <a:r>
              <a:rPr lang="en-US" sz="3200" dirty="0">
                <a:solidFill>
                  <a:schemeClr val="tx1"/>
                </a:solidFill>
              </a:rPr>
              <a:t>Municipal </a:t>
            </a:r>
            <a:r>
              <a:rPr lang="en-US" sz="3200" dirty="0" smtClean="0">
                <a:solidFill>
                  <a:schemeClr val="tx1"/>
                </a:solidFill>
              </a:rPr>
              <a:t>Role</a:t>
            </a:r>
            <a:endParaRPr lang="en-US" sz="3200" dirty="0">
              <a:solidFill>
                <a:schemeClr val="tx1"/>
              </a:solidFill>
            </a:endParaRPr>
          </a:p>
        </p:txBody>
      </p:sp>
      <p:sp>
        <p:nvSpPr>
          <p:cNvPr id="3" name="Content Placeholder 2">
            <a:extLst>
              <a:ext uri="{FF2B5EF4-FFF2-40B4-BE49-F238E27FC236}">
                <a16:creationId xmlns:a16="http://schemas.microsoft.com/office/drawing/2014/main" id="{8A93D65F-1AE5-4280-BFD5-ABEAFE37DA1B}"/>
              </a:ext>
            </a:extLst>
          </p:cNvPr>
          <p:cNvSpPr>
            <a:spLocks noGrp="1"/>
          </p:cNvSpPr>
          <p:nvPr>
            <p:ph idx="1"/>
          </p:nvPr>
        </p:nvSpPr>
        <p:spPr>
          <a:xfrm>
            <a:off x="457200" y="996287"/>
            <a:ext cx="7239000" cy="5609229"/>
          </a:xfrm>
        </p:spPr>
        <p:txBody>
          <a:bodyPr>
            <a:normAutofit/>
          </a:bodyPr>
          <a:lstStyle/>
          <a:p>
            <a:r>
              <a:rPr lang="en-US" sz="2400" b="1" dirty="0" smtClean="0">
                <a:solidFill>
                  <a:schemeClr val="tx1"/>
                </a:solidFill>
              </a:rPr>
              <a:t>Leadership </a:t>
            </a:r>
          </a:p>
          <a:p>
            <a:r>
              <a:rPr lang="en-US" sz="2400" b="1" dirty="0" smtClean="0">
                <a:solidFill>
                  <a:schemeClr val="tx1"/>
                </a:solidFill>
              </a:rPr>
              <a:t>Planning PEVs </a:t>
            </a:r>
            <a:r>
              <a:rPr lang="en-US" sz="2400" b="1" dirty="0">
                <a:solidFill>
                  <a:schemeClr val="tx1"/>
                </a:solidFill>
              </a:rPr>
              <a:t>&amp; </a:t>
            </a:r>
            <a:r>
              <a:rPr lang="en-US" sz="2400" b="1" dirty="0" smtClean="0">
                <a:solidFill>
                  <a:schemeClr val="tx1"/>
                </a:solidFill>
              </a:rPr>
              <a:t>infrastructure </a:t>
            </a:r>
            <a:r>
              <a:rPr lang="en-US" sz="2400" b="1" dirty="0">
                <a:solidFill>
                  <a:schemeClr val="tx1"/>
                </a:solidFill>
              </a:rPr>
              <a:t>for fleets, </a:t>
            </a:r>
            <a:r>
              <a:rPr lang="en-US" sz="2400" b="1" dirty="0" smtClean="0">
                <a:solidFill>
                  <a:schemeClr val="tx1"/>
                </a:solidFill>
              </a:rPr>
              <a:t>employees, TNCs, and </a:t>
            </a:r>
            <a:r>
              <a:rPr lang="en-US" sz="2400" b="1" i="1" dirty="0" smtClean="0">
                <a:solidFill>
                  <a:schemeClr val="tx1"/>
                </a:solidFill>
              </a:rPr>
              <a:t>all</a:t>
            </a:r>
            <a:r>
              <a:rPr lang="en-US" sz="2400" b="1" dirty="0" smtClean="0">
                <a:solidFill>
                  <a:schemeClr val="tx1"/>
                </a:solidFill>
              </a:rPr>
              <a:t> citizens</a:t>
            </a:r>
            <a:endParaRPr lang="en-US" sz="2400" b="1" dirty="0">
              <a:solidFill>
                <a:schemeClr val="tx1"/>
              </a:solidFill>
            </a:endParaRPr>
          </a:p>
          <a:p>
            <a:r>
              <a:rPr lang="en-US" sz="2400" b="1" dirty="0" smtClean="0">
                <a:solidFill>
                  <a:schemeClr val="tx1"/>
                </a:solidFill>
              </a:rPr>
              <a:t>Setting </a:t>
            </a:r>
            <a:r>
              <a:rPr lang="en-US" sz="2400" b="1" dirty="0">
                <a:solidFill>
                  <a:schemeClr val="tx1"/>
                </a:solidFill>
              </a:rPr>
              <a:t>policies – </a:t>
            </a:r>
            <a:r>
              <a:rPr lang="en-US" sz="2400" b="1" dirty="0" smtClean="0">
                <a:solidFill>
                  <a:schemeClr val="tx1"/>
                </a:solidFill>
              </a:rPr>
              <a:t>to help </a:t>
            </a:r>
            <a:r>
              <a:rPr lang="en-US" sz="2400" b="1" dirty="0">
                <a:solidFill>
                  <a:schemeClr val="tx1"/>
                </a:solidFill>
              </a:rPr>
              <a:t>all participants</a:t>
            </a:r>
          </a:p>
          <a:p>
            <a:pPr lvl="1"/>
            <a:r>
              <a:rPr lang="en-US" sz="2400" b="1" dirty="0">
                <a:solidFill>
                  <a:schemeClr val="tx1"/>
                </a:solidFill>
              </a:rPr>
              <a:t>Inspection, permitting, safety, codes</a:t>
            </a:r>
          </a:p>
          <a:p>
            <a:pPr lvl="1"/>
            <a:r>
              <a:rPr lang="en-US" sz="2400" b="1" dirty="0">
                <a:solidFill>
                  <a:schemeClr val="tx1"/>
                </a:solidFill>
              </a:rPr>
              <a:t>Setting </a:t>
            </a:r>
            <a:r>
              <a:rPr lang="en-US" sz="2400" b="1" dirty="0" smtClean="0">
                <a:solidFill>
                  <a:schemeClr val="tx1"/>
                </a:solidFill>
              </a:rPr>
              <a:t>zoning </a:t>
            </a:r>
            <a:r>
              <a:rPr lang="en-US" sz="2400" b="1" dirty="0">
                <a:solidFill>
                  <a:schemeClr val="tx1"/>
                </a:solidFill>
              </a:rPr>
              <a:t>ordinance </a:t>
            </a:r>
          </a:p>
          <a:p>
            <a:pPr lvl="1"/>
            <a:r>
              <a:rPr lang="en-US" sz="2400" b="1" dirty="0" smtClean="0">
                <a:solidFill>
                  <a:schemeClr val="tx1"/>
                </a:solidFill>
              </a:rPr>
              <a:t>Parking garages, On-street parking</a:t>
            </a:r>
          </a:p>
          <a:p>
            <a:pPr lvl="1"/>
            <a:r>
              <a:rPr lang="en-US" sz="2400" b="1" dirty="0" smtClean="0">
                <a:solidFill>
                  <a:schemeClr val="tx1"/>
                </a:solidFill>
              </a:rPr>
              <a:t> </a:t>
            </a:r>
            <a:r>
              <a:rPr lang="en-US" sz="2400" b="1" dirty="0">
                <a:solidFill>
                  <a:schemeClr val="tx1"/>
                </a:solidFill>
              </a:rPr>
              <a:t>ADA and enforcement</a:t>
            </a:r>
          </a:p>
          <a:p>
            <a:pPr lvl="1"/>
            <a:r>
              <a:rPr lang="en-US" sz="2400" b="1" dirty="0">
                <a:solidFill>
                  <a:schemeClr val="tx1"/>
                </a:solidFill>
              </a:rPr>
              <a:t>Siting, signage, space </a:t>
            </a:r>
            <a:r>
              <a:rPr lang="en-US" sz="2400" b="1" dirty="0" smtClean="0">
                <a:solidFill>
                  <a:schemeClr val="tx1"/>
                </a:solidFill>
              </a:rPr>
              <a:t>marking</a:t>
            </a:r>
          </a:p>
          <a:p>
            <a:pPr lvl="1"/>
            <a:r>
              <a:rPr lang="en-US" sz="2400" b="1" dirty="0" smtClean="0">
                <a:solidFill>
                  <a:schemeClr val="tx1"/>
                </a:solidFill>
              </a:rPr>
              <a:t>New construction</a:t>
            </a:r>
          </a:p>
          <a:p>
            <a:pPr lvl="1"/>
            <a:r>
              <a:rPr lang="en-US" sz="2400" b="1" dirty="0" smtClean="0">
                <a:solidFill>
                  <a:schemeClr val="tx1"/>
                </a:solidFill>
              </a:rPr>
              <a:t>Disadvantage populations</a:t>
            </a:r>
            <a:endParaRPr lang="en-US" sz="2400" b="1" dirty="0">
              <a:solidFill>
                <a:schemeClr val="tx1"/>
              </a:solidFill>
            </a:endParaRPr>
          </a:p>
          <a:p>
            <a:r>
              <a:rPr lang="en-US" sz="2400" b="1" dirty="0">
                <a:solidFill>
                  <a:schemeClr val="tx1"/>
                </a:solidFill>
              </a:rPr>
              <a:t>Training</a:t>
            </a:r>
          </a:p>
          <a:p>
            <a:pPr lvl="1"/>
            <a:r>
              <a:rPr lang="en-US" sz="2400" b="1" dirty="0">
                <a:solidFill>
                  <a:schemeClr val="tx1"/>
                </a:solidFill>
              </a:rPr>
              <a:t>Municipal staff</a:t>
            </a:r>
          </a:p>
          <a:p>
            <a:pPr lvl="1"/>
            <a:r>
              <a:rPr lang="en-US" sz="2400" b="1" dirty="0">
                <a:solidFill>
                  <a:schemeClr val="tx1"/>
                </a:solidFill>
              </a:rPr>
              <a:t>First responders</a:t>
            </a:r>
          </a:p>
          <a:p>
            <a:endParaRPr lang="en-US" sz="2400" dirty="0"/>
          </a:p>
          <a:p>
            <a:endParaRPr lang="en-US" dirty="0"/>
          </a:p>
        </p:txBody>
      </p:sp>
      <p:pic>
        <p:nvPicPr>
          <p:cNvPr id="4" name="Picture 3">
            <a:extLst>
              <a:ext uri="{FF2B5EF4-FFF2-40B4-BE49-F238E27FC236}">
                <a16:creationId xmlns:a16="http://schemas.microsoft.com/office/drawing/2014/main" id="{F5D6D7BB-2A3F-470E-A765-C30A7159A2BE}"/>
              </a:ext>
            </a:extLst>
          </p:cNvPr>
          <p:cNvPicPr>
            <a:picLocks noChangeAspect="1"/>
          </p:cNvPicPr>
          <p:nvPr/>
        </p:nvPicPr>
        <p:blipFill>
          <a:blip r:embed="rId3"/>
          <a:stretch>
            <a:fillRect/>
          </a:stretch>
        </p:blipFill>
        <p:spPr>
          <a:xfrm>
            <a:off x="7675756" y="1572669"/>
            <a:ext cx="990600" cy="990600"/>
          </a:xfrm>
          <a:prstGeom prst="rect">
            <a:avLst/>
          </a:prstGeom>
        </p:spPr>
      </p:pic>
      <p:pic>
        <p:nvPicPr>
          <p:cNvPr id="14338" name="Picture 2" descr="Image result for american disabilities act logo">
            <a:extLst>
              <a:ext uri="{FF2B5EF4-FFF2-40B4-BE49-F238E27FC236}">
                <a16:creationId xmlns:a16="http://schemas.microsoft.com/office/drawing/2014/main" id="{80D2C329-746A-4DF2-9B2F-0C3472DBDC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5756" y="2726791"/>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D0A6094-228F-4DB8-9D1E-9BCC45C24C5D}"/>
              </a:ext>
            </a:extLst>
          </p:cNvPr>
          <p:cNvPicPr>
            <a:picLocks noChangeAspect="1"/>
          </p:cNvPicPr>
          <p:nvPr/>
        </p:nvPicPr>
        <p:blipFill>
          <a:blip r:embed="rId5"/>
          <a:stretch>
            <a:fillRect/>
          </a:stretch>
        </p:blipFill>
        <p:spPr>
          <a:xfrm>
            <a:off x="6934200" y="3899953"/>
            <a:ext cx="1905000" cy="1267691"/>
          </a:xfrm>
          <a:prstGeom prst="rect">
            <a:avLst/>
          </a:prstGeom>
        </p:spPr>
      </p:pic>
    </p:spTree>
    <p:extLst>
      <p:ext uri="{BB962C8B-B14F-4D97-AF65-F5344CB8AC3E}">
        <p14:creationId xmlns:p14="http://schemas.microsoft.com/office/powerpoint/2010/main" val="4012705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800600" y="1641468"/>
            <a:ext cx="3877039" cy="5015121"/>
          </a:xfrm>
          <a:prstGeom prst="rect">
            <a:avLst/>
          </a:prstGeom>
        </p:spPr>
      </p:pic>
      <p:sp>
        <p:nvSpPr>
          <p:cNvPr id="2" name="Title 1"/>
          <p:cNvSpPr>
            <a:spLocks noGrp="1"/>
          </p:cNvSpPr>
          <p:nvPr>
            <p:ph type="title"/>
          </p:nvPr>
        </p:nvSpPr>
        <p:spPr>
          <a:xfrm>
            <a:off x="261257" y="1"/>
            <a:ext cx="8568845" cy="1214650"/>
          </a:xfrm>
        </p:spPr>
        <p:txBody>
          <a:bodyPr/>
          <a:lstStyle/>
          <a:p>
            <a:r>
              <a:rPr lang="en-US" sz="2800" dirty="0" smtClean="0"/>
              <a:t>report: A Guide to the Lessons Learned from the Clean Cities Community EV Readiness Projects</a:t>
            </a:r>
            <a:endParaRPr lang="en-US" sz="2800" dirty="0"/>
          </a:p>
        </p:txBody>
      </p:sp>
      <p:sp>
        <p:nvSpPr>
          <p:cNvPr id="3" name="Footer Placeholder 2"/>
          <p:cNvSpPr>
            <a:spLocks noGrp="1"/>
          </p:cNvSpPr>
          <p:nvPr>
            <p:ph type="ftr" sz="quarter" idx="11"/>
          </p:nvPr>
        </p:nvSpPr>
        <p:spPr/>
        <p:txBody>
          <a:bodyPr/>
          <a:lstStyle/>
          <a:p>
            <a:endParaRPr lang="en-US" dirty="0"/>
          </a:p>
        </p:txBody>
      </p:sp>
      <p:sp>
        <p:nvSpPr>
          <p:cNvPr id="9" name="Date Placeholder 3"/>
          <p:cNvSpPr>
            <a:spLocks noGrp="1"/>
          </p:cNvSpPr>
          <p:nvPr>
            <p:ph type="dt" sz="half" idx="12"/>
          </p:nvPr>
        </p:nvSpPr>
        <p:spPr/>
        <p:txBody>
          <a:bodyPr/>
          <a:lstStyle/>
          <a:p>
            <a:pPr>
              <a:spcBef>
                <a:spcPts val="0"/>
              </a:spcBef>
            </a:pPr>
            <a:endParaRPr lang="en-US" dirty="0"/>
          </a:p>
        </p:txBody>
      </p:sp>
      <p:sp>
        <p:nvSpPr>
          <p:cNvPr id="5" name="Slide Number Placeholder 4"/>
          <p:cNvSpPr>
            <a:spLocks noGrp="1"/>
          </p:cNvSpPr>
          <p:nvPr>
            <p:ph type="sldNum" sz="quarter" idx="13"/>
          </p:nvPr>
        </p:nvSpPr>
        <p:spPr/>
        <p:txBody>
          <a:bodyPr/>
          <a:lstStyle/>
          <a:p>
            <a:fld id="{3675A01C-4065-1549-ACEF-B613474B14E8}" type="slidenum">
              <a:rPr lang="en-US" smtClean="0"/>
              <a:pPr/>
              <a:t>5</a:t>
            </a:fld>
            <a:endParaRPr lang="en-US" dirty="0"/>
          </a:p>
        </p:txBody>
      </p:sp>
      <p:sp>
        <p:nvSpPr>
          <p:cNvPr id="4" name="Text Placeholder 3"/>
          <p:cNvSpPr>
            <a:spLocks noGrp="1"/>
          </p:cNvSpPr>
          <p:nvPr>
            <p:ph type="body" sz="quarter" idx="14"/>
          </p:nvPr>
        </p:nvSpPr>
        <p:spPr>
          <a:xfrm>
            <a:off x="455613" y="1704109"/>
            <a:ext cx="4241893" cy="4509366"/>
          </a:xfrm>
        </p:spPr>
        <p:txBody>
          <a:bodyPr>
            <a:normAutofit fontScale="70000" lnSpcReduction="20000"/>
          </a:bodyPr>
          <a:lstStyle/>
          <a:p>
            <a:r>
              <a:rPr lang="en-US" sz="2800" dirty="0"/>
              <a:t>Purpose of this report</a:t>
            </a:r>
            <a:r>
              <a:rPr lang="en-US" sz="2800" dirty="0" smtClean="0"/>
              <a:t>:</a:t>
            </a:r>
          </a:p>
          <a:p>
            <a:endParaRPr lang="en-US" sz="2800" dirty="0"/>
          </a:p>
          <a:p>
            <a:pPr lvl="1"/>
            <a:r>
              <a:rPr lang="en-US" sz="2800" dirty="0"/>
              <a:t>Synthesize EV readiness lessons learned </a:t>
            </a:r>
          </a:p>
          <a:p>
            <a:pPr lvl="1"/>
            <a:r>
              <a:rPr lang="en-US" sz="2800" dirty="0"/>
              <a:t>Highlight key grantee activities and outcomes </a:t>
            </a:r>
          </a:p>
          <a:p>
            <a:pPr lvl="1"/>
            <a:r>
              <a:rPr lang="en-US" sz="2800" dirty="0"/>
              <a:t>Help readers easily connect with the resources most relevant to them</a:t>
            </a:r>
          </a:p>
          <a:p>
            <a:pPr lvl="1"/>
            <a:r>
              <a:rPr lang="en-US" sz="2800" dirty="0"/>
              <a:t>Designed to be accessible to and useful for a broad, general audience </a:t>
            </a:r>
          </a:p>
          <a:p>
            <a:pPr lvl="1"/>
            <a:r>
              <a:rPr lang="en-US" sz="2800" dirty="0"/>
              <a:t>Public sector policymakers and staff, stakeholders, and the general public in communities across the country</a:t>
            </a:r>
          </a:p>
          <a:p>
            <a:endParaRPr lang="en-US" dirty="0"/>
          </a:p>
        </p:txBody>
      </p:sp>
    </p:spTree>
    <p:extLst>
      <p:ext uri="{BB962C8B-B14F-4D97-AF65-F5344CB8AC3E}">
        <p14:creationId xmlns:p14="http://schemas.microsoft.com/office/powerpoint/2010/main" val="1008640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74171"/>
            <a:ext cx="8372901" cy="843007"/>
          </a:xfrm>
        </p:spPr>
        <p:txBody>
          <a:bodyPr/>
          <a:lstStyle/>
          <a:p>
            <a:r>
              <a:rPr lang="en-US" sz="2800" dirty="0" smtClean="0"/>
              <a:t>Local Governments: Toolkits</a:t>
            </a:r>
            <a:endParaRPr lang="en-US" sz="2800" dirty="0"/>
          </a:p>
        </p:txBody>
      </p:sp>
      <p:sp>
        <p:nvSpPr>
          <p:cNvPr id="3" name="Footer Placeholder 2"/>
          <p:cNvSpPr>
            <a:spLocks noGrp="1"/>
          </p:cNvSpPr>
          <p:nvPr>
            <p:ph type="ftr" sz="quarter" idx="11"/>
          </p:nvPr>
        </p:nvSpPr>
        <p:spPr/>
        <p:txBody>
          <a:bodyPr/>
          <a:lstStyle/>
          <a:p>
            <a:r>
              <a:rPr lang="en-US" dirty="0">
                <a:solidFill>
                  <a:srgbClr val="031C3C"/>
                </a:solidFill>
              </a:rPr>
              <a:t>A Guide to the Lessons Learned from the Clean Cities Community EV Readiness Projects</a:t>
            </a:r>
          </a:p>
        </p:txBody>
      </p:sp>
      <p:sp>
        <p:nvSpPr>
          <p:cNvPr id="11" name="Date Placeholder 3"/>
          <p:cNvSpPr>
            <a:spLocks noGrp="1"/>
          </p:cNvSpPr>
          <p:nvPr>
            <p:ph type="dt" sz="half" idx="12"/>
          </p:nvPr>
        </p:nvSpPr>
        <p:spPr/>
        <p:txBody>
          <a:bodyPr/>
          <a:lstStyle/>
          <a:p>
            <a:pPr>
              <a:spcBef>
                <a:spcPts val="0"/>
              </a:spcBef>
            </a:pPr>
            <a:r>
              <a:rPr lang="en-US" dirty="0"/>
              <a:t>March </a:t>
            </a:r>
            <a:r>
              <a:rPr lang="en-US" dirty="0" smtClean="0"/>
              <a:t>12, </a:t>
            </a:r>
            <a:r>
              <a:rPr lang="en-US" dirty="0"/>
              <a:t>2014</a:t>
            </a:r>
          </a:p>
        </p:txBody>
      </p:sp>
      <p:sp>
        <p:nvSpPr>
          <p:cNvPr id="5" name="Slide Number Placeholder 4"/>
          <p:cNvSpPr>
            <a:spLocks noGrp="1"/>
          </p:cNvSpPr>
          <p:nvPr>
            <p:ph type="sldNum" sz="quarter" idx="13"/>
          </p:nvPr>
        </p:nvSpPr>
        <p:spPr>
          <a:xfrm>
            <a:off x="4218614" y="6766560"/>
            <a:ext cx="457200" cy="182880"/>
          </a:xfrm>
        </p:spPr>
        <p:txBody>
          <a:bodyPr/>
          <a:lstStyle/>
          <a:p>
            <a:fld id="{3675A01C-4065-1549-ACEF-B613474B14E8}" type="slidenum">
              <a:rPr lang="en-US" smtClean="0">
                <a:solidFill>
                  <a:srgbClr val="031C3C"/>
                </a:solidFill>
              </a:rPr>
              <a:pPr/>
              <a:t>6</a:t>
            </a:fld>
            <a:endParaRPr lang="en-US" dirty="0">
              <a:solidFill>
                <a:srgbClr val="031C3C"/>
              </a:solidFill>
            </a:endParaRPr>
          </a:p>
        </p:txBody>
      </p:sp>
      <p:sp>
        <p:nvSpPr>
          <p:cNvPr id="4" name="Text Placeholder 3"/>
          <p:cNvSpPr>
            <a:spLocks noGrp="1"/>
          </p:cNvSpPr>
          <p:nvPr>
            <p:ph type="body" sz="quarter" idx="14"/>
          </p:nvPr>
        </p:nvSpPr>
        <p:spPr>
          <a:xfrm>
            <a:off x="400051" y="895272"/>
            <a:ext cx="8220074" cy="729440"/>
          </a:xfrm>
        </p:spPr>
        <p:txBody>
          <a:bodyPr>
            <a:noAutofit/>
          </a:bodyPr>
          <a:lstStyle/>
          <a:p>
            <a:r>
              <a:rPr lang="en-US" altLang="ja-JP" sz="2400" dirty="0">
                <a:solidFill>
                  <a:srgbClr val="031C3C"/>
                </a:solidFill>
              </a:rPr>
              <a:t>Local governments can be powerful supporters of charging station deployment </a:t>
            </a:r>
            <a:endParaRPr lang="en-US" sz="2400" dirty="0">
              <a:solidFill>
                <a:srgbClr val="031C3C"/>
              </a:solidFill>
            </a:endParaRPr>
          </a:p>
        </p:txBody>
      </p:sp>
      <p:sp>
        <p:nvSpPr>
          <p:cNvPr id="12" name="Text Placeholder 6"/>
          <p:cNvSpPr txBox="1">
            <a:spLocks/>
          </p:cNvSpPr>
          <p:nvPr/>
        </p:nvSpPr>
        <p:spPr>
          <a:xfrm>
            <a:off x="274304" y="759842"/>
            <a:ext cx="8345821" cy="864870"/>
          </a:xfrm>
          <a:prstGeom prst="rect">
            <a:avLst/>
          </a:prstGeom>
        </p:spPr>
        <p:txBody>
          <a:bodyPr vert="horz" lIns="91440" tIns="45720" rIns="91440" bIns="45720" rtlCol="0">
            <a:normAutofit/>
          </a:bodyPr>
          <a:lstStyle>
            <a:lvl1pPr marL="176213" indent="-176213" algn="l" defTabSz="457200" rtl="0" eaLnBrk="1" fontAlgn="base" hangingPunct="1">
              <a:spcBef>
                <a:spcPts val="1800"/>
              </a:spcBef>
              <a:spcAft>
                <a:spcPct val="0"/>
              </a:spcAft>
              <a:buClr>
                <a:schemeClr val="accent2"/>
              </a:buClr>
              <a:buSzPct val="125000"/>
              <a:buFont typeface="Arial"/>
              <a:buChar char="•"/>
              <a:defRPr sz="2400" b="1" i="0" kern="1200">
                <a:solidFill>
                  <a:schemeClr val="tx1"/>
                </a:solidFill>
                <a:latin typeface="+mj-lt"/>
                <a:ea typeface="+mn-ea"/>
                <a:cs typeface="Arial"/>
              </a:defRPr>
            </a:lvl1pPr>
            <a:lvl2pPr marL="356616" indent="-173038" algn="l" defTabSz="457200" rtl="0" eaLnBrk="1" fontAlgn="base" hangingPunct="1">
              <a:spcBef>
                <a:spcPts val="1500"/>
              </a:spcBef>
              <a:spcAft>
                <a:spcPct val="0"/>
              </a:spcAft>
              <a:buClr>
                <a:schemeClr val="tx1"/>
              </a:buClr>
              <a:buSzPct val="125000"/>
              <a:buFont typeface="Arial" charset="0"/>
              <a:buChar char="•"/>
              <a:defRPr sz="2000" kern="1200">
                <a:solidFill>
                  <a:schemeClr val="tx1"/>
                </a:solidFill>
                <a:latin typeface="+mn-lt"/>
                <a:ea typeface="+mn-ea"/>
                <a:cs typeface="+mn-cs"/>
              </a:defRPr>
            </a:lvl2pPr>
            <a:lvl3pPr marL="548640" indent="-174625" algn="l" defTabSz="457200" rtl="0" eaLnBrk="1" fontAlgn="base" hangingPunct="1">
              <a:spcBef>
                <a:spcPts val="200"/>
              </a:spcBef>
              <a:spcAft>
                <a:spcPct val="0"/>
              </a:spcAft>
              <a:buClr>
                <a:schemeClr val="tx1"/>
              </a:buClr>
              <a:buSzPct val="90000"/>
              <a:buFont typeface="Arial" pitchFamily="34" charset="0"/>
              <a:buChar char="–"/>
              <a:defRPr sz="1800" kern="1200">
                <a:solidFill>
                  <a:schemeClr val="tx1"/>
                </a:solidFill>
                <a:latin typeface="+mn-lt"/>
                <a:ea typeface="+mn-ea"/>
                <a:cs typeface="+mn-cs"/>
              </a:defRPr>
            </a:lvl3pPr>
            <a:lvl4pPr marL="731520" indent="-174625" algn="l" defTabSz="457200" rtl="0" eaLnBrk="1" fontAlgn="base" hangingPunct="1">
              <a:spcBef>
                <a:spcPts val="200"/>
              </a:spcBef>
              <a:spcAft>
                <a:spcPct val="0"/>
              </a:spcAft>
              <a:buClr>
                <a:schemeClr val="tx1"/>
              </a:buClr>
              <a:buFont typeface="Wingdings" pitchFamily="2" charset="2"/>
              <a:buChar char="§"/>
              <a:defRPr sz="1600" kern="1200">
                <a:solidFill>
                  <a:schemeClr val="tx1"/>
                </a:solidFill>
                <a:latin typeface="+mn-lt"/>
                <a:ea typeface="+mn-ea"/>
                <a:cs typeface="+mn-cs"/>
              </a:defRPr>
            </a:lvl4pPr>
            <a:lvl5pPr marL="914400" indent="-176213" algn="l" defTabSz="457200" rtl="0" eaLnBrk="1" fontAlgn="base" hangingPunct="1">
              <a:spcBef>
                <a:spcPts val="200"/>
              </a:spcBef>
              <a:spcAft>
                <a:spcPct val="0"/>
              </a:spcAft>
              <a:buClr>
                <a:schemeClr val="tx1"/>
              </a:buClr>
              <a:buFont typeface="Arial" charset="0"/>
              <a:buChar char="»"/>
              <a:defRPr sz="1400" kern="1200">
                <a:solidFill>
                  <a:schemeClr val="tx1"/>
                </a:solidFill>
                <a:latin typeface="+mn-lt"/>
                <a:ea typeface="+mn-ea"/>
                <a:cs typeface="+mn-cs"/>
              </a:defRPr>
            </a:lvl5pPr>
            <a:lvl6pPr marL="1541463" indent="-112713" algn="l" defTabSz="457200" rtl="0" eaLnBrk="1" latinLnBrk="0" hangingPunct="1">
              <a:spcBef>
                <a:spcPts val="200"/>
              </a:spcBef>
              <a:buClr>
                <a:srgbClr val="155E98"/>
              </a:buClr>
              <a:buFont typeface="Arial"/>
              <a:buChar char="•"/>
              <a:tabLst/>
              <a:defRPr sz="1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D15120"/>
              </a:buClr>
              <a:buNone/>
            </a:pPr>
            <a:endParaRPr lang="en-US" dirty="0" smtClean="0">
              <a:solidFill>
                <a:srgbClr val="031C3C"/>
              </a:solidFill>
            </a:endParaRPr>
          </a:p>
        </p:txBody>
      </p:sp>
      <p:sp>
        <p:nvSpPr>
          <p:cNvPr id="14" name="Text Placeholder 6"/>
          <p:cNvSpPr txBox="1">
            <a:spLocks/>
          </p:cNvSpPr>
          <p:nvPr/>
        </p:nvSpPr>
        <p:spPr>
          <a:xfrm>
            <a:off x="452756" y="1715718"/>
            <a:ext cx="8167369" cy="4319822"/>
          </a:xfrm>
          <a:prstGeom prst="rect">
            <a:avLst/>
          </a:prstGeom>
        </p:spPr>
        <p:txBody>
          <a:bodyPr vert="horz" lIns="91440" tIns="45720" rIns="91440" bIns="45720" rtlCol="0">
            <a:noAutofit/>
          </a:bodyPr>
          <a:lstStyle>
            <a:lvl1pPr marL="176213" indent="-176213" algn="l" defTabSz="457200" rtl="0" eaLnBrk="1" fontAlgn="base" hangingPunct="1">
              <a:spcBef>
                <a:spcPts val="1800"/>
              </a:spcBef>
              <a:spcAft>
                <a:spcPct val="0"/>
              </a:spcAft>
              <a:buClr>
                <a:schemeClr val="accent2"/>
              </a:buClr>
              <a:buSzPct val="125000"/>
              <a:buFont typeface="Arial"/>
              <a:buChar char="•"/>
              <a:defRPr sz="2400" b="1" i="0" kern="1200">
                <a:solidFill>
                  <a:schemeClr val="tx1"/>
                </a:solidFill>
                <a:latin typeface="+mj-lt"/>
                <a:ea typeface="+mn-ea"/>
                <a:cs typeface="Arial"/>
              </a:defRPr>
            </a:lvl1pPr>
            <a:lvl2pPr marL="356616" indent="-173038" algn="l" defTabSz="457200" rtl="0" eaLnBrk="1" fontAlgn="base" hangingPunct="1">
              <a:spcBef>
                <a:spcPts val="1500"/>
              </a:spcBef>
              <a:spcAft>
                <a:spcPct val="0"/>
              </a:spcAft>
              <a:buClr>
                <a:schemeClr val="tx1"/>
              </a:buClr>
              <a:buSzPct val="125000"/>
              <a:buFont typeface="Arial" charset="0"/>
              <a:buChar char="•"/>
              <a:defRPr sz="2000" kern="1200">
                <a:solidFill>
                  <a:schemeClr val="tx1"/>
                </a:solidFill>
                <a:latin typeface="+mn-lt"/>
                <a:ea typeface="+mn-ea"/>
                <a:cs typeface="+mn-cs"/>
              </a:defRPr>
            </a:lvl2pPr>
            <a:lvl3pPr marL="548640" indent="-174625" algn="l" defTabSz="457200" rtl="0" eaLnBrk="1" fontAlgn="base" hangingPunct="1">
              <a:spcBef>
                <a:spcPts val="200"/>
              </a:spcBef>
              <a:spcAft>
                <a:spcPct val="0"/>
              </a:spcAft>
              <a:buClr>
                <a:schemeClr val="tx1"/>
              </a:buClr>
              <a:buSzPct val="90000"/>
              <a:buFont typeface="Arial" pitchFamily="34" charset="0"/>
              <a:buChar char="–"/>
              <a:defRPr sz="1800" kern="1200">
                <a:solidFill>
                  <a:schemeClr val="tx1"/>
                </a:solidFill>
                <a:latin typeface="+mn-lt"/>
                <a:ea typeface="+mn-ea"/>
                <a:cs typeface="+mn-cs"/>
              </a:defRPr>
            </a:lvl3pPr>
            <a:lvl4pPr marL="731520" indent="-174625" algn="l" defTabSz="457200" rtl="0" eaLnBrk="1" fontAlgn="base" hangingPunct="1">
              <a:spcBef>
                <a:spcPts val="200"/>
              </a:spcBef>
              <a:spcAft>
                <a:spcPct val="0"/>
              </a:spcAft>
              <a:buClr>
                <a:schemeClr val="tx1"/>
              </a:buClr>
              <a:buFont typeface="Wingdings" pitchFamily="2" charset="2"/>
              <a:buChar char="§"/>
              <a:defRPr sz="1600" kern="1200">
                <a:solidFill>
                  <a:schemeClr val="tx1"/>
                </a:solidFill>
                <a:latin typeface="+mn-lt"/>
                <a:ea typeface="+mn-ea"/>
                <a:cs typeface="+mn-cs"/>
              </a:defRPr>
            </a:lvl4pPr>
            <a:lvl5pPr marL="914400" indent="-176213" algn="l" defTabSz="457200" rtl="0" eaLnBrk="1" fontAlgn="base" hangingPunct="1">
              <a:spcBef>
                <a:spcPts val="200"/>
              </a:spcBef>
              <a:spcAft>
                <a:spcPct val="0"/>
              </a:spcAft>
              <a:buClr>
                <a:schemeClr val="tx1"/>
              </a:buClr>
              <a:buFont typeface="Arial" charset="0"/>
              <a:buChar char="»"/>
              <a:defRPr sz="1400" kern="1200">
                <a:solidFill>
                  <a:schemeClr val="tx1"/>
                </a:solidFill>
                <a:latin typeface="+mn-lt"/>
                <a:ea typeface="+mn-ea"/>
                <a:cs typeface="+mn-cs"/>
              </a:defRPr>
            </a:lvl5pPr>
            <a:lvl6pPr marL="1541463" indent="-112713" algn="l" defTabSz="457200" rtl="0" eaLnBrk="1" latinLnBrk="0" hangingPunct="1">
              <a:spcBef>
                <a:spcPts val="200"/>
              </a:spcBef>
              <a:buClr>
                <a:srgbClr val="155E98"/>
              </a:buClr>
              <a:buFont typeface="Arial"/>
              <a:buChar char="•"/>
              <a:tabLst/>
              <a:defRPr sz="1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1200"/>
              </a:spcBef>
            </a:pPr>
            <a:r>
              <a:rPr lang="en-US" sz="2400" dirty="0"/>
              <a:t>Toolkits providing case studies, model ordinances, and planning guidance </a:t>
            </a:r>
            <a:endParaRPr lang="en-US" sz="2400" dirty="0" smtClean="0"/>
          </a:p>
          <a:p>
            <a:pPr lvl="2">
              <a:spcBef>
                <a:spcPts val="1200"/>
              </a:spcBef>
            </a:pPr>
            <a:r>
              <a:rPr lang="en-US" sz="2400" dirty="0" smtClean="0"/>
              <a:t>Master </a:t>
            </a:r>
            <a:r>
              <a:rPr lang="en-US" sz="2400" dirty="0"/>
              <a:t>plan language </a:t>
            </a:r>
            <a:endParaRPr lang="en-US" sz="2400" dirty="0" smtClean="0"/>
          </a:p>
          <a:p>
            <a:pPr lvl="2">
              <a:spcBef>
                <a:spcPts val="1200"/>
              </a:spcBef>
            </a:pPr>
            <a:r>
              <a:rPr lang="en-US" sz="2400" dirty="0" smtClean="0"/>
              <a:t>Standard </a:t>
            </a:r>
            <a:r>
              <a:rPr lang="en-US" sz="2400" dirty="0"/>
              <a:t>definitions </a:t>
            </a:r>
            <a:r>
              <a:rPr lang="en-US" sz="2400" dirty="0" smtClean="0"/>
              <a:t>of PEV-related terms in </a:t>
            </a:r>
            <a:r>
              <a:rPr lang="en-US" sz="2400" dirty="0"/>
              <a:t>local codes </a:t>
            </a:r>
            <a:endParaRPr lang="en-US" sz="2400" dirty="0" smtClean="0"/>
          </a:p>
          <a:p>
            <a:pPr lvl="2">
              <a:spcBef>
                <a:spcPts val="1200"/>
              </a:spcBef>
            </a:pPr>
            <a:r>
              <a:rPr lang="en-US" sz="2400" dirty="0"/>
              <a:t>Z</a:t>
            </a:r>
            <a:r>
              <a:rPr lang="en-US" sz="2400" dirty="0" smtClean="0"/>
              <a:t>oning ordinance updates</a:t>
            </a:r>
          </a:p>
          <a:p>
            <a:pPr lvl="2">
              <a:spcBef>
                <a:spcPts val="1200"/>
              </a:spcBef>
            </a:pPr>
            <a:r>
              <a:rPr lang="en-US" sz="2400" dirty="0" smtClean="0"/>
              <a:t>Building </a:t>
            </a:r>
            <a:r>
              <a:rPr lang="en-US" sz="2400" dirty="0"/>
              <a:t>and electrical </a:t>
            </a:r>
            <a:r>
              <a:rPr lang="en-US" sz="2400" dirty="0" smtClean="0"/>
              <a:t>codes: clarification and/or active support</a:t>
            </a:r>
          </a:p>
          <a:p>
            <a:pPr lvl="2">
              <a:spcBef>
                <a:spcPts val="1200"/>
              </a:spcBef>
            </a:pPr>
            <a:r>
              <a:rPr lang="en-US" sz="2400" dirty="0" smtClean="0"/>
              <a:t>Prudent streamlining of permitting </a:t>
            </a:r>
            <a:r>
              <a:rPr lang="en-US" sz="2400" dirty="0"/>
              <a:t>and </a:t>
            </a:r>
            <a:r>
              <a:rPr lang="en-US" sz="2400" dirty="0" smtClean="0"/>
              <a:t>inspection</a:t>
            </a:r>
          </a:p>
          <a:p>
            <a:pPr lvl="1">
              <a:spcBef>
                <a:spcPts val="1200"/>
              </a:spcBef>
            </a:pPr>
            <a:r>
              <a:rPr lang="en-US" sz="2400" dirty="0" smtClean="0"/>
              <a:t>Public </a:t>
            </a:r>
            <a:r>
              <a:rPr lang="en-US" sz="2400" dirty="0"/>
              <a:t>parking regulation, enforcement, and signage </a:t>
            </a:r>
            <a:endParaRPr lang="en-US" sz="2400" dirty="0" smtClean="0"/>
          </a:p>
          <a:p>
            <a:pPr lvl="1">
              <a:spcBef>
                <a:spcPts val="1200"/>
              </a:spcBef>
            </a:pPr>
            <a:r>
              <a:rPr lang="en-US" sz="2400" dirty="0" smtClean="0"/>
              <a:t>Consumer Education</a:t>
            </a:r>
          </a:p>
        </p:txBody>
      </p:sp>
    </p:spTree>
    <p:extLst>
      <p:ext uri="{BB962C8B-B14F-4D97-AF65-F5344CB8AC3E}">
        <p14:creationId xmlns:p14="http://schemas.microsoft.com/office/powerpoint/2010/main" val="3883545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372901" cy="773084"/>
          </a:xfrm>
        </p:spPr>
        <p:txBody>
          <a:bodyPr/>
          <a:lstStyle/>
          <a:p>
            <a:r>
              <a:rPr lang="en-US" dirty="0"/>
              <a:t>PEV Readiness Grants had consistent positive and generally significant </a:t>
            </a:r>
            <a:r>
              <a:rPr lang="en-US" dirty="0" smtClean="0"/>
              <a:t>impacts</a:t>
            </a:r>
            <a:endParaRPr lang="en-US" dirty="0"/>
          </a:p>
        </p:txBody>
      </p:sp>
      <p:sp>
        <p:nvSpPr>
          <p:cNvPr id="4" name="Text Placeholder 3"/>
          <p:cNvSpPr>
            <a:spLocks noGrp="1"/>
          </p:cNvSpPr>
          <p:nvPr>
            <p:ph type="body"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AEFAAC5A-9C4F-4278-920D-DF2BAB595749}" type="slidenum">
              <a:rPr lang="en-US" smtClean="0"/>
              <a:pPr/>
              <a:t>7</a:t>
            </a:fld>
            <a:endParaRPr lang="en-US" dirty="0"/>
          </a:p>
        </p:txBody>
      </p:sp>
      <p:sp>
        <p:nvSpPr>
          <p:cNvPr id="6" name="TextBox 5"/>
          <p:cNvSpPr txBox="1"/>
          <p:nvPr/>
        </p:nvSpPr>
        <p:spPr>
          <a:xfrm>
            <a:off x="457202" y="1255334"/>
            <a:ext cx="8410497" cy="5909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nSpc>
                <a:spcPct val="90000"/>
              </a:lnSpc>
            </a:pPr>
            <a:r>
              <a:rPr lang="en-US" dirty="0"/>
              <a:t>Varying sets of variables to be significantly correlated with each PEV market segment (mass, medium, luxury) at county level. </a:t>
            </a:r>
            <a:endParaRPr lang="en-US" dirty="0">
              <a:latin typeface="Calibri" panose="020F0502020204030204" pitchFamily="34" charset="0"/>
            </a:endParaRPr>
          </a:p>
        </p:txBody>
      </p:sp>
      <p:sp>
        <p:nvSpPr>
          <p:cNvPr id="7" name="Content Placeholder 2"/>
          <p:cNvSpPr>
            <a:spLocks noGrp="1"/>
          </p:cNvSpPr>
          <p:nvPr>
            <p:ph idx="1"/>
          </p:nvPr>
        </p:nvSpPr>
        <p:spPr>
          <a:xfrm>
            <a:off x="457201" y="1893557"/>
            <a:ext cx="8372901" cy="4763032"/>
          </a:xfrm>
        </p:spPr>
        <p:txBody>
          <a:bodyPr/>
          <a:lstStyle/>
          <a:p>
            <a:r>
              <a:rPr lang="en-US" sz="1600" dirty="0"/>
              <a:t>Negative effects of </a:t>
            </a:r>
            <a:r>
              <a:rPr lang="en-US" sz="1600" b="1" u="sng" dirty="0"/>
              <a:t>extreme temperature </a:t>
            </a:r>
            <a:r>
              <a:rPr lang="en-US" sz="1600" dirty="0"/>
              <a:t>were particularly strong for the total market and for the mass-market BEVs</a:t>
            </a:r>
          </a:p>
          <a:p>
            <a:r>
              <a:rPr lang="en-US" sz="1600" b="1" u="sng" dirty="0"/>
              <a:t>State and federal monetized benefits </a:t>
            </a:r>
            <a:r>
              <a:rPr lang="en-US" sz="1600" dirty="0"/>
              <a:t>were twice as important for BEVs as for PHEVs</a:t>
            </a:r>
          </a:p>
          <a:p>
            <a:r>
              <a:rPr lang="en-US" sz="1600" b="1" u="sng" dirty="0"/>
              <a:t>Level 2 public charging </a:t>
            </a:r>
            <a:r>
              <a:rPr lang="en-US" sz="1600" dirty="0"/>
              <a:t>availability shows significant positive impacts in the mass and total PHEV markets, but not in BEV markets. </a:t>
            </a:r>
          </a:p>
          <a:p>
            <a:r>
              <a:rPr lang="en-US" sz="1600" b="1" u="sng" dirty="0"/>
              <a:t>Workplace charging </a:t>
            </a:r>
            <a:r>
              <a:rPr lang="en-US" sz="1600" dirty="0"/>
              <a:t>shows a positive but lower coefficient for BEVs than for PHEVs</a:t>
            </a:r>
          </a:p>
          <a:p>
            <a:r>
              <a:rPr lang="en-US" sz="1600" b="1" u="sng" dirty="0">
                <a:solidFill>
                  <a:srgbClr val="FF0000"/>
                </a:solidFill>
              </a:rPr>
              <a:t>PEV Readiness Grants </a:t>
            </a:r>
            <a:r>
              <a:rPr lang="en-US" sz="1600" dirty="0">
                <a:solidFill>
                  <a:srgbClr val="FF0000"/>
                </a:solidFill>
              </a:rPr>
              <a:t>had consistent positive and generally significant impacts in all PHEV market segments, as well as mass-market and total BEVs</a:t>
            </a:r>
          </a:p>
          <a:p>
            <a:r>
              <a:rPr lang="en-US" sz="1600" b="1" u="sng" dirty="0"/>
              <a:t>HOV lane subsidies </a:t>
            </a:r>
            <a:r>
              <a:rPr lang="en-US" sz="1600" dirty="0"/>
              <a:t>appear to be very important in the mass market</a:t>
            </a:r>
          </a:p>
          <a:p>
            <a:r>
              <a:rPr lang="en-US" sz="1600" b="1" u="sng" dirty="0"/>
              <a:t>Income</a:t>
            </a:r>
            <a:r>
              <a:rPr lang="en-US" sz="1600" dirty="0"/>
              <a:t> has significantly positive impacts in EVERY market segment, dominating the education effect.</a:t>
            </a:r>
          </a:p>
          <a:p>
            <a:r>
              <a:rPr lang="en-US" sz="1600" b="1" u="sng" dirty="0"/>
              <a:t>Fuel Cost:</a:t>
            </a:r>
            <a:r>
              <a:rPr lang="en-US" sz="1600" dirty="0"/>
              <a:t> Interestingly, gasoline prices are negatively correlated to the luxury BEVs, luxury PHEVs and mid-market PHEVs, but not mass-markets or total markets. </a:t>
            </a:r>
          </a:p>
          <a:p>
            <a:r>
              <a:rPr lang="en-US" sz="1600" dirty="0"/>
              <a:t>Longer </a:t>
            </a:r>
            <a:r>
              <a:rPr lang="en-US" sz="1600" b="1" u="sng" dirty="0"/>
              <a:t>Work Travel Time</a:t>
            </a:r>
            <a:r>
              <a:rPr lang="en-US" sz="1600" dirty="0"/>
              <a:t> significantly decreases luxury BEV and mid-market PHEV market adoption, but not mass markets.</a:t>
            </a:r>
          </a:p>
          <a:p>
            <a:endParaRPr lang="en-US" sz="1600" dirty="0"/>
          </a:p>
        </p:txBody>
      </p:sp>
    </p:spTree>
    <p:extLst>
      <p:ext uri="{BB962C8B-B14F-4D97-AF65-F5344CB8AC3E}">
        <p14:creationId xmlns:p14="http://schemas.microsoft.com/office/powerpoint/2010/main" val="3478824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372901" cy="1163464"/>
          </a:xfrm>
        </p:spPr>
        <p:txBody>
          <a:bodyPr/>
          <a:lstStyle/>
          <a:p>
            <a:r>
              <a:rPr lang="en-US" dirty="0"/>
              <a:t>Pathways to </a:t>
            </a:r>
            <a:r>
              <a:rPr lang="en-US" dirty="0" smtClean="0"/>
              <a:t>EV: </a:t>
            </a:r>
            <a:r>
              <a:rPr lang="en-US" dirty="0"/>
              <a:t>Preparing cities for the  transition to electric vehicles</a:t>
            </a:r>
            <a:br>
              <a:rPr lang="en-US" dirty="0"/>
            </a:br>
            <a:endParaRPr lang="en-US" dirty="0"/>
          </a:p>
        </p:txBody>
      </p:sp>
      <p:sp>
        <p:nvSpPr>
          <p:cNvPr id="3" name="Date Placeholder 2"/>
          <p:cNvSpPr>
            <a:spLocks noGrp="1"/>
          </p:cNvSpPr>
          <p:nvPr>
            <p:ph type="dt" sz="half" idx="12"/>
          </p:nvPr>
        </p:nvSpPr>
        <p:spPr/>
        <p:txBody>
          <a:bodyPr/>
          <a:lstStyle/>
          <a:p>
            <a:fld id="{8B7E503C-0DA6-5048-9F20-DFDE15067C2F}" type="datetime4">
              <a:rPr lang="en-US" smtClean="0"/>
              <a:pPr/>
              <a:t>October 28, 2018</a:t>
            </a:fld>
            <a:endParaRPr lang="en-US" dirty="0"/>
          </a:p>
        </p:txBody>
      </p:sp>
      <p:sp>
        <p:nvSpPr>
          <p:cNvPr id="4" name="Slide Number Placeholder 3"/>
          <p:cNvSpPr>
            <a:spLocks noGrp="1"/>
          </p:cNvSpPr>
          <p:nvPr>
            <p:ph type="sldNum" sz="quarter" idx="13"/>
          </p:nvPr>
        </p:nvSpPr>
        <p:spPr/>
        <p:txBody>
          <a:bodyPr/>
          <a:lstStyle/>
          <a:p>
            <a:fld id="{3675A01C-4065-1549-ACEF-B613474B14E8}" type="slidenum">
              <a:rPr lang="en-US" smtClean="0"/>
              <a:pPr/>
              <a:t>8</a:t>
            </a:fld>
            <a:endParaRPr lang="en-US" dirty="0"/>
          </a:p>
        </p:txBody>
      </p:sp>
      <p:sp>
        <p:nvSpPr>
          <p:cNvPr id="5" name="Text Placeholder 4"/>
          <p:cNvSpPr>
            <a:spLocks noGrp="1"/>
          </p:cNvSpPr>
          <p:nvPr>
            <p:ph type="body" sz="quarter" idx="14"/>
          </p:nvPr>
        </p:nvSpPr>
        <p:spPr/>
        <p:txBody>
          <a:bodyPr/>
          <a:lstStyle/>
          <a:p>
            <a:endParaRPr lang="en-US" dirty="0" smtClean="0"/>
          </a:p>
          <a:p>
            <a:r>
              <a:rPr lang="en-US" sz="2800" dirty="0" smtClean="0"/>
              <a:t>  Key questions to ask your team when planning a program:</a:t>
            </a:r>
          </a:p>
          <a:p>
            <a:endParaRPr lang="en-US" sz="2800" dirty="0"/>
          </a:p>
          <a:p>
            <a:pPr marL="775096" lvl="1" indent="-514350">
              <a:buFont typeface="+mj-lt"/>
              <a:buAutoNum type="arabicPeriod"/>
            </a:pPr>
            <a:r>
              <a:rPr lang="en-US" sz="2800" dirty="0" smtClean="0"/>
              <a:t>What are the characteristics of the city?</a:t>
            </a:r>
          </a:p>
          <a:p>
            <a:pPr marL="775096" lvl="1" indent="-514350">
              <a:buFont typeface="+mj-lt"/>
              <a:buAutoNum type="arabicPeriod"/>
            </a:pPr>
            <a:r>
              <a:rPr lang="en-US" sz="2800" dirty="0" smtClean="0"/>
              <a:t>What is the composition of the housing stock?</a:t>
            </a:r>
          </a:p>
          <a:p>
            <a:pPr marL="775096" lvl="1" indent="-514350">
              <a:buFont typeface="+mj-lt"/>
              <a:buAutoNum type="arabicPeriod"/>
            </a:pPr>
            <a:r>
              <a:rPr lang="en-US" sz="2800" dirty="0" smtClean="0"/>
              <a:t>What are the renewable resources of  the city?</a:t>
            </a:r>
          </a:p>
          <a:p>
            <a:pPr marL="775096" lvl="1" indent="-514350">
              <a:buFont typeface="+mj-lt"/>
              <a:buAutoNum type="arabicPeriod"/>
            </a:pPr>
            <a:r>
              <a:rPr lang="en-US" sz="2800" dirty="0" smtClean="0"/>
              <a:t>Is the city near a regional corridor?</a:t>
            </a:r>
          </a:p>
          <a:p>
            <a:endParaRPr lang="en-US" dirty="0"/>
          </a:p>
          <a:p>
            <a:endParaRPr lang="en-US" dirty="0" smtClean="0"/>
          </a:p>
          <a:p>
            <a:pPr lvl="1"/>
            <a:endParaRPr lang="en-US" dirty="0"/>
          </a:p>
          <a:p>
            <a:endParaRPr lang="en-US" dirty="0" smtClean="0"/>
          </a:p>
          <a:p>
            <a:endParaRPr lang="en-US" dirty="0"/>
          </a:p>
          <a:p>
            <a:r>
              <a:rPr lang="en-US" i="1" dirty="0" smtClean="0"/>
              <a:t>Source: </a:t>
            </a:r>
            <a:r>
              <a:rPr lang="en-US" i="1" dirty="0"/>
              <a:t>Cadmus Group, Pathways to EV: Preparing cities for the  transition to electric </a:t>
            </a:r>
            <a:r>
              <a:rPr lang="en-US" i="1" dirty="0" smtClean="0"/>
              <a:t>vehicles, PREPARED </a:t>
            </a:r>
            <a:r>
              <a:rPr lang="en-US" i="1" dirty="0"/>
              <a:t>FOR THE URBAN SUSTAINABILITY DIRECTORS NETWORK, CITY OF COLUMBIA, MISSOURI &amp; PARTICIPATING </a:t>
            </a:r>
            <a:r>
              <a:rPr lang="en-US" i="1" dirty="0" smtClean="0"/>
              <a:t>COMMUNITIES, JUNE 2018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Source: Cadmus Group. PREPARED </a:t>
            </a:r>
            <a:r>
              <a:rPr lang="en-US" dirty="0"/>
              <a:t>FOR THE URBAN SUSTAINABILITY DIRECTORS NETWORK, CITY OF COLUMBIA, MISSOURI &amp; PARTICIPATING </a:t>
            </a:r>
            <a:r>
              <a:rPr lang="en-US" dirty="0" smtClean="0"/>
              <a:t>COMMUNITIES, June 2018</a:t>
            </a:r>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389991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80C6-7A76-4039-9459-44486C8D5263}"/>
              </a:ext>
            </a:extLst>
          </p:cNvPr>
          <p:cNvSpPr>
            <a:spLocks noGrp="1"/>
          </p:cNvSpPr>
          <p:nvPr>
            <p:ph type="title"/>
          </p:nvPr>
        </p:nvSpPr>
        <p:spPr>
          <a:xfrm>
            <a:off x="-41360" y="1182090"/>
            <a:ext cx="1994851" cy="636323"/>
          </a:xfrm>
        </p:spPr>
        <p:txBody>
          <a:bodyPr vert="horz" lIns="91440" tIns="45720" rIns="91440" bIns="45720" rtlCol="0" anchor="ctr">
            <a:noAutofit/>
          </a:bodyPr>
          <a:lstStyle/>
          <a:p>
            <a:pPr algn="r"/>
            <a:r>
              <a:rPr lang="en-US" sz="2400" dirty="0">
                <a:solidFill>
                  <a:schemeClr val="accent1"/>
                </a:solidFill>
              </a:rPr>
              <a:t>Planning</a:t>
            </a:r>
          </a:p>
        </p:txBody>
      </p:sp>
      <p:sp>
        <p:nvSpPr>
          <p:cNvPr id="3" name="Content Placeholder 2">
            <a:extLst>
              <a:ext uri="{FF2B5EF4-FFF2-40B4-BE49-F238E27FC236}">
                <a16:creationId xmlns:a16="http://schemas.microsoft.com/office/drawing/2014/main" id="{FD0D5766-6298-42B2-83D8-08A38B4D90D3}"/>
              </a:ext>
            </a:extLst>
          </p:cNvPr>
          <p:cNvSpPr>
            <a:spLocks noGrp="1"/>
          </p:cNvSpPr>
          <p:nvPr>
            <p:ph idx="1"/>
          </p:nvPr>
        </p:nvSpPr>
        <p:spPr>
          <a:xfrm>
            <a:off x="3690851" y="-93188"/>
            <a:ext cx="5255231" cy="2550555"/>
          </a:xfrm>
          <a:ln>
            <a:solidFill>
              <a:srgbClr val="0000FF"/>
            </a:solidFill>
          </a:ln>
        </p:spPr>
        <p:txBody>
          <a:bodyPr anchor="ctr">
            <a:noAutofit/>
          </a:bodyPr>
          <a:lstStyle/>
          <a:p>
            <a:pPr>
              <a:lnSpc>
                <a:spcPct val="90000"/>
              </a:lnSpc>
            </a:pPr>
            <a:r>
              <a:rPr lang="en-US" sz="1800" b="1" dirty="0"/>
              <a:t>Research</a:t>
            </a:r>
            <a:r>
              <a:rPr lang="en-US" sz="1800" dirty="0"/>
              <a:t>:  Capture &amp; compile </a:t>
            </a:r>
            <a:r>
              <a:rPr lang="en-US" sz="1800" dirty="0" smtClean="0"/>
              <a:t>best </a:t>
            </a:r>
            <a:r>
              <a:rPr lang="en-US" sz="1800" dirty="0"/>
              <a:t>practices</a:t>
            </a:r>
          </a:p>
          <a:p>
            <a:pPr>
              <a:lnSpc>
                <a:spcPct val="90000"/>
              </a:lnSpc>
            </a:pPr>
            <a:r>
              <a:rPr lang="en-US" sz="1800" b="1" dirty="0"/>
              <a:t>Stakeholder Outreach and Engagement</a:t>
            </a:r>
            <a:r>
              <a:rPr lang="en-US" sz="1800" dirty="0"/>
              <a:t>:  </a:t>
            </a:r>
            <a:endParaRPr lang="en-US" sz="1800" dirty="0" smtClean="0"/>
          </a:p>
          <a:p>
            <a:pPr marL="0" indent="0">
              <a:lnSpc>
                <a:spcPct val="90000"/>
              </a:lnSpc>
              <a:buNone/>
            </a:pPr>
            <a:r>
              <a:rPr lang="en-US" sz="1800" dirty="0" smtClean="0"/>
              <a:t>Gain </a:t>
            </a:r>
            <a:r>
              <a:rPr lang="en-US" sz="1800" dirty="0"/>
              <a:t>existing insight from industry </a:t>
            </a:r>
            <a:r>
              <a:rPr lang="en-US" sz="1800" dirty="0" smtClean="0"/>
              <a:t>and nonprofit stakeholders </a:t>
            </a:r>
            <a:endParaRPr lang="en-US" sz="1800" dirty="0"/>
          </a:p>
          <a:p>
            <a:pPr>
              <a:lnSpc>
                <a:spcPct val="90000"/>
              </a:lnSpc>
            </a:pPr>
            <a:r>
              <a:rPr lang="en-US" sz="1800" b="1" dirty="0"/>
              <a:t>Opportunity, Barrier, and Issues Identification</a:t>
            </a:r>
            <a:r>
              <a:rPr lang="en-US" sz="1800" dirty="0"/>
              <a:t>: </a:t>
            </a:r>
            <a:r>
              <a:rPr lang="en-US" sz="1800" dirty="0" smtClean="0"/>
              <a:t>to </a:t>
            </a:r>
            <a:r>
              <a:rPr lang="en-US" sz="1800" dirty="0"/>
              <a:t>add EVs to municipal fleets and EV Chargers to municipal operations</a:t>
            </a:r>
            <a:r>
              <a:rPr lang="en-US" sz="1800" dirty="0" smtClean="0"/>
              <a:t>, public parking, workplace charging, TNCs and disadvantaged neighborhoods</a:t>
            </a:r>
            <a:endParaRPr lang="en-US" sz="1800" dirty="0"/>
          </a:p>
        </p:txBody>
      </p:sp>
      <p:sp>
        <p:nvSpPr>
          <p:cNvPr id="4" name="Content Placeholder 2">
            <a:extLst>
              <a:ext uri="{FF2B5EF4-FFF2-40B4-BE49-F238E27FC236}">
                <a16:creationId xmlns:a16="http://schemas.microsoft.com/office/drawing/2014/main" id="{059A199B-E8DA-4DE9-A32A-CF44F28CC78A}"/>
              </a:ext>
            </a:extLst>
          </p:cNvPr>
          <p:cNvSpPr txBox="1">
            <a:spLocks/>
          </p:cNvSpPr>
          <p:nvPr/>
        </p:nvSpPr>
        <p:spPr>
          <a:xfrm>
            <a:off x="3675813" y="2495665"/>
            <a:ext cx="5351810" cy="2064757"/>
          </a:xfrm>
          <a:prstGeom prst="rect">
            <a:avLst/>
          </a:prstGeom>
          <a:ln>
            <a:solidFill>
              <a:srgbClr val="0000FF"/>
            </a:solidFill>
          </a:ln>
        </p:spPr>
        <p:txBody>
          <a:bodyPr vert="horz" lIns="91440" tIns="45720" rIns="91440" bIns="45720" rtlCol="0" anchor="ctr">
            <a:noAutofit/>
          </a:bodyPr>
          <a:lstStyle>
            <a:lvl1pPr marL="342900" indent="-342900">
              <a:lnSpc>
                <a:spcPct val="90000"/>
              </a:lnSpc>
              <a:spcBef>
                <a:spcPct val="20000"/>
              </a:spcBef>
              <a:buFont typeface="Arial" pitchFamily="34" charset="0"/>
              <a:buChar char="•"/>
              <a:defRPr sz="1400" b="1"/>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en-US" sz="1800" dirty="0" smtClean="0"/>
          </a:p>
          <a:p>
            <a:pPr>
              <a:buFont typeface="Wingdings" panose="05000000000000000000" pitchFamily="2" charset="2"/>
              <a:buChar char="§"/>
            </a:pPr>
            <a:r>
              <a:rPr lang="en-US" sz="1800" dirty="0" smtClean="0"/>
              <a:t>Streamline </a:t>
            </a:r>
            <a:r>
              <a:rPr lang="en-US" sz="1800" dirty="0"/>
              <a:t>and standardize processes </a:t>
            </a:r>
            <a:r>
              <a:rPr lang="en-US" sz="1800" b="0" dirty="0"/>
              <a:t>and</a:t>
            </a:r>
            <a:r>
              <a:rPr lang="en-US" sz="1800" dirty="0"/>
              <a:t> </a:t>
            </a:r>
            <a:r>
              <a:rPr lang="en-US" sz="1800" b="0" dirty="0"/>
              <a:t>tools for municipalities to consider electrification, define and document :</a:t>
            </a:r>
          </a:p>
          <a:p>
            <a:pPr lvl="1">
              <a:buFont typeface="Wingdings" panose="05000000000000000000" pitchFamily="2" charset="2"/>
              <a:buChar char="§"/>
            </a:pPr>
            <a:r>
              <a:rPr lang="en-US" sz="1800" dirty="0"/>
              <a:t>Develop Roadmap – plan for municipalities to follow</a:t>
            </a:r>
          </a:p>
          <a:p>
            <a:pPr lvl="1">
              <a:buFont typeface="Wingdings" panose="05000000000000000000" pitchFamily="2" charset="2"/>
              <a:buChar char="§"/>
            </a:pPr>
            <a:r>
              <a:rPr lang="en-US" sz="1800" dirty="0"/>
              <a:t>Develop Toolkit </a:t>
            </a:r>
            <a:r>
              <a:rPr lang="en-US" sz="1800" dirty="0" smtClean="0"/>
              <a:t> </a:t>
            </a:r>
            <a:endParaRPr lang="en-US" sz="1800" dirty="0"/>
          </a:p>
        </p:txBody>
      </p:sp>
      <p:sp>
        <p:nvSpPr>
          <p:cNvPr id="5" name="Title 1">
            <a:extLst>
              <a:ext uri="{FF2B5EF4-FFF2-40B4-BE49-F238E27FC236}">
                <a16:creationId xmlns:a16="http://schemas.microsoft.com/office/drawing/2014/main" id="{3CD8049D-BC3A-456D-9825-98F5C5EC3723}"/>
              </a:ext>
            </a:extLst>
          </p:cNvPr>
          <p:cNvSpPr txBox="1">
            <a:spLocks/>
          </p:cNvSpPr>
          <p:nvPr/>
        </p:nvSpPr>
        <p:spPr>
          <a:xfrm>
            <a:off x="-41361" y="3428998"/>
            <a:ext cx="3046376" cy="11697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defRPr>
            </a:lvl1pPr>
          </a:lstStyle>
          <a:p>
            <a:pPr algn="r"/>
            <a:r>
              <a:rPr lang="en-US" sz="2400" dirty="0">
                <a:solidFill>
                  <a:schemeClr val="accent1"/>
                </a:solidFill>
              </a:rPr>
              <a:t>Develop EV Ready Program</a:t>
            </a:r>
          </a:p>
        </p:txBody>
      </p:sp>
      <p:sp>
        <p:nvSpPr>
          <p:cNvPr id="6" name="Content Placeholder 2">
            <a:extLst>
              <a:ext uri="{FF2B5EF4-FFF2-40B4-BE49-F238E27FC236}">
                <a16:creationId xmlns:a16="http://schemas.microsoft.com/office/drawing/2014/main" id="{DA02BE2C-A3F5-4610-A3E7-C968044C0550}"/>
              </a:ext>
            </a:extLst>
          </p:cNvPr>
          <p:cNvSpPr txBox="1">
            <a:spLocks/>
          </p:cNvSpPr>
          <p:nvPr/>
        </p:nvSpPr>
        <p:spPr>
          <a:xfrm>
            <a:off x="3675812" y="4598721"/>
            <a:ext cx="5468187" cy="2375657"/>
          </a:xfrm>
          <a:prstGeom prst="rect">
            <a:avLst/>
          </a:prstGeom>
          <a:ln>
            <a:solidFill>
              <a:srgbClr val="0000FF"/>
            </a:solidFill>
          </a:ln>
        </p:spPr>
        <p:txBody>
          <a:bodyPr vert="horz" lIns="91440" tIns="45720" rIns="91440" bIns="45720" rtlCol="0" anchor="ctr">
            <a:noAutofit/>
          </a:bodyPr>
          <a:lstStyle>
            <a:defPPr>
              <a:defRPr lang="en-US"/>
            </a:defPPr>
            <a:lvl1pPr marL="342900" indent="-342900">
              <a:lnSpc>
                <a:spcPct val="90000"/>
              </a:lnSpc>
              <a:spcBef>
                <a:spcPct val="20000"/>
              </a:spcBef>
              <a:buFont typeface="Arial" pitchFamily="34" charset="0"/>
              <a:buChar char="•"/>
              <a:defRPr sz="1400" b="1"/>
            </a:lvl1pPr>
            <a:lvl2pPr marL="742950" lvl="1"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Wingdings" panose="05000000000000000000" pitchFamily="2" charset="2"/>
              <a:buChar char="§"/>
            </a:pPr>
            <a:r>
              <a:rPr lang="en-US" sz="1800" dirty="0" smtClean="0"/>
              <a:t>Recognition</a:t>
            </a:r>
            <a:r>
              <a:rPr lang="en-US" sz="1800" dirty="0"/>
              <a:t>:  </a:t>
            </a:r>
            <a:r>
              <a:rPr lang="en-US" sz="1800" b="0" dirty="0"/>
              <a:t>Develop and apply a rating </a:t>
            </a:r>
            <a:r>
              <a:rPr lang="en-US" sz="1800" b="0" dirty="0" smtClean="0"/>
              <a:t>system or awards for leadership </a:t>
            </a:r>
            <a:endParaRPr lang="en-US" sz="1800" b="0" dirty="0"/>
          </a:p>
          <a:p>
            <a:pPr>
              <a:buFont typeface="Wingdings" panose="05000000000000000000" pitchFamily="2" charset="2"/>
              <a:buChar char="§"/>
            </a:pPr>
            <a:r>
              <a:rPr lang="en-US" sz="1800" dirty="0"/>
              <a:t>Local Outreach and Education</a:t>
            </a:r>
            <a:r>
              <a:rPr lang="en-US" sz="1800" b="0" dirty="0"/>
              <a:t>:  Support efforts for member municipalities to educate staff, elected officials and the general </a:t>
            </a:r>
            <a:r>
              <a:rPr lang="en-US" sz="1800" b="0" dirty="0" smtClean="0"/>
              <a:t>public</a:t>
            </a:r>
          </a:p>
          <a:p>
            <a:pPr>
              <a:buFont typeface="Wingdings" panose="05000000000000000000" pitchFamily="2" charset="2"/>
              <a:buChar char="§"/>
            </a:pPr>
            <a:r>
              <a:rPr lang="en-US" sz="1800" dirty="0" smtClean="0"/>
              <a:t>Training Programs</a:t>
            </a:r>
            <a:endParaRPr lang="en-US" sz="1800" dirty="0"/>
          </a:p>
        </p:txBody>
      </p:sp>
      <p:sp>
        <p:nvSpPr>
          <p:cNvPr id="7" name="Title 1">
            <a:extLst>
              <a:ext uri="{FF2B5EF4-FFF2-40B4-BE49-F238E27FC236}">
                <a16:creationId xmlns:a16="http://schemas.microsoft.com/office/drawing/2014/main" id="{139530EA-29AD-4783-BA1C-641AC5424DFC}"/>
              </a:ext>
            </a:extLst>
          </p:cNvPr>
          <p:cNvSpPr txBox="1">
            <a:spLocks/>
          </p:cNvSpPr>
          <p:nvPr/>
        </p:nvSpPr>
        <p:spPr>
          <a:xfrm>
            <a:off x="157942" y="4993085"/>
            <a:ext cx="218624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defRPr>
            </a:lvl1pPr>
          </a:lstStyle>
          <a:p>
            <a:pPr algn="l"/>
            <a:r>
              <a:rPr lang="en-US" sz="2400" dirty="0" smtClean="0">
                <a:solidFill>
                  <a:schemeClr val="accent1"/>
                </a:solidFill>
              </a:rPr>
              <a:t>Deployment</a:t>
            </a:r>
            <a:endParaRPr lang="en-US" sz="2400" dirty="0">
              <a:solidFill>
                <a:schemeClr val="accent1"/>
              </a:solidFill>
            </a:endParaRPr>
          </a:p>
        </p:txBody>
      </p:sp>
      <p:sp>
        <p:nvSpPr>
          <p:cNvPr id="8" name="Title 1">
            <a:extLst>
              <a:ext uri="{FF2B5EF4-FFF2-40B4-BE49-F238E27FC236}">
                <a16:creationId xmlns:a16="http://schemas.microsoft.com/office/drawing/2014/main" id="{031CCC2C-23E7-48C6-925E-20E8A0F89770}"/>
              </a:ext>
            </a:extLst>
          </p:cNvPr>
          <p:cNvSpPr txBox="1">
            <a:spLocks/>
          </p:cNvSpPr>
          <p:nvPr/>
        </p:nvSpPr>
        <p:spPr>
          <a:xfrm>
            <a:off x="457200" y="274638"/>
            <a:ext cx="8229600" cy="569513"/>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defRPr>
            </a:lvl1pPr>
          </a:lstStyle>
          <a:p>
            <a:pPr algn="l"/>
            <a:r>
              <a:rPr lang="en-US" dirty="0">
                <a:solidFill>
                  <a:schemeClr val="tx1"/>
                </a:solidFill>
              </a:rPr>
              <a:t>EV Readiness</a:t>
            </a:r>
          </a:p>
        </p:txBody>
      </p:sp>
    </p:spTree>
    <p:extLst>
      <p:ext uri="{BB962C8B-B14F-4D97-AF65-F5344CB8AC3E}">
        <p14:creationId xmlns:p14="http://schemas.microsoft.com/office/powerpoint/2010/main" val="1942028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4x3">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resentation_4x3">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presentation_4x3">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7512</TotalTime>
  <Words>3846</Words>
  <Application>Microsoft Office PowerPoint</Application>
  <PresentationFormat>On-screen Show (4:3)</PresentationFormat>
  <Paragraphs>347</Paragraphs>
  <Slides>24</Slides>
  <Notes>19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24</vt:i4>
      </vt:variant>
    </vt:vector>
  </HeadingPairs>
  <TitlesOfParts>
    <vt:vector size="37" baseType="lpstr">
      <vt:lpstr>MS PGothic</vt:lpstr>
      <vt:lpstr>MS PGothic</vt:lpstr>
      <vt:lpstr>Arial</vt:lpstr>
      <vt:lpstr>Arial Narrow</vt:lpstr>
      <vt:lpstr>Calibri</vt:lpstr>
      <vt:lpstr>Calibri Light</vt:lpstr>
      <vt:lpstr>Courier New</vt:lpstr>
      <vt:lpstr>Wingdings</vt:lpstr>
      <vt:lpstr>presentation_4x3</vt:lpstr>
      <vt:lpstr>presentation_16x9</vt:lpstr>
      <vt:lpstr>Office Theme</vt:lpstr>
      <vt:lpstr>1_presentation_4x3</vt:lpstr>
      <vt:lpstr>2_presentation_4x3</vt:lpstr>
      <vt:lpstr>PowerPoint Presentation</vt:lpstr>
      <vt:lpstr>Charging Infrastructure Overview</vt:lpstr>
      <vt:lpstr>Level 1 &amp; 2 charging is at residence &amp; workplace. The purpose of Tesla’s high power DC fast charging is long distance travel. Other DCFC is more urban &amp; local.</vt:lpstr>
      <vt:lpstr>Municipal Role</vt:lpstr>
      <vt:lpstr>report: A Guide to the Lessons Learned from the Clean Cities Community EV Readiness Projects</vt:lpstr>
      <vt:lpstr>Local Governments: Toolkits</vt:lpstr>
      <vt:lpstr>PEV Readiness Grants had consistent positive and generally significant impacts</vt:lpstr>
      <vt:lpstr>Pathways to EV: Preparing cities for the  transition to electric vehicles </vt:lpstr>
      <vt:lpstr>Planning</vt:lpstr>
      <vt:lpstr>PHEVs are proportionately more common in the Upper Midwest, but WI &amp; IL are similar to the U.S.</vt:lpstr>
      <vt:lpstr>The Model 3 has caused sales of BEVs with &gt; 200 mi. range to jump.  PHEVs &lt; 30 mi. range that could benefit from workplace charging are also growing rapidly.</vt:lpstr>
      <vt:lpstr>PowerPoint Presentation</vt:lpstr>
      <vt:lpstr>Among vehicles driven &gt; 30 miles on weekdays, work use strongly dominates.  Thus … charging vehicles at work can electrify a lot of miles.</vt:lpstr>
      <vt:lpstr>How much charging capacity can you provide and when can you provide it?</vt:lpstr>
      <vt:lpstr>Getting Started: PEV Handbooks</vt:lpstr>
      <vt:lpstr> Tools</vt:lpstr>
      <vt:lpstr>EVolution: Education on E-Drive Vehicles: 6 Interactive Steps leads to customized results and information http://evolution.es.anl.gov </vt:lpstr>
      <vt:lpstr>BEV and PHEV have lower annual emissions than national average due to cleaner electricity generation</vt:lpstr>
      <vt:lpstr>PowerPoint Presentation</vt:lpstr>
      <vt:lpstr>What kind of money are we talking about? </vt:lpstr>
      <vt:lpstr>If you can increase use of your chargers, amortized charger installation cost per vehicle served drops</vt:lpstr>
      <vt:lpstr>Winter and summer kWh/mile needs for the daily commute will exceed published averages</vt:lpstr>
      <vt:lpstr>Remember, one size does not fit all.  Your employees’ PEV kW &amp; kWh desires can differ from your interests.</vt:lpstr>
      <vt:lpstr>Provide only needed kW &amp; kWh.  Do not match PEV kW capabilities.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Danilo Santini</dc:creator>
  <cp:lastModifiedBy>Rood, Marcy A.</cp:lastModifiedBy>
  <cp:revision>294</cp:revision>
  <cp:lastPrinted>2018-10-29T02:08:27Z</cp:lastPrinted>
  <dcterms:created xsi:type="dcterms:W3CDTF">2018-07-10T20:14:59Z</dcterms:created>
  <dcterms:modified xsi:type="dcterms:W3CDTF">2018-10-29T02:08:45Z</dcterms:modified>
</cp:coreProperties>
</file>