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24"/>
  </p:notesMasterIdLst>
  <p:sldIdLst>
    <p:sldId id="256" r:id="rId2"/>
    <p:sldId id="274" r:id="rId3"/>
    <p:sldId id="275" r:id="rId4"/>
    <p:sldId id="277" r:id="rId5"/>
    <p:sldId id="279" r:id="rId6"/>
    <p:sldId id="458" r:id="rId7"/>
    <p:sldId id="258" r:id="rId8"/>
    <p:sldId id="272" r:id="rId9"/>
    <p:sldId id="273" r:id="rId10"/>
    <p:sldId id="257" r:id="rId11"/>
    <p:sldId id="259" r:id="rId12"/>
    <p:sldId id="260" r:id="rId13"/>
    <p:sldId id="261" r:id="rId14"/>
    <p:sldId id="263" r:id="rId15"/>
    <p:sldId id="264" r:id="rId16"/>
    <p:sldId id="269" r:id="rId17"/>
    <p:sldId id="265" r:id="rId18"/>
    <p:sldId id="457" r:id="rId19"/>
    <p:sldId id="271" r:id="rId20"/>
    <p:sldId id="268" r:id="rId21"/>
    <p:sldId id="459" r:id="rId22"/>
    <p:sldId id="4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th Makra" initials="EM" lastIdx="1" clrIdx="0">
    <p:extLst>
      <p:ext uri="{19B8F6BF-5375-455C-9EA6-DF929625EA0E}">
        <p15:presenceInfo xmlns:p15="http://schemas.microsoft.com/office/powerpoint/2012/main" userId="76e4da15e1eae7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3541"/>
  </p:normalViewPr>
  <p:slideViewPr>
    <p:cSldViewPr snapToGrid="0" snapToObjects="1">
      <p:cViewPr varScale="1">
        <p:scale>
          <a:sx n="59" d="100"/>
          <a:sy n="59" d="100"/>
        </p:scale>
        <p:origin x="504" y="6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solidFill>
                  <a:schemeClr val="tx2">
                    <a:lumMod val="40000"/>
                    <a:lumOff val="60000"/>
                  </a:schemeClr>
                </a:solidFill>
              </a:defRPr>
            </a:pPr>
            <a:r>
              <a:rPr lang="en-US" dirty="0">
                <a:solidFill>
                  <a:schemeClr val="tx2">
                    <a:lumMod val="40000"/>
                    <a:lumOff val="60000"/>
                  </a:schemeClr>
                </a:solidFill>
              </a:rPr>
              <a:t>Comparison of US and German Solar Costs</a:t>
            </a:r>
          </a:p>
        </c:rich>
      </c:tx>
      <c:layout>
        <c:manualLayout>
          <c:xMode val="edge"/>
          <c:yMode val="edge"/>
          <c:x val="0.20145111259203599"/>
          <c:y val="1.94880773630636E-2"/>
        </c:manualLayout>
      </c:layout>
      <c:overlay val="0"/>
    </c:title>
    <c:autoTitleDeleted val="0"/>
    <c:plotArea>
      <c:layout>
        <c:manualLayout>
          <c:layoutTarget val="inner"/>
          <c:xMode val="edge"/>
          <c:yMode val="edge"/>
          <c:x val="0.15678474621322"/>
          <c:y val="0.12842623801080399"/>
          <c:w val="0.55853900322315897"/>
          <c:h val="0.77474256940325803"/>
        </c:manualLayout>
      </c:layout>
      <c:barChart>
        <c:barDir val="col"/>
        <c:grouping val="stacked"/>
        <c:varyColors val="0"/>
        <c:ser>
          <c:idx val="0"/>
          <c:order val="0"/>
          <c:tx>
            <c:strRef>
              <c:f>Sheet1!$B$1</c:f>
              <c:strCache>
                <c:ptCount val="1"/>
                <c:pt idx="0">
                  <c:v>Hardware Cost</c:v>
                </c:pt>
              </c:strCache>
            </c:strRef>
          </c:tx>
          <c:spPr>
            <a:solidFill>
              <a:schemeClr val="tx2">
                <a:lumMod val="20000"/>
                <a:lumOff val="80000"/>
              </a:schemeClr>
            </a:solidFill>
          </c:spPr>
          <c:invertIfNegative val="0"/>
          <c:cat>
            <c:strRef>
              <c:f>Sheet1!$A$2:$A$3</c:f>
              <c:strCache>
                <c:ptCount val="2"/>
                <c:pt idx="0">
                  <c:v>US Solar Cost</c:v>
                </c:pt>
                <c:pt idx="1">
                  <c:v>German Solar Cost</c:v>
                </c:pt>
              </c:strCache>
            </c:strRef>
          </c:cat>
          <c:val>
            <c:numRef>
              <c:f>Sheet1!$B$2:$B$3</c:f>
              <c:numCache>
                <c:formatCode>_("$"* #,##0.00_);_("$"* \(#,##0.00\);_("$"* "-"??_);_(@_)</c:formatCode>
                <c:ptCount val="2"/>
                <c:pt idx="0">
                  <c:v>1.26</c:v>
                </c:pt>
                <c:pt idx="1">
                  <c:v>0.71</c:v>
                </c:pt>
              </c:numCache>
            </c:numRef>
          </c:val>
          <c:extLst xmlns:c16r2="http://schemas.microsoft.com/office/drawing/2015/06/chart">
            <c:ext xmlns:c16="http://schemas.microsoft.com/office/drawing/2014/chart" uri="{C3380CC4-5D6E-409C-BE32-E72D297353CC}">
              <c16:uniqueId val="{00000000-F220-4A24-A2E0-881031E37F78}"/>
            </c:ext>
          </c:extLst>
        </c:ser>
        <c:ser>
          <c:idx val="1"/>
          <c:order val="1"/>
          <c:tx>
            <c:strRef>
              <c:f>Sheet1!$C$1</c:f>
              <c:strCache>
                <c:ptCount val="1"/>
                <c:pt idx="0">
                  <c:v>Non-Hardware Cost</c:v>
                </c:pt>
              </c:strCache>
            </c:strRef>
          </c:tx>
          <c:spPr>
            <a:solidFill>
              <a:schemeClr val="tx2">
                <a:lumMod val="20000"/>
                <a:lumOff val="80000"/>
              </a:schemeClr>
            </a:solidFill>
            <a:effectLst/>
          </c:spPr>
          <c:invertIfNegative val="0"/>
          <c:cat>
            <c:strRef>
              <c:f>Sheet1!$A$2:$A$3</c:f>
              <c:strCache>
                <c:ptCount val="2"/>
                <c:pt idx="0">
                  <c:v>US Solar Cost</c:v>
                </c:pt>
                <c:pt idx="1">
                  <c:v>German Solar Cost</c:v>
                </c:pt>
              </c:strCache>
            </c:strRef>
          </c:cat>
          <c:val>
            <c:numRef>
              <c:f>Sheet1!$C$2:$C$3</c:f>
              <c:numCache>
                <c:formatCode>_("$"* #,##0.00_);_("$"* \(#,##0.00\);_("$"* "-"??_);_(@_)</c:formatCode>
                <c:ptCount val="2"/>
                <c:pt idx="0">
                  <c:v>1.0149999999999999</c:v>
                </c:pt>
                <c:pt idx="1">
                  <c:v>0.77</c:v>
                </c:pt>
              </c:numCache>
            </c:numRef>
          </c:val>
          <c:extLst xmlns:c16r2="http://schemas.microsoft.com/office/drawing/2015/06/chart">
            <c:ext xmlns:c16="http://schemas.microsoft.com/office/drawing/2014/chart" uri="{C3380CC4-5D6E-409C-BE32-E72D297353CC}">
              <c16:uniqueId val="{00000001-F220-4A24-A2E0-881031E37F78}"/>
            </c:ext>
          </c:extLst>
        </c:ser>
        <c:ser>
          <c:idx val="2"/>
          <c:order val="2"/>
          <c:tx>
            <c:strRef>
              <c:f>Sheet1!$D$1</c:f>
              <c:strCache>
                <c:ptCount val="1"/>
                <c:pt idx="0">
                  <c:v>Column1</c:v>
                </c:pt>
              </c:strCache>
            </c:strRef>
          </c:tx>
          <c:invertIfNegative val="0"/>
          <c:dPt>
            <c:idx val="0"/>
            <c:invertIfNegative val="0"/>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3-F220-4A24-A2E0-881031E37F78}"/>
              </c:ext>
            </c:extLst>
          </c:dPt>
          <c:cat>
            <c:strRef>
              <c:f>Sheet1!$A$2:$A$3</c:f>
              <c:strCache>
                <c:ptCount val="2"/>
                <c:pt idx="0">
                  <c:v>US Solar Cost</c:v>
                </c:pt>
                <c:pt idx="1">
                  <c:v>German Solar Cost</c:v>
                </c:pt>
              </c:strCache>
            </c:strRef>
          </c:cat>
          <c:val>
            <c:numRef>
              <c:f>Sheet1!$D$2:$D$3</c:f>
              <c:numCache>
                <c:formatCode>General</c:formatCode>
                <c:ptCount val="2"/>
                <c:pt idx="0" formatCode="_(&quot;$&quot;* #,##0.00_);_(&quot;$&quot;* \(#,##0.00\);_(&quot;$&quot;* &quot;-&quot;??_);_(@_)">
                  <c:v>1.2250000000000001</c:v>
                </c:pt>
              </c:numCache>
            </c:numRef>
          </c:val>
          <c:extLst xmlns:c16r2="http://schemas.microsoft.com/office/drawing/2015/06/chart">
            <c:ext xmlns:c16="http://schemas.microsoft.com/office/drawing/2014/chart" uri="{C3380CC4-5D6E-409C-BE32-E72D297353CC}">
              <c16:uniqueId val="{00000004-F220-4A24-A2E0-881031E37F78}"/>
            </c:ext>
          </c:extLst>
        </c:ser>
        <c:dLbls>
          <c:showLegendKey val="0"/>
          <c:showVal val="0"/>
          <c:showCatName val="0"/>
          <c:showSerName val="0"/>
          <c:showPercent val="0"/>
          <c:showBubbleSize val="0"/>
        </c:dLbls>
        <c:gapWidth val="150"/>
        <c:overlap val="100"/>
        <c:axId val="171464064"/>
        <c:axId val="171464456"/>
      </c:barChart>
      <c:catAx>
        <c:axId val="171464064"/>
        <c:scaling>
          <c:orientation val="minMax"/>
        </c:scaling>
        <c:delete val="0"/>
        <c:axPos val="b"/>
        <c:numFmt formatCode="General" sourceLinked="0"/>
        <c:majorTickMark val="out"/>
        <c:minorTickMark val="none"/>
        <c:tickLblPos val="nextTo"/>
        <c:txPr>
          <a:bodyPr/>
          <a:lstStyle/>
          <a:p>
            <a:pPr>
              <a:defRPr>
                <a:solidFill>
                  <a:srgbClr val="C3C7CB"/>
                </a:solidFill>
              </a:defRPr>
            </a:pPr>
            <a:endParaRPr lang="en-US"/>
          </a:p>
        </c:txPr>
        <c:crossAx val="171464456"/>
        <c:crosses val="autoZero"/>
        <c:auto val="1"/>
        <c:lblAlgn val="ctr"/>
        <c:lblOffset val="100"/>
        <c:noMultiLvlLbl val="0"/>
      </c:catAx>
      <c:valAx>
        <c:axId val="171464456"/>
        <c:scaling>
          <c:orientation val="minMax"/>
        </c:scaling>
        <c:delete val="0"/>
        <c:axPos val="l"/>
        <c:majorGridlines/>
        <c:title>
          <c:tx>
            <c:rich>
              <a:bodyPr rot="-5400000" vert="horz"/>
              <a:lstStyle/>
              <a:p>
                <a:pPr>
                  <a:defRPr>
                    <a:solidFill>
                      <a:srgbClr val="C3C7CB"/>
                    </a:solidFill>
                  </a:defRPr>
                </a:pPr>
                <a:r>
                  <a:rPr lang="en-US">
                    <a:solidFill>
                      <a:srgbClr val="C3C7CB"/>
                    </a:solidFill>
                  </a:rPr>
                  <a:t>$ per Watt</a:t>
                </a:r>
              </a:p>
            </c:rich>
          </c:tx>
          <c:layout>
            <c:manualLayout>
              <c:xMode val="edge"/>
              <c:yMode val="edge"/>
              <c:x val="1.6222046725300601E-2"/>
              <c:y val="0.410941980004005"/>
            </c:manualLayout>
          </c:layout>
          <c:overlay val="0"/>
        </c:title>
        <c:numFmt formatCode="_(&quot;$&quot;* #,##0.00_);_(&quot;$&quot;* \(#,##0.00\);_(&quot;$&quot;* &quot;-&quot;??_);_(@_)" sourceLinked="1"/>
        <c:majorTickMark val="out"/>
        <c:minorTickMark val="none"/>
        <c:tickLblPos val="nextTo"/>
        <c:txPr>
          <a:bodyPr/>
          <a:lstStyle/>
          <a:p>
            <a:pPr>
              <a:defRPr>
                <a:solidFill>
                  <a:srgbClr val="C3C7CB"/>
                </a:solidFill>
              </a:defRPr>
            </a:pPr>
            <a:endParaRPr lang="en-US"/>
          </a:p>
        </c:txPr>
        <c:crossAx val="171464064"/>
        <c:crosses val="autoZero"/>
        <c:crossBetween val="between"/>
      </c:valAx>
      <c:spPr>
        <a:noFill/>
        <a:ln w="25400">
          <a:noFill/>
        </a:ln>
      </c:spPr>
    </c:plotArea>
    <c:legend>
      <c:legendPos val="r"/>
      <c:legendEntry>
        <c:idx val="0"/>
        <c:txPr>
          <a:bodyPr/>
          <a:lstStyle/>
          <a:p>
            <a:pPr>
              <a:defRPr sz="1100"/>
            </a:pPr>
            <a:endParaRPr lang="en-US"/>
          </a:p>
        </c:txPr>
      </c:legendEntry>
      <c:legendEntry>
        <c:idx val="1"/>
        <c:txPr>
          <a:bodyPr/>
          <a:lstStyle/>
          <a:p>
            <a:pPr>
              <a:defRPr sz="1100"/>
            </a:pPr>
            <a:endParaRPr lang="en-US"/>
          </a:p>
        </c:txPr>
      </c:legendEntry>
      <c:legendEntry>
        <c:idx val="2"/>
        <c:txPr>
          <a:bodyPr/>
          <a:lstStyle/>
          <a:p>
            <a:pPr>
              <a:defRPr sz="1100"/>
            </a:pPr>
            <a:endParaRPr lang="en-US"/>
          </a:p>
        </c:txPr>
      </c:legendEntry>
      <c:layout>
        <c:manualLayout>
          <c:xMode val="edge"/>
          <c:yMode val="edge"/>
          <c:x val="0.72565660480244254"/>
          <c:y val="0.46628142783691451"/>
          <c:w val="0.17496067109734004"/>
          <c:h val="0.17261250103975084"/>
        </c:manualLayout>
      </c:layout>
      <c:overlay val="0"/>
    </c:legend>
    <c:plotVisOnly val="1"/>
    <c:dispBlanksAs val="gap"/>
    <c:showDLblsOverMax val="0"/>
  </c:chart>
  <c:txPr>
    <a:bodyPr/>
    <a:lstStyle/>
    <a:p>
      <a:pPr>
        <a:defRPr sz="1800">
          <a:latin typeface="Gill Sans MT"/>
          <a:cs typeface="Gill Sans M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2120553896280201"/>
          <c:y val="3.29706991963893E-2"/>
          <c:w val="0.26003810634781799"/>
          <c:h val="0.93405860160722098"/>
        </c:manualLayout>
      </c:layout>
      <c:barChart>
        <c:barDir val="col"/>
        <c:grouping val="stacked"/>
        <c:varyColors val="0"/>
        <c:ser>
          <c:idx val="0"/>
          <c:order val="0"/>
          <c:tx>
            <c:strRef>
              <c:f>Sheet1!$B$1</c:f>
              <c:strCache>
                <c:ptCount val="1"/>
                <c:pt idx="0">
                  <c:v>Installation Labor</c:v>
                </c:pt>
              </c:strCache>
            </c:strRef>
          </c:tx>
          <c:invertIfNegative val="0"/>
          <c:cat>
            <c:strRef>
              <c:f>Sheet1!$A$2</c:f>
              <c:strCache>
                <c:ptCount val="1"/>
                <c:pt idx="0">
                  <c:v>Soft Costs</c:v>
                </c:pt>
              </c:strCache>
            </c:strRef>
          </c:cat>
          <c:val>
            <c:numRef>
              <c:f>Sheet1!$B$2</c:f>
              <c:numCache>
                <c:formatCode>"$"#,##0.00</c:formatCode>
                <c:ptCount val="1"/>
                <c:pt idx="0">
                  <c:v>0.38500000000000001</c:v>
                </c:pt>
              </c:numCache>
            </c:numRef>
          </c:val>
          <c:extLst xmlns:c16r2="http://schemas.microsoft.com/office/drawing/2015/06/chart">
            <c:ext xmlns:c16="http://schemas.microsoft.com/office/drawing/2014/chart" uri="{C3380CC4-5D6E-409C-BE32-E72D297353CC}">
              <c16:uniqueId val="{00000000-9D5A-4CA4-B5C5-79C464887C93}"/>
            </c:ext>
          </c:extLst>
        </c:ser>
        <c:ser>
          <c:idx val="1"/>
          <c:order val="1"/>
          <c:tx>
            <c:strRef>
              <c:f>Sheet1!$C$1</c:f>
              <c:strCache>
                <c:ptCount val="1"/>
                <c:pt idx="0">
                  <c:v>Customer Acquisition</c:v>
                </c:pt>
              </c:strCache>
            </c:strRef>
          </c:tx>
          <c:invertIfNegative val="0"/>
          <c:cat>
            <c:strRef>
              <c:f>Sheet1!$A$2</c:f>
              <c:strCache>
                <c:ptCount val="1"/>
                <c:pt idx="0">
                  <c:v>Soft Costs</c:v>
                </c:pt>
              </c:strCache>
            </c:strRef>
          </c:cat>
          <c:val>
            <c:numRef>
              <c:f>Sheet1!$C$2</c:f>
              <c:numCache>
                <c:formatCode>"$"#,##0.00</c:formatCode>
                <c:ptCount val="1"/>
                <c:pt idx="0">
                  <c:v>0.315</c:v>
                </c:pt>
              </c:numCache>
            </c:numRef>
          </c:val>
          <c:extLst xmlns:c16r2="http://schemas.microsoft.com/office/drawing/2015/06/chart">
            <c:ext xmlns:c16="http://schemas.microsoft.com/office/drawing/2014/chart" uri="{C3380CC4-5D6E-409C-BE32-E72D297353CC}">
              <c16:uniqueId val="{00000001-9D5A-4CA4-B5C5-79C464887C93}"/>
            </c:ext>
          </c:extLst>
        </c:ser>
        <c:ser>
          <c:idx val="2"/>
          <c:order val="2"/>
          <c:tx>
            <c:strRef>
              <c:f>Sheet1!$D$1</c:f>
              <c:strCache>
                <c:ptCount val="1"/>
                <c:pt idx="0">
                  <c:v>Financing Costs</c:v>
                </c:pt>
              </c:strCache>
            </c:strRef>
          </c:tx>
          <c:invertIfNegative val="0"/>
          <c:cat>
            <c:strRef>
              <c:f>Sheet1!$A$2</c:f>
              <c:strCache>
                <c:ptCount val="1"/>
                <c:pt idx="0">
                  <c:v>Soft Costs</c:v>
                </c:pt>
              </c:strCache>
            </c:strRef>
          </c:cat>
          <c:val>
            <c:numRef>
              <c:f>Sheet1!$D$2</c:f>
              <c:numCache>
                <c:formatCode>"$"#,##0.00</c:formatCode>
                <c:ptCount val="1"/>
                <c:pt idx="0">
                  <c:v>0.21</c:v>
                </c:pt>
              </c:numCache>
            </c:numRef>
          </c:val>
          <c:extLst xmlns:c16r2="http://schemas.microsoft.com/office/drawing/2015/06/chart">
            <c:ext xmlns:c16="http://schemas.microsoft.com/office/drawing/2014/chart" uri="{C3380CC4-5D6E-409C-BE32-E72D297353CC}">
              <c16:uniqueId val="{00000002-9D5A-4CA4-B5C5-79C464887C93}"/>
            </c:ext>
          </c:extLst>
        </c:ser>
        <c:ser>
          <c:idx val="3"/>
          <c:order val="3"/>
          <c:tx>
            <c:strRef>
              <c:f>Sheet1!$E$1</c:f>
              <c:strCache>
                <c:ptCount val="1"/>
                <c:pt idx="0">
                  <c:v>Permitting &amp; Inspection</c:v>
                </c:pt>
              </c:strCache>
            </c:strRef>
          </c:tx>
          <c:invertIfNegative val="0"/>
          <c:cat>
            <c:strRef>
              <c:f>Sheet1!$A$2</c:f>
              <c:strCache>
                <c:ptCount val="1"/>
                <c:pt idx="0">
                  <c:v>Soft Costs</c:v>
                </c:pt>
              </c:strCache>
            </c:strRef>
          </c:cat>
          <c:val>
            <c:numRef>
              <c:f>Sheet1!$E$2</c:f>
              <c:numCache>
                <c:formatCode>"$"#,##0.00</c:formatCode>
                <c:ptCount val="1"/>
                <c:pt idx="0">
                  <c:v>0.14000000000000001</c:v>
                </c:pt>
              </c:numCache>
            </c:numRef>
          </c:val>
          <c:extLst xmlns:c16r2="http://schemas.microsoft.com/office/drawing/2015/06/chart">
            <c:ext xmlns:c16="http://schemas.microsoft.com/office/drawing/2014/chart" uri="{C3380CC4-5D6E-409C-BE32-E72D297353CC}">
              <c16:uniqueId val="{00000003-9D5A-4CA4-B5C5-79C464887C93}"/>
            </c:ext>
          </c:extLst>
        </c:ser>
        <c:dLbls>
          <c:showLegendKey val="0"/>
          <c:showVal val="0"/>
          <c:showCatName val="0"/>
          <c:showSerName val="0"/>
          <c:showPercent val="0"/>
          <c:showBubbleSize val="0"/>
        </c:dLbls>
        <c:gapWidth val="150"/>
        <c:overlap val="100"/>
        <c:axId val="292617976"/>
        <c:axId val="292816744"/>
      </c:barChart>
      <c:catAx>
        <c:axId val="292617976"/>
        <c:scaling>
          <c:orientation val="minMax"/>
        </c:scaling>
        <c:delete val="1"/>
        <c:axPos val="b"/>
        <c:numFmt formatCode="General" sourceLinked="0"/>
        <c:majorTickMark val="out"/>
        <c:minorTickMark val="none"/>
        <c:tickLblPos val="none"/>
        <c:crossAx val="292816744"/>
        <c:crosses val="autoZero"/>
        <c:auto val="1"/>
        <c:lblAlgn val="ctr"/>
        <c:lblOffset val="100"/>
        <c:noMultiLvlLbl val="0"/>
      </c:catAx>
      <c:valAx>
        <c:axId val="292816744"/>
        <c:scaling>
          <c:orientation val="minMax"/>
          <c:min val="0"/>
        </c:scaling>
        <c:delete val="0"/>
        <c:axPos val="l"/>
        <c:title>
          <c:tx>
            <c:rich>
              <a:bodyPr rot="-5400000" vert="horz"/>
              <a:lstStyle/>
              <a:p>
                <a:pPr>
                  <a:defRPr/>
                </a:pPr>
                <a:r>
                  <a:rPr lang="en-US" dirty="0"/>
                  <a:t>$ per Watt</a:t>
                </a:r>
              </a:p>
            </c:rich>
          </c:tx>
          <c:layout>
            <c:manualLayout>
              <c:xMode val="edge"/>
              <c:yMode val="edge"/>
              <c:x val="3.5250295682952518E-3"/>
              <c:y val="0.34345337733253939"/>
            </c:manualLayout>
          </c:layout>
          <c:overlay val="0"/>
        </c:title>
        <c:numFmt formatCode="&quot;$&quot;#,##0.00" sourceLinked="1"/>
        <c:majorTickMark val="out"/>
        <c:minorTickMark val="none"/>
        <c:tickLblPos val="nextTo"/>
        <c:txPr>
          <a:bodyPr/>
          <a:lstStyle/>
          <a:p>
            <a:pPr>
              <a:defRPr sz="1600">
                <a:latin typeface="Gill Sans MT" pitchFamily="34" charset="0"/>
              </a:defRPr>
            </a:pPr>
            <a:endParaRPr lang="en-US"/>
          </a:p>
        </c:txPr>
        <c:crossAx val="292617976"/>
        <c:crosses val="autoZero"/>
        <c:crossBetween val="between"/>
      </c:valAx>
    </c:plotArea>
    <c:legend>
      <c:legendPos val="r"/>
      <c:layout>
        <c:manualLayout>
          <c:xMode val="edge"/>
          <c:yMode val="edge"/>
          <c:x val="0.44207245682463259"/>
          <c:y val="8.9972826244401505E-2"/>
          <c:w val="0.53817445131252917"/>
          <c:h val="0.84654418197725301"/>
        </c:manualLayout>
      </c:layout>
      <c:overlay val="0"/>
      <c:txPr>
        <a:bodyPr/>
        <a:lstStyle/>
        <a:p>
          <a:pPr>
            <a:defRPr sz="1800">
              <a:latin typeface="Gill Sans MT"/>
              <a:cs typeface="Gill Sans M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8-09-15T16:46:51.994" idx="1">
    <p:pos x="10" y="10"/>
    <p:text>need IEC logo</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9C0F9-556D-9F4F-B2FC-9F34D2831F3A}" type="datetimeFigureOut">
              <a:rPr lang="en-US" smtClean="0"/>
              <a:t>9/17/2018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766A1-C232-B944-B637-61A54D682D5C}" type="slidenum">
              <a:rPr lang="en-US" smtClean="0"/>
              <a:t>‹#›</a:t>
            </a:fld>
            <a:endParaRPr lang="en-US"/>
          </a:p>
        </p:txBody>
      </p:sp>
    </p:spTree>
    <p:extLst>
      <p:ext uri="{BB962C8B-B14F-4D97-AF65-F5344CB8AC3E}">
        <p14:creationId xmlns:p14="http://schemas.microsoft.com/office/powerpoint/2010/main" val="389467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766A1-C232-B944-B637-61A54D682D5C}" type="slidenum">
              <a:rPr lang="en-US" smtClean="0"/>
              <a:t>9</a:t>
            </a:fld>
            <a:endParaRPr lang="en-US"/>
          </a:p>
        </p:txBody>
      </p:sp>
    </p:spTree>
    <p:extLst>
      <p:ext uri="{BB962C8B-B14F-4D97-AF65-F5344CB8AC3E}">
        <p14:creationId xmlns:p14="http://schemas.microsoft.com/office/powerpoint/2010/main" val="118917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Leading through energy analysis and Planning</a:t>
            </a:r>
          </a:p>
          <a:p>
            <a:endParaRPr lang="en-US" dirty="0"/>
          </a:p>
        </p:txBody>
      </p:sp>
      <p:sp>
        <p:nvSpPr>
          <p:cNvPr id="4" name="Slide Number Placeholder 3"/>
          <p:cNvSpPr>
            <a:spLocks noGrp="1"/>
          </p:cNvSpPr>
          <p:nvPr>
            <p:ph type="sldNum" sz="quarter" idx="10"/>
          </p:nvPr>
        </p:nvSpPr>
        <p:spPr/>
        <p:txBody>
          <a:bodyPr/>
          <a:lstStyle/>
          <a:p>
            <a:fld id="{1F1766A1-C232-B944-B637-61A54D682D5C}" type="slidenum">
              <a:rPr lang="en-US" smtClean="0"/>
              <a:t>14</a:t>
            </a:fld>
            <a:endParaRPr lang="en-US"/>
          </a:p>
        </p:txBody>
      </p:sp>
    </p:spTree>
    <p:extLst>
      <p:ext uri="{BB962C8B-B14F-4D97-AF65-F5344CB8AC3E}">
        <p14:creationId xmlns:p14="http://schemas.microsoft.com/office/powerpoint/2010/main" val="89437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remaining</a:t>
            </a:r>
            <a:r>
              <a:rPr lang="en-US" baseline="0" dirty="0"/>
              <a:t> 50% of the costs are commonly grouped together as “soft costs”. These soft costs include the cost of handling processes such as permitting and interconnect, marketing costs including customer acquisition, and installation costs including design, financing, and labor costs. </a:t>
            </a:r>
          </a:p>
          <a:p>
            <a:pPr marL="171450" indent="-171450">
              <a:buFont typeface="Arial" panose="020B0604020202020204" pitchFamily="34" charset="0"/>
              <a:buChar char="•"/>
            </a:pPr>
            <a:r>
              <a:rPr lang="en-US" baseline="0" dirty="0"/>
              <a:t>In the US, we pay a significant premium on these solar soft costs. And local governments play a critical role in reducing these soft costs.</a:t>
            </a:r>
          </a:p>
          <a:p>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pPr>
                <a:defRPr/>
              </a:pPr>
              <a:t>18</a:t>
            </a:fld>
            <a:endParaRPr lang="en-US"/>
          </a:p>
        </p:txBody>
      </p:sp>
    </p:spTree>
    <p:extLst>
      <p:ext uri="{BB962C8B-B14F-4D97-AF65-F5344CB8AC3E}">
        <p14:creationId xmlns:p14="http://schemas.microsoft.com/office/powerpoint/2010/main" val="64841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1E1ADA-7D39-154A-9657-65404696C8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359FB2C-33D4-FE47-AB7D-11204132E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5F4DE7F-7D1D-204A-9550-5B02D68275B6}"/>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5" name="Footer Placeholder 4">
            <a:extLst>
              <a:ext uri="{FF2B5EF4-FFF2-40B4-BE49-F238E27FC236}">
                <a16:creationId xmlns="" xmlns:a16="http://schemas.microsoft.com/office/drawing/2014/main" id="{9B568AAC-0EE4-4F43-9876-8A547F199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95517A-89FD-0949-8D0B-C6DEE818B3C4}"/>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408646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426850-5B89-F949-B6BF-2AAED4C9F9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CCE0D00-F7AB-CE4D-B3BE-E0028483DE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A704C93-2B64-2B4E-8A03-E212951660D9}"/>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5" name="Footer Placeholder 4">
            <a:extLst>
              <a:ext uri="{FF2B5EF4-FFF2-40B4-BE49-F238E27FC236}">
                <a16:creationId xmlns="" xmlns:a16="http://schemas.microsoft.com/office/drawing/2014/main" id="{4C009DAA-BD14-0A47-B990-3FF514D02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F101F1B-6D25-7B49-8065-14FC22697729}"/>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303568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BD22862-7312-F147-BFDA-1C602ED119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464D1CC-5938-A746-92EE-F2ABA96BC7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D34402E-8B8D-B843-B3C9-37D74FE3A1F2}"/>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5" name="Footer Placeholder 4">
            <a:extLst>
              <a:ext uri="{FF2B5EF4-FFF2-40B4-BE49-F238E27FC236}">
                <a16:creationId xmlns="" xmlns:a16="http://schemas.microsoft.com/office/drawing/2014/main" id="{21E0B106-6BD4-8E4E-B9A7-04CED971D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CB93B53-A49D-F54F-BB4F-72C5BB11FAA2}"/>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936286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88435" y="1261736"/>
            <a:ext cx="11015133" cy="5106987"/>
          </a:xfrm>
        </p:spPr>
        <p:txBody>
          <a:bodyPr/>
          <a:lstStyle>
            <a:lvl1pPr marL="257175" indent="-257175">
              <a:buFont typeface="Wingdings" pitchFamily="2" charset="2"/>
              <a:buChar char="§"/>
              <a:defRPr/>
            </a:lvl1pPr>
            <a:lvl4pPr marL="1200150" indent="-171450">
              <a:buFont typeface="Courier New"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p:nvPr>
        </p:nvSpPr>
        <p:spPr>
          <a:xfrm>
            <a:off x="609600" y="274638"/>
            <a:ext cx="10972800" cy="574448"/>
          </a:xfrm>
          <a:prstGeom prst="rect">
            <a:avLst/>
          </a:prstGeom>
        </p:spPr>
        <p:txBody>
          <a:bodyPr rtlCol="0">
            <a:normAutofit/>
          </a:bodyPr>
          <a:lstStyle>
            <a:lvl1pPr>
              <a:defRPr b="1" i="0">
                <a:latin typeface="Gill Sans MT"/>
                <a:cs typeface="Gill Sans MT"/>
              </a:defRPr>
            </a:lvl1pPr>
          </a:lstStyle>
          <a:p>
            <a:r>
              <a:rPr lang="en-US"/>
              <a:t>Click to edit Master title style</a:t>
            </a:r>
            <a:endParaRPr lang="en-US" dirty="0"/>
          </a:p>
        </p:txBody>
      </p:sp>
      <p:sp>
        <p:nvSpPr>
          <p:cNvPr id="10" name="Text Placeholder 3"/>
          <p:cNvSpPr>
            <a:spLocks noGrp="1"/>
          </p:cNvSpPr>
          <p:nvPr>
            <p:ph type="body" sz="quarter" idx="10"/>
          </p:nvPr>
        </p:nvSpPr>
        <p:spPr>
          <a:xfrm>
            <a:off x="2895601" y="6381752"/>
            <a:ext cx="8513233" cy="476251"/>
          </a:xfrm>
        </p:spPr>
        <p:txBody>
          <a:bodyPr anchor="ctr">
            <a:normAutofit/>
          </a:bodyPr>
          <a:lstStyle>
            <a:lvl1pPr marL="0" indent="0">
              <a:buNone/>
              <a:defRPr sz="900" b="0" i="0">
                <a:latin typeface="Gill Sans MT"/>
                <a:cs typeface="Gill Sans MT"/>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a:p>
        </p:txBody>
      </p:sp>
      <p:pic>
        <p:nvPicPr>
          <p:cNvPr id="8" name="Picture 7"/>
          <p:cNvPicPr>
            <a:picLocks noChangeAspect="1"/>
          </p:cNvPicPr>
          <p:nvPr userDrawn="1"/>
        </p:nvPicPr>
        <p:blipFill>
          <a:blip r:embed="rId2"/>
          <a:stretch>
            <a:fillRect/>
          </a:stretch>
        </p:blipFill>
        <p:spPr>
          <a:xfrm>
            <a:off x="233990" y="6401955"/>
            <a:ext cx="1690255" cy="385819"/>
          </a:xfrm>
          <a:prstGeom prst="rect">
            <a:avLst/>
          </a:prstGeom>
        </p:spPr>
      </p:pic>
    </p:spTree>
    <p:extLst>
      <p:ext uri="{BB962C8B-B14F-4D97-AF65-F5344CB8AC3E}">
        <p14:creationId xmlns:p14="http://schemas.microsoft.com/office/powerpoint/2010/main" val="105000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4E6D23-1737-EE4E-B797-02EF333CD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1D4AC64-2221-7049-89DC-4B92F871CEB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333EDD5-CCDC-1541-872F-113097224EF7}"/>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5" name="Footer Placeholder 4">
            <a:extLst>
              <a:ext uri="{FF2B5EF4-FFF2-40B4-BE49-F238E27FC236}">
                <a16:creationId xmlns="" xmlns:a16="http://schemas.microsoft.com/office/drawing/2014/main" id="{4F4C74FB-DF8A-1148-A188-707915B52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9B39984-8F32-1E40-95E0-1240EB0F58D9}"/>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246567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238788-C3E0-B945-95C4-6B583ED6A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E928209-6470-014F-996D-DC83A08B3C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EBB72B6-6B28-D84B-BD32-FFD4A253C910}"/>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5" name="Footer Placeholder 4">
            <a:extLst>
              <a:ext uri="{FF2B5EF4-FFF2-40B4-BE49-F238E27FC236}">
                <a16:creationId xmlns="" xmlns:a16="http://schemas.microsoft.com/office/drawing/2014/main" id="{8E180BDD-136C-BE4C-9516-28B254DFA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764E17B-3768-E645-95D6-F55006286555}"/>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279242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12BB78-1ED3-E74F-82A0-350DA6FB5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F982AB4-6F2C-6E47-AD0A-86E9AFDEB4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06C3CD6-4AAC-1E40-B57E-610802BC41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6E14C50-C612-5740-9C75-EC557ADAF378}"/>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6" name="Footer Placeholder 5">
            <a:extLst>
              <a:ext uri="{FF2B5EF4-FFF2-40B4-BE49-F238E27FC236}">
                <a16:creationId xmlns="" xmlns:a16="http://schemas.microsoft.com/office/drawing/2014/main" id="{288886FA-3481-D84B-8FCA-09FD290CD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2116FCA-53FC-A241-98F4-DA5132021068}"/>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227685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BBE520-A15A-8E49-BEEF-5CDB75C8A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DAED735-812B-6D4C-88D5-AAF40D8DB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D823A249-B461-BE48-8342-76AC201F59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1E54C0C-E080-B34F-903D-C69D25337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AEDBCBE6-97C6-5042-94E9-4E8E61FA68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C35DCBE-9D08-4F45-8438-B8C7DED03FCD}"/>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8" name="Footer Placeholder 7">
            <a:extLst>
              <a:ext uri="{FF2B5EF4-FFF2-40B4-BE49-F238E27FC236}">
                <a16:creationId xmlns="" xmlns:a16="http://schemas.microsoft.com/office/drawing/2014/main" id="{61C5ECA4-3DD1-8441-95F2-4E44BC0BE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DAF6344-9721-FA4C-8875-8F9ECDC710B5}"/>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139174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A59FF9-E5F7-2643-AFCF-1C2569A7CF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936A094-9F26-4746-A3E0-F3CA7FDB5A11}"/>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4" name="Footer Placeholder 3">
            <a:extLst>
              <a:ext uri="{FF2B5EF4-FFF2-40B4-BE49-F238E27FC236}">
                <a16:creationId xmlns="" xmlns:a16="http://schemas.microsoft.com/office/drawing/2014/main" id="{8DE42561-FC05-D945-B99D-8D7D6B969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A8C53D4-9257-4949-A92E-C036F313A69A}"/>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25822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3A17BF-D174-0240-8834-F2AC23E4B263}"/>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3" name="Footer Placeholder 2">
            <a:extLst>
              <a:ext uri="{FF2B5EF4-FFF2-40B4-BE49-F238E27FC236}">
                <a16:creationId xmlns="" xmlns:a16="http://schemas.microsoft.com/office/drawing/2014/main" id="{41EF052E-9CA3-8A4C-AC31-88A18BB857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1F144FE-6026-9A48-8787-62B22DE58AA3}"/>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280547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7E2A28-C6D4-234F-9EDE-F0061E814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66B17FA-B371-2047-8712-11ADAA66C6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64D040-1BC0-2042-8571-7C0BAB4EA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68860C3-4A92-C74D-8A98-AD3DFCF646CD}"/>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6" name="Footer Placeholder 5">
            <a:extLst>
              <a:ext uri="{FF2B5EF4-FFF2-40B4-BE49-F238E27FC236}">
                <a16:creationId xmlns="" xmlns:a16="http://schemas.microsoft.com/office/drawing/2014/main" id="{0B3ECA08-D35D-9B43-AECC-E317F768B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3FF8DB-6CC7-C340-AA5F-C1DFB926C214}"/>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416008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3A495-9EC6-E449-83DC-C16AAD2E69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EBBFB75-7783-F345-AD39-AE96E417AE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76DFE0A-C492-4B42-BF53-EA7AEB791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890E3D3-F8D2-5443-930B-DFA71A003385}"/>
              </a:ext>
            </a:extLst>
          </p:cNvPr>
          <p:cNvSpPr>
            <a:spLocks noGrp="1"/>
          </p:cNvSpPr>
          <p:nvPr>
            <p:ph type="dt" sz="half" idx="10"/>
          </p:nvPr>
        </p:nvSpPr>
        <p:spPr/>
        <p:txBody>
          <a:bodyPr/>
          <a:lstStyle/>
          <a:p>
            <a:fld id="{6DCA76F5-1A03-FB4A-9C4E-551E0EA3CAA6}" type="datetimeFigureOut">
              <a:rPr lang="en-US" smtClean="0"/>
              <a:t>9/17/2018</a:t>
            </a:fld>
            <a:endParaRPr lang="en-US"/>
          </a:p>
        </p:txBody>
      </p:sp>
      <p:sp>
        <p:nvSpPr>
          <p:cNvPr id="6" name="Footer Placeholder 5">
            <a:extLst>
              <a:ext uri="{FF2B5EF4-FFF2-40B4-BE49-F238E27FC236}">
                <a16:creationId xmlns="" xmlns:a16="http://schemas.microsoft.com/office/drawing/2014/main" id="{21CBF017-E7DC-AC44-9C93-647213C8B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C067714-B0D6-5D4E-A0A2-EF9200B46752}"/>
              </a:ext>
            </a:extLst>
          </p:cNvPr>
          <p:cNvSpPr>
            <a:spLocks noGrp="1"/>
          </p:cNvSpPr>
          <p:nvPr>
            <p:ph type="sldNum" sz="quarter" idx="12"/>
          </p:nvPr>
        </p:nvSpPr>
        <p:spPr/>
        <p:txBody>
          <a:bodyPr/>
          <a:lstStyle/>
          <a:p>
            <a:fld id="{BB2F437B-5741-BA49-BF34-BBB9CA4A3070}" type="slidenum">
              <a:rPr lang="en-US" smtClean="0"/>
              <a:t>‹#›</a:t>
            </a:fld>
            <a:endParaRPr lang="en-US"/>
          </a:p>
        </p:txBody>
      </p:sp>
    </p:spTree>
    <p:extLst>
      <p:ext uri="{BB962C8B-B14F-4D97-AF65-F5344CB8AC3E}">
        <p14:creationId xmlns:p14="http://schemas.microsoft.com/office/powerpoint/2010/main" val="275337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74000">
              <a:schemeClr val="bg1"/>
            </a:gs>
            <a:gs pos="83000">
              <a:schemeClr val="bg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7F0F827-C8AD-944A-9080-3044EAB7E5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9F9E6B2-905B-C54D-9F94-C5E7AFE74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9DD51C-6D87-5C4A-89F3-489836205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A76F5-1A03-FB4A-9C4E-551E0EA3CAA6}" type="datetimeFigureOut">
              <a:rPr lang="en-US" smtClean="0"/>
              <a:t>9/17/2018</a:t>
            </a:fld>
            <a:endParaRPr lang="en-US"/>
          </a:p>
        </p:txBody>
      </p:sp>
      <p:sp>
        <p:nvSpPr>
          <p:cNvPr id="5" name="Footer Placeholder 4">
            <a:extLst>
              <a:ext uri="{FF2B5EF4-FFF2-40B4-BE49-F238E27FC236}">
                <a16:creationId xmlns="" xmlns:a16="http://schemas.microsoft.com/office/drawing/2014/main" id="{BA2AFEE8-CA30-3D4F-AB0F-51C29A2F78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6C0FB41-A257-224B-B8FF-EACBD0EDD9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F437B-5741-BA49-BF34-BBB9CA4A3070}" type="slidenum">
              <a:rPr lang="en-US" smtClean="0"/>
              <a:t>‹#›</a:t>
            </a:fld>
            <a:endParaRPr lang="en-US"/>
          </a:p>
        </p:txBody>
      </p:sp>
    </p:spTree>
    <p:extLst>
      <p:ext uri="{BB962C8B-B14F-4D97-AF65-F5344CB8AC3E}">
        <p14:creationId xmlns:p14="http://schemas.microsoft.com/office/powerpoint/2010/main" val="310528542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pps1.eere.energy.gov/sled/#/results/emissions?city=Park%20Ridge&amp;abv=IL&amp;section=electricity&amp;currentState=Illinois&amp;lat=42.0111412&amp;lng=-87.84061919999999"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nrel.gov/docs/fy14osti/60412.pdf" TargetMode="External"/><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hyperlink" Target="http://www1.eere.energy.gov/solar/pdfs/sunshot_webinar_20130226.pdf" TargetMode="External"/><Relationship Id="rId4" Type="http://schemas.openxmlformats.org/officeDocument/2006/relationships/hyperlink" Target="http://emp.lbl.gov/sites/all/files/lbnl-6350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emakra@mayorscaucus.org"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Word_Document2.docx"/></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4009E4-AA42-D045-BF5A-E909869F7E7E}"/>
              </a:ext>
            </a:extLst>
          </p:cNvPr>
          <p:cNvSpPr>
            <a:spLocks noGrp="1"/>
          </p:cNvSpPr>
          <p:nvPr>
            <p:ph type="ctrTitle"/>
          </p:nvPr>
        </p:nvSpPr>
        <p:spPr>
          <a:xfrm>
            <a:off x="1524000" y="618332"/>
            <a:ext cx="9144000" cy="2387600"/>
          </a:xfrm>
        </p:spPr>
        <p:txBody>
          <a:bodyPr>
            <a:normAutofit fontScale="90000"/>
          </a:bodyPr>
          <a:lstStyle/>
          <a:p>
            <a:r>
              <a:rPr lang="en-US" dirty="0"/>
              <a:t>100% CAMPAIGNS &amp; </a:t>
            </a:r>
            <a:br>
              <a:rPr lang="en-US" dirty="0"/>
            </a:br>
            <a:r>
              <a:rPr lang="en-US" dirty="0"/>
              <a:t>DATA DRIVEN ENERGY DECISION-MAKING</a:t>
            </a:r>
          </a:p>
        </p:txBody>
      </p:sp>
      <p:sp>
        <p:nvSpPr>
          <p:cNvPr id="3" name="Subtitle 2">
            <a:extLst>
              <a:ext uri="{FF2B5EF4-FFF2-40B4-BE49-F238E27FC236}">
                <a16:creationId xmlns="" xmlns:a16="http://schemas.microsoft.com/office/drawing/2014/main" id="{D4DE4B9B-AF60-B84D-8CA1-FBD2C4EFD335}"/>
              </a:ext>
            </a:extLst>
          </p:cNvPr>
          <p:cNvSpPr>
            <a:spLocks noGrp="1"/>
          </p:cNvSpPr>
          <p:nvPr>
            <p:ph type="subTitle" idx="1"/>
          </p:nvPr>
        </p:nvSpPr>
        <p:spPr/>
        <p:txBody>
          <a:bodyPr/>
          <a:lstStyle/>
          <a:p>
            <a:r>
              <a:rPr lang="en-US" dirty="0"/>
              <a:t>Edith Makra, Director of Environmental initiatives,,</a:t>
            </a:r>
          </a:p>
          <a:p>
            <a:r>
              <a:rPr lang="en-US" dirty="0"/>
              <a:t>Metropolitan Mayors Caucus</a:t>
            </a:r>
          </a:p>
        </p:txBody>
      </p:sp>
      <p:pic>
        <p:nvPicPr>
          <p:cNvPr id="5" name="Picture 4">
            <a:extLst>
              <a:ext uri="{FF2B5EF4-FFF2-40B4-BE49-F238E27FC236}">
                <a16:creationId xmlns="" xmlns:a16="http://schemas.microsoft.com/office/drawing/2014/main" id="{82E14CAB-F4DE-D44B-BA33-DFD1621F0266}"/>
              </a:ext>
            </a:extLst>
          </p:cNvPr>
          <p:cNvPicPr>
            <a:picLocks noChangeAspect="1"/>
          </p:cNvPicPr>
          <p:nvPr/>
        </p:nvPicPr>
        <p:blipFill>
          <a:blip r:embed="rId2"/>
          <a:stretch>
            <a:fillRect/>
          </a:stretch>
        </p:blipFill>
        <p:spPr>
          <a:xfrm>
            <a:off x="7729956" y="4391025"/>
            <a:ext cx="3517900" cy="1917700"/>
          </a:xfrm>
          <a:prstGeom prst="rect">
            <a:avLst/>
          </a:prstGeom>
        </p:spPr>
      </p:pic>
      <p:pic>
        <p:nvPicPr>
          <p:cNvPr id="11" name="Picture 10">
            <a:extLst>
              <a:ext uri="{FF2B5EF4-FFF2-40B4-BE49-F238E27FC236}">
                <a16:creationId xmlns="" xmlns:a16="http://schemas.microsoft.com/office/drawing/2014/main" id="{12FA956A-DC93-2646-8FF7-CD460BE8D829}"/>
              </a:ext>
            </a:extLst>
          </p:cNvPr>
          <p:cNvPicPr>
            <a:picLocks noChangeAspect="1"/>
          </p:cNvPicPr>
          <p:nvPr/>
        </p:nvPicPr>
        <p:blipFill>
          <a:blip r:embed="rId3"/>
          <a:stretch>
            <a:fillRect/>
          </a:stretch>
        </p:blipFill>
        <p:spPr>
          <a:xfrm>
            <a:off x="944144" y="4797425"/>
            <a:ext cx="2222500" cy="1511300"/>
          </a:xfrm>
          <a:prstGeom prst="rect">
            <a:avLst/>
          </a:prstGeom>
        </p:spPr>
      </p:pic>
    </p:spTree>
    <p:extLst>
      <p:ext uri="{BB962C8B-B14F-4D97-AF65-F5344CB8AC3E}">
        <p14:creationId xmlns:p14="http://schemas.microsoft.com/office/powerpoint/2010/main" val="391059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5FCAB2-E44F-F44B-9BF0-D64A1D291DC2}"/>
              </a:ext>
            </a:extLst>
          </p:cNvPr>
          <p:cNvSpPr>
            <a:spLocks noGrp="1"/>
          </p:cNvSpPr>
          <p:nvPr>
            <p:ph type="title"/>
          </p:nvPr>
        </p:nvSpPr>
        <p:spPr>
          <a:xfrm>
            <a:off x="453188" y="0"/>
            <a:ext cx="10515600" cy="1325563"/>
          </a:xfrm>
        </p:spPr>
        <p:txBody>
          <a:bodyPr/>
          <a:lstStyle/>
          <a:p>
            <a:r>
              <a:rPr lang="en-US" dirty="0"/>
              <a:t>Strategic energy planning</a:t>
            </a:r>
          </a:p>
        </p:txBody>
      </p:sp>
      <p:pic>
        <p:nvPicPr>
          <p:cNvPr id="33" name="Content Placeholder 32">
            <a:extLst>
              <a:ext uri="{FF2B5EF4-FFF2-40B4-BE49-F238E27FC236}">
                <a16:creationId xmlns="" xmlns:a16="http://schemas.microsoft.com/office/drawing/2014/main" id="{8384B586-802C-404E-826C-15E4B19AFD10}"/>
              </a:ext>
            </a:extLst>
          </p:cNvPr>
          <p:cNvPicPr>
            <a:picLocks noGrp="1" noChangeAspect="1"/>
          </p:cNvPicPr>
          <p:nvPr>
            <p:ph idx="1"/>
          </p:nvPr>
        </p:nvPicPr>
        <p:blipFill>
          <a:blip r:embed="rId2"/>
          <a:stretch>
            <a:fillRect/>
          </a:stretch>
        </p:blipFill>
        <p:spPr>
          <a:xfrm>
            <a:off x="962527" y="1019159"/>
            <a:ext cx="10006262" cy="5895054"/>
          </a:xfrm>
        </p:spPr>
      </p:pic>
      <p:sp>
        <p:nvSpPr>
          <p:cNvPr id="35" name="TextBox 34">
            <a:extLst>
              <a:ext uri="{FF2B5EF4-FFF2-40B4-BE49-F238E27FC236}">
                <a16:creationId xmlns="" xmlns:a16="http://schemas.microsoft.com/office/drawing/2014/main" id="{C99C493D-3032-F846-91A0-67F80C221FEF}"/>
              </a:ext>
            </a:extLst>
          </p:cNvPr>
          <p:cNvSpPr txBox="1"/>
          <p:nvPr/>
        </p:nvSpPr>
        <p:spPr>
          <a:xfrm>
            <a:off x="1498288" y="6270391"/>
            <a:ext cx="1423595" cy="369332"/>
          </a:xfrm>
          <a:prstGeom prst="rect">
            <a:avLst/>
          </a:prstGeom>
          <a:noFill/>
        </p:spPr>
        <p:txBody>
          <a:bodyPr wrap="none" rtlCol="0">
            <a:spAutoFit/>
          </a:bodyPr>
          <a:lstStyle/>
          <a:p>
            <a:r>
              <a:rPr lang="en-US" dirty="0"/>
              <a:t>Source: NREL</a:t>
            </a:r>
          </a:p>
        </p:txBody>
      </p:sp>
      <p:pic>
        <p:nvPicPr>
          <p:cNvPr id="5" name="Picture 4">
            <a:extLst>
              <a:ext uri="{FF2B5EF4-FFF2-40B4-BE49-F238E27FC236}">
                <a16:creationId xmlns="" xmlns:a16="http://schemas.microsoft.com/office/drawing/2014/main" id="{94978180-AC5E-6042-AD2B-1919DC5AB109}"/>
              </a:ext>
            </a:extLst>
          </p:cNvPr>
          <p:cNvPicPr>
            <a:picLocks noChangeAspect="1"/>
          </p:cNvPicPr>
          <p:nvPr/>
        </p:nvPicPr>
        <p:blipFill>
          <a:blip r:embed="rId3"/>
          <a:stretch>
            <a:fillRect/>
          </a:stretch>
        </p:blipFill>
        <p:spPr>
          <a:xfrm>
            <a:off x="9025798" y="157541"/>
            <a:ext cx="2596491" cy="1765614"/>
          </a:xfrm>
          <a:prstGeom prst="rect">
            <a:avLst/>
          </a:prstGeom>
        </p:spPr>
      </p:pic>
      <p:sp>
        <p:nvSpPr>
          <p:cNvPr id="6" name="Down Arrow 5">
            <a:extLst>
              <a:ext uri="{FF2B5EF4-FFF2-40B4-BE49-F238E27FC236}">
                <a16:creationId xmlns="" xmlns:a16="http://schemas.microsoft.com/office/drawing/2014/main" id="{41E17030-5328-6A49-BF72-7D814BFC047B}"/>
              </a:ext>
            </a:extLst>
          </p:cNvPr>
          <p:cNvSpPr/>
          <p:nvPr/>
        </p:nvSpPr>
        <p:spPr>
          <a:xfrm rot="4177133">
            <a:off x="5267883" y="5052493"/>
            <a:ext cx="886209" cy="978408"/>
          </a:xfrm>
          <a:prstGeom prst="downArrow">
            <a:avLst/>
          </a:prstGeom>
          <a:solidFill>
            <a:srgbClr val="008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a:extLst>
              <a:ext uri="{FF2B5EF4-FFF2-40B4-BE49-F238E27FC236}">
                <a16:creationId xmlns="" xmlns:a16="http://schemas.microsoft.com/office/drawing/2014/main" id="{CF796C7D-B28A-6242-994E-0C800A74EF4B}"/>
              </a:ext>
            </a:extLst>
          </p:cNvPr>
          <p:cNvSpPr/>
          <p:nvPr/>
        </p:nvSpPr>
        <p:spPr>
          <a:xfrm rot="5400000">
            <a:off x="9653335" y="4309049"/>
            <a:ext cx="886209" cy="978408"/>
          </a:xfrm>
          <a:prstGeom prst="downArrow">
            <a:avLst/>
          </a:prstGeom>
          <a:solidFill>
            <a:srgbClr val="008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a:extLst>
              <a:ext uri="{FF2B5EF4-FFF2-40B4-BE49-F238E27FC236}">
                <a16:creationId xmlns="" xmlns:a16="http://schemas.microsoft.com/office/drawing/2014/main" id="{549D3A0A-B02C-2F4C-A4F3-C2B64ACCFC89}"/>
              </a:ext>
            </a:extLst>
          </p:cNvPr>
          <p:cNvSpPr/>
          <p:nvPr/>
        </p:nvSpPr>
        <p:spPr>
          <a:xfrm rot="5400000">
            <a:off x="8674926" y="5407791"/>
            <a:ext cx="886209" cy="978408"/>
          </a:xfrm>
          <a:prstGeom prst="downArrow">
            <a:avLst/>
          </a:prstGeom>
          <a:solidFill>
            <a:srgbClr val="008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3955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46F394-E89A-CC4C-B2D6-408F5CB7EDC1}"/>
              </a:ext>
            </a:extLst>
          </p:cNvPr>
          <p:cNvSpPr>
            <a:spLocks noGrp="1"/>
          </p:cNvSpPr>
          <p:nvPr>
            <p:ph type="title"/>
          </p:nvPr>
        </p:nvSpPr>
        <p:spPr/>
        <p:txBody>
          <a:bodyPr/>
          <a:lstStyle/>
          <a:p>
            <a:r>
              <a:rPr lang="en-US" dirty="0"/>
              <a:t>Analyze Energy Needs and Resources</a:t>
            </a:r>
          </a:p>
        </p:txBody>
      </p:sp>
      <p:sp>
        <p:nvSpPr>
          <p:cNvPr id="3" name="Content Placeholder 2">
            <a:extLst>
              <a:ext uri="{FF2B5EF4-FFF2-40B4-BE49-F238E27FC236}">
                <a16:creationId xmlns="" xmlns:a16="http://schemas.microsoft.com/office/drawing/2014/main" id="{02C46704-5CFB-004A-94ED-BA5317CB77DB}"/>
              </a:ext>
            </a:extLst>
          </p:cNvPr>
          <p:cNvSpPr>
            <a:spLocks noGrp="1"/>
          </p:cNvSpPr>
          <p:nvPr>
            <p:ph idx="1"/>
          </p:nvPr>
        </p:nvSpPr>
        <p:spPr/>
        <p:txBody>
          <a:bodyPr/>
          <a:lstStyle/>
          <a:p>
            <a:r>
              <a:rPr lang="en-US" dirty="0"/>
              <a:t>NREL Community Energy Profile-</a:t>
            </a:r>
            <a:r>
              <a:rPr lang="en-US" dirty="0">
                <a:hlinkClick r:id="rId2"/>
              </a:rPr>
              <a:t>Park Ridge</a:t>
            </a:r>
            <a:endParaRPr lang="en-US" dirty="0"/>
          </a:p>
          <a:p>
            <a:r>
              <a:rPr lang="en-US" dirty="0"/>
              <a:t>Biggest energy </a:t>
            </a:r>
            <a:r>
              <a:rPr lang="en-US" dirty="0" smtClean="0"/>
              <a:t>Users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621" y="3075893"/>
            <a:ext cx="5950664" cy="3673249"/>
          </a:xfrm>
          <a:prstGeom prst="rect">
            <a:avLst/>
          </a:prstGeom>
          <a:ln w="19050">
            <a:solidFill>
              <a:srgbClr val="008F0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532" t="6366" r="16409" b="1"/>
          <a:stretch/>
        </p:blipFill>
        <p:spPr>
          <a:xfrm>
            <a:off x="413000" y="2906485"/>
            <a:ext cx="5204029" cy="3842657"/>
          </a:xfrm>
          <a:prstGeom prst="rect">
            <a:avLst/>
          </a:prstGeom>
          <a:ln w="28575">
            <a:solidFill>
              <a:srgbClr val="008F00"/>
            </a:solidFill>
          </a:ln>
        </p:spPr>
      </p:pic>
      <p:cxnSp>
        <p:nvCxnSpPr>
          <p:cNvPr id="7" name="Straight Arrow Connector 6"/>
          <p:cNvCxnSpPr/>
          <p:nvPr/>
        </p:nvCxnSpPr>
        <p:spPr>
          <a:xfrm flipV="1">
            <a:off x="6923314" y="2677886"/>
            <a:ext cx="707572" cy="2449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22029" y="2263837"/>
            <a:ext cx="3831771" cy="400110"/>
          </a:xfrm>
          <a:prstGeom prst="rect">
            <a:avLst/>
          </a:prstGeom>
          <a:noFill/>
          <a:ln>
            <a:solidFill>
              <a:srgbClr val="008F00"/>
            </a:solidFill>
          </a:ln>
        </p:spPr>
        <p:txBody>
          <a:bodyPr wrap="square" rtlCol="0">
            <a:spAutoFit/>
          </a:bodyPr>
          <a:lstStyle/>
          <a:p>
            <a:r>
              <a:rPr lang="en-US" sz="2000" dirty="0" smtClean="0"/>
              <a:t>Municipal energy use = 1.5 – 2%</a:t>
            </a:r>
            <a:endParaRPr lang="en-US" sz="2000" dirty="0"/>
          </a:p>
        </p:txBody>
      </p:sp>
    </p:spTree>
    <p:extLst>
      <p:ext uri="{BB962C8B-B14F-4D97-AF65-F5344CB8AC3E}">
        <p14:creationId xmlns:p14="http://schemas.microsoft.com/office/powerpoint/2010/main" val="4148667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A51A35-5223-2641-87ED-3EA2AE7B4BCB}"/>
              </a:ext>
            </a:extLst>
          </p:cNvPr>
          <p:cNvSpPr>
            <a:spLocks noGrp="1"/>
          </p:cNvSpPr>
          <p:nvPr>
            <p:ph type="title"/>
          </p:nvPr>
        </p:nvSpPr>
        <p:spPr/>
        <p:txBody>
          <a:bodyPr/>
          <a:lstStyle/>
          <a:p>
            <a:r>
              <a:rPr lang="en-US" dirty="0"/>
              <a:t>SET TARGETS</a:t>
            </a:r>
          </a:p>
        </p:txBody>
      </p:sp>
      <p:sp>
        <p:nvSpPr>
          <p:cNvPr id="3" name="Content Placeholder 2">
            <a:extLst>
              <a:ext uri="{FF2B5EF4-FFF2-40B4-BE49-F238E27FC236}">
                <a16:creationId xmlns="" xmlns:a16="http://schemas.microsoft.com/office/drawing/2014/main" id="{232BF65D-ABCE-3A4B-B846-D6F4846D2617}"/>
              </a:ext>
            </a:extLst>
          </p:cNvPr>
          <p:cNvSpPr>
            <a:spLocks noGrp="1"/>
          </p:cNvSpPr>
          <p:nvPr>
            <p:ph idx="1"/>
          </p:nvPr>
        </p:nvSpPr>
        <p:spPr>
          <a:xfrm>
            <a:off x="838200" y="1347537"/>
            <a:ext cx="10515600" cy="4829426"/>
          </a:xfrm>
        </p:spPr>
        <p:txBody>
          <a:bodyPr>
            <a:normAutofit/>
          </a:bodyPr>
          <a:lstStyle/>
          <a:p>
            <a:r>
              <a:rPr lang="en-US" dirty="0"/>
              <a:t>Greenhouse gas reductions (GHG) </a:t>
            </a:r>
          </a:p>
          <a:p>
            <a:r>
              <a:rPr lang="en-US" dirty="0"/>
              <a:t>Energy/Cost Savings</a:t>
            </a:r>
          </a:p>
          <a:p>
            <a:r>
              <a:rPr lang="en-US" dirty="0"/>
              <a:t>Improve Performance (</a:t>
            </a:r>
            <a:r>
              <a:rPr lang="en-US" sz="2000" dirty="0"/>
              <a:t>i.e. LED streetlights</a:t>
            </a:r>
            <a:r>
              <a:rPr lang="en-US" dirty="0"/>
              <a:t>)</a:t>
            </a:r>
          </a:p>
          <a:p>
            <a:r>
              <a:rPr lang="en-US" dirty="0"/>
              <a:t>Energy Source – renewable</a:t>
            </a:r>
          </a:p>
          <a:p>
            <a:r>
              <a:rPr lang="en-US" dirty="0"/>
              <a:t>‘SMART’ Targets – </a:t>
            </a:r>
          </a:p>
          <a:p>
            <a:pPr lvl="1"/>
            <a:r>
              <a:rPr lang="en-US" dirty="0"/>
              <a:t>Specific</a:t>
            </a:r>
          </a:p>
          <a:p>
            <a:pPr lvl="1"/>
            <a:r>
              <a:rPr lang="en-US" dirty="0"/>
              <a:t>Measurable </a:t>
            </a:r>
          </a:p>
          <a:p>
            <a:pPr lvl="1"/>
            <a:r>
              <a:rPr lang="en-US" dirty="0"/>
              <a:t>Actionable</a:t>
            </a:r>
          </a:p>
          <a:p>
            <a:pPr lvl="1"/>
            <a:r>
              <a:rPr lang="en-US" dirty="0"/>
              <a:t>Realistic</a:t>
            </a:r>
          </a:p>
          <a:p>
            <a:pPr lvl="1"/>
            <a:r>
              <a:rPr lang="en-US" dirty="0"/>
              <a:t>Time-bound</a:t>
            </a:r>
          </a:p>
          <a:p>
            <a:endParaRPr lang="en-US" dirty="0"/>
          </a:p>
        </p:txBody>
      </p:sp>
    </p:spTree>
    <p:extLst>
      <p:ext uri="{BB962C8B-B14F-4D97-AF65-F5344CB8AC3E}">
        <p14:creationId xmlns:p14="http://schemas.microsoft.com/office/powerpoint/2010/main" val="2536830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33AA18-D702-EA41-B2A3-AD3B2EE27462}"/>
              </a:ext>
            </a:extLst>
          </p:cNvPr>
          <p:cNvSpPr>
            <a:spLocks noGrp="1"/>
          </p:cNvSpPr>
          <p:nvPr>
            <p:ph type="title"/>
          </p:nvPr>
        </p:nvSpPr>
        <p:spPr/>
        <p:txBody>
          <a:bodyPr/>
          <a:lstStyle/>
          <a:p>
            <a:r>
              <a:rPr lang="en-US" dirty="0"/>
              <a:t>Prioritize Energy Actions	</a:t>
            </a:r>
          </a:p>
        </p:txBody>
      </p:sp>
      <p:sp>
        <p:nvSpPr>
          <p:cNvPr id="3" name="Content Placeholder 2">
            <a:extLst>
              <a:ext uri="{FF2B5EF4-FFF2-40B4-BE49-F238E27FC236}">
                <a16:creationId xmlns="" xmlns:a16="http://schemas.microsoft.com/office/drawing/2014/main" id="{2B923A55-F4BF-3046-AA7A-169ADCFD13EF}"/>
              </a:ext>
            </a:extLst>
          </p:cNvPr>
          <p:cNvSpPr>
            <a:spLocks noGrp="1"/>
          </p:cNvSpPr>
          <p:nvPr>
            <p:ph idx="1"/>
          </p:nvPr>
        </p:nvSpPr>
        <p:spPr/>
        <p:txBody>
          <a:bodyPr>
            <a:normAutofit/>
          </a:bodyPr>
          <a:lstStyle/>
          <a:p>
            <a:r>
              <a:rPr lang="en-US" dirty="0"/>
              <a:t>What is the municipal role?</a:t>
            </a:r>
          </a:p>
          <a:p>
            <a:r>
              <a:rPr lang="en-US" dirty="0"/>
              <a:t>Where do municipalities have to most influence?</a:t>
            </a:r>
          </a:p>
          <a:p>
            <a:r>
              <a:rPr lang="en-US" dirty="0"/>
              <a:t>What accomplishes goals most effectively – lease amount of resources?</a:t>
            </a:r>
          </a:p>
          <a:p>
            <a:r>
              <a:rPr lang="en-US" dirty="0"/>
              <a:t>What is of greatest benefit to constituents?</a:t>
            </a:r>
          </a:p>
          <a:p>
            <a:r>
              <a:rPr lang="en-US" dirty="0"/>
              <a:t>Consider full life time costs/benefits (total resource cost test)</a:t>
            </a:r>
          </a:p>
          <a:p>
            <a:endParaRPr lang="en-US" dirty="0"/>
          </a:p>
        </p:txBody>
      </p:sp>
    </p:spTree>
    <p:extLst>
      <p:ext uri="{BB962C8B-B14F-4D97-AF65-F5344CB8AC3E}">
        <p14:creationId xmlns:p14="http://schemas.microsoft.com/office/powerpoint/2010/main" val="73335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6EB25E-3889-2148-94F0-26D8BDDB996F}"/>
              </a:ext>
            </a:extLst>
          </p:cNvPr>
          <p:cNvSpPr>
            <a:spLocks noGrp="1"/>
          </p:cNvSpPr>
          <p:nvPr>
            <p:ph type="title"/>
          </p:nvPr>
        </p:nvSpPr>
        <p:spPr>
          <a:xfrm>
            <a:off x="977348" y="2730638"/>
            <a:ext cx="10515600" cy="1325563"/>
          </a:xfrm>
        </p:spPr>
        <p:txBody>
          <a:bodyPr/>
          <a:lstStyle/>
          <a:p>
            <a:r>
              <a:rPr lang="en-US" dirty="0"/>
              <a:t>NREL EERE Cities LEAP project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172" y="3149548"/>
            <a:ext cx="3313883" cy="331388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0798"/>
          <a:stretch/>
        </p:blipFill>
        <p:spPr>
          <a:xfrm>
            <a:off x="520525" y="557408"/>
            <a:ext cx="3620140" cy="129018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306" y="3887649"/>
            <a:ext cx="4705212" cy="2744334"/>
          </a:xfrm>
          <a:prstGeom prst="rect">
            <a:avLst/>
          </a:prstGeom>
        </p:spPr>
      </p:pic>
    </p:spTree>
    <p:extLst>
      <p:ext uri="{BB962C8B-B14F-4D97-AF65-F5344CB8AC3E}">
        <p14:creationId xmlns:p14="http://schemas.microsoft.com/office/powerpoint/2010/main" val="2429017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 xmlns:a16="http://schemas.microsoft.com/office/drawing/2014/main" id="{ECEE6801-57FC-174C-9084-ABBA3465BBC5}"/>
              </a:ext>
            </a:extLst>
          </p:cNvPr>
          <p:cNvPicPr>
            <a:picLocks noGrp="1" noChangeAspect="1"/>
          </p:cNvPicPr>
          <p:nvPr>
            <p:ph sz="half" idx="2"/>
          </p:nvPr>
        </p:nvPicPr>
        <p:blipFill>
          <a:blip r:embed="rId2"/>
          <a:stretch>
            <a:fillRect/>
          </a:stretch>
        </p:blipFill>
        <p:spPr>
          <a:xfrm>
            <a:off x="3356141" y="2325687"/>
            <a:ext cx="8218237" cy="4336430"/>
          </a:xfrm>
        </p:spPr>
      </p:pic>
      <p:sp>
        <p:nvSpPr>
          <p:cNvPr id="2" name="Title 1">
            <a:extLst>
              <a:ext uri="{FF2B5EF4-FFF2-40B4-BE49-F238E27FC236}">
                <a16:creationId xmlns="" xmlns:a16="http://schemas.microsoft.com/office/drawing/2014/main" id="{904B4E87-8833-2B47-9C81-A5026B3ED1F7}"/>
              </a:ext>
            </a:extLst>
          </p:cNvPr>
          <p:cNvSpPr>
            <a:spLocks noGrp="1"/>
          </p:cNvSpPr>
          <p:nvPr>
            <p:ph type="title"/>
          </p:nvPr>
        </p:nvSpPr>
        <p:spPr>
          <a:xfrm>
            <a:off x="762000" y="500062"/>
            <a:ext cx="10515600" cy="1325563"/>
          </a:xfrm>
        </p:spPr>
        <p:txBody>
          <a:bodyPr>
            <a:normAutofit fontScale="90000"/>
          </a:bodyPr>
          <a:lstStyle/>
          <a:p>
            <a:r>
              <a:rPr lang="en-US" sz="3600" dirty="0"/>
              <a:t>Columbia, Missouri: Using Energy Data to Reduce Emissions and Achieve Low- Income Household Energy Savings </a:t>
            </a:r>
            <a:endParaRPr lang="en-US" dirty="0"/>
          </a:p>
        </p:txBody>
      </p:sp>
      <p:pic>
        <p:nvPicPr>
          <p:cNvPr id="6" name="Content Placeholder 5">
            <a:extLst>
              <a:ext uri="{FF2B5EF4-FFF2-40B4-BE49-F238E27FC236}">
                <a16:creationId xmlns="" xmlns:a16="http://schemas.microsoft.com/office/drawing/2014/main" id="{A8A6C67C-1336-7143-B5C7-C8627032E031}"/>
              </a:ext>
            </a:extLst>
          </p:cNvPr>
          <p:cNvPicPr>
            <a:picLocks noGrp="1" noChangeAspect="1"/>
          </p:cNvPicPr>
          <p:nvPr>
            <p:ph sz="half" idx="1"/>
          </p:nvPr>
        </p:nvPicPr>
        <p:blipFill>
          <a:blip r:embed="rId3"/>
          <a:stretch>
            <a:fillRect/>
          </a:stretch>
        </p:blipFill>
        <p:spPr>
          <a:xfrm>
            <a:off x="419100" y="1825625"/>
            <a:ext cx="3225800" cy="1927890"/>
          </a:xfrm>
        </p:spPr>
      </p:pic>
    </p:spTree>
    <p:extLst>
      <p:ext uri="{BB962C8B-B14F-4D97-AF65-F5344CB8AC3E}">
        <p14:creationId xmlns:p14="http://schemas.microsoft.com/office/powerpoint/2010/main" val="1704547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B4E87-8833-2B47-9C81-A5026B3ED1F7}"/>
              </a:ext>
            </a:extLst>
          </p:cNvPr>
          <p:cNvSpPr>
            <a:spLocks noGrp="1"/>
          </p:cNvSpPr>
          <p:nvPr>
            <p:ph type="title"/>
          </p:nvPr>
        </p:nvSpPr>
        <p:spPr>
          <a:xfrm>
            <a:off x="762000" y="500062"/>
            <a:ext cx="10515600" cy="1325563"/>
          </a:xfrm>
        </p:spPr>
        <p:txBody>
          <a:bodyPr>
            <a:normAutofit/>
          </a:bodyPr>
          <a:lstStyle/>
          <a:p>
            <a:r>
              <a:rPr lang="en-US" sz="3600" b="1" dirty="0"/>
              <a:t>Low- Income Household Energy Savings </a:t>
            </a:r>
            <a:endParaRPr lang="en-US" b="1" dirty="0"/>
          </a:p>
        </p:txBody>
      </p:sp>
      <p:sp>
        <p:nvSpPr>
          <p:cNvPr id="4" name="Content Placeholder 3">
            <a:extLst>
              <a:ext uri="{FF2B5EF4-FFF2-40B4-BE49-F238E27FC236}">
                <a16:creationId xmlns="" xmlns:a16="http://schemas.microsoft.com/office/drawing/2014/main" id="{9E526112-6A09-4749-AB9A-9FF4F2549A34}"/>
              </a:ext>
            </a:extLst>
          </p:cNvPr>
          <p:cNvSpPr>
            <a:spLocks noGrp="1"/>
          </p:cNvSpPr>
          <p:nvPr>
            <p:ph sz="half" idx="1"/>
          </p:nvPr>
        </p:nvSpPr>
        <p:spPr>
          <a:xfrm>
            <a:off x="446546" y="1747086"/>
            <a:ext cx="5731043" cy="4578350"/>
          </a:xfrm>
        </p:spPr>
        <p:txBody>
          <a:bodyPr>
            <a:normAutofit lnSpcReduction="10000"/>
          </a:bodyPr>
          <a:lstStyle/>
          <a:p>
            <a:pPr marL="0" indent="0">
              <a:buNone/>
            </a:pPr>
            <a:r>
              <a:rPr lang="en-US" sz="3200" b="1" dirty="0"/>
              <a:t>Energy Efficiency</a:t>
            </a:r>
          </a:p>
          <a:p>
            <a:r>
              <a:rPr lang="en-US" dirty="0"/>
              <a:t>Smart thermostats</a:t>
            </a:r>
          </a:p>
          <a:p>
            <a:r>
              <a:rPr lang="en-US" dirty="0"/>
              <a:t>Wall insulation</a:t>
            </a:r>
          </a:p>
          <a:p>
            <a:r>
              <a:rPr lang="en-US" dirty="0"/>
              <a:t>Energy Star washers</a:t>
            </a:r>
          </a:p>
          <a:p>
            <a:r>
              <a:rPr lang="en-US" dirty="0"/>
              <a:t>Variable speed heat pumps  </a:t>
            </a:r>
          </a:p>
          <a:p>
            <a:pPr marL="0" indent="0">
              <a:buNone/>
            </a:pPr>
            <a:r>
              <a:rPr lang="en-US" sz="3200" b="1" dirty="0"/>
              <a:t>Building Codes</a:t>
            </a:r>
          </a:p>
          <a:p>
            <a:r>
              <a:rPr lang="en-US" dirty="0"/>
              <a:t>Adopt most recent codes</a:t>
            </a:r>
          </a:p>
          <a:p>
            <a:r>
              <a:rPr lang="en-US" dirty="0"/>
              <a:t>Time of sale efficiency upgrade</a:t>
            </a:r>
          </a:p>
          <a:p>
            <a:r>
              <a:rPr lang="en-US" dirty="0"/>
              <a:t>Weatherization programs</a:t>
            </a:r>
          </a:p>
          <a:p>
            <a:pPr marL="0" indent="0">
              <a:buNone/>
            </a:pPr>
            <a:endParaRPr lang="en-US" dirty="0"/>
          </a:p>
          <a:p>
            <a:pPr marL="0" indent="0">
              <a:buNone/>
            </a:pPr>
            <a:endParaRPr lang="en-US" dirty="0"/>
          </a:p>
        </p:txBody>
      </p:sp>
      <p:pic>
        <p:nvPicPr>
          <p:cNvPr id="8" name="Content Placeholder 7">
            <a:extLst>
              <a:ext uri="{FF2B5EF4-FFF2-40B4-BE49-F238E27FC236}">
                <a16:creationId xmlns="" xmlns:a16="http://schemas.microsoft.com/office/drawing/2014/main" id="{ECEE6801-57FC-174C-9084-ABBA3465BBC5}"/>
              </a:ext>
            </a:extLst>
          </p:cNvPr>
          <p:cNvPicPr>
            <a:picLocks noGrp="1" noChangeAspect="1"/>
          </p:cNvPicPr>
          <p:nvPr>
            <p:ph sz="half" idx="2"/>
          </p:nvPr>
        </p:nvPicPr>
        <p:blipFill>
          <a:blip r:embed="rId2"/>
          <a:stretch>
            <a:fillRect/>
          </a:stretch>
        </p:blipFill>
        <p:spPr>
          <a:xfrm>
            <a:off x="5293825" y="1798387"/>
            <a:ext cx="6898175" cy="3639887"/>
          </a:xfrm>
        </p:spPr>
      </p:pic>
      <p:sp>
        <p:nvSpPr>
          <p:cNvPr id="3" name="Oval 2">
            <a:extLst>
              <a:ext uri="{FF2B5EF4-FFF2-40B4-BE49-F238E27FC236}">
                <a16:creationId xmlns="" xmlns:a16="http://schemas.microsoft.com/office/drawing/2014/main" id="{7FCE608C-F0CB-4B41-8E72-D4BCC31C9CD7}"/>
              </a:ext>
            </a:extLst>
          </p:cNvPr>
          <p:cNvSpPr/>
          <p:nvPr/>
        </p:nvSpPr>
        <p:spPr>
          <a:xfrm>
            <a:off x="5654842" y="1747086"/>
            <a:ext cx="2935706" cy="779546"/>
          </a:xfrm>
          <a:prstGeom prst="ellipse">
            <a:avLst/>
          </a:prstGeom>
          <a:noFill/>
          <a:ln w="4445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a:extLst>
              <a:ext uri="{FF2B5EF4-FFF2-40B4-BE49-F238E27FC236}">
                <a16:creationId xmlns="" xmlns:a16="http://schemas.microsoft.com/office/drawing/2014/main" id="{8B361068-9938-E647-8082-FF1A8221A192}"/>
              </a:ext>
            </a:extLst>
          </p:cNvPr>
          <p:cNvSpPr/>
          <p:nvPr/>
        </p:nvSpPr>
        <p:spPr>
          <a:xfrm rot="4227107">
            <a:off x="4616252" y="1636855"/>
            <a:ext cx="649378" cy="1693122"/>
          </a:xfrm>
          <a:prstGeom prst="downArrow">
            <a:avLst/>
          </a:prstGeom>
          <a:solidFill>
            <a:srgbClr val="008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387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4E5EB261-780B-7547-87DC-B312F2873621}"/>
              </a:ext>
            </a:extLst>
          </p:cNvPr>
          <p:cNvPicPr>
            <a:picLocks noChangeAspect="1"/>
          </p:cNvPicPr>
          <p:nvPr/>
        </p:nvPicPr>
        <p:blipFill>
          <a:blip r:embed="rId2"/>
          <a:stretch>
            <a:fillRect/>
          </a:stretch>
        </p:blipFill>
        <p:spPr>
          <a:xfrm>
            <a:off x="1843505" y="1375229"/>
            <a:ext cx="8672096" cy="5482771"/>
          </a:xfrm>
          <a:prstGeom prst="rect">
            <a:avLst/>
          </a:prstGeom>
        </p:spPr>
      </p:pic>
      <p:sp>
        <p:nvSpPr>
          <p:cNvPr id="9" name="Title 8">
            <a:extLst>
              <a:ext uri="{FF2B5EF4-FFF2-40B4-BE49-F238E27FC236}">
                <a16:creationId xmlns="" xmlns:a16="http://schemas.microsoft.com/office/drawing/2014/main" id="{177BC5F0-9E45-0D41-8B66-152ACB08E397}"/>
              </a:ext>
            </a:extLst>
          </p:cNvPr>
          <p:cNvSpPr>
            <a:spLocks noGrp="1"/>
          </p:cNvSpPr>
          <p:nvPr>
            <p:ph type="title"/>
          </p:nvPr>
        </p:nvSpPr>
        <p:spPr/>
        <p:txBody>
          <a:bodyPr/>
          <a:lstStyle/>
          <a:p>
            <a:r>
              <a:rPr lang="en-US" dirty="0"/>
              <a:t>Best actions to reduce GHG – Columbia, MO</a:t>
            </a:r>
          </a:p>
        </p:txBody>
      </p:sp>
      <p:sp>
        <p:nvSpPr>
          <p:cNvPr id="10" name="Content Placeholder 9">
            <a:extLst>
              <a:ext uri="{FF2B5EF4-FFF2-40B4-BE49-F238E27FC236}">
                <a16:creationId xmlns="" xmlns:a16="http://schemas.microsoft.com/office/drawing/2014/main" id="{246E0172-7792-E646-9DC8-83877F85EDB1}"/>
              </a:ext>
            </a:extLst>
          </p:cNvPr>
          <p:cNvSpPr>
            <a:spLocks noGrp="1"/>
          </p:cNvSpPr>
          <p:nvPr>
            <p:ph idx="1"/>
          </p:nvPr>
        </p:nvSpPr>
        <p:spPr>
          <a:xfrm>
            <a:off x="921753" y="1690688"/>
            <a:ext cx="10515600" cy="4351338"/>
          </a:xfrm>
        </p:spPr>
        <p:txBody>
          <a:bodyPr/>
          <a:lstStyle/>
          <a:p>
            <a:pPr marL="0" indent="0">
              <a:buNone/>
            </a:pPr>
            <a:r>
              <a:rPr lang="en-US" dirty="0"/>
              <a:t> </a:t>
            </a:r>
          </a:p>
        </p:txBody>
      </p:sp>
    </p:spTree>
    <p:extLst>
      <p:ext uri="{BB962C8B-B14F-4D97-AF65-F5344CB8AC3E}">
        <p14:creationId xmlns:p14="http://schemas.microsoft.com/office/powerpoint/2010/main" val="498286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078" y="645543"/>
            <a:ext cx="10754139" cy="529269"/>
          </a:xfrm>
        </p:spPr>
        <p:txBody>
          <a:bodyPr>
            <a:noAutofit/>
          </a:bodyPr>
          <a:lstStyle/>
          <a:p>
            <a:r>
              <a:rPr lang="en-US" sz="4000" dirty="0">
                <a:latin typeface="+mj-lt"/>
              </a:rPr>
              <a:t>Municipal Codes &amp; Processes - </a:t>
            </a:r>
            <a:r>
              <a:rPr lang="en-US" sz="4000" dirty="0" err="1">
                <a:latin typeface="+mj-lt"/>
              </a:rPr>
              <a:t>SolSmart</a:t>
            </a:r>
            <a:endParaRPr lang="en-US" sz="4100" b="0" dirty="0">
              <a:solidFill>
                <a:srgbClr val="58595B"/>
              </a:solidFill>
              <a:latin typeface="+mj-lt"/>
            </a:endParaRPr>
          </a:p>
        </p:txBody>
      </p:sp>
      <p:sp>
        <p:nvSpPr>
          <p:cNvPr id="10" name="Text Placeholder 3"/>
          <p:cNvSpPr>
            <a:spLocks noGrp="1"/>
          </p:cNvSpPr>
          <p:nvPr>
            <p:ph type="body" sz="quarter" idx="10"/>
          </p:nvPr>
        </p:nvSpPr>
        <p:spPr>
          <a:xfrm>
            <a:off x="3095964" y="6405661"/>
            <a:ext cx="4988718" cy="357188"/>
          </a:xfrm>
        </p:spPr>
        <p:txBody>
          <a:bodyPr>
            <a:normAutofit fontScale="70000" lnSpcReduction="20000"/>
          </a:bodyPr>
          <a:lstStyle/>
          <a:p>
            <a:r>
              <a:rPr lang="en-US" dirty="0"/>
              <a:t>Source: NREL (</a:t>
            </a:r>
            <a:r>
              <a:rPr lang="en-GB" dirty="0">
                <a:hlinkClick r:id="rId3"/>
              </a:rPr>
              <a:t>http://www.nrel.gov/docs/fy14osti/60412.pdf</a:t>
            </a:r>
            <a:r>
              <a:rPr lang="en-US" dirty="0"/>
              <a:t>) </a:t>
            </a:r>
          </a:p>
          <a:p>
            <a:r>
              <a:rPr lang="en-US" dirty="0"/>
              <a:t>LBNL (</a:t>
            </a:r>
            <a:r>
              <a:rPr lang="en-GB" dirty="0">
                <a:hlinkClick r:id="rId4"/>
              </a:rPr>
              <a:t>http://emp.lbl.gov/sites/all/files/lbnl-6350e.pdf</a:t>
            </a:r>
            <a:r>
              <a:rPr lang="en-US" dirty="0"/>
              <a:t>)</a:t>
            </a:r>
            <a:r>
              <a:rPr lang="en-GB" dirty="0"/>
              <a:t>(</a:t>
            </a:r>
            <a:r>
              <a:rPr lang="en-GB" dirty="0">
                <a:hlinkClick r:id="rId5"/>
              </a:rPr>
              <a:t>http://www1.eere.energy.gov/solar/pdfs/sunshot_webinar_20130226.pdf </a:t>
            </a:r>
            <a:r>
              <a:rPr lang="en-GB" dirty="0"/>
              <a:t>)</a:t>
            </a:r>
            <a:r>
              <a:rPr lang="en-US" dirty="0"/>
              <a:t>	</a:t>
            </a:r>
          </a:p>
        </p:txBody>
      </p:sp>
      <p:sp>
        <p:nvSpPr>
          <p:cNvPr id="11" name="Rectangle 10"/>
          <p:cNvSpPr/>
          <p:nvPr/>
        </p:nvSpPr>
        <p:spPr>
          <a:xfrm>
            <a:off x="1577267" y="5424813"/>
            <a:ext cx="2070717" cy="57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2" name="Chart 11"/>
          <p:cNvGraphicFramePr/>
          <p:nvPr>
            <p:extLst/>
          </p:nvPr>
        </p:nvGraphicFramePr>
        <p:xfrm>
          <a:off x="2160105" y="1532001"/>
          <a:ext cx="8050695" cy="4111562"/>
        </p:xfrm>
        <a:graphic>
          <a:graphicData uri="http://schemas.openxmlformats.org/drawingml/2006/chart">
            <c:chart xmlns:c="http://schemas.openxmlformats.org/drawingml/2006/chart" xmlns:r="http://schemas.openxmlformats.org/officeDocument/2006/relationships" r:id="rId6"/>
          </a:graphicData>
        </a:graphic>
      </p:graphicFrame>
      <p:sp>
        <p:nvSpPr>
          <p:cNvPr id="22" name="Rectangle 21"/>
          <p:cNvSpPr/>
          <p:nvPr/>
        </p:nvSpPr>
        <p:spPr>
          <a:xfrm>
            <a:off x="8084682" y="3351718"/>
            <a:ext cx="1417412" cy="9265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ounded Rectangular Callout 12"/>
          <p:cNvSpPr/>
          <p:nvPr/>
        </p:nvSpPr>
        <p:spPr>
          <a:xfrm>
            <a:off x="5172917" y="1841301"/>
            <a:ext cx="4898735" cy="3546873"/>
          </a:xfrm>
          <a:prstGeom prst="wedgeRoundRectCallout">
            <a:avLst>
              <a:gd name="adj1" fmla="val -54770"/>
              <a:gd name="adj2" fmla="val -23390"/>
              <a:gd name="adj3" fmla="val 16667"/>
            </a:avLst>
          </a:prstGeom>
          <a:solidFill>
            <a:srgbClr val="F3F5FF">
              <a:alpha val="85098"/>
            </a:srgb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p>
        </p:txBody>
      </p:sp>
      <p:graphicFrame>
        <p:nvGraphicFramePr>
          <p:cNvPr id="14" name="Chart 13"/>
          <p:cNvGraphicFramePr/>
          <p:nvPr>
            <p:extLst>
              <p:ext uri="{D42A27DB-BD31-4B8C-83A1-F6EECF244321}">
                <p14:modId xmlns:p14="http://schemas.microsoft.com/office/powerpoint/2010/main" val="416011823"/>
              </p:ext>
            </p:extLst>
          </p:nvPr>
        </p:nvGraphicFramePr>
        <p:xfrm>
          <a:off x="5264539" y="2009266"/>
          <a:ext cx="4715489" cy="3270587"/>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p:cNvSpPr txBox="1"/>
          <p:nvPr/>
        </p:nvSpPr>
        <p:spPr>
          <a:xfrm>
            <a:off x="6725354" y="2002224"/>
            <a:ext cx="1515053" cy="332006"/>
          </a:xfrm>
          <a:prstGeom prst="roundRect">
            <a:avLst/>
          </a:prstGeom>
          <a:solidFill>
            <a:schemeClr val="tx2">
              <a:lumMod val="75000"/>
            </a:schemeClr>
          </a:solidFill>
        </p:spPr>
        <p:txBody>
          <a:bodyPr wrap="none" rtlCol="0">
            <a:spAutoFit/>
          </a:bodyPr>
          <a:lstStyle/>
          <a:p>
            <a:r>
              <a:rPr lang="en-US" sz="1350" b="1" dirty="0">
                <a:solidFill>
                  <a:schemeClr val="bg1"/>
                </a:solidFill>
                <a:latin typeface="Gill Sans MT" pitchFamily="34" charset="0"/>
              </a:rPr>
              <a:t>Solar Soft Costs</a:t>
            </a:r>
          </a:p>
        </p:txBody>
      </p:sp>
      <p:pic>
        <p:nvPicPr>
          <p:cNvPr id="16" name="Picture 15">
            <a:extLst>
              <a:ext uri="{FF2B5EF4-FFF2-40B4-BE49-F238E27FC236}">
                <a16:creationId xmlns="" xmlns:a16="http://schemas.microsoft.com/office/drawing/2014/main" id="{79E98270-A88F-C44F-B090-CE4F50591010}"/>
              </a:ext>
            </a:extLst>
          </p:cNvPr>
          <p:cNvPicPr>
            <a:picLocks noChangeAspect="1"/>
          </p:cNvPicPr>
          <p:nvPr/>
        </p:nvPicPr>
        <p:blipFill rotWithShape="1">
          <a:blip r:embed="rId8"/>
          <a:srcRect t="359" b="6865"/>
          <a:stretch/>
        </p:blipFill>
        <p:spPr>
          <a:xfrm>
            <a:off x="9486824" y="5440818"/>
            <a:ext cx="2613627" cy="1325159"/>
          </a:xfrm>
          <a:prstGeom prst="rect">
            <a:avLst/>
          </a:prstGeom>
        </p:spPr>
      </p:pic>
      <p:sp>
        <p:nvSpPr>
          <p:cNvPr id="2" name="Oval 1">
            <a:extLst>
              <a:ext uri="{FF2B5EF4-FFF2-40B4-BE49-F238E27FC236}">
                <a16:creationId xmlns="" xmlns:a16="http://schemas.microsoft.com/office/drawing/2014/main" id="{8AD4FD77-573A-7644-A835-42F00E75D3E3}"/>
              </a:ext>
            </a:extLst>
          </p:cNvPr>
          <p:cNvSpPr/>
          <p:nvPr/>
        </p:nvSpPr>
        <p:spPr>
          <a:xfrm>
            <a:off x="7220655" y="2039998"/>
            <a:ext cx="3081767" cy="1056330"/>
          </a:xfrm>
          <a:prstGeom prst="ellipse">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5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CBD3629-C3AF-FE49-9E03-673CC7AC52C5}"/>
              </a:ext>
            </a:extLst>
          </p:cNvPr>
          <p:cNvPicPr>
            <a:picLocks noChangeAspect="1"/>
          </p:cNvPicPr>
          <p:nvPr/>
        </p:nvPicPr>
        <p:blipFill>
          <a:blip r:embed="rId2"/>
          <a:stretch>
            <a:fillRect/>
          </a:stretch>
        </p:blipFill>
        <p:spPr>
          <a:xfrm>
            <a:off x="3360099" y="0"/>
            <a:ext cx="5095574" cy="6858000"/>
          </a:xfrm>
          <a:prstGeom prst="rect">
            <a:avLst/>
          </a:prstGeom>
        </p:spPr>
      </p:pic>
      <p:pic>
        <p:nvPicPr>
          <p:cNvPr id="2" name="Picture 1"/>
          <p:cNvPicPr>
            <a:picLocks noChangeAspect="1"/>
          </p:cNvPicPr>
          <p:nvPr/>
        </p:nvPicPr>
        <p:blipFill>
          <a:blip r:embed="rId3"/>
          <a:stretch>
            <a:fillRect/>
          </a:stretch>
        </p:blipFill>
        <p:spPr>
          <a:xfrm>
            <a:off x="493660" y="0"/>
            <a:ext cx="2670279" cy="6767147"/>
          </a:xfrm>
          <a:prstGeom prst="rect">
            <a:avLst/>
          </a:prstGeom>
        </p:spPr>
      </p:pic>
    </p:spTree>
    <p:extLst>
      <p:ext uri="{BB962C8B-B14F-4D97-AF65-F5344CB8AC3E}">
        <p14:creationId xmlns:p14="http://schemas.microsoft.com/office/powerpoint/2010/main" val="3709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2C1CE59-0EBF-7043-A4C1-629251A59743}"/>
              </a:ext>
            </a:extLst>
          </p:cNvPr>
          <p:cNvSpPr>
            <a:spLocks noGrp="1"/>
          </p:cNvSpPr>
          <p:nvPr>
            <p:ph idx="1"/>
          </p:nvPr>
        </p:nvSpPr>
        <p:spPr/>
        <p:txBody>
          <a:bodyPr/>
          <a:lstStyle/>
          <a:p>
            <a:r>
              <a:rPr lang="en-US" dirty="0"/>
              <a:t>100% Renewable Energy (RE) CAMPAIGNS</a:t>
            </a:r>
          </a:p>
          <a:p>
            <a:r>
              <a:rPr lang="en-US" dirty="0"/>
              <a:t>GRC CONTEXT</a:t>
            </a:r>
          </a:p>
          <a:p>
            <a:r>
              <a:rPr lang="en-US" dirty="0"/>
              <a:t>ENERGY PLANNING </a:t>
            </a:r>
          </a:p>
          <a:p>
            <a:r>
              <a:rPr lang="en-US" dirty="0"/>
              <a:t>MUNICIPAL ROLE </a:t>
            </a:r>
          </a:p>
          <a:p>
            <a:r>
              <a:rPr lang="en-US" dirty="0"/>
              <a:t>CASE STUDIES – National Renewable Energy Lab (NREL)</a:t>
            </a:r>
          </a:p>
          <a:p>
            <a:endParaRPr lang="en-US" dirty="0"/>
          </a:p>
        </p:txBody>
      </p:sp>
    </p:spTree>
    <p:extLst>
      <p:ext uri="{BB962C8B-B14F-4D97-AF65-F5344CB8AC3E}">
        <p14:creationId xmlns:p14="http://schemas.microsoft.com/office/powerpoint/2010/main" val="2523407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9FAC9F-5A66-EE41-964A-682FC50CA3D8}"/>
              </a:ext>
            </a:extLst>
          </p:cNvPr>
          <p:cNvSpPr>
            <a:spLocks noGrp="1"/>
          </p:cNvSpPr>
          <p:nvPr>
            <p:ph type="title"/>
          </p:nvPr>
        </p:nvSpPr>
        <p:spPr/>
        <p:txBody>
          <a:bodyPr/>
          <a:lstStyle/>
          <a:p>
            <a:r>
              <a:rPr lang="en-US" dirty="0"/>
              <a:t>NREL studies – 80% RE is feasible</a:t>
            </a:r>
          </a:p>
        </p:txBody>
      </p:sp>
      <p:pic>
        <p:nvPicPr>
          <p:cNvPr id="5" name="Picture 4">
            <a:extLst>
              <a:ext uri="{FF2B5EF4-FFF2-40B4-BE49-F238E27FC236}">
                <a16:creationId xmlns="" xmlns:a16="http://schemas.microsoft.com/office/drawing/2014/main" id="{2FD80117-2751-9A4C-A34C-A2B9EC8CB9EE}"/>
              </a:ext>
            </a:extLst>
          </p:cNvPr>
          <p:cNvPicPr>
            <a:picLocks noChangeAspect="1"/>
          </p:cNvPicPr>
          <p:nvPr/>
        </p:nvPicPr>
        <p:blipFill>
          <a:blip r:embed="rId2"/>
          <a:stretch>
            <a:fillRect/>
          </a:stretch>
        </p:blipFill>
        <p:spPr>
          <a:xfrm>
            <a:off x="838200" y="2086876"/>
            <a:ext cx="9744911" cy="3065648"/>
          </a:xfrm>
          <a:prstGeom prst="rect">
            <a:avLst/>
          </a:prstGeom>
        </p:spPr>
      </p:pic>
    </p:spTree>
    <p:extLst>
      <p:ext uri="{BB962C8B-B14F-4D97-AF65-F5344CB8AC3E}">
        <p14:creationId xmlns:p14="http://schemas.microsoft.com/office/powerpoint/2010/main" val="1630687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Driven Energy Decisions</a:t>
            </a:r>
            <a:endParaRPr lang="en-US" dirty="0"/>
          </a:p>
        </p:txBody>
      </p:sp>
      <p:sp>
        <p:nvSpPr>
          <p:cNvPr id="3" name="Content Placeholder 2"/>
          <p:cNvSpPr>
            <a:spLocks noGrp="1"/>
          </p:cNvSpPr>
          <p:nvPr>
            <p:ph idx="1"/>
          </p:nvPr>
        </p:nvSpPr>
        <p:spPr/>
        <p:txBody>
          <a:bodyPr/>
          <a:lstStyle/>
          <a:p>
            <a:r>
              <a:rPr lang="en-US" dirty="0" smtClean="0"/>
              <a:t>Edith Makra</a:t>
            </a:r>
          </a:p>
          <a:p>
            <a:r>
              <a:rPr lang="en-US" dirty="0" smtClean="0"/>
              <a:t>Director of Environmental Initiatives</a:t>
            </a:r>
          </a:p>
          <a:p>
            <a:r>
              <a:rPr lang="en-US" dirty="0" smtClean="0">
                <a:hlinkClick r:id="rId2"/>
              </a:rPr>
              <a:t>emakra@mayorscaucus.org</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419" y="1690688"/>
            <a:ext cx="4190381" cy="17165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9628" y="3864818"/>
            <a:ext cx="3842657" cy="2072445"/>
          </a:xfrm>
          <a:prstGeom prst="rect">
            <a:avLst/>
          </a:prstGeom>
        </p:spPr>
      </p:pic>
    </p:spTree>
    <p:extLst>
      <p:ext uri="{BB962C8B-B14F-4D97-AF65-F5344CB8AC3E}">
        <p14:creationId xmlns:p14="http://schemas.microsoft.com/office/powerpoint/2010/main" val="1296750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410" y="333828"/>
            <a:ext cx="7875007" cy="56262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86" y="214312"/>
            <a:ext cx="2143125" cy="2143125"/>
          </a:xfrm>
          <a:prstGeom prst="rect">
            <a:avLst/>
          </a:prstGeom>
        </p:spPr>
      </p:pic>
      <p:sp>
        <p:nvSpPr>
          <p:cNvPr id="5" name="TextBox 4"/>
          <p:cNvSpPr txBox="1"/>
          <p:nvPr/>
        </p:nvSpPr>
        <p:spPr>
          <a:xfrm>
            <a:off x="426786" y="5370081"/>
            <a:ext cx="2485067" cy="923330"/>
          </a:xfrm>
          <a:prstGeom prst="rect">
            <a:avLst/>
          </a:prstGeom>
          <a:noFill/>
        </p:spPr>
        <p:txBody>
          <a:bodyPr wrap="square" rtlCol="0">
            <a:spAutoFit/>
          </a:bodyPr>
          <a:lstStyle/>
          <a:p>
            <a:r>
              <a:rPr lang="en-US" dirty="0" smtClean="0"/>
              <a:t>James Critchfield</a:t>
            </a:r>
          </a:p>
          <a:p>
            <a:r>
              <a:rPr lang="en-US" dirty="0" smtClean="0"/>
              <a:t>Office of Air &amp; Radiation</a:t>
            </a:r>
          </a:p>
          <a:p>
            <a:r>
              <a:rPr lang="en-US" dirty="0" smtClean="0"/>
              <a:t>US EPA</a:t>
            </a:r>
            <a:endParaRPr lang="en-US" dirty="0"/>
          </a:p>
        </p:txBody>
      </p:sp>
    </p:spTree>
    <p:extLst>
      <p:ext uri="{BB962C8B-B14F-4D97-AF65-F5344CB8AC3E}">
        <p14:creationId xmlns:p14="http://schemas.microsoft.com/office/powerpoint/2010/main" val="2522210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A5A197-8C48-074B-A865-4059D3B408D4}"/>
              </a:ext>
            </a:extLst>
          </p:cNvPr>
          <p:cNvSpPr>
            <a:spLocks noGrp="1"/>
          </p:cNvSpPr>
          <p:nvPr>
            <p:ph type="title"/>
          </p:nvPr>
        </p:nvSpPr>
        <p:spPr/>
        <p:txBody>
          <a:bodyPr/>
          <a:lstStyle/>
          <a:p>
            <a:r>
              <a:rPr lang="en-US" dirty="0"/>
              <a:t>Illinois Environmental Council &amp; League of Conservation Voters</a:t>
            </a:r>
            <a:r>
              <a:rPr lang="en-US" dirty="0">
                <a:effectLst/>
              </a:rPr>
              <a:t> </a:t>
            </a:r>
            <a:endParaRPr lang="en-US" dirty="0"/>
          </a:p>
        </p:txBody>
      </p:sp>
      <p:sp>
        <p:nvSpPr>
          <p:cNvPr id="3" name="Content Placeholder 2">
            <a:extLst>
              <a:ext uri="{FF2B5EF4-FFF2-40B4-BE49-F238E27FC236}">
                <a16:creationId xmlns="" xmlns:a16="http://schemas.microsoft.com/office/drawing/2014/main" id="{FE4D9D06-C0F8-914E-91DF-F18E5F7AF302}"/>
              </a:ext>
            </a:extLst>
          </p:cNvPr>
          <p:cNvSpPr>
            <a:spLocks noGrp="1"/>
          </p:cNvSpPr>
          <p:nvPr>
            <p:ph idx="1"/>
          </p:nvPr>
        </p:nvSpPr>
        <p:spPr>
          <a:xfrm>
            <a:off x="271669" y="2143677"/>
            <a:ext cx="11648661" cy="4351338"/>
          </a:xfrm>
        </p:spPr>
        <p:txBody>
          <a:bodyPr/>
          <a:lstStyle/>
          <a:p>
            <a:r>
              <a:rPr lang="en-US" dirty="0"/>
              <a:t>Drive to get 100% renewable commitments from candidates</a:t>
            </a:r>
            <a:r>
              <a:rPr lang="en-US" dirty="0">
                <a:effectLst/>
              </a:rPr>
              <a:t> </a:t>
            </a:r>
          </a:p>
          <a:p>
            <a:r>
              <a:rPr lang="en-US" dirty="0"/>
              <a:t>Asking candidates to commit to 100% clean energy by 2050 on social media</a:t>
            </a:r>
            <a:r>
              <a:rPr lang="en-US" dirty="0">
                <a:effectLst/>
              </a:rPr>
              <a:t> </a:t>
            </a:r>
          </a:p>
          <a:p>
            <a:pPr marL="0" indent="0">
              <a:buNone/>
            </a:pPr>
            <a:endParaRPr lang="en-US" sz="1600" dirty="0">
              <a:effectLst/>
            </a:endParaRPr>
          </a:p>
          <a:p>
            <a:r>
              <a:rPr lang="en-US" dirty="0"/>
              <a:t>“</a:t>
            </a:r>
            <a:r>
              <a:rPr lang="en-US" i="1" dirty="0"/>
              <a:t>Having candidates post these messages on social platforms not only provides a measure of accountability going forward, but also grows the public audience that is exposed to positive messages about clean energy in Illinois.</a:t>
            </a:r>
            <a:r>
              <a:rPr lang="en-US" i="1" dirty="0">
                <a:effectLst/>
              </a:rPr>
              <a:t> </a:t>
            </a:r>
            <a:r>
              <a:rPr lang="en-US" dirty="0">
                <a:effectLst/>
              </a:rPr>
              <a:t>“</a:t>
            </a:r>
          </a:p>
          <a:p>
            <a:pPr marL="0" indent="0">
              <a:buNone/>
            </a:pPr>
            <a:endParaRPr lang="en-US" sz="1600" dirty="0">
              <a:effectLst/>
            </a:endParaRPr>
          </a:p>
          <a:p>
            <a:r>
              <a:rPr lang="en-US" dirty="0"/>
              <a:t>Public forums </a:t>
            </a:r>
          </a:p>
          <a:p>
            <a:r>
              <a:rPr lang="en-US" dirty="0"/>
              <a:t>Editorial Boards, Interviews &amp; Debates</a:t>
            </a:r>
            <a:r>
              <a:rPr lang="en-US" dirty="0">
                <a:effectLst/>
              </a:rPr>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619" y="1006120"/>
            <a:ext cx="2477181" cy="10969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4565" y="1058581"/>
            <a:ext cx="2885765" cy="1044446"/>
          </a:xfrm>
          <a:prstGeom prst="rect">
            <a:avLst/>
          </a:prstGeom>
        </p:spPr>
      </p:pic>
    </p:spTree>
    <p:extLst>
      <p:ext uri="{BB962C8B-B14F-4D97-AF65-F5344CB8AC3E}">
        <p14:creationId xmlns:p14="http://schemas.microsoft.com/office/powerpoint/2010/main" val="222269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96143" y="317274"/>
            <a:ext cx="8458200" cy="6197600"/>
          </a:xfrm>
        </p:spPr>
      </p:pic>
    </p:spTree>
    <p:extLst>
      <p:ext uri="{BB962C8B-B14F-4D97-AF65-F5344CB8AC3E}">
        <p14:creationId xmlns:p14="http://schemas.microsoft.com/office/powerpoint/2010/main" val="3279555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6AFDA92-5DF4-FB44-8A9B-2CEDA795D94B}"/>
              </a:ext>
            </a:extLst>
          </p:cNvPr>
          <p:cNvPicPr>
            <a:picLocks noChangeAspect="1"/>
          </p:cNvPicPr>
          <p:nvPr/>
        </p:nvPicPr>
        <p:blipFill>
          <a:blip r:embed="rId2"/>
          <a:stretch>
            <a:fillRect/>
          </a:stretch>
        </p:blipFill>
        <p:spPr>
          <a:xfrm>
            <a:off x="735496" y="173099"/>
            <a:ext cx="10555356" cy="6411187"/>
          </a:xfrm>
          <a:prstGeom prst="rect">
            <a:avLst/>
          </a:prstGeom>
        </p:spPr>
      </p:pic>
    </p:spTree>
    <p:extLst>
      <p:ext uri="{BB962C8B-B14F-4D97-AF65-F5344CB8AC3E}">
        <p14:creationId xmlns:p14="http://schemas.microsoft.com/office/powerpoint/2010/main" val="1701702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221" t="6902" r="26147" b="8057"/>
          <a:stretch/>
        </p:blipFill>
        <p:spPr>
          <a:xfrm>
            <a:off x="1491343" y="674915"/>
            <a:ext cx="2394857" cy="240574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363" y="674915"/>
            <a:ext cx="5213618" cy="24575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872" y="3689317"/>
            <a:ext cx="9278447" cy="1960369"/>
          </a:xfrm>
          <a:prstGeom prst="rect">
            <a:avLst/>
          </a:prstGeom>
        </p:spPr>
      </p:pic>
    </p:spTree>
    <p:extLst>
      <p:ext uri="{BB962C8B-B14F-4D97-AF65-F5344CB8AC3E}">
        <p14:creationId xmlns:p14="http://schemas.microsoft.com/office/powerpoint/2010/main" val="992118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C977D3-E9C4-1F45-A8C6-0D58618DC15C}"/>
              </a:ext>
            </a:extLst>
          </p:cNvPr>
          <p:cNvSpPr>
            <a:spLocks noGrp="1"/>
          </p:cNvSpPr>
          <p:nvPr>
            <p:ph type="title"/>
          </p:nvPr>
        </p:nvSpPr>
        <p:spPr/>
        <p:txBody>
          <a:bodyPr/>
          <a:lstStyle/>
          <a:p>
            <a:r>
              <a:rPr lang="en-US" dirty="0"/>
              <a:t>GRC GOALS RELATED TO CLEAN ENERGY</a:t>
            </a:r>
          </a:p>
        </p:txBody>
      </p:sp>
      <p:graphicFrame>
        <p:nvGraphicFramePr>
          <p:cNvPr id="16" name="Object 15">
            <a:extLst>
              <a:ext uri="{FF2B5EF4-FFF2-40B4-BE49-F238E27FC236}">
                <a16:creationId xmlns="" xmlns:a16="http://schemas.microsoft.com/office/drawing/2014/main" id="{B500CA83-BF65-C446-9526-C9A8FD3A2DB2}"/>
              </a:ext>
            </a:extLst>
          </p:cNvPr>
          <p:cNvGraphicFramePr>
            <a:graphicFrameLocks noChangeAspect="1"/>
          </p:cNvGraphicFramePr>
          <p:nvPr>
            <p:extLst>
              <p:ext uri="{D42A27DB-BD31-4B8C-83A1-F6EECF244321}">
                <p14:modId xmlns:p14="http://schemas.microsoft.com/office/powerpoint/2010/main" val="1282196370"/>
              </p:ext>
            </p:extLst>
          </p:nvPr>
        </p:nvGraphicFramePr>
        <p:xfrm>
          <a:off x="838200" y="1073427"/>
          <a:ext cx="9956385" cy="5595148"/>
        </p:xfrm>
        <a:graphic>
          <a:graphicData uri="http://schemas.openxmlformats.org/presentationml/2006/ole">
            <mc:AlternateContent xmlns:mc="http://schemas.openxmlformats.org/markup-compatibility/2006">
              <mc:Choice xmlns:v="urn:schemas-microsoft-com:vml" Requires="v">
                <p:oleObj spid="_x0000_s1090" name="Document" r:id="rId3" imgW="5956042" imgH="3339258" progId="Word.Document.12">
                  <p:embed/>
                </p:oleObj>
              </mc:Choice>
              <mc:Fallback>
                <p:oleObj name="Document" r:id="rId3" imgW="5956042" imgH="3339258" progId="Word.Document.12">
                  <p:embed/>
                  <p:pic>
                    <p:nvPicPr>
                      <p:cNvPr id="0" name=""/>
                      <p:cNvPicPr/>
                      <p:nvPr/>
                    </p:nvPicPr>
                    <p:blipFill>
                      <a:blip r:embed="rId4"/>
                      <a:stretch>
                        <a:fillRect/>
                      </a:stretch>
                    </p:blipFill>
                    <p:spPr>
                      <a:xfrm>
                        <a:off x="838200" y="1073427"/>
                        <a:ext cx="9956385" cy="5595148"/>
                      </a:xfrm>
                      <a:prstGeom prst="rect">
                        <a:avLst/>
                      </a:prstGeom>
                    </p:spPr>
                  </p:pic>
                </p:oleObj>
              </mc:Fallback>
            </mc:AlternateContent>
          </a:graphicData>
        </a:graphic>
      </p:graphicFrame>
      <p:pic>
        <p:nvPicPr>
          <p:cNvPr id="26" name="Picture 25">
            <a:extLst>
              <a:ext uri="{FF2B5EF4-FFF2-40B4-BE49-F238E27FC236}">
                <a16:creationId xmlns="" xmlns:a16="http://schemas.microsoft.com/office/drawing/2014/main" id="{0942D352-FA95-4B48-B402-66E749B40772}"/>
              </a:ext>
            </a:extLst>
          </p:cNvPr>
          <p:cNvPicPr>
            <a:picLocks noChangeAspect="1"/>
          </p:cNvPicPr>
          <p:nvPr/>
        </p:nvPicPr>
        <p:blipFill>
          <a:blip r:embed="rId5"/>
          <a:stretch>
            <a:fillRect/>
          </a:stretch>
        </p:blipFill>
        <p:spPr>
          <a:xfrm>
            <a:off x="8067886" y="4530172"/>
            <a:ext cx="3517900" cy="1917700"/>
          </a:xfrm>
          <a:prstGeom prst="rect">
            <a:avLst/>
          </a:prstGeom>
        </p:spPr>
      </p:pic>
    </p:spTree>
    <p:extLst>
      <p:ext uri="{BB962C8B-B14F-4D97-AF65-F5344CB8AC3E}">
        <p14:creationId xmlns:p14="http://schemas.microsoft.com/office/powerpoint/2010/main" val="1860134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C977D3-E9C4-1F45-A8C6-0D58618DC15C}"/>
              </a:ext>
            </a:extLst>
          </p:cNvPr>
          <p:cNvSpPr>
            <a:spLocks noGrp="1"/>
          </p:cNvSpPr>
          <p:nvPr>
            <p:ph type="title"/>
          </p:nvPr>
        </p:nvSpPr>
        <p:spPr/>
        <p:txBody>
          <a:bodyPr/>
          <a:lstStyle/>
          <a:p>
            <a:r>
              <a:rPr lang="en-US" dirty="0"/>
              <a:t>GRC GOALS RELATED TO CLEAN ENERGY</a:t>
            </a:r>
          </a:p>
        </p:txBody>
      </p:sp>
      <p:pic>
        <p:nvPicPr>
          <p:cNvPr id="26" name="Picture 25">
            <a:extLst>
              <a:ext uri="{FF2B5EF4-FFF2-40B4-BE49-F238E27FC236}">
                <a16:creationId xmlns="" xmlns:a16="http://schemas.microsoft.com/office/drawing/2014/main" id="{0942D352-FA95-4B48-B402-66E749B40772}"/>
              </a:ext>
            </a:extLst>
          </p:cNvPr>
          <p:cNvPicPr>
            <a:picLocks noChangeAspect="1"/>
          </p:cNvPicPr>
          <p:nvPr/>
        </p:nvPicPr>
        <p:blipFill>
          <a:blip r:embed="rId3"/>
          <a:stretch>
            <a:fillRect/>
          </a:stretch>
        </p:blipFill>
        <p:spPr>
          <a:xfrm>
            <a:off x="8067886" y="4530172"/>
            <a:ext cx="3517900" cy="1917700"/>
          </a:xfrm>
          <a:prstGeom prst="rect">
            <a:avLst/>
          </a:prstGeom>
        </p:spPr>
      </p:pic>
      <p:graphicFrame>
        <p:nvGraphicFramePr>
          <p:cNvPr id="5" name="Object 4">
            <a:extLst>
              <a:ext uri="{FF2B5EF4-FFF2-40B4-BE49-F238E27FC236}">
                <a16:creationId xmlns="" xmlns:a16="http://schemas.microsoft.com/office/drawing/2014/main" id="{69CD223B-B78B-4C4D-BD51-4A027CE3931E}"/>
              </a:ext>
            </a:extLst>
          </p:cNvPr>
          <p:cNvGraphicFramePr>
            <a:graphicFrameLocks noChangeAspect="1"/>
          </p:cNvGraphicFramePr>
          <p:nvPr>
            <p:extLst>
              <p:ext uri="{D42A27DB-BD31-4B8C-83A1-F6EECF244321}">
                <p14:modId xmlns:p14="http://schemas.microsoft.com/office/powerpoint/2010/main" val="3178567484"/>
              </p:ext>
            </p:extLst>
          </p:nvPr>
        </p:nvGraphicFramePr>
        <p:xfrm>
          <a:off x="568674" y="1394722"/>
          <a:ext cx="10066196" cy="5463278"/>
        </p:xfrm>
        <a:graphic>
          <a:graphicData uri="http://schemas.openxmlformats.org/presentationml/2006/ole">
            <mc:AlternateContent xmlns:mc="http://schemas.openxmlformats.org/markup-compatibility/2006">
              <mc:Choice xmlns:v="urn:schemas-microsoft-com:vml" Requires="v">
                <p:oleObj spid="_x0000_s2093" name="Document" r:id="rId4" imgW="5956042" imgH="3225166" progId="Word.Document.12">
                  <p:embed/>
                </p:oleObj>
              </mc:Choice>
              <mc:Fallback>
                <p:oleObj name="Document" r:id="rId4" imgW="5956042" imgH="3225166" progId="Word.Document.12">
                  <p:embed/>
                  <p:pic>
                    <p:nvPicPr>
                      <p:cNvPr id="0" name=""/>
                      <p:cNvPicPr/>
                      <p:nvPr/>
                    </p:nvPicPr>
                    <p:blipFill>
                      <a:blip r:embed="rId5"/>
                      <a:stretch>
                        <a:fillRect/>
                      </a:stretch>
                    </p:blipFill>
                    <p:spPr>
                      <a:xfrm>
                        <a:off x="568674" y="1394722"/>
                        <a:ext cx="10066196" cy="5463278"/>
                      </a:xfrm>
                      <a:prstGeom prst="rect">
                        <a:avLst/>
                      </a:prstGeom>
                    </p:spPr>
                  </p:pic>
                </p:oleObj>
              </mc:Fallback>
            </mc:AlternateContent>
          </a:graphicData>
        </a:graphic>
      </p:graphicFrame>
    </p:spTree>
    <p:extLst>
      <p:ext uri="{BB962C8B-B14F-4D97-AF65-F5344CB8AC3E}">
        <p14:creationId xmlns:p14="http://schemas.microsoft.com/office/powerpoint/2010/main" val="283038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C977D3-E9C4-1F45-A8C6-0D58618DC15C}"/>
              </a:ext>
            </a:extLst>
          </p:cNvPr>
          <p:cNvSpPr>
            <a:spLocks noGrp="1"/>
          </p:cNvSpPr>
          <p:nvPr>
            <p:ph type="title"/>
          </p:nvPr>
        </p:nvSpPr>
        <p:spPr/>
        <p:txBody>
          <a:bodyPr/>
          <a:lstStyle/>
          <a:p>
            <a:r>
              <a:rPr lang="en-US" dirty="0"/>
              <a:t>GRC GOAL CATEGORIES</a:t>
            </a:r>
          </a:p>
        </p:txBody>
      </p:sp>
      <p:sp>
        <p:nvSpPr>
          <p:cNvPr id="3" name="Content Placeholder 2">
            <a:extLst>
              <a:ext uri="{FF2B5EF4-FFF2-40B4-BE49-F238E27FC236}">
                <a16:creationId xmlns="" xmlns:a16="http://schemas.microsoft.com/office/drawing/2014/main" id="{21F2ACE0-D281-4F47-B4FE-3CAF0045859A}"/>
              </a:ext>
            </a:extLst>
          </p:cNvPr>
          <p:cNvSpPr>
            <a:spLocks noGrp="1"/>
          </p:cNvSpPr>
          <p:nvPr>
            <p:ph idx="1"/>
          </p:nvPr>
        </p:nvSpPr>
        <p:spPr/>
        <p:txBody>
          <a:bodyPr/>
          <a:lstStyle/>
          <a:p>
            <a:r>
              <a:rPr lang="en-US" dirty="0"/>
              <a:t>MUNICPAL PRACTICES (LEAD BY EXAMPLE)</a:t>
            </a:r>
          </a:p>
          <a:p>
            <a:r>
              <a:rPr lang="en-US" dirty="0"/>
              <a:t>POLICIES AND CODES</a:t>
            </a:r>
          </a:p>
          <a:p>
            <a:r>
              <a:rPr lang="en-US" dirty="0"/>
              <a:t>COLLABORATIONS</a:t>
            </a:r>
          </a:p>
          <a:p>
            <a:r>
              <a:rPr lang="en-US" dirty="0"/>
              <a:t>COMMUNITY ENGAGEMENT</a:t>
            </a:r>
          </a:p>
        </p:txBody>
      </p:sp>
      <p:pic>
        <p:nvPicPr>
          <p:cNvPr id="26" name="Picture 25">
            <a:extLst>
              <a:ext uri="{FF2B5EF4-FFF2-40B4-BE49-F238E27FC236}">
                <a16:creationId xmlns="" xmlns:a16="http://schemas.microsoft.com/office/drawing/2014/main" id="{0942D352-FA95-4B48-B402-66E749B40772}"/>
              </a:ext>
            </a:extLst>
          </p:cNvPr>
          <p:cNvPicPr>
            <a:picLocks noChangeAspect="1"/>
          </p:cNvPicPr>
          <p:nvPr/>
        </p:nvPicPr>
        <p:blipFill>
          <a:blip r:embed="rId3"/>
          <a:stretch>
            <a:fillRect/>
          </a:stretch>
        </p:blipFill>
        <p:spPr>
          <a:xfrm>
            <a:off x="8067886" y="4530172"/>
            <a:ext cx="3517900" cy="1917700"/>
          </a:xfrm>
          <a:prstGeom prst="rect">
            <a:avLst/>
          </a:prstGeom>
        </p:spPr>
      </p:pic>
    </p:spTree>
    <p:extLst>
      <p:ext uri="{BB962C8B-B14F-4D97-AF65-F5344CB8AC3E}">
        <p14:creationId xmlns:p14="http://schemas.microsoft.com/office/powerpoint/2010/main" val="1433116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3154</TotalTime>
  <Words>469</Words>
  <Application>Microsoft Office PowerPoint</Application>
  <PresentationFormat>Widescreen</PresentationFormat>
  <Paragraphs>82</Paragraphs>
  <Slides>22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Calibri Light</vt:lpstr>
      <vt:lpstr>Courier New</vt:lpstr>
      <vt:lpstr>Gill Sans MT</vt:lpstr>
      <vt:lpstr>Wingdings</vt:lpstr>
      <vt:lpstr>Office Theme</vt:lpstr>
      <vt:lpstr>Microsoft Word Document</vt:lpstr>
      <vt:lpstr>100% CAMPAIGNS &amp;  DATA DRIVEN ENERGY DECISION-MAKING</vt:lpstr>
      <vt:lpstr>PowerPoint Presentation</vt:lpstr>
      <vt:lpstr>Illinois Environmental Council &amp; League of Conservation Voters </vt:lpstr>
      <vt:lpstr>PowerPoint Presentation</vt:lpstr>
      <vt:lpstr>PowerPoint Presentation</vt:lpstr>
      <vt:lpstr>PowerPoint Presentation</vt:lpstr>
      <vt:lpstr>GRC GOALS RELATED TO CLEAN ENERGY</vt:lpstr>
      <vt:lpstr>GRC GOALS RELATED TO CLEAN ENERGY</vt:lpstr>
      <vt:lpstr>GRC GOAL CATEGORIES</vt:lpstr>
      <vt:lpstr>Strategic energy planning</vt:lpstr>
      <vt:lpstr>Analyze Energy Needs and Resources</vt:lpstr>
      <vt:lpstr>SET TARGETS</vt:lpstr>
      <vt:lpstr>Prioritize Energy Actions </vt:lpstr>
      <vt:lpstr>NREL EERE Cities LEAP project</vt:lpstr>
      <vt:lpstr>Columbia, Missouri: Using Energy Data to Reduce Emissions and Achieve Low- Income Household Energy Savings </vt:lpstr>
      <vt:lpstr>Low- Income Household Energy Savings </vt:lpstr>
      <vt:lpstr>Best actions to reduce GHG – Columbia, MO</vt:lpstr>
      <vt:lpstr>Municipal Codes &amp; Processes - SolSmart</vt:lpstr>
      <vt:lpstr>PowerPoint Presentation</vt:lpstr>
      <vt:lpstr>NREL studies – 80% RE is feasible</vt:lpstr>
      <vt:lpstr>Data Driven Energy Decisions</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DRIVEN ENERGY DECISION</dc:title>
  <dc:creator>Edith Makra</dc:creator>
  <cp:lastModifiedBy>Edith Makra</cp:lastModifiedBy>
  <cp:revision>60</cp:revision>
  <dcterms:created xsi:type="dcterms:W3CDTF">2018-09-12T22:52:26Z</dcterms:created>
  <dcterms:modified xsi:type="dcterms:W3CDTF">2018-09-18T01:31:07Z</dcterms:modified>
</cp:coreProperties>
</file>