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433" r:id="rId3"/>
    <p:sldId id="260" r:id="rId4"/>
    <p:sldId id="442" r:id="rId5"/>
    <p:sldId id="443" r:id="rId6"/>
    <p:sldId id="359" r:id="rId7"/>
    <p:sldId id="444" r:id="rId8"/>
  </p:sldIdLst>
  <p:sldSz cx="12192000" cy="6858000"/>
  <p:notesSz cx="7023100" cy="93091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542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3" autoAdjust="0"/>
    <p:restoredTop sz="84928" autoAdjust="0"/>
  </p:normalViewPr>
  <p:slideViewPr>
    <p:cSldViewPr snapToGrid="0">
      <p:cViewPr varScale="1">
        <p:scale>
          <a:sx n="50" d="100"/>
          <a:sy n="50" d="100"/>
        </p:scale>
        <p:origin x="48" y="1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392"/>
    </p:cViewPr>
  </p:sorterViewPr>
  <p:notesViewPr>
    <p:cSldViewPr snapToGrid="0">
      <p:cViewPr varScale="1">
        <p:scale>
          <a:sx n="55" d="100"/>
          <a:sy n="55" d="100"/>
        </p:scale>
        <p:origin x="2292" y="9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238" cy="466725"/>
          </a:xfrm>
          <a:prstGeom prst="rect">
            <a:avLst/>
          </a:prstGeom>
        </p:spPr>
        <p:txBody>
          <a:bodyPr vert="horz" lIns="93308" tIns="46654" rIns="93308" bIns="4665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6" y="1"/>
            <a:ext cx="3043238" cy="466725"/>
          </a:xfrm>
          <a:prstGeom prst="rect">
            <a:avLst/>
          </a:prstGeom>
        </p:spPr>
        <p:txBody>
          <a:bodyPr vert="horz" lIns="93308" tIns="46654" rIns="93308" bIns="4665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4/18/2017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375"/>
            <a:ext cx="3043238" cy="466725"/>
          </a:xfrm>
          <a:prstGeom prst="rect">
            <a:avLst/>
          </a:prstGeom>
        </p:spPr>
        <p:txBody>
          <a:bodyPr vert="horz" lIns="93308" tIns="46654" rIns="93308" bIns="4665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6" y="8842375"/>
            <a:ext cx="3043238" cy="466725"/>
          </a:xfrm>
          <a:prstGeom prst="rect">
            <a:avLst/>
          </a:prstGeom>
        </p:spPr>
        <p:txBody>
          <a:bodyPr vert="horz" wrap="square" lIns="93308" tIns="46654" rIns="93308" bIns="466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8405F01-A741-416D-8B80-52A040879B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960578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238" cy="466725"/>
          </a:xfrm>
          <a:prstGeom prst="rect">
            <a:avLst/>
          </a:prstGeom>
        </p:spPr>
        <p:txBody>
          <a:bodyPr vert="horz" lIns="93308" tIns="46654" rIns="93308" bIns="4665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6" y="1"/>
            <a:ext cx="3043238" cy="466725"/>
          </a:xfrm>
          <a:prstGeom prst="rect">
            <a:avLst/>
          </a:prstGeom>
        </p:spPr>
        <p:txBody>
          <a:bodyPr vert="horz" lIns="93308" tIns="46654" rIns="93308" bIns="4665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4/18/2017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8" tIns="46654" rIns="93308" bIns="4665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3308" tIns="46654" rIns="93308" bIns="46654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375"/>
            <a:ext cx="3043238" cy="466725"/>
          </a:xfrm>
          <a:prstGeom prst="rect">
            <a:avLst/>
          </a:prstGeom>
        </p:spPr>
        <p:txBody>
          <a:bodyPr vert="horz" lIns="93308" tIns="46654" rIns="93308" bIns="4665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6" y="8842375"/>
            <a:ext cx="3043238" cy="466725"/>
          </a:xfrm>
          <a:prstGeom prst="rect">
            <a:avLst/>
          </a:prstGeom>
        </p:spPr>
        <p:txBody>
          <a:bodyPr vert="horz" wrap="square" lIns="93308" tIns="46654" rIns="93308" bIns="466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5BC145F-4C68-401B-BBDD-FF76E48FE5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741305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4" indent="-2857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3" indent="-22857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6" indent="-22857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89" indent="-22857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3" indent="-228576" defTabSz="457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96" indent="-228576" defTabSz="457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49" indent="-228576" defTabSz="457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02" indent="-228576" defTabSz="457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58800AD-D875-44EC-8BAC-5E5F98052F6B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4/18/2017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25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Ostenburg</a:t>
            </a:r>
          </a:p>
          <a:p>
            <a:r>
              <a:rPr lang="en-US" dirty="0" smtClean="0"/>
              <a:t>Caucus has strong history</a:t>
            </a:r>
            <a:r>
              <a:rPr lang="en-US" baseline="0" dirty="0" smtClean="0"/>
              <a:t> with environmental program 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Clean Air Counts </a:t>
            </a:r>
            <a:r>
              <a:rPr lang="en-US" baseline="0" dirty="0" smtClean="0"/>
              <a:t>– began in 1999</a:t>
            </a:r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baseline="0" dirty="0" smtClean="0"/>
              <a:t>Very successful</a:t>
            </a:r>
            <a:r>
              <a:rPr lang="en-US" dirty="0" smtClean="0"/>
              <a:t> for many years</a:t>
            </a:r>
            <a:endParaRPr lang="en-US" baseline="0" dirty="0" smtClean="0"/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b="1" baseline="0" dirty="0" smtClean="0"/>
              <a:t>Demonstrated how we can all take small actions to make a measurable difference</a:t>
            </a:r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baseline="0" dirty="0" smtClean="0"/>
              <a:t>Local actions were aligned with the regional objective – Clean Air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First GRC – strong participation</a:t>
            </a:r>
          </a:p>
          <a:p>
            <a:r>
              <a:rPr lang="en-US" b="1" dirty="0" smtClean="0"/>
              <a:t>THE NEW GRC2 REPLACES CLEAN AIR COUNTS </a:t>
            </a:r>
            <a:r>
              <a:rPr lang="en-US" dirty="0" smtClean="0"/>
              <a:t>&amp; original GRC</a:t>
            </a:r>
          </a:p>
          <a:p>
            <a:endParaRPr lang="en-US" dirty="0"/>
          </a:p>
          <a:p>
            <a:r>
              <a:rPr lang="en-US" dirty="0" smtClean="0"/>
              <a:t>Talk about -</a:t>
            </a:r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b="1" dirty="0" smtClean="0"/>
              <a:t>need for mayoral leadership</a:t>
            </a:r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b="1" dirty="0" smtClean="0"/>
              <a:t>Role of sustainability planning</a:t>
            </a:r>
          </a:p>
          <a:p>
            <a:pPr marL="171707" indent="-171707">
              <a:buFont typeface="Arial" panose="020B0604020202020204" pitchFamily="34" charset="0"/>
              <a:buChar char="•"/>
            </a:pPr>
            <a:r>
              <a:rPr lang="en-US" dirty="0" smtClean="0"/>
              <a:t>Environmental concerns are more imperative than ever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BC145F-4C68-401B-BBDD-FF76E48FE5EA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974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1768" eaLnBrk="1" hangingPunct="1">
              <a:spcBef>
                <a:spcPct val="0"/>
              </a:spcBef>
            </a:pPr>
            <a:r>
              <a:rPr lang="en-US" altLang="en-US" b="1" dirty="0" smtClean="0"/>
              <a:t>Ostenburg</a:t>
            </a:r>
          </a:p>
          <a:p>
            <a:pPr defTabSz="931768" eaLnBrk="1" hangingPunct="1">
              <a:spcBef>
                <a:spcPct val="0"/>
              </a:spcBef>
            </a:pPr>
            <a:endParaRPr lang="en-US" altLang="en-US" dirty="0"/>
          </a:p>
          <a:p>
            <a:pPr defTabSz="931768" eaLnBrk="1" hangingPunct="1">
              <a:spcBef>
                <a:spcPct val="0"/>
              </a:spcBef>
            </a:pPr>
            <a:r>
              <a:rPr lang="en-US" altLang="en-US" dirty="0" smtClean="0"/>
              <a:t>Ok to read the goal –</a:t>
            </a:r>
          </a:p>
          <a:p>
            <a:pPr defTabSz="931768" eaLnBrk="1" hangingPunct="1">
              <a:spcBef>
                <a:spcPct val="0"/>
              </a:spcBef>
            </a:pPr>
            <a:endParaRPr lang="en-US" altLang="en-US" dirty="0"/>
          </a:p>
          <a:p>
            <a:pPr defTabSz="931768" eaLnBrk="1" hangingPunct="1">
              <a:spcBef>
                <a:spcPct val="0"/>
              </a:spcBef>
            </a:pPr>
            <a:r>
              <a:rPr lang="en-US" altLang="en-US" b="1" dirty="0" smtClean="0"/>
              <a:t>Bottom line.  </a:t>
            </a:r>
          </a:p>
          <a:p>
            <a:pPr defTabSz="931768" eaLnBrk="1" hangingPunct="1">
              <a:spcBef>
                <a:spcPct val="0"/>
              </a:spcBef>
            </a:pPr>
            <a:r>
              <a:rPr lang="en-US" altLang="en-US" b="1" dirty="0" smtClean="0"/>
              <a:t>We have to work together and strategically.  </a:t>
            </a:r>
          </a:p>
          <a:p>
            <a:pPr defTabSz="931768" eaLnBrk="1" hangingPunct="1">
              <a:spcBef>
                <a:spcPct val="0"/>
              </a:spcBef>
            </a:pPr>
            <a:r>
              <a:rPr lang="en-US" altLang="en-US" dirty="0" smtClean="0"/>
              <a:t>Not enough resources to get much done without aligning efforts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4" indent="-2857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3" indent="-22857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6" indent="-22857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89" indent="-22857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3" indent="-228576" defTabSz="457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96" indent="-228576" defTabSz="457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49" indent="-228576" defTabSz="457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02" indent="-228576" defTabSz="4571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3EF3000-279C-43E6-B03B-8D3051F5CD0B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4/18/2017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83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BC145F-4C68-401B-BBDD-FF76E48FE5EA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4/18/2017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16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29BB9-C79E-4FA5-B140-8114ADCA2B1D}" type="datetimeFigureOut">
              <a:rPr lang="en-US"/>
              <a:pPr>
                <a:defRPr/>
              </a:pPr>
              <a:t>6/18/2018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CF777-DCEE-45FE-BD33-61528B2C5B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855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B42A9-AF7F-409B-9924-6803BCAE0138}" type="datetimeFigureOut">
              <a:rPr lang="en-US"/>
              <a:pPr>
                <a:defRPr/>
              </a:pPr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32645-A951-463B-A9A8-C2C30ACA7C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692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2324B-E6D1-4125-80B5-C433C65E3BBF}" type="datetimeFigureOut">
              <a:rPr lang="en-US"/>
              <a:pPr>
                <a:defRPr/>
              </a:pPr>
              <a:t>6/18/2018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D73DE-1EA2-4D49-B952-33BA73F2D9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2384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C7F5D-7BEA-43C6-872D-F15F96E92177}" type="datetimeFigureOut">
              <a:rPr lang="en-US"/>
              <a:pPr>
                <a:defRPr/>
              </a:pPr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1B579-9ED6-4F22-86E7-13BA1A7C82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700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BD3AF-9E23-4F39-8EDD-80C0DA8DBA5B}" type="datetimeFigureOut">
              <a:rPr lang="en-US"/>
              <a:pPr>
                <a:defRPr/>
              </a:pPr>
              <a:t>6/18/2018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FE698-755A-4FA4-8129-F244A21C60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020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391EE-8969-4F22-ABDD-DEDD229DD8D7}" type="datetimeFigureOut">
              <a:rPr lang="en-US"/>
              <a:pPr>
                <a:defRPr/>
              </a:pPr>
              <a:t>6/18/2018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6F95C-2B66-44D4-B57F-838FDCC464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246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255CC-27CD-45D3-A35F-056B0BBD6C54}" type="datetimeFigureOut">
              <a:rPr lang="en-US"/>
              <a:pPr>
                <a:defRPr/>
              </a:pPr>
              <a:t>6/18/2018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FD246-1402-44A1-A422-2FCE3D0EA3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3684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D373B-400F-4827-8226-9AAE75D8B412}" type="datetimeFigureOut">
              <a:rPr lang="en-US"/>
              <a:pPr>
                <a:defRPr/>
              </a:pPr>
              <a:t>6/18/2018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1818C-6F45-4926-8B13-2D89461761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732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95BBD-F0F5-4E71-9862-FDAE1EDD0CEE}" type="datetimeFigureOut">
              <a:rPr lang="en-US"/>
              <a:pPr>
                <a:defRPr/>
              </a:pPr>
              <a:t>6/18/2018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54699-A899-462C-B867-688391E77A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6483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138" y="6459538"/>
            <a:ext cx="261937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0AD325DA-CED6-49C6-8861-244DD847E90F}" type="datetimeFigureOut">
              <a:rPr lang="en-US"/>
              <a:pPr>
                <a:defRPr/>
              </a:pPr>
              <a:t>6/18/2018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538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9EB206B-F314-4E5C-B75F-3C01FC8EE9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138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074F5-15A6-40D1-8602-0E2556E7C41C}" type="datetimeFigureOut">
              <a:rPr lang="en-US"/>
              <a:pPr>
                <a:defRPr/>
              </a:pPr>
              <a:t>6/18/2018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FA466-FA46-46ED-BBBB-049FFA91E9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979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846263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B3065D0-8A6B-4553-9365-C491B7FCEFB6}" type="datetimeFigureOut">
              <a:rPr lang="en-US"/>
              <a:pPr>
                <a:defRPr/>
              </a:pPr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4B4F7C4-41AF-4CA4-BC5C-DF0F94DAC9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1" r:id="rId2"/>
    <p:sldLayoutId id="2147483707" r:id="rId3"/>
    <p:sldLayoutId id="2147483702" r:id="rId4"/>
    <p:sldLayoutId id="2147483703" r:id="rId5"/>
    <p:sldLayoutId id="2147483704" r:id="rId6"/>
    <p:sldLayoutId id="2147483708" r:id="rId7"/>
    <p:sldLayoutId id="2147483709" r:id="rId8"/>
    <p:sldLayoutId id="2147483710" r:id="rId9"/>
    <p:sldLayoutId id="2147483705" r:id="rId10"/>
    <p:sldLayoutId id="214748371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63" y="758825"/>
            <a:ext cx="10058400" cy="3565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/>
              <a:t>Evolution of the GRC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2225" y="4793737"/>
            <a:ext cx="9424816" cy="11430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	</a:t>
            </a:r>
            <a:endParaRPr lang="en-US" b="1" dirty="0">
              <a:solidFill>
                <a:schemeClr val="tx1"/>
              </a:solidFill>
            </a:endParaRPr>
          </a:p>
          <a:p>
            <a:pPr eaLnBrk="1" fontAlgn="auto" hangingPunct="1">
              <a:defRPr/>
            </a:pPr>
            <a:r>
              <a:rPr lang="en-US" sz="1800" dirty="0" smtClean="0"/>
              <a:t>Edith </a:t>
            </a:r>
            <a:r>
              <a:rPr lang="en-US" sz="1800" dirty="0"/>
              <a:t>Makra, Metropolitan Mayors </a:t>
            </a:r>
            <a:r>
              <a:rPr lang="en-US" sz="1800" dirty="0" smtClean="0"/>
              <a:t>caucus</a:t>
            </a:r>
          </a:p>
          <a:p>
            <a:pPr eaLnBrk="1" fontAlgn="auto" hangingPunct="1">
              <a:defRPr/>
            </a:pPr>
            <a:r>
              <a:rPr lang="en-US" sz="1800" dirty="0" smtClean="0"/>
              <a:t>June 19, </a:t>
            </a:r>
            <a:r>
              <a:rPr lang="en-US" sz="1800" dirty="0" smtClean="0"/>
              <a:t>2018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417" y="4999724"/>
            <a:ext cx="1983546" cy="81253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396" y="1840468"/>
            <a:ext cx="4418567" cy="2385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Roots of GRC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Clean Air Counts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Tracked </a:t>
            </a:r>
            <a:r>
              <a:rPr lang="en-US" sz="2800" dirty="0" smtClean="0"/>
              <a:t>clean-air </a:t>
            </a:r>
            <a:r>
              <a:rPr lang="en-US" sz="2800" dirty="0" smtClean="0"/>
              <a:t>actions &amp; reported metrics</a:t>
            </a:r>
            <a:endParaRPr lang="en-US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Recognized achievers - Gold, Silver, etc level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Original Greenest Region Compact (2007)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No reporting or actions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Greenest Region Compact (2) </a:t>
            </a:r>
            <a:r>
              <a:rPr lang="en-US" sz="3600" i="1" dirty="0" smtClean="0"/>
              <a:t>replaces both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362460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GRC2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Goal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91440" indent="-91440" eaLnBrk="1" fontAlgn="auto" hangingPunct="1">
              <a:defRPr/>
            </a:pPr>
            <a:endParaRPr lang="en-US" sz="36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defRPr/>
            </a:pPr>
            <a:r>
              <a:rPr lang="en-US" sz="3600" i="1" dirty="0" smtClean="0">
                <a:solidFill>
                  <a:schemeClr val="accent4">
                    <a:lumMod val="75000"/>
                  </a:schemeClr>
                </a:solidFill>
              </a:rPr>
              <a:t>To </a:t>
            </a:r>
            <a:r>
              <a:rPr lang="en-US" sz="3600" i="1" dirty="0">
                <a:solidFill>
                  <a:schemeClr val="accent4">
                    <a:lumMod val="75000"/>
                  </a:schemeClr>
                </a:solidFill>
              </a:rPr>
              <a:t>align environmental issues, resources, and actions at the local, regional and national levels to guide municipalities to achieve greater environmental sustainability.  </a:t>
            </a:r>
          </a:p>
          <a:p>
            <a:pPr marL="91440" indent="-91440" eaLnBrk="1" fontAlgn="auto" hangingPunct="1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783" y="5898540"/>
            <a:ext cx="2011363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597" y="70703"/>
            <a:ext cx="10058400" cy="1450757"/>
          </a:xfrm>
        </p:spPr>
        <p:txBody>
          <a:bodyPr/>
          <a:lstStyle/>
          <a:p>
            <a:r>
              <a:rPr lang="en-US" dirty="0" smtClean="0"/>
              <a:t>Building the GRC for Success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0499" y="2085498"/>
            <a:ext cx="6302635" cy="402336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Inventoried programs already underway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Synthesized plans already made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Designed to streamline future reporting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Aligns with local, regional, state &amp; national programs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36035" y="1521460"/>
            <a:ext cx="3972355" cy="4795837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sp>
        <p:nvSpPr>
          <p:cNvPr id="9" name="Left-Up Arrow 8"/>
          <p:cNvSpPr/>
          <p:nvPr/>
        </p:nvSpPr>
        <p:spPr>
          <a:xfrm rot="19096708">
            <a:off x="10174715" y="4234721"/>
            <a:ext cx="678211" cy="695034"/>
          </a:xfrm>
          <a:prstGeom prst="leftUp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998202" y="4382183"/>
            <a:ext cx="132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Energy E5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5017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260350"/>
            <a:ext cx="11709400" cy="63369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Rounded Rectangle 7"/>
          <p:cNvSpPr/>
          <p:nvPr/>
        </p:nvSpPr>
        <p:spPr>
          <a:xfrm>
            <a:off x="3625850" y="1326954"/>
            <a:ext cx="2641600" cy="12827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Now let’s report: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kW </a:t>
            </a:r>
            <a:r>
              <a:rPr lang="en-US" dirty="0">
                <a:solidFill>
                  <a:schemeClr val="tx1"/>
                </a:solidFill>
              </a:rPr>
              <a:t>&amp; therms saved? 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CO2 avoided?  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$ </a:t>
            </a:r>
            <a:r>
              <a:rPr lang="en-US" dirty="0">
                <a:solidFill>
                  <a:schemeClr val="tx1"/>
                </a:solidFill>
              </a:rPr>
              <a:t>savings</a:t>
            </a:r>
          </a:p>
        </p:txBody>
      </p:sp>
      <p:sp>
        <p:nvSpPr>
          <p:cNvPr id="9" name="Oval 8"/>
          <p:cNvSpPr/>
          <p:nvPr/>
        </p:nvSpPr>
        <p:spPr>
          <a:xfrm>
            <a:off x="3098800" y="2628508"/>
            <a:ext cx="527050" cy="60344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5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SolSmart -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2C542C"/>
                </a:solidFill>
              </a:rPr>
              <a:t> </a:t>
            </a:r>
            <a:endParaRPr lang="en-US" sz="3600" dirty="0" smtClean="0">
              <a:solidFill>
                <a:srgbClr val="2C542C"/>
              </a:solidFill>
            </a:endParaRPr>
          </a:p>
          <a:p>
            <a:endParaRPr lang="en-US" sz="1800" i="1" dirty="0" smtClean="0">
              <a:solidFill>
                <a:srgbClr val="2C542C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31000" y="2468658"/>
            <a:ext cx="5461000" cy="30803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106" y="5842269"/>
            <a:ext cx="2011363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2107566"/>
            <a:ext cx="6311900" cy="354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2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Ready for GRC Reporting – Why Now?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6963" y="1935163"/>
            <a:ext cx="10058400" cy="4022725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Reporting &amp; Tracking were always intended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99 GRC Communities serving 5.05 million residents!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Taking a few collaborative actions – but missing more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Municipal leadership &amp; action increasingly valued lacking federal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Climate pledges (Chicago Climate Charter) require reporting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Institute for Sustainable Communities can help now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6099" y="5232996"/>
            <a:ext cx="3315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you!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650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3890</TotalTime>
  <Words>295</Words>
  <Application>Microsoft Office PowerPoint</Application>
  <PresentationFormat>Widescreen</PresentationFormat>
  <Paragraphs>63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Wingdings</vt:lpstr>
      <vt:lpstr>Retrospect</vt:lpstr>
      <vt:lpstr>Evolution of the GRC</vt:lpstr>
      <vt:lpstr>Roots of GRC</vt:lpstr>
      <vt:lpstr>GRC2 Goal </vt:lpstr>
      <vt:lpstr>Building the GRC for Success</vt:lpstr>
      <vt:lpstr>PowerPoint Presentation</vt:lpstr>
      <vt:lpstr>Tracking SolSmart - Example</vt:lpstr>
      <vt:lpstr>Ready for GRC Reporting – Why Now?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Greenest Region Compact</dc:title>
  <dc:creator>Edith Makra</dc:creator>
  <cp:lastModifiedBy>Edith Makra</cp:lastModifiedBy>
  <cp:revision>354</cp:revision>
  <cp:lastPrinted>2017-04-26T18:32:53Z</cp:lastPrinted>
  <dcterms:created xsi:type="dcterms:W3CDTF">2014-06-10T14:54:20Z</dcterms:created>
  <dcterms:modified xsi:type="dcterms:W3CDTF">2018-06-19T03:05:15Z</dcterms:modified>
</cp:coreProperties>
</file>