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882" r:id="rId2"/>
    <p:sldId id="884" r:id="rId3"/>
    <p:sldId id="885" r:id="rId4"/>
    <p:sldId id="886" r:id="rId5"/>
    <p:sldId id="891" r:id="rId6"/>
    <p:sldId id="892" r:id="rId7"/>
    <p:sldId id="888" r:id="rId8"/>
    <p:sldId id="889" r:id="rId9"/>
    <p:sldId id="890" r:id="rId10"/>
    <p:sldId id="8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000FF"/>
    <a:srgbClr val="96D900"/>
    <a:srgbClr val="17D947"/>
    <a:srgbClr val="D9D900"/>
    <a:srgbClr val="359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5AF90D-E115-4751-99B4-C5D5D79662DD}" v="14" dt="2018-10-22T19:13:55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38" autoAdjust="0"/>
    <p:restoredTop sz="84558" autoAdjust="0"/>
  </p:normalViewPr>
  <p:slideViewPr>
    <p:cSldViewPr>
      <p:cViewPr varScale="1">
        <p:scale>
          <a:sx n="54" d="100"/>
          <a:sy n="54" d="100"/>
        </p:scale>
        <p:origin x="868" y="44"/>
      </p:cViewPr>
      <p:guideLst>
        <p:guide orient="horz"/>
        <p:guide pos="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9" d="100"/>
        <a:sy n="119" d="100"/>
      </p:scale>
      <p:origin x="0" y="-984"/>
    </p:cViewPr>
  </p:sorterViewPr>
  <p:notesViewPr>
    <p:cSldViewPr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Milburn" userId="4ec9df1662c020ea" providerId="LiveId" clId="{F358B3AD-33EE-44CD-8F16-FA9A200FAC2F}"/>
    <pc:docChg chg="undo custSel addSld delSld modSld">
      <pc:chgData name="Tim Milburn" userId="4ec9df1662c020ea" providerId="LiveId" clId="{F358B3AD-33EE-44CD-8F16-FA9A200FAC2F}" dt="2018-10-22T19:14:03.095" v="629" actId="1076"/>
      <pc:docMkLst>
        <pc:docMk/>
      </pc:docMkLst>
      <pc:sldChg chg="del">
        <pc:chgData name="Tim Milburn" userId="4ec9df1662c020ea" providerId="LiveId" clId="{F358B3AD-33EE-44CD-8F16-FA9A200FAC2F}" dt="2018-10-22T19:05:39.752" v="134" actId="2696"/>
        <pc:sldMkLst>
          <pc:docMk/>
          <pc:sldMk cId="3321331754" sldId="874"/>
        </pc:sldMkLst>
      </pc:sldChg>
      <pc:sldChg chg="modSp">
        <pc:chgData name="Tim Milburn" userId="4ec9df1662c020ea" providerId="LiveId" clId="{F358B3AD-33EE-44CD-8F16-FA9A200FAC2F}" dt="2018-10-22T19:07:12.342" v="185" actId="20577"/>
        <pc:sldMkLst>
          <pc:docMk/>
          <pc:sldMk cId="2865435175" sldId="884"/>
        </pc:sldMkLst>
        <pc:spChg chg="mod">
          <ac:chgData name="Tim Milburn" userId="4ec9df1662c020ea" providerId="LiveId" clId="{F358B3AD-33EE-44CD-8F16-FA9A200FAC2F}" dt="2018-10-22T19:07:12.342" v="185" actId="20577"/>
          <ac:spMkLst>
            <pc:docMk/>
            <pc:sldMk cId="2865435175" sldId="884"/>
            <ac:spMk id="3" creationId="{36015EEC-D2C3-4ADD-A518-C9B5B47B4034}"/>
          </ac:spMkLst>
        </pc:spChg>
        <pc:picChg chg="mod">
          <ac:chgData name="Tim Milburn" userId="4ec9df1662c020ea" providerId="LiveId" clId="{F358B3AD-33EE-44CD-8F16-FA9A200FAC2F}" dt="2018-10-22T19:06:55.542" v="156" actId="1076"/>
          <ac:picMkLst>
            <pc:docMk/>
            <pc:sldMk cId="2865435175" sldId="884"/>
            <ac:picMk id="4" creationId="{B9B2A074-0D71-4FC1-A0A9-B8EF85BF40EC}"/>
          </ac:picMkLst>
        </pc:picChg>
      </pc:sldChg>
      <pc:sldChg chg="modSp">
        <pc:chgData name="Tim Milburn" userId="4ec9df1662c020ea" providerId="LiveId" clId="{F358B3AD-33EE-44CD-8F16-FA9A200FAC2F}" dt="2018-10-22T19:09:33.992" v="309" actId="27636"/>
        <pc:sldMkLst>
          <pc:docMk/>
          <pc:sldMk cId="4063742502" sldId="885"/>
        </pc:sldMkLst>
        <pc:spChg chg="mod">
          <ac:chgData name="Tim Milburn" userId="4ec9df1662c020ea" providerId="LiveId" clId="{F358B3AD-33EE-44CD-8F16-FA9A200FAC2F}" dt="2018-10-22T19:09:33.992" v="309" actId="27636"/>
          <ac:spMkLst>
            <pc:docMk/>
            <pc:sldMk cId="4063742502" sldId="885"/>
            <ac:spMk id="3" creationId="{9CD2CD1A-7E7C-4F11-9CF1-E9AD3C597574}"/>
          </ac:spMkLst>
        </pc:spChg>
      </pc:sldChg>
      <pc:sldChg chg="del">
        <pc:chgData name="Tim Milburn" userId="4ec9df1662c020ea" providerId="LiveId" clId="{F358B3AD-33EE-44CD-8F16-FA9A200FAC2F}" dt="2018-10-22T19:00:27.301" v="19" actId="2696"/>
        <pc:sldMkLst>
          <pc:docMk/>
          <pc:sldMk cId="230580567" sldId="887"/>
        </pc:sldMkLst>
      </pc:sldChg>
      <pc:sldChg chg="modSp del">
        <pc:chgData name="Tim Milburn" userId="4ec9df1662c020ea" providerId="LiveId" clId="{F358B3AD-33EE-44CD-8F16-FA9A200FAC2F}" dt="2018-10-22T19:05:31.302" v="133" actId="2696"/>
        <pc:sldMkLst>
          <pc:docMk/>
          <pc:sldMk cId="481272357" sldId="887"/>
        </pc:sldMkLst>
        <pc:spChg chg="mod">
          <ac:chgData name="Tim Milburn" userId="4ec9df1662c020ea" providerId="LiveId" clId="{F358B3AD-33EE-44CD-8F16-FA9A200FAC2F}" dt="2018-10-22T19:00:38.482" v="21" actId="27636"/>
          <ac:spMkLst>
            <pc:docMk/>
            <pc:sldMk cId="481272357" sldId="887"/>
            <ac:spMk id="3" creationId="{2FE6AC19-49D6-4424-9951-328CB5F2CD2D}"/>
          </ac:spMkLst>
        </pc:spChg>
      </pc:sldChg>
      <pc:sldChg chg="modSp">
        <pc:chgData name="Tim Milburn" userId="4ec9df1662c020ea" providerId="LiveId" clId="{F358B3AD-33EE-44CD-8F16-FA9A200FAC2F}" dt="2018-10-22T19:12:52.706" v="592" actId="20577"/>
        <pc:sldMkLst>
          <pc:docMk/>
          <pc:sldMk cId="1763242952" sldId="888"/>
        </pc:sldMkLst>
        <pc:spChg chg="mod">
          <ac:chgData name="Tim Milburn" userId="4ec9df1662c020ea" providerId="LiveId" clId="{F358B3AD-33EE-44CD-8F16-FA9A200FAC2F}" dt="2018-10-22T19:12:52.706" v="592" actId="20577"/>
          <ac:spMkLst>
            <pc:docMk/>
            <pc:sldMk cId="1763242952" sldId="888"/>
            <ac:spMk id="3" creationId="{15E169D6-1CC7-4AC9-8932-F4A7E3E6C808}"/>
          </ac:spMkLst>
        </pc:spChg>
      </pc:sldChg>
      <pc:sldChg chg="addSp modSp">
        <pc:chgData name="Tim Milburn" userId="4ec9df1662c020ea" providerId="LiveId" clId="{F358B3AD-33EE-44CD-8F16-FA9A200FAC2F}" dt="2018-10-22T19:13:39.554" v="622" actId="1076"/>
        <pc:sldMkLst>
          <pc:docMk/>
          <pc:sldMk cId="1752492562" sldId="889"/>
        </pc:sldMkLst>
        <pc:spChg chg="add mod">
          <ac:chgData name="Tim Milburn" userId="4ec9df1662c020ea" providerId="LiveId" clId="{F358B3AD-33EE-44CD-8F16-FA9A200FAC2F}" dt="2018-10-22T19:13:39.554" v="622" actId="1076"/>
          <ac:spMkLst>
            <pc:docMk/>
            <pc:sldMk cId="1752492562" sldId="889"/>
            <ac:spMk id="3" creationId="{7CE21F1C-E09E-4E80-86B4-993BF715CD70}"/>
          </ac:spMkLst>
        </pc:spChg>
      </pc:sldChg>
      <pc:sldChg chg="addSp modSp">
        <pc:chgData name="Tim Milburn" userId="4ec9df1662c020ea" providerId="LiveId" clId="{F358B3AD-33EE-44CD-8F16-FA9A200FAC2F}" dt="2018-10-22T19:13:43.162" v="623"/>
        <pc:sldMkLst>
          <pc:docMk/>
          <pc:sldMk cId="2753486961" sldId="890"/>
        </pc:sldMkLst>
        <pc:spChg chg="mod">
          <ac:chgData name="Tim Milburn" userId="4ec9df1662c020ea" providerId="LiveId" clId="{F358B3AD-33EE-44CD-8F16-FA9A200FAC2F}" dt="2018-10-22T19:13:08.935" v="600" actId="20577"/>
          <ac:spMkLst>
            <pc:docMk/>
            <pc:sldMk cId="2753486961" sldId="890"/>
            <ac:spMk id="2" creationId="{7927C8E4-72E4-4FCC-8DFD-331EF4C15F7B}"/>
          </ac:spMkLst>
        </pc:spChg>
        <pc:spChg chg="add">
          <ac:chgData name="Tim Milburn" userId="4ec9df1662c020ea" providerId="LiveId" clId="{F358B3AD-33EE-44CD-8F16-FA9A200FAC2F}" dt="2018-10-22T19:13:43.162" v="623"/>
          <ac:spMkLst>
            <pc:docMk/>
            <pc:sldMk cId="2753486961" sldId="890"/>
            <ac:spMk id="5" creationId="{7EE3CCAD-FB75-4B20-99B6-7621E7CD341F}"/>
          </ac:spMkLst>
        </pc:spChg>
        <pc:picChg chg="mod">
          <ac:chgData name="Tim Milburn" userId="4ec9df1662c020ea" providerId="LiveId" clId="{F358B3AD-33EE-44CD-8F16-FA9A200FAC2F}" dt="2018-10-22T19:13:05.505" v="594" actId="14100"/>
          <ac:picMkLst>
            <pc:docMk/>
            <pc:sldMk cId="2753486961" sldId="890"/>
            <ac:picMk id="4" creationId="{D9930E48-ACF0-430D-ABE5-1FAF9C6D6999}"/>
          </ac:picMkLst>
        </pc:picChg>
      </pc:sldChg>
      <pc:sldChg chg="addSp delSp modSp add">
        <pc:chgData name="Tim Milburn" userId="4ec9df1662c020ea" providerId="LiveId" clId="{F358B3AD-33EE-44CD-8F16-FA9A200FAC2F}" dt="2018-10-22T19:13:58.113" v="627" actId="1076"/>
        <pc:sldMkLst>
          <pc:docMk/>
          <pc:sldMk cId="418822248" sldId="891"/>
        </pc:sldMkLst>
        <pc:spChg chg="mod">
          <ac:chgData name="Tim Milburn" userId="4ec9df1662c020ea" providerId="LiveId" clId="{F358B3AD-33EE-44CD-8F16-FA9A200FAC2F}" dt="2018-10-22T19:00:47.711" v="32" actId="20577"/>
          <ac:spMkLst>
            <pc:docMk/>
            <pc:sldMk cId="418822248" sldId="891"/>
            <ac:spMk id="2" creationId="{EEAC2C2B-C904-4123-AB07-499AD337B4B2}"/>
          </ac:spMkLst>
        </pc:spChg>
        <pc:spChg chg="mod">
          <ac:chgData name="Tim Milburn" userId="4ec9df1662c020ea" providerId="LiveId" clId="{F358B3AD-33EE-44CD-8F16-FA9A200FAC2F}" dt="2018-10-22T19:09:09.222" v="294" actId="20577"/>
          <ac:spMkLst>
            <pc:docMk/>
            <pc:sldMk cId="418822248" sldId="891"/>
            <ac:spMk id="3" creationId="{2FE6AC19-49D6-4424-9951-328CB5F2CD2D}"/>
          </ac:spMkLst>
        </pc:spChg>
        <pc:spChg chg="add mod">
          <ac:chgData name="Tim Milburn" userId="4ec9df1662c020ea" providerId="LiveId" clId="{F358B3AD-33EE-44CD-8F16-FA9A200FAC2F}" dt="2018-10-22T19:13:58.113" v="627" actId="1076"/>
          <ac:spMkLst>
            <pc:docMk/>
            <pc:sldMk cId="418822248" sldId="891"/>
            <ac:spMk id="9" creationId="{773D036B-C7FB-4E72-BD1C-402952B17236}"/>
          </ac:spMkLst>
        </pc:spChg>
        <pc:picChg chg="del">
          <ac:chgData name="Tim Milburn" userId="4ec9df1662c020ea" providerId="LiveId" clId="{F358B3AD-33EE-44CD-8F16-FA9A200FAC2F}" dt="2018-10-22T18:51:17.841" v="1" actId="478"/>
          <ac:picMkLst>
            <pc:docMk/>
            <pc:sldMk cId="418822248" sldId="891"/>
            <ac:picMk id="4" creationId="{CA437A4A-8D0C-4CD6-92BE-BC20506876D7}"/>
          </ac:picMkLst>
        </pc:picChg>
        <pc:picChg chg="add del mod">
          <ac:chgData name="Tim Milburn" userId="4ec9df1662c020ea" providerId="LiveId" clId="{F358B3AD-33EE-44CD-8F16-FA9A200FAC2F}" dt="2018-10-22T18:52:17.080" v="9" actId="478"/>
          <ac:picMkLst>
            <pc:docMk/>
            <pc:sldMk cId="418822248" sldId="891"/>
            <ac:picMk id="5" creationId="{9DCC2D4B-A35F-463E-B603-BB2B589EB15C}"/>
          </ac:picMkLst>
        </pc:picChg>
        <pc:picChg chg="add del">
          <ac:chgData name="Tim Milburn" userId="4ec9df1662c020ea" providerId="LiveId" clId="{F358B3AD-33EE-44CD-8F16-FA9A200FAC2F}" dt="2018-10-22T19:00:10.082" v="12" actId="478"/>
          <ac:picMkLst>
            <pc:docMk/>
            <pc:sldMk cId="418822248" sldId="891"/>
            <ac:picMk id="6" creationId="{2F7F052D-C234-4037-8C6B-C0F9A00AA020}"/>
          </ac:picMkLst>
        </pc:picChg>
        <pc:picChg chg="add del mod">
          <ac:chgData name="Tim Milburn" userId="4ec9df1662c020ea" providerId="LiveId" clId="{F358B3AD-33EE-44CD-8F16-FA9A200FAC2F}" dt="2018-10-22T19:04:07.552" v="51" actId="478"/>
          <ac:picMkLst>
            <pc:docMk/>
            <pc:sldMk cId="418822248" sldId="891"/>
            <ac:picMk id="7" creationId="{4B14A46E-2208-4FD6-AA94-07A24646DFCB}"/>
          </ac:picMkLst>
        </pc:picChg>
        <pc:picChg chg="add mod">
          <ac:chgData name="Tim Milburn" userId="4ec9df1662c020ea" providerId="LiveId" clId="{F358B3AD-33EE-44CD-8F16-FA9A200FAC2F}" dt="2018-10-22T19:04:13.582" v="54" actId="1076"/>
          <ac:picMkLst>
            <pc:docMk/>
            <pc:sldMk cId="418822248" sldId="891"/>
            <ac:picMk id="8" creationId="{01B0890E-C2E0-4596-BF75-824D0DB09B21}"/>
          </ac:picMkLst>
        </pc:picChg>
      </pc:sldChg>
      <pc:sldChg chg="addSp delSp modSp add">
        <pc:chgData name="Tim Milburn" userId="4ec9df1662c020ea" providerId="LiveId" clId="{F358B3AD-33EE-44CD-8F16-FA9A200FAC2F}" dt="2018-10-22T19:14:03.095" v="629" actId="1076"/>
        <pc:sldMkLst>
          <pc:docMk/>
          <pc:sldMk cId="1234452068" sldId="892"/>
        </pc:sldMkLst>
        <pc:spChg chg="mod">
          <ac:chgData name="Tim Milburn" userId="4ec9df1662c020ea" providerId="LiveId" clId="{F358B3AD-33EE-44CD-8F16-FA9A200FAC2F}" dt="2018-10-22T19:04:49.162" v="70" actId="20577"/>
          <ac:spMkLst>
            <pc:docMk/>
            <pc:sldMk cId="1234452068" sldId="892"/>
            <ac:spMk id="2" creationId="{EEAC2C2B-C904-4123-AB07-499AD337B4B2}"/>
          </ac:spMkLst>
        </pc:spChg>
        <pc:spChg chg="mod">
          <ac:chgData name="Tim Milburn" userId="4ec9df1662c020ea" providerId="LiveId" clId="{F358B3AD-33EE-44CD-8F16-FA9A200FAC2F}" dt="2018-10-22T19:09:26.016" v="307" actId="20577"/>
          <ac:spMkLst>
            <pc:docMk/>
            <pc:sldMk cId="1234452068" sldId="892"/>
            <ac:spMk id="3" creationId="{2FE6AC19-49D6-4424-9951-328CB5F2CD2D}"/>
          </ac:spMkLst>
        </pc:spChg>
        <pc:spChg chg="add mod">
          <ac:chgData name="Tim Milburn" userId="4ec9df1662c020ea" providerId="LiveId" clId="{F358B3AD-33EE-44CD-8F16-FA9A200FAC2F}" dt="2018-10-22T19:13:53.065" v="625" actId="1076"/>
          <ac:spMkLst>
            <pc:docMk/>
            <pc:sldMk cId="1234452068" sldId="892"/>
            <ac:spMk id="7" creationId="{EA183B54-973B-4655-A264-1439371F3231}"/>
          </ac:spMkLst>
        </pc:spChg>
        <pc:picChg chg="add mod">
          <ac:chgData name="Tim Milburn" userId="4ec9df1662c020ea" providerId="LiveId" clId="{F358B3AD-33EE-44CD-8F16-FA9A200FAC2F}" dt="2018-10-22T19:14:03.095" v="629" actId="1076"/>
          <ac:picMkLst>
            <pc:docMk/>
            <pc:sldMk cId="1234452068" sldId="892"/>
            <ac:picMk id="4" creationId="{D715272A-8E0E-4C9F-A7D0-2EFBED2A3FA3}"/>
          </ac:picMkLst>
        </pc:picChg>
        <pc:picChg chg="del">
          <ac:chgData name="Tim Milburn" userId="4ec9df1662c020ea" providerId="LiveId" clId="{F358B3AD-33EE-44CD-8F16-FA9A200FAC2F}" dt="2018-10-22T19:04:17.102" v="55" actId="478"/>
          <ac:picMkLst>
            <pc:docMk/>
            <pc:sldMk cId="1234452068" sldId="892"/>
            <ac:picMk id="6" creationId="{2F7F052D-C234-4037-8C6B-C0F9A00AA02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E7DF3-482F-49F8-94D9-2ED299CDC3D4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47483-2D47-4119-8A9C-18A65A1A7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1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68A66-3A2F-40B4-BB23-9D466D810D4D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DA0A4-6ADF-4994-8563-A6A706FE4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4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A0A4-6ADF-4994-8563-A6A706FE4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72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DA0A4-6ADF-4994-8563-A6A706FE48D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1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ND State Transportation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F71-E357-422B-9824-9280312DB2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48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F71-E357-422B-9824-9280312DB2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1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F71-E357-422B-9824-9280312DB2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8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44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ND State Transportation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/>
              <a:t>Pag</a:t>
            </a:r>
            <a:fld id="{4659AF71-E357-422B-9824-9280312DB2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1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F71-E357-422B-9824-9280312DB2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F71-E357-422B-9824-9280312DB2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0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F71-E357-422B-9824-9280312DB2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0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F71-E357-422B-9824-9280312DB2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7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F71-E357-422B-9824-9280312DB2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8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F71-E357-422B-9824-9280312DB2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3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AF71-E357-422B-9824-9280312DB2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7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9AF71-E357-422B-9824-9280312DB22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1784"/>
            <a:ext cx="1986674" cy="31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2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4400" b="1" kern="1200" dirty="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2514600"/>
          </a:xfrm>
        </p:spPr>
        <p:txBody>
          <a:bodyPr>
            <a:noAutofit/>
          </a:bodyPr>
          <a:lstStyle/>
          <a:p>
            <a:r>
              <a:rPr lang="en-US" dirty="0"/>
              <a:t>Electric Vehicle </a:t>
            </a:r>
            <a:br>
              <a:rPr lang="en-US" dirty="0"/>
            </a:br>
            <a:r>
              <a:rPr lang="en-US" dirty="0"/>
              <a:t>Looking to the Future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235FE63C-244E-4FB9-ACCA-B34B90796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3995738"/>
            <a:ext cx="6400800" cy="1752600"/>
          </a:xfrm>
        </p:spPr>
        <p:txBody>
          <a:bodyPr/>
          <a:lstStyle/>
          <a:p>
            <a:r>
              <a:rPr lang="en-US" dirty="0"/>
              <a:t>Metropolitan Mayor Caucus</a:t>
            </a:r>
          </a:p>
          <a:p>
            <a:r>
              <a:rPr lang="en-US" dirty="0"/>
              <a:t>Environmental Committee</a:t>
            </a:r>
          </a:p>
          <a:p>
            <a:r>
              <a:rPr lang="en-US" dirty="0"/>
              <a:t>October 29, 2018</a:t>
            </a:r>
          </a:p>
        </p:txBody>
      </p:sp>
      <p:sp>
        <p:nvSpPr>
          <p:cNvPr id="3" name="AutoShape 2" descr="EV Electric Vehicle Charging Station Symbol Sign PKE-16003 Fuel, Aluminum 12x12 in.">
            <a:extLst>
              <a:ext uri="{FF2B5EF4-FFF2-40B4-BE49-F238E27FC236}">
                <a16:creationId xmlns:a16="http://schemas.microsoft.com/office/drawing/2014/main" xmlns="" id="{8FCC4C31-9C59-4624-B38D-5A77A34265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E7E2AE-D224-446A-B353-3C9B02D95D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0710" y="2203848"/>
            <a:ext cx="1602580" cy="160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15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1600201"/>
            <a:ext cx="7696200" cy="4419599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Tim Milburn	</a:t>
            </a:r>
            <a:br>
              <a:rPr lang="en-US" sz="2000" dirty="0"/>
            </a:br>
            <a:r>
              <a:rPr lang="en-US" sz="2000" dirty="0"/>
              <a:t>847-823-9205</a:t>
            </a:r>
            <a:br>
              <a:rPr lang="en-US" sz="2000" dirty="0"/>
            </a:br>
            <a:r>
              <a:rPr lang="en-US" sz="2000" dirty="0"/>
              <a:t>tim.milburn@greenways2go.com</a:t>
            </a:r>
            <a:br>
              <a:rPr lang="en-US" sz="2000" dirty="0"/>
            </a:br>
            <a:r>
              <a:rPr lang="en-US" sz="2000" dirty="0"/>
              <a:t>www.greenways2go.com</a:t>
            </a:r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2514600"/>
            <a:ext cx="523875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2C2049-7D5E-41D7-95B8-9A090842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015EEC-D2C3-4ADD-A518-C9B5B47B4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Power plants</a:t>
            </a:r>
          </a:p>
          <a:p>
            <a:r>
              <a:rPr lang="en-US" dirty="0"/>
              <a:t>Transmission lines </a:t>
            </a:r>
          </a:p>
          <a:p>
            <a:r>
              <a:rPr lang="en-US" dirty="0"/>
              <a:t>Local transformers</a:t>
            </a:r>
          </a:p>
          <a:p>
            <a:pPr lvl="1"/>
            <a:r>
              <a:rPr lang="en-US" dirty="0"/>
              <a:t>Homes – 20 to 100 kW</a:t>
            </a:r>
          </a:p>
          <a:p>
            <a:pPr lvl="1"/>
            <a:r>
              <a:rPr lang="en-US" dirty="0"/>
              <a:t>Commercial Businesses – 50 to 500 kW</a:t>
            </a:r>
          </a:p>
          <a:p>
            <a:pPr lvl="1"/>
            <a:r>
              <a:rPr lang="en-US" dirty="0"/>
              <a:t>Industrial Businesses – 100 to 5000</a:t>
            </a:r>
            <a:r>
              <a:rPr lang="en-US" baseline="30000" dirty="0"/>
              <a:t>+ </a:t>
            </a:r>
            <a:r>
              <a:rPr lang="en-US" dirty="0"/>
              <a:t>kW</a:t>
            </a:r>
          </a:p>
          <a:p>
            <a:r>
              <a:rPr lang="en-US" dirty="0"/>
              <a:t>Electrical service panels, breakers</a:t>
            </a:r>
          </a:p>
          <a:p>
            <a:r>
              <a:rPr lang="en-US" dirty="0"/>
              <a:t>Conduits and wiring</a:t>
            </a:r>
          </a:p>
          <a:p>
            <a:r>
              <a:rPr lang="en-US" dirty="0"/>
              <a:t>EV Supply Equipment </a:t>
            </a:r>
          </a:p>
          <a:p>
            <a:endParaRPr lang="en-US" dirty="0"/>
          </a:p>
        </p:txBody>
      </p:sp>
      <p:pic>
        <p:nvPicPr>
          <p:cNvPr id="4" name="Picture 6" descr="A flow diagram of power generation, transmission, and distribution from the power plant to residential houses. ">
            <a:extLst>
              <a:ext uri="{FF2B5EF4-FFF2-40B4-BE49-F238E27FC236}">
                <a16:creationId xmlns:a16="http://schemas.microsoft.com/office/drawing/2014/main" xmlns="" id="{B9B2A074-0D71-4FC1-A0A9-B8EF85BF4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4191000" cy="2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llout: Bent Line 4">
            <a:extLst>
              <a:ext uri="{FF2B5EF4-FFF2-40B4-BE49-F238E27FC236}">
                <a16:creationId xmlns:a16="http://schemas.microsoft.com/office/drawing/2014/main" xmlns="" id="{34631025-1483-4E30-97C1-DD6167EBEFB7}"/>
              </a:ext>
            </a:extLst>
          </p:cNvPr>
          <p:cNvSpPr/>
          <p:nvPr/>
        </p:nvSpPr>
        <p:spPr>
          <a:xfrm>
            <a:off x="7391400" y="3722562"/>
            <a:ext cx="1219200" cy="609600"/>
          </a:xfrm>
          <a:prstGeom prst="borderCallout2">
            <a:avLst>
              <a:gd name="adj1" fmla="val 25647"/>
              <a:gd name="adj2" fmla="val 107184"/>
              <a:gd name="adj3" fmla="val -62284"/>
              <a:gd name="adj4" fmla="val 114367"/>
              <a:gd name="adj5" fmla="val -178879"/>
              <a:gd name="adj6" fmla="val 860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 Charging</a:t>
            </a:r>
          </a:p>
        </p:txBody>
      </p:sp>
    </p:spTree>
    <p:extLst>
      <p:ext uri="{BB962C8B-B14F-4D97-AF65-F5344CB8AC3E}">
        <p14:creationId xmlns:p14="http://schemas.microsoft.com/office/powerpoint/2010/main" val="286543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A2501A-7A5A-4D33-9245-003914D9D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EV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D2CD1A-7E7C-4F11-9CF1-E9AD3C597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Current: Mainly use </a:t>
            </a:r>
            <a:r>
              <a:rPr lang="en-US" b="1" i="1" dirty="0"/>
              <a:t>existing capacity </a:t>
            </a:r>
            <a:r>
              <a:rPr lang="en-US" dirty="0"/>
              <a:t>of facility (e.g. spare circuit breakers)</a:t>
            </a:r>
          </a:p>
          <a:p>
            <a:r>
              <a:rPr lang="en-US" dirty="0"/>
              <a:t>Sometimes: need to </a:t>
            </a:r>
            <a:r>
              <a:rPr lang="en-US" b="1" i="1" dirty="0"/>
              <a:t>transform power </a:t>
            </a:r>
            <a:r>
              <a:rPr lang="en-US" dirty="0"/>
              <a:t>within facility or pull new wires from local transformer into facility</a:t>
            </a:r>
          </a:p>
          <a:p>
            <a:r>
              <a:rPr lang="en-US" dirty="0"/>
              <a:t>Coming: </a:t>
            </a:r>
            <a:r>
              <a:rPr lang="en-US" b="1" i="1" dirty="0"/>
              <a:t>add more utility local high voltage power </a:t>
            </a:r>
            <a:r>
              <a:rPr lang="en-US" dirty="0"/>
              <a:t>lines and supporting infrastructure, based on demand </a:t>
            </a:r>
          </a:p>
          <a:p>
            <a:r>
              <a:rPr lang="en-US" dirty="0"/>
              <a:t>Future: </a:t>
            </a:r>
            <a:r>
              <a:rPr lang="en-US" b="1" i="1" dirty="0"/>
              <a:t>add more high voltage transmission lines</a:t>
            </a:r>
            <a:r>
              <a:rPr lang="en-US" dirty="0"/>
              <a:t> to areas with EV demand</a:t>
            </a:r>
          </a:p>
          <a:p>
            <a:r>
              <a:rPr lang="en-US" dirty="0"/>
              <a:t>More distant future: </a:t>
            </a:r>
            <a:r>
              <a:rPr lang="en-US" b="1" i="1" dirty="0"/>
              <a:t>add more generation capacity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63742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12F141-7E4F-4035-94EE-B41216A4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26" y="-114300"/>
            <a:ext cx="4645573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Overall Power Grid</a:t>
            </a:r>
          </a:p>
        </p:txBody>
      </p:sp>
      <p:pic>
        <p:nvPicPr>
          <p:cNvPr id="16386" name="Picture 2" descr="https://upload.wikimedia.org/wikipedia/commons/thumb/9/90/Electricity_Grid_Schematic_English.svg/694px-Electricity_Grid_Schematic_English.svg.png">
            <a:extLst>
              <a:ext uri="{FF2B5EF4-FFF2-40B4-BE49-F238E27FC236}">
                <a16:creationId xmlns:a16="http://schemas.microsoft.com/office/drawing/2014/main" xmlns="" id="{B45E43A5-449C-4388-9812-759F072EB7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14400"/>
            <a:ext cx="4310648" cy="56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llout: Bent Line 3">
            <a:extLst>
              <a:ext uri="{FF2B5EF4-FFF2-40B4-BE49-F238E27FC236}">
                <a16:creationId xmlns:a16="http://schemas.microsoft.com/office/drawing/2014/main" xmlns="" id="{F3E00260-C475-473C-A1CB-748115B869CF}"/>
              </a:ext>
            </a:extLst>
          </p:cNvPr>
          <p:cNvSpPr/>
          <p:nvPr/>
        </p:nvSpPr>
        <p:spPr>
          <a:xfrm>
            <a:off x="381000" y="4648200"/>
            <a:ext cx="1219200" cy="609600"/>
          </a:xfrm>
          <a:prstGeom prst="borderCallout2">
            <a:avLst>
              <a:gd name="adj1" fmla="val 25647"/>
              <a:gd name="adj2" fmla="val 107184"/>
              <a:gd name="adj3" fmla="val -8836"/>
              <a:gd name="adj4" fmla="val 117815"/>
              <a:gd name="adj5" fmla="val -20259"/>
              <a:gd name="adj6" fmla="val 163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 Charging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xmlns="" id="{F338C59C-FAFC-4D69-841E-D9D33D25305F}"/>
              </a:ext>
            </a:extLst>
          </p:cNvPr>
          <p:cNvSpPr/>
          <p:nvPr/>
        </p:nvSpPr>
        <p:spPr>
          <a:xfrm>
            <a:off x="2400300" y="3810000"/>
            <a:ext cx="342900" cy="1447800"/>
          </a:xfrm>
          <a:prstGeom prst="leftBrace">
            <a:avLst>
              <a:gd name="adj1" fmla="val 8333"/>
              <a:gd name="adj2" fmla="val 486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7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C2C2B-C904-4123-AB07-499AD337B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Illinois: How much power?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E6AC19-49D6-4424-9951-328CB5F2C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00911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If 10% vehicles are electric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1B0890E-C2E0-4596-BF75-824D0DB09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86000"/>
            <a:ext cx="7315200" cy="349639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73D036B-C7FB-4E72-BD1C-402952B17236}"/>
              </a:ext>
            </a:extLst>
          </p:cNvPr>
          <p:cNvSpPr txBox="1"/>
          <p:nvPr/>
        </p:nvSpPr>
        <p:spPr>
          <a:xfrm>
            <a:off x="6553200" y="60960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Source: US EIA</a:t>
            </a:r>
          </a:p>
        </p:txBody>
      </p:sp>
    </p:spTree>
    <p:extLst>
      <p:ext uri="{BB962C8B-B14F-4D97-AF65-F5344CB8AC3E}">
        <p14:creationId xmlns:p14="http://schemas.microsoft.com/office/powerpoint/2010/main" val="41882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C2C2B-C904-4123-AB07-499AD337B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Illinois: How much power?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E6AC19-49D6-4424-9951-328CB5F2C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/>
              <a:t>If all vehicles are electric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715272A-8E0E-4C9F-A7D0-2EFBED2A3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61" y="2514600"/>
            <a:ext cx="7391400" cy="3521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A183B54-973B-4655-A264-1439371F3231}"/>
              </a:ext>
            </a:extLst>
          </p:cNvPr>
          <p:cNvSpPr txBox="1"/>
          <p:nvPr/>
        </p:nvSpPr>
        <p:spPr>
          <a:xfrm>
            <a:off x="7162800" y="6519446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Source: US EIA</a:t>
            </a:r>
          </a:p>
        </p:txBody>
      </p:sp>
    </p:spTree>
    <p:extLst>
      <p:ext uri="{BB962C8B-B14F-4D97-AF65-F5344CB8AC3E}">
        <p14:creationId xmlns:p14="http://schemas.microsoft.com/office/powerpoint/2010/main" val="1234452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006128-EB77-43D4-9B35-EACA0F690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Evolution &amp; EV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E169D6-1CC7-4AC9-8932-F4A7E3E6C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Rate of growth of EV adoption</a:t>
            </a:r>
          </a:p>
          <a:p>
            <a:pPr lvl="1"/>
            <a:r>
              <a:rPr lang="en-US" dirty="0"/>
              <a:t>Technology advances</a:t>
            </a:r>
          </a:p>
          <a:p>
            <a:pPr lvl="1"/>
            <a:r>
              <a:rPr lang="en-US" dirty="0"/>
              <a:t>EV and Infra cost reductions</a:t>
            </a:r>
          </a:p>
          <a:p>
            <a:pPr lvl="1"/>
            <a:r>
              <a:rPr lang="en-US" dirty="0"/>
              <a:t>Incentive programs</a:t>
            </a:r>
          </a:p>
          <a:p>
            <a:pPr lvl="1"/>
            <a:r>
              <a:rPr lang="en-US" dirty="0"/>
              <a:t>Climate events, public perception and willingness </a:t>
            </a:r>
          </a:p>
          <a:p>
            <a:r>
              <a:rPr lang="en-US" dirty="0"/>
              <a:t>Changes in usage of the grid </a:t>
            </a:r>
          </a:p>
          <a:p>
            <a:pPr lvl="1"/>
            <a:r>
              <a:rPr lang="en-US" dirty="0"/>
              <a:t>Distributed generation</a:t>
            </a:r>
          </a:p>
          <a:p>
            <a:pPr lvl="1"/>
            <a:r>
              <a:rPr lang="en-US" dirty="0"/>
              <a:t>Coal plan retirements and Renewable power growth</a:t>
            </a:r>
          </a:p>
          <a:p>
            <a:pPr lvl="1"/>
            <a:r>
              <a:rPr lang="en-US" dirty="0"/>
              <a:t>Energy efficiency</a:t>
            </a:r>
          </a:p>
          <a:p>
            <a:pPr lvl="1"/>
            <a:r>
              <a:rPr lang="en-US" dirty="0"/>
              <a:t>Impacts of Autonomous Vehicles mass transit, etc. on congestion</a:t>
            </a:r>
          </a:p>
          <a:p>
            <a:pPr lvl="1"/>
            <a:r>
              <a:rPr lang="en-US" dirty="0"/>
              <a:t>Adoption of managed charging (“V1G” and “V2G”)</a:t>
            </a:r>
          </a:p>
          <a:p>
            <a:pPr lvl="1"/>
            <a:r>
              <a:rPr lang="en-US" dirty="0"/>
              <a:t>Adoption of On-demand transportation (Uber)</a:t>
            </a:r>
          </a:p>
          <a:p>
            <a:pPr lvl="1"/>
            <a:r>
              <a:rPr lang="en-US" dirty="0"/>
              <a:t>Adoption of more demand response programs</a:t>
            </a:r>
          </a:p>
          <a:p>
            <a:pPr lvl="1"/>
            <a:r>
              <a:rPr lang="en-US" dirty="0"/>
              <a:t>Integrations of smart technologies – PCs, handheld, vehicle, etc.</a:t>
            </a:r>
          </a:p>
        </p:txBody>
      </p:sp>
    </p:spTree>
    <p:extLst>
      <p:ext uri="{BB962C8B-B14F-4D97-AF65-F5344CB8AC3E}">
        <p14:creationId xmlns:p14="http://schemas.microsoft.com/office/powerpoint/2010/main" val="1763242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7C8E4-72E4-4FCC-8DFD-331EF4C15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Illinois Energy Mixes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01D594E-14E4-433A-86DD-2A0E031C7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65801"/>
            <a:ext cx="4316197" cy="28010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6FD12AB0-D178-4660-BA68-ED7310B8B9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600200"/>
            <a:ext cx="4625340" cy="30835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CE21F1C-E09E-4E80-86B4-993BF715CD70}"/>
              </a:ext>
            </a:extLst>
          </p:cNvPr>
          <p:cNvSpPr txBox="1"/>
          <p:nvPr/>
        </p:nvSpPr>
        <p:spPr>
          <a:xfrm>
            <a:off x="788670" y="55626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Source: US EIA</a:t>
            </a:r>
          </a:p>
        </p:txBody>
      </p:sp>
    </p:spTree>
    <p:extLst>
      <p:ext uri="{BB962C8B-B14F-4D97-AF65-F5344CB8AC3E}">
        <p14:creationId xmlns:p14="http://schemas.microsoft.com/office/powerpoint/2010/main" val="1752492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7C8E4-72E4-4FCC-8DFD-331EF4C15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Energy Mixes, 2017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0FCC1B8-724E-40AA-A21D-4F62820EE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33706"/>
            <a:ext cx="4246300" cy="26192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9930E48-ACF0-430D-ABE5-1FAF9C6D69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309990"/>
            <a:ext cx="3429000" cy="47808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EE3CCAD-FB75-4B20-99B6-7621E7CD341F}"/>
              </a:ext>
            </a:extLst>
          </p:cNvPr>
          <p:cNvSpPr txBox="1"/>
          <p:nvPr/>
        </p:nvSpPr>
        <p:spPr>
          <a:xfrm>
            <a:off x="788670" y="55626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Source: US EIA</a:t>
            </a:r>
          </a:p>
        </p:txBody>
      </p:sp>
    </p:spTree>
    <p:extLst>
      <p:ext uri="{BB962C8B-B14F-4D97-AF65-F5344CB8AC3E}">
        <p14:creationId xmlns:p14="http://schemas.microsoft.com/office/powerpoint/2010/main" val="275348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9924</TotalTime>
  <Words>277</Words>
  <Application>Microsoft Office PowerPoint</Application>
  <PresentationFormat>On-screen Show (4:3)</PresentationFormat>
  <Paragraphs>51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Electric Vehicle  Looking to the Future</vt:lpstr>
      <vt:lpstr>Grid System</vt:lpstr>
      <vt:lpstr>Evolution of EV Power</vt:lpstr>
      <vt:lpstr>Overall Power Grid</vt:lpstr>
      <vt:lpstr>Illinois: How much power?</vt:lpstr>
      <vt:lpstr>Illinois: How much power?</vt:lpstr>
      <vt:lpstr>Grid Evolution &amp; EV Factors</vt:lpstr>
      <vt:lpstr>Illinois Energy Mixes</vt:lpstr>
      <vt:lpstr>US Energy Mixes, 2017</vt:lpstr>
      <vt:lpstr>THANK YOU!      Tim Milburn  847-823-9205 tim.milburn@greenways2go.com www.greenways2go.com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 Charging</dc:title>
  <dc:creator>Tim Milburn</dc:creator>
  <cp:lastModifiedBy>Edith Makra</cp:lastModifiedBy>
  <cp:revision>1</cp:revision>
  <dcterms:created xsi:type="dcterms:W3CDTF">2018-09-12T20:03:12Z</dcterms:created>
  <dcterms:modified xsi:type="dcterms:W3CDTF">2018-10-25T20:55:14Z</dcterms:modified>
</cp:coreProperties>
</file>