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915" r:id="rId2"/>
    <p:sldId id="906" r:id="rId3"/>
    <p:sldId id="908" r:id="rId4"/>
    <p:sldId id="910" r:id="rId5"/>
    <p:sldId id="909" r:id="rId6"/>
    <p:sldId id="903" r:id="rId7"/>
    <p:sldId id="898" r:id="rId8"/>
    <p:sldId id="913" r:id="rId9"/>
    <p:sldId id="912" r:id="rId10"/>
    <p:sldId id="91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4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Milburn" initials="TM" lastIdx="4" clrIdx="0">
    <p:extLst>
      <p:ext uri="{19B8F6BF-5375-455C-9EA6-DF929625EA0E}">
        <p15:presenceInfo xmlns:p15="http://schemas.microsoft.com/office/powerpoint/2012/main" userId="4ec9df1662c020ea" providerId="Windows Live"/>
      </p:ext>
    </p:extLst>
  </p:cmAuthor>
  <p:cmAuthor id="2" name="Bryan Tillman" initials="BT" lastIdx="3" clrIdx="1">
    <p:extLst>
      <p:ext uri="{19B8F6BF-5375-455C-9EA6-DF929625EA0E}">
        <p15:presenceInfo xmlns:p15="http://schemas.microsoft.com/office/powerpoint/2012/main" userId="S-1-12-1-449745108-1094111889-1187762604-34269090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6D900"/>
    <a:srgbClr val="17D947"/>
    <a:srgbClr val="D9D900"/>
    <a:srgbClr val="359D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05A350-136B-4A1B-AB1D-F36BD2951AF5}" v="205" dt="2018-10-25T13:59:36.3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38" autoAdjust="0"/>
    <p:restoredTop sz="80576" autoAdjust="0"/>
  </p:normalViewPr>
  <p:slideViewPr>
    <p:cSldViewPr>
      <p:cViewPr varScale="1">
        <p:scale>
          <a:sx n="51" d="100"/>
          <a:sy n="51" d="100"/>
        </p:scale>
        <p:origin x="948" y="44"/>
      </p:cViewPr>
      <p:guideLst>
        <p:guide orient="horz"/>
        <p:guide pos="48"/>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64" d="100"/>
          <a:sy n="64" d="100"/>
        </p:scale>
        <p:origin x="-3130"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10-25T10:24:57.468" idx="1">
    <p:pos x="10" y="10"/>
    <p:text>Can we get 2018 data - we are at $200 a kW.  At 150 we shoudl be at parity with ICE. We are at parity with the current incentive.</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10-25T08:52:41.934" idx="3">
    <p:pos x="5472" y="1008"/>
    <p:text>70,000 mi per year  is a lot, especially for munis.   Do these costs include any investments and amoritized costs for infrastructure&lt;</p:text>
    <p:extLst>
      <p:ext uri="{C676402C-5697-4E1C-873F-D02D1690AC5C}">
        <p15:threadingInfo xmlns:p15="http://schemas.microsoft.com/office/powerpoint/2012/main" timeZoneBias="300"/>
      </p:ext>
    </p:extLst>
  </p:cm>
  <p:cm authorId="1" dt="2018-10-25T08:55:03.393" idx="4">
    <p:pos x="10" y="10"/>
    <p:text>8 to 12 cents per mile - basis?  Formany vehicles this rate can be a lot higher. - be preapred to answer what the reference fuel economy is.  Also, where did you get 25% and 90%.  Fuel enomony.gov lists 20% and 60%</p:text>
    <p:extLst>
      <p:ext uri="{C676402C-5697-4E1C-873F-D02D1690AC5C}">
        <p15:threadingInfo xmlns:p15="http://schemas.microsoft.com/office/powerpoint/2012/main" timeZoneBias="300"/>
      </p:ext>
    </p:extLst>
  </p:cm>
  <p:cm authorId="2" dt="2018-10-25T10:48:08.120" idx="2">
    <p:pos x="10" y="106"/>
    <p:text>I will rework the fuel cost numbers</p:text>
    <p:extLst>
      <p:ext uri="{C676402C-5697-4E1C-873F-D02D1690AC5C}">
        <p15:threadingInfo xmlns:p15="http://schemas.microsoft.com/office/powerpoint/2012/main" timeZoneBias="300">
          <p15:parentCm authorId="1" idx="4"/>
        </p15:threadingInfo>
      </p:ext>
    </p:extLst>
  </p:cm>
  <p:cm authorId="2" dt="2018-10-25T10:48:29.347" idx="3">
    <p:pos x="10" y="202"/>
    <p:text>Perhaps look at buses</p:text>
    <p:extLst>
      <p:ext uri="{C676402C-5697-4E1C-873F-D02D1690AC5C}">
        <p15:threadingInfo xmlns:p15="http://schemas.microsoft.com/office/powerpoint/2012/main" timeZoneBias="300">
          <p15:parentCm authorId="1" idx="4"/>
        </p15:threadingInfo>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4F9870-1D6E-4DF4-A78E-DBB1F6716B79}" type="doc">
      <dgm:prSet loTypeId="urn:microsoft.com/office/officeart/2011/layout/HexagonRadial" loCatId="cycle" qsTypeId="urn:microsoft.com/office/officeart/2005/8/quickstyle/simple2" qsCatId="simple" csTypeId="urn:microsoft.com/office/officeart/2005/8/colors/colorful5" csCatId="colorful" phldr="1"/>
      <dgm:spPr/>
      <dgm:t>
        <a:bodyPr/>
        <a:lstStyle/>
        <a:p>
          <a:endParaRPr lang="en-US"/>
        </a:p>
      </dgm:t>
    </dgm:pt>
    <dgm:pt modelId="{DBCC0C88-06B3-43C7-B03C-DFA660904490}">
      <dgm:prSet phldrT="[Text]"/>
      <dgm:spPr/>
      <dgm:t>
        <a:bodyPr/>
        <a:lstStyle/>
        <a:p>
          <a:r>
            <a:rPr lang="en-US" dirty="0"/>
            <a:t>Current Mobility Challenges</a:t>
          </a:r>
        </a:p>
      </dgm:t>
    </dgm:pt>
    <dgm:pt modelId="{1353A72F-894A-4077-9348-B47285338EF8}" type="parTrans" cxnId="{6644BE9A-56E9-4C4D-AE3A-3169E2C2CD18}">
      <dgm:prSet/>
      <dgm:spPr/>
      <dgm:t>
        <a:bodyPr/>
        <a:lstStyle/>
        <a:p>
          <a:endParaRPr lang="en-US"/>
        </a:p>
      </dgm:t>
    </dgm:pt>
    <dgm:pt modelId="{72F87999-2E14-4342-91BE-D21AD5F32ACE}" type="sibTrans" cxnId="{6644BE9A-56E9-4C4D-AE3A-3169E2C2CD18}">
      <dgm:prSet/>
      <dgm:spPr/>
      <dgm:t>
        <a:bodyPr/>
        <a:lstStyle/>
        <a:p>
          <a:endParaRPr lang="en-US"/>
        </a:p>
      </dgm:t>
    </dgm:pt>
    <dgm:pt modelId="{223EF54D-8B08-4A01-B994-94F304CCE5DE}">
      <dgm:prSet phldrT="[Text]"/>
      <dgm:spPr/>
      <dgm:t>
        <a:bodyPr/>
        <a:lstStyle/>
        <a:p>
          <a:r>
            <a:rPr lang="en-US" dirty="0"/>
            <a:t>Costs and vehicle usage optimization</a:t>
          </a:r>
        </a:p>
      </dgm:t>
    </dgm:pt>
    <dgm:pt modelId="{2F66E0AB-EEC6-49F2-9AB4-B2CA756972A1}" type="parTrans" cxnId="{5C8C9090-16DB-4B0F-BB49-D5FA681B309C}">
      <dgm:prSet/>
      <dgm:spPr/>
      <dgm:t>
        <a:bodyPr/>
        <a:lstStyle/>
        <a:p>
          <a:endParaRPr lang="en-US"/>
        </a:p>
      </dgm:t>
    </dgm:pt>
    <dgm:pt modelId="{D37E47A7-D86A-4F97-B773-EC7CC13CFCE5}" type="sibTrans" cxnId="{5C8C9090-16DB-4B0F-BB49-D5FA681B309C}">
      <dgm:prSet/>
      <dgm:spPr/>
      <dgm:t>
        <a:bodyPr/>
        <a:lstStyle/>
        <a:p>
          <a:endParaRPr lang="en-US"/>
        </a:p>
      </dgm:t>
    </dgm:pt>
    <dgm:pt modelId="{F9DD7B1F-CF25-422B-8577-94313AA65EBC}">
      <dgm:prSet phldrT="[Text]"/>
      <dgm:spPr/>
      <dgm:t>
        <a:bodyPr/>
        <a:lstStyle/>
        <a:p>
          <a:r>
            <a:rPr lang="en-US" dirty="0"/>
            <a:t>Energy Independence </a:t>
          </a:r>
        </a:p>
      </dgm:t>
    </dgm:pt>
    <dgm:pt modelId="{32DB6C9A-AE00-4377-A2F0-8C5D287B66DF}" type="parTrans" cxnId="{CBE2FD05-8AC5-4D2E-A821-003EAB5AF7F3}">
      <dgm:prSet/>
      <dgm:spPr/>
      <dgm:t>
        <a:bodyPr/>
        <a:lstStyle/>
        <a:p>
          <a:endParaRPr lang="en-US"/>
        </a:p>
      </dgm:t>
    </dgm:pt>
    <dgm:pt modelId="{D808C842-26DA-4962-9CA5-5661F8851155}" type="sibTrans" cxnId="{CBE2FD05-8AC5-4D2E-A821-003EAB5AF7F3}">
      <dgm:prSet/>
      <dgm:spPr/>
      <dgm:t>
        <a:bodyPr/>
        <a:lstStyle/>
        <a:p>
          <a:endParaRPr lang="en-US"/>
        </a:p>
      </dgm:t>
    </dgm:pt>
    <dgm:pt modelId="{AB9AA064-E335-4FB0-92DF-C29C037F3A04}">
      <dgm:prSet phldrT="[Text]"/>
      <dgm:spPr/>
      <dgm:t>
        <a:bodyPr/>
        <a:lstStyle/>
        <a:p>
          <a:r>
            <a:rPr lang="en-US" dirty="0"/>
            <a:t>Rate of Accidents </a:t>
          </a:r>
        </a:p>
      </dgm:t>
    </dgm:pt>
    <dgm:pt modelId="{2056F0CE-5CEB-4A6B-881E-2DC45F11F1EE}" type="parTrans" cxnId="{B1CB8BAC-55CE-4F02-856E-42BD3396E44C}">
      <dgm:prSet/>
      <dgm:spPr/>
      <dgm:t>
        <a:bodyPr/>
        <a:lstStyle/>
        <a:p>
          <a:endParaRPr lang="en-US"/>
        </a:p>
      </dgm:t>
    </dgm:pt>
    <dgm:pt modelId="{5F6E5979-5D07-4A60-80D8-4F1EB014776F}" type="sibTrans" cxnId="{B1CB8BAC-55CE-4F02-856E-42BD3396E44C}">
      <dgm:prSet/>
      <dgm:spPr/>
      <dgm:t>
        <a:bodyPr/>
        <a:lstStyle/>
        <a:p>
          <a:endParaRPr lang="en-US"/>
        </a:p>
      </dgm:t>
    </dgm:pt>
    <dgm:pt modelId="{3B1A71A0-EC24-482C-A3A9-354B16F7BEE9}">
      <dgm:prSet phldrT="[Text]"/>
      <dgm:spPr/>
      <dgm:t>
        <a:bodyPr/>
        <a:lstStyle/>
        <a:p>
          <a:r>
            <a:rPr lang="en-US" dirty="0"/>
            <a:t>Congestion  &amp; Lost time </a:t>
          </a:r>
        </a:p>
      </dgm:t>
    </dgm:pt>
    <dgm:pt modelId="{6FB2593F-72CA-463D-99E8-FE2720A4DEB8}" type="parTrans" cxnId="{DD88D77A-C3C9-4B03-9E21-B1E3DAE7AEC4}">
      <dgm:prSet/>
      <dgm:spPr/>
      <dgm:t>
        <a:bodyPr/>
        <a:lstStyle/>
        <a:p>
          <a:endParaRPr lang="en-US"/>
        </a:p>
      </dgm:t>
    </dgm:pt>
    <dgm:pt modelId="{3CE9D604-47AD-4EDC-92A9-968C1CCF636B}" type="sibTrans" cxnId="{DD88D77A-C3C9-4B03-9E21-B1E3DAE7AEC4}">
      <dgm:prSet/>
      <dgm:spPr/>
      <dgm:t>
        <a:bodyPr/>
        <a:lstStyle/>
        <a:p>
          <a:endParaRPr lang="en-US"/>
        </a:p>
      </dgm:t>
    </dgm:pt>
    <dgm:pt modelId="{A1AF221E-F449-45C9-A44D-38A00257AED4}">
      <dgm:prSet phldrT="[Text]"/>
      <dgm:spPr/>
      <dgm:t>
        <a:bodyPr/>
        <a:lstStyle/>
        <a:p>
          <a:r>
            <a:rPr lang="en-US" dirty="0">
              <a:solidFill>
                <a:schemeClr val="tx1"/>
              </a:solidFill>
            </a:rPr>
            <a:t>Pollution, GHGs, Health &amp; Sustainability </a:t>
          </a:r>
        </a:p>
      </dgm:t>
    </dgm:pt>
    <dgm:pt modelId="{6C4348F7-5E81-4C54-BE54-9BCBC6703F10}" type="parTrans" cxnId="{69B3AEAE-351C-4D9F-92AA-F673A6B2853E}">
      <dgm:prSet/>
      <dgm:spPr/>
      <dgm:t>
        <a:bodyPr/>
        <a:lstStyle/>
        <a:p>
          <a:endParaRPr lang="en-US"/>
        </a:p>
      </dgm:t>
    </dgm:pt>
    <dgm:pt modelId="{D225218B-1267-4F62-9FBA-D326B80A7030}" type="sibTrans" cxnId="{69B3AEAE-351C-4D9F-92AA-F673A6B2853E}">
      <dgm:prSet/>
      <dgm:spPr/>
      <dgm:t>
        <a:bodyPr/>
        <a:lstStyle/>
        <a:p>
          <a:endParaRPr lang="en-US"/>
        </a:p>
      </dgm:t>
    </dgm:pt>
    <dgm:pt modelId="{3A3B4445-1881-44DC-ABC9-5702717D0898}">
      <dgm:prSet phldrT="[Text]"/>
      <dgm:spPr/>
      <dgm:t>
        <a:bodyPr/>
        <a:lstStyle/>
        <a:p>
          <a:r>
            <a:rPr lang="en-US" dirty="0"/>
            <a:t>Use of land</a:t>
          </a:r>
        </a:p>
      </dgm:t>
    </dgm:pt>
    <dgm:pt modelId="{0A13E8EC-684B-4FAE-9046-2972E5512EDE}" type="parTrans" cxnId="{3CB8DA96-1741-4980-9B95-D1CD23219198}">
      <dgm:prSet/>
      <dgm:spPr/>
      <dgm:t>
        <a:bodyPr/>
        <a:lstStyle/>
        <a:p>
          <a:endParaRPr lang="en-US"/>
        </a:p>
      </dgm:t>
    </dgm:pt>
    <dgm:pt modelId="{0C75A017-9617-4311-BE6E-F9916AD1E250}" type="sibTrans" cxnId="{3CB8DA96-1741-4980-9B95-D1CD23219198}">
      <dgm:prSet/>
      <dgm:spPr/>
      <dgm:t>
        <a:bodyPr/>
        <a:lstStyle/>
        <a:p>
          <a:endParaRPr lang="en-US"/>
        </a:p>
      </dgm:t>
    </dgm:pt>
    <dgm:pt modelId="{C071D031-E1F8-4C9D-99F2-C3BF45E24A93}" type="pres">
      <dgm:prSet presAssocID="{D14F9870-1D6E-4DF4-A78E-DBB1F6716B79}" presName="Name0" presStyleCnt="0">
        <dgm:presLayoutVars>
          <dgm:chMax val="1"/>
          <dgm:chPref val="1"/>
          <dgm:dir/>
          <dgm:animOne val="branch"/>
          <dgm:animLvl val="lvl"/>
        </dgm:presLayoutVars>
      </dgm:prSet>
      <dgm:spPr/>
      <dgm:t>
        <a:bodyPr/>
        <a:lstStyle/>
        <a:p>
          <a:endParaRPr lang="en-US"/>
        </a:p>
      </dgm:t>
    </dgm:pt>
    <dgm:pt modelId="{B3C74F57-3BC2-48B1-B905-01C7DB42B152}" type="pres">
      <dgm:prSet presAssocID="{DBCC0C88-06B3-43C7-B03C-DFA660904490}" presName="Parent" presStyleLbl="node0" presStyleIdx="0" presStyleCnt="1">
        <dgm:presLayoutVars>
          <dgm:chMax val="6"/>
          <dgm:chPref val="6"/>
        </dgm:presLayoutVars>
      </dgm:prSet>
      <dgm:spPr/>
      <dgm:t>
        <a:bodyPr/>
        <a:lstStyle/>
        <a:p>
          <a:endParaRPr lang="en-US"/>
        </a:p>
      </dgm:t>
    </dgm:pt>
    <dgm:pt modelId="{27EBF9F5-BD44-409F-B068-6344D56157F7}" type="pres">
      <dgm:prSet presAssocID="{223EF54D-8B08-4A01-B994-94F304CCE5DE}" presName="Accent1" presStyleCnt="0"/>
      <dgm:spPr/>
    </dgm:pt>
    <dgm:pt modelId="{6153D2C2-AE0E-4141-A4B6-0757825A1AFD}" type="pres">
      <dgm:prSet presAssocID="{223EF54D-8B08-4A01-B994-94F304CCE5DE}" presName="Accent" presStyleLbl="bgShp" presStyleIdx="0" presStyleCnt="6"/>
      <dgm:spPr/>
    </dgm:pt>
    <dgm:pt modelId="{1FE1B5E7-A11A-4360-ACFD-4F271344E1C3}" type="pres">
      <dgm:prSet presAssocID="{223EF54D-8B08-4A01-B994-94F304CCE5DE}" presName="Child1" presStyleLbl="node1" presStyleIdx="0" presStyleCnt="6">
        <dgm:presLayoutVars>
          <dgm:chMax val="0"/>
          <dgm:chPref val="0"/>
          <dgm:bulletEnabled val="1"/>
        </dgm:presLayoutVars>
      </dgm:prSet>
      <dgm:spPr/>
      <dgm:t>
        <a:bodyPr/>
        <a:lstStyle/>
        <a:p>
          <a:endParaRPr lang="en-US"/>
        </a:p>
      </dgm:t>
    </dgm:pt>
    <dgm:pt modelId="{12C7FD1D-E46C-47AB-808C-072EC4ADAF4A}" type="pres">
      <dgm:prSet presAssocID="{F9DD7B1F-CF25-422B-8577-94313AA65EBC}" presName="Accent2" presStyleCnt="0"/>
      <dgm:spPr/>
    </dgm:pt>
    <dgm:pt modelId="{0EDF1FBF-12E7-45EC-BFCF-70310FDEF705}" type="pres">
      <dgm:prSet presAssocID="{F9DD7B1F-CF25-422B-8577-94313AA65EBC}" presName="Accent" presStyleLbl="bgShp" presStyleIdx="1" presStyleCnt="6"/>
      <dgm:spPr/>
    </dgm:pt>
    <dgm:pt modelId="{3775C8D0-6C3D-4F2D-BEAC-0EBFA745952A}" type="pres">
      <dgm:prSet presAssocID="{F9DD7B1F-CF25-422B-8577-94313AA65EBC}" presName="Child2" presStyleLbl="node1" presStyleIdx="1" presStyleCnt="6">
        <dgm:presLayoutVars>
          <dgm:chMax val="0"/>
          <dgm:chPref val="0"/>
          <dgm:bulletEnabled val="1"/>
        </dgm:presLayoutVars>
      </dgm:prSet>
      <dgm:spPr/>
      <dgm:t>
        <a:bodyPr/>
        <a:lstStyle/>
        <a:p>
          <a:endParaRPr lang="en-US"/>
        </a:p>
      </dgm:t>
    </dgm:pt>
    <dgm:pt modelId="{88BBDBB5-291D-4663-BFEF-916BA1FB1BC2}" type="pres">
      <dgm:prSet presAssocID="{AB9AA064-E335-4FB0-92DF-C29C037F3A04}" presName="Accent3" presStyleCnt="0"/>
      <dgm:spPr/>
    </dgm:pt>
    <dgm:pt modelId="{CD4F0790-B47B-4A14-AD7B-8153B4DB5D5B}" type="pres">
      <dgm:prSet presAssocID="{AB9AA064-E335-4FB0-92DF-C29C037F3A04}" presName="Accent" presStyleLbl="bgShp" presStyleIdx="2" presStyleCnt="6"/>
      <dgm:spPr/>
    </dgm:pt>
    <dgm:pt modelId="{2FEB410D-2FC1-4A3F-8DF8-10183C336377}" type="pres">
      <dgm:prSet presAssocID="{AB9AA064-E335-4FB0-92DF-C29C037F3A04}" presName="Child3" presStyleLbl="node1" presStyleIdx="2" presStyleCnt="6">
        <dgm:presLayoutVars>
          <dgm:chMax val="0"/>
          <dgm:chPref val="0"/>
          <dgm:bulletEnabled val="1"/>
        </dgm:presLayoutVars>
      </dgm:prSet>
      <dgm:spPr/>
      <dgm:t>
        <a:bodyPr/>
        <a:lstStyle/>
        <a:p>
          <a:endParaRPr lang="en-US"/>
        </a:p>
      </dgm:t>
    </dgm:pt>
    <dgm:pt modelId="{47A748BA-D904-4F88-BDA8-ECE1E8B0A566}" type="pres">
      <dgm:prSet presAssocID="{3B1A71A0-EC24-482C-A3A9-354B16F7BEE9}" presName="Accent4" presStyleCnt="0"/>
      <dgm:spPr/>
    </dgm:pt>
    <dgm:pt modelId="{576AB387-CBB8-40E1-A59E-AC12DDF4B584}" type="pres">
      <dgm:prSet presAssocID="{3B1A71A0-EC24-482C-A3A9-354B16F7BEE9}" presName="Accent" presStyleLbl="bgShp" presStyleIdx="3" presStyleCnt="6"/>
      <dgm:spPr/>
    </dgm:pt>
    <dgm:pt modelId="{52EDD438-D546-4298-91B8-1B5C0E786E25}" type="pres">
      <dgm:prSet presAssocID="{3B1A71A0-EC24-482C-A3A9-354B16F7BEE9}" presName="Child4" presStyleLbl="node1" presStyleIdx="3" presStyleCnt="6">
        <dgm:presLayoutVars>
          <dgm:chMax val="0"/>
          <dgm:chPref val="0"/>
          <dgm:bulletEnabled val="1"/>
        </dgm:presLayoutVars>
      </dgm:prSet>
      <dgm:spPr/>
      <dgm:t>
        <a:bodyPr/>
        <a:lstStyle/>
        <a:p>
          <a:endParaRPr lang="en-US"/>
        </a:p>
      </dgm:t>
    </dgm:pt>
    <dgm:pt modelId="{27294B2C-5902-41F0-B6D2-D85D73506A77}" type="pres">
      <dgm:prSet presAssocID="{A1AF221E-F449-45C9-A44D-38A00257AED4}" presName="Accent5" presStyleCnt="0"/>
      <dgm:spPr/>
    </dgm:pt>
    <dgm:pt modelId="{A0794E54-7A8B-43CC-975C-C625994F15A5}" type="pres">
      <dgm:prSet presAssocID="{A1AF221E-F449-45C9-A44D-38A00257AED4}" presName="Accent" presStyleLbl="bgShp" presStyleIdx="4" presStyleCnt="6"/>
      <dgm:spPr/>
    </dgm:pt>
    <dgm:pt modelId="{B6CA3416-B279-4E3A-A136-B16B1CAADBEB}" type="pres">
      <dgm:prSet presAssocID="{A1AF221E-F449-45C9-A44D-38A00257AED4}" presName="Child5" presStyleLbl="node1" presStyleIdx="4" presStyleCnt="6">
        <dgm:presLayoutVars>
          <dgm:chMax val="0"/>
          <dgm:chPref val="0"/>
          <dgm:bulletEnabled val="1"/>
        </dgm:presLayoutVars>
      </dgm:prSet>
      <dgm:spPr/>
      <dgm:t>
        <a:bodyPr/>
        <a:lstStyle/>
        <a:p>
          <a:endParaRPr lang="en-US"/>
        </a:p>
      </dgm:t>
    </dgm:pt>
    <dgm:pt modelId="{B3F72B8B-37E5-4DA1-AEA9-5BC52E20575A}" type="pres">
      <dgm:prSet presAssocID="{3A3B4445-1881-44DC-ABC9-5702717D0898}" presName="Accent6" presStyleCnt="0"/>
      <dgm:spPr/>
    </dgm:pt>
    <dgm:pt modelId="{9FE211D6-62E6-48D2-9CF1-DDF2D6596B2E}" type="pres">
      <dgm:prSet presAssocID="{3A3B4445-1881-44DC-ABC9-5702717D0898}" presName="Accent" presStyleLbl="bgShp" presStyleIdx="5" presStyleCnt="6"/>
      <dgm:spPr/>
    </dgm:pt>
    <dgm:pt modelId="{8CFAD933-58CD-425F-96CB-52785CAA903A}" type="pres">
      <dgm:prSet presAssocID="{3A3B4445-1881-44DC-ABC9-5702717D0898}" presName="Child6" presStyleLbl="node1" presStyleIdx="5" presStyleCnt="6">
        <dgm:presLayoutVars>
          <dgm:chMax val="0"/>
          <dgm:chPref val="0"/>
          <dgm:bulletEnabled val="1"/>
        </dgm:presLayoutVars>
      </dgm:prSet>
      <dgm:spPr/>
      <dgm:t>
        <a:bodyPr/>
        <a:lstStyle/>
        <a:p>
          <a:endParaRPr lang="en-US"/>
        </a:p>
      </dgm:t>
    </dgm:pt>
  </dgm:ptLst>
  <dgm:cxnLst>
    <dgm:cxn modelId="{69B3AEAE-351C-4D9F-92AA-F673A6B2853E}" srcId="{DBCC0C88-06B3-43C7-B03C-DFA660904490}" destId="{A1AF221E-F449-45C9-A44D-38A00257AED4}" srcOrd="4" destOrd="0" parTransId="{6C4348F7-5E81-4C54-BE54-9BCBC6703F10}" sibTransId="{D225218B-1267-4F62-9FBA-D326B80A7030}"/>
    <dgm:cxn modelId="{6644BE9A-56E9-4C4D-AE3A-3169E2C2CD18}" srcId="{D14F9870-1D6E-4DF4-A78E-DBB1F6716B79}" destId="{DBCC0C88-06B3-43C7-B03C-DFA660904490}" srcOrd="0" destOrd="0" parTransId="{1353A72F-894A-4077-9348-B47285338EF8}" sibTransId="{72F87999-2E14-4342-91BE-D21AD5F32ACE}"/>
    <dgm:cxn modelId="{B5552672-5F30-4743-B1DC-C7EF110EB5F2}" type="presOf" srcId="{3B1A71A0-EC24-482C-A3A9-354B16F7BEE9}" destId="{52EDD438-D546-4298-91B8-1B5C0E786E25}" srcOrd="0" destOrd="0" presId="urn:microsoft.com/office/officeart/2011/layout/HexagonRadial"/>
    <dgm:cxn modelId="{8B3106F5-C5D2-4B22-8C04-FBA0594FC2A8}" type="presOf" srcId="{223EF54D-8B08-4A01-B994-94F304CCE5DE}" destId="{1FE1B5E7-A11A-4360-ACFD-4F271344E1C3}" srcOrd="0" destOrd="0" presId="urn:microsoft.com/office/officeart/2011/layout/HexagonRadial"/>
    <dgm:cxn modelId="{3CB8DA96-1741-4980-9B95-D1CD23219198}" srcId="{DBCC0C88-06B3-43C7-B03C-DFA660904490}" destId="{3A3B4445-1881-44DC-ABC9-5702717D0898}" srcOrd="5" destOrd="0" parTransId="{0A13E8EC-684B-4FAE-9046-2972E5512EDE}" sibTransId="{0C75A017-9617-4311-BE6E-F9916AD1E250}"/>
    <dgm:cxn modelId="{1E59EB9B-BC83-43C1-AB08-378A743D134E}" type="presOf" srcId="{AB9AA064-E335-4FB0-92DF-C29C037F3A04}" destId="{2FEB410D-2FC1-4A3F-8DF8-10183C336377}" srcOrd="0" destOrd="0" presId="urn:microsoft.com/office/officeart/2011/layout/HexagonRadial"/>
    <dgm:cxn modelId="{DD88D77A-C3C9-4B03-9E21-B1E3DAE7AEC4}" srcId="{DBCC0C88-06B3-43C7-B03C-DFA660904490}" destId="{3B1A71A0-EC24-482C-A3A9-354B16F7BEE9}" srcOrd="3" destOrd="0" parTransId="{6FB2593F-72CA-463D-99E8-FE2720A4DEB8}" sibTransId="{3CE9D604-47AD-4EDC-92A9-968C1CCF636B}"/>
    <dgm:cxn modelId="{3BB747C9-36AD-4EFA-A64A-16842BC4AD55}" type="presOf" srcId="{A1AF221E-F449-45C9-A44D-38A00257AED4}" destId="{B6CA3416-B279-4E3A-A136-B16B1CAADBEB}" srcOrd="0" destOrd="0" presId="urn:microsoft.com/office/officeart/2011/layout/HexagonRadial"/>
    <dgm:cxn modelId="{B1CB8BAC-55CE-4F02-856E-42BD3396E44C}" srcId="{DBCC0C88-06B3-43C7-B03C-DFA660904490}" destId="{AB9AA064-E335-4FB0-92DF-C29C037F3A04}" srcOrd="2" destOrd="0" parTransId="{2056F0CE-5CEB-4A6B-881E-2DC45F11F1EE}" sibTransId="{5F6E5979-5D07-4A60-80D8-4F1EB014776F}"/>
    <dgm:cxn modelId="{5C8C9090-16DB-4B0F-BB49-D5FA681B309C}" srcId="{DBCC0C88-06B3-43C7-B03C-DFA660904490}" destId="{223EF54D-8B08-4A01-B994-94F304CCE5DE}" srcOrd="0" destOrd="0" parTransId="{2F66E0AB-EEC6-49F2-9AB4-B2CA756972A1}" sibTransId="{D37E47A7-D86A-4F97-B773-EC7CC13CFCE5}"/>
    <dgm:cxn modelId="{CBE2FD05-8AC5-4D2E-A821-003EAB5AF7F3}" srcId="{DBCC0C88-06B3-43C7-B03C-DFA660904490}" destId="{F9DD7B1F-CF25-422B-8577-94313AA65EBC}" srcOrd="1" destOrd="0" parTransId="{32DB6C9A-AE00-4377-A2F0-8C5D287B66DF}" sibTransId="{D808C842-26DA-4962-9CA5-5661F8851155}"/>
    <dgm:cxn modelId="{7B09CDB4-E113-42F2-91E4-7900C1008260}" type="presOf" srcId="{DBCC0C88-06B3-43C7-B03C-DFA660904490}" destId="{B3C74F57-3BC2-48B1-B905-01C7DB42B152}" srcOrd="0" destOrd="0" presId="urn:microsoft.com/office/officeart/2011/layout/HexagonRadial"/>
    <dgm:cxn modelId="{B8A5DF56-174B-41D4-B87B-3C44001D73CB}" type="presOf" srcId="{F9DD7B1F-CF25-422B-8577-94313AA65EBC}" destId="{3775C8D0-6C3D-4F2D-BEAC-0EBFA745952A}" srcOrd="0" destOrd="0" presId="urn:microsoft.com/office/officeart/2011/layout/HexagonRadial"/>
    <dgm:cxn modelId="{B6F9A4DE-E083-44E7-B56D-F689675C39C0}" type="presOf" srcId="{D14F9870-1D6E-4DF4-A78E-DBB1F6716B79}" destId="{C071D031-E1F8-4C9D-99F2-C3BF45E24A93}" srcOrd="0" destOrd="0" presId="urn:microsoft.com/office/officeart/2011/layout/HexagonRadial"/>
    <dgm:cxn modelId="{49886D7F-442F-4B16-AFFB-B0FC49D40CC7}" type="presOf" srcId="{3A3B4445-1881-44DC-ABC9-5702717D0898}" destId="{8CFAD933-58CD-425F-96CB-52785CAA903A}" srcOrd="0" destOrd="0" presId="urn:microsoft.com/office/officeart/2011/layout/HexagonRadial"/>
    <dgm:cxn modelId="{3F805F30-9F9E-48B4-BCC3-70EF2BEFF8C4}" type="presParOf" srcId="{C071D031-E1F8-4C9D-99F2-C3BF45E24A93}" destId="{B3C74F57-3BC2-48B1-B905-01C7DB42B152}" srcOrd="0" destOrd="0" presId="urn:microsoft.com/office/officeart/2011/layout/HexagonRadial"/>
    <dgm:cxn modelId="{353382F3-D5AD-4C99-8457-8823ACE3E27F}" type="presParOf" srcId="{C071D031-E1F8-4C9D-99F2-C3BF45E24A93}" destId="{27EBF9F5-BD44-409F-B068-6344D56157F7}" srcOrd="1" destOrd="0" presId="urn:microsoft.com/office/officeart/2011/layout/HexagonRadial"/>
    <dgm:cxn modelId="{1333D520-BE26-40A6-844B-FAF95A83E5B8}" type="presParOf" srcId="{27EBF9F5-BD44-409F-B068-6344D56157F7}" destId="{6153D2C2-AE0E-4141-A4B6-0757825A1AFD}" srcOrd="0" destOrd="0" presId="urn:microsoft.com/office/officeart/2011/layout/HexagonRadial"/>
    <dgm:cxn modelId="{8A363D0A-3601-4D56-8D8A-546594EB5015}" type="presParOf" srcId="{C071D031-E1F8-4C9D-99F2-C3BF45E24A93}" destId="{1FE1B5E7-A11A-4360-ACFD-4F271344E1C3}" srcOrd="2" destOrd="0" presId="urn:microsoft.com/office/officeart/2011/layout/HexagonRadial"/>
    <dgm:cxn modelId="{0BFD215D-5547-4603-B921-4A3B59495A9F}" type="presParOf" srcId="{C071D031-E1F8-4C9D-99F2-C3BF45E24A93}" destId="{12C7FD1D-E46C-47AB-808C-072EC4ADAF4A}" srcOrd="3" destOrd="0" presId="urn:microsoft.com/office/officeart/2011/layout/HexagonRadial"/>
    <dgm:cxn modelId="{73CFBEAD-DF22-4718-A065-AB7DDD5D4B04}" type="presParOf" srcId="{12C7FD1D-E46C-47AB-808C-072EC4ADAF4A}" destId="{0EDF1FBF-12E7-45EC-BFCF-70310FDEF705}" srcOrd="0" destOrd="0" presId="urn:microsoft.com/office/officeart/2011/layout/HexagonRadial"/>
    <dgm:cxn modelId="{371EC21D-C30E-451A-9485-9A28F682E49F}" type="presParOf" srcId="{C071D031-E1F8-4C9D-99F2-C3BF45E24A93}" destId="{3775C8D0-6C3D-4F2D-BEAC-0EBFA745952A}" srcOrd="4" destOrd="0" presId="urn:microsoft.com/office/officeart/2011/layout/HexagonRadial"/>
    <dgm:cxn modelId="{A328861B-F3F2-41E2-A8FA-9565548C150D}" type="presParOf" srcId="{C071D031-E1F8-4C9D-99F2-C3BF45E24A93}" destId="{88BBDBB5-291D-4663-BFEF-916BA1FB1BC2}" srcOrd="5" destOrd="0" presId="urn:microsoft.com/office/officeart/2011/layout/HexagonRadial"/>
    <dgm:cxn modelId="{564ACFE5-B378-4FA3-B43C-AE342220345B}" type="presParOf" srcId="{88BBDBB5-291D-4663-BFEF-916BA1FB1BC2}" destId="{CD4F0790-B47B-4A14-AD7B-8153B4DB5D5B}" srcOrd="0" destOrd="0" presId="urn:microsoft.com/office/officeart/2011/layout/HexagonRadial"/>
    <dgm:cxn modelId="{B1C2931B-EB49-465A-9FC1-EC018C4F31D9}" type="presParOf" srcId="{C071D031-E1F8-4C9D-99F2-C3BF45E24A93}" destId="{2FEB410D-2FC1-4A3F-8DF8-10183C336377}" srcOrd="6" destOrd="0" presId="urn:microsoft.com/office/officeart/2011/layout/HexagonRadial"/>
    <dgm:cxn modelId="{5738449E-AEB1-4208-97CF-C722F6FED71E}" type="presParOf" srcId="{C071D031-E1F8-4C9D-99F2-C3BF45E24A93}" destId="{47A748BA-D904-4F88-BDA8-ECE1E8B0A566}" srcOrd="7" destOrd="0" presId="urn:microsoft.com/office/officeart/2011/layout/HexagonRadial"/>
    <dgm:cxn modelId="{7520B22E-AAB0-4137-874C-CFABF5A75F98}" type="presParOf" srcId="{47A748BA-D904-4F88-BDA8-ECE1E8B0A566}" destId="{576AB387-CBB8-40E1-A59E-AC12DDF4B584}" srcOrd="0" destOrd="0" presId="urn:microsoft.com/office/officeart/2011/layout/HexagonRadial"/>
    <dgm:cxn modelId="{D7B85E0F-4377-4255-AB73-779BEECB9A33}" type="presParOf" srcId="{C071D031-E1F8-4C9D-99F2-C3BF45E24A93}" destId="{52EDD438-D546-4298-91B8-1B5C0E786E25}" srcOrd="8" destOrd="0" presId="urn:microsoft.com/office/officeart/2011/layout/HexagonRadial"/>
    <dgm:cxn modelId="{67040D43-5813-4006-A181-38E07DEEBF82}" type="presParOf" srcId="{C071D031-E1F8-4C9D-99F2-C3BF45E24A93}" destId="{27294B2C-5902-41F0-B6D2-D85D73506A77}" srcOrd="9" destOrd="0" presId="urn:microsoft.com/office/officeart/2011/layout/HexagonRadial"/>
    <dgm:cxn modelId="{AAD3C670-D333-4D00-83A0-F8EF8962D104}" type="presParOf" srcId="{27294B2C-5902-41F0-B6D2-D85D73506A77}" destId="{A0794E54-7A8B-43CC-975C-C625994F15A5}" srcOrd="0" destOrd="0" presId="urn:microsoft.com/office/officeart/2011/layout/HexagonRadial"/>
    <dgm:cxn modelId="{3AE4BC2A-6F97-425B-ABC2-4C07C91BC115}" type="presParOf" srcId="{C071D031-E1F8-4C9D-99F2-C3BF45E24A93}" destId="{B6CA3416-B279-4E3A-A136-B16B1CAADBEB}" srcOrd="10" destOrd="0" presId="urn:microsoft.com/office/officeart/2011/layout/HexagonRadial"/>
    <dgm:cxn modelId="{FACE7C00-A3F3-429F-89BF-4BD13DB84BBE}" type="presParOf" srcId="{C071D031-E1F8-4C9D-99F2-C3BF45E24A93}" destId="{B3F72B8B-37E5-4DA1-AEA9-5BC52E20575A}" srcOrd="11" destOrd="0" presId="urn:microsoft.com/office/officeart/2011/layout/HexagonRadial"/>
    <dgm:cxn modelId="{DCA61033-9092-4CAA-9E78-BE65CF7DDA98}" type="presParOf" srcId="{B3F72B8B-37E5-4DA1-AEA9-5BC52E20575A}" destId="{9FE211D6-62E6-48D2-9CF1-DDF2D6596B2E}" srcOrd="0" destOrd="0" presId="urn:microsoft.com/office/officeart/2011/layout/HexagonRadial"/>
    <dgm:cxn modelId="{D2DD9E52-B050-42E3-8EB1-F75795D63CA9}" type="presParOf" srcId="{C071D031-E1F8-4C9D-99F2-C3BF45E24A93}" destId="{8CFAD933-58CD-425F-96CB-52785CAA903A}"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D81CBC-4AFC-40B8-BD1E-3715C622C970}" type="doc">
      <dgm:prSet loTypeId="urn:microsoft.com/office/officeart/2005/8/layout/radial4" loCatId="relationship" qsTypeId="urn:microsoft.com/office/officeart/2005/8/quickstyle/3d1" qsCatId="3D" csTypeId="urn:microsoft.com/office/officeart/2005/8/colors/accent1_2" csCatId="accent1" phldr="1"/>
      <dgm:spPr/>
      <dgm:t>
        <a:bodyPr/>
        <a:lstStyle/>
        <a:p>
          <a:endParaRPr lang="en-US"/>
        </a:p>
      </dgm:t>
    </dgm:pt>
    <dgm:pt modelId="{9A02F79A-3B35-4334-BF3A-336B1D360506}">
      <dgm:prSet phldrT="[Text]"/>
      <dgm:spPr/>
      <dgm:t>
        <a:bodyPr/>
        <a:lstStyle/>
        <a:p>
          <a:r>
            <a:rPr lang="en-US" dirty="0"/>
            <a:t>Drive EV Adoption Rates </a:t>
          </a:r>
        </a:p>
      </dgm:t>
    </dgm:pt>
    <dgm:pt modelId="{CDB0402A-68C9-4DF1-98CF-9EAB08B89866}" type="parTrans" cxnId="{BF01A614-834A-4DD4-B98F-0F77F75D96BD}">
      <dgm:prSet/>
      <dgm:spPr/>
      <dgm:t>
        <a:bodyPr/>
        <a:lstStyle/>
        <a:p>
          <a:endParaRPr lang="en-US"/>
        </a:p>
      </dgm:t>
    </dgm:pt>
    <dgm:pt modelId="{A79272FB-309C-46A0-9F3D-86560C238A11}" type="sibTrans" cxnId="{BF01A614-834A-4DD4-B98F-0F77F75D96BD}">
      <dgm:prSet/>
      <dgm:spPr/>
      <dgm:t>
        <a:bodyPr/>
        <a:lstStyle/>
        <a:p>
          <a:endParaRPr lang="en-US"/>
        </a:p>
      </dgm:t>
    </dgm:pt>
    <dgm:pt modelId="{9AA90F57-EBBE-469B-BEA4-281E4AB84553}">
      <dgm:prSet phldrT="[Text]"/>
      <dgm:spPr/>
      <dgm:t>
        <a:bodyPr/>
        <a:lstStyle/>
        <a:p>
          <a:r>
            <a:rPr lang="en-US" dirty="0"/>
            <a:t>Install EV Charging Station </a:t>
          </a:r>
        </a:p>
      </dgm:t>
    </dgm:pt>
    <dgm:pt modelId="{9D9F84F6-FABA-47F7-9E1B-8B5E70C6EA17}" type="parTrans" cxnId="{26C8B424-25CA-47A1-A724-DF0E99EDB453}">
      <dgm:prSet/>
      <dgm:spPr/>
      <dgm:t>
        <a:bodyPr/>
        <a:lstStyle/>
        <a:p>
          <a:endParaRPr lang="en-US"/>
        </a:p>
      </dgm:t>
    </dgm:pt>
    <dgm:pt modelId="{79E3F8A4-E758-41FA-BB36-F0E27D0CD60E}" type="sibTrans" cxnId="{26C8B424-25CA-47A1-A724-DF0E99EDB453}">
      <dgm:prSet/>
      <dgm:spPr/>
      <dgm:t>
        <a:bodyPr/>
        <a:lstStyle/>
        <a:p>
          <a:endParaRPr lang="en-US"/>
        </a:p>
      </dgm:t>
    </dgm:pt>
    <dgm:pt modelId="{B771E8F1-D118-401A-9559-4E6987169D25}">
      <dgm:prSet phldrT="[Text]"/>
      <dgm:spPr/>
      <dgm:t>
        <a:bodyPr/>
        <a:lstStyle/>
        <a:p>
          <a:r>
            <a:rPr lang="en-US" dirty="0"/>
            <a:t>Promote &amp; Educate </a:t>
          </a:r>
        </a:p>
      </dgm:t>
    </dgm:pt>
    <dgm:pt modelId="{84503BE0-D73E-4CD7-94EC-F77B9BD19922}" type="parTrans" cxnId="{6EFD73F0-F6E5-4F71-9C60-8F0F640E467F}">
      <dgm:prSet/>
      <dgm:spPr/>
      <dgm:t>
        <a:bodyPr/>
        <a:lstStyle/>
        <a:p>
          <a:endParaRPr lang="en-US"/>
        </a:p>
      </dgm:t>
    </dgm:pt>
    <dgm:pt modelId="{0712B242-C5A5-45D4-A478-5D6B08B9C178}" type="sibTrans" cxnId="{6EFD73F0-F6E5-4F71-9C60-8F0F640E467F}">
      <dgm:prSet/>
      <dgm:spPr/>
      <dgm:t>
        <a:bodyPr/>
        <a:lstStyle/>
        <a:p>
          <a:endParaRPr lang="en-US"/>
        </a:p>
      </dgm:t>
    </dgm:pt>
    <dgm:pt modelId="{BE7A1090-F9A7-4EFF-9DEA-074702451B85}">
      <dgm:prSet phldrT="[Text]"/>
      <dgm:spPr/>
      <dgm:t>
        <a:bodyPr/>
        <a:lstStyle/>
        <a:p>
          <a:r>
            <a:rPr lang="en-US" dirty="0"/>
            <a:t>Incentives</a:t>
          </a:r>
        </a:p>
      </dgm:t>
    </dgm:pt>
    <dgm:pt modelId="{2826A34B-7C68-4FB0-82FC-AA005A138799}" type="parTrans" cxnId="{956AFE25-A0A4-47DA-97FB-FC1C6526B09E}">
      <dgm:prSet/>
      <dgm:spPr/>
      <dgm:t>
        <a:bodyPr/>
        <a:lstStyle/>
        <a:p>
          <a:endParaRPr lang="en-US"/>
        </a:p>
      </dgm:t>
    </dgm:pt>
    <dgm:pt modelId="{76C3020A-EFB3-43D4-A174-6A1316422605}" type="sibTrans" cxnId="{956AFE25-A0A4-47DA-97FB-FC1C6526B09E}">
      <dgm:prSet/>
      <dgm:spPr/>
      <dgm:t>
        <a:bodyPr/>
        <a:lstStyle/>
        <a:p>
          <a:endParaRPr lang="en-US"/>
        </a:p>
      </dgm:t>
    </dgm:pt>
    <dgm:pt modelId="{D1CABCA0-0089-495C-B2FA-4448CA8B9ED9}">
      <dgm:prSet phldrT="[Text]"/>
      <dgm:spPr/>
      <dgm:t>
        <a:bodyPr/>
        <a:lstStyle/>
        <a:p>
          <a:r>
            <a:rPr lang="en-US" dirty="0"/>
            <a:t>Vendor Engagement</a:t>
          </a:r>
        </a:p>
      </dgm:t>
    </dgm:pt>
    <dgm:pt modelId="{19D123C7-7968-4A45-906A-9DFAA92B921B}" type="parTrans" cxnId="{D25E29A0-F326-4B3E-B9C5-5E9912CAD7F0}">
      <dgm:prSet/>
      <dgm:spPr/>
    </dgm:pt>
    <dgm:pt modelId="{72D2C8A0-21E2-48CD-862D-D9D0BEEB0966}" type="sibTrans" cxnId="{D25E29A0-F326-4B3E-B9C5-5E9912CAD7F0}">
      <dgm:prSet/>
      <dgm:spPr/>
    </dgm:pt>
    <dgm:pt modelId="{D7B9BCBB-26E0-425B-AF35-2F0D73A1C53A}">
      <dgm:prSet phldrT="[Text]"/>
      <dgm:spPr/>
      <dgm:t>
        <a:bodyPr/>
        <a:lstStyle/>
        <a:p>
          <a:r>
            <a:rPr lang="en-US" dirty="0"/>
            <a:t>Builders &amp; Multifamily  </a:t>
          </a:r>
        </a:p>
      </dgm:t>
    </dgm:pt>
    <dgm:pt modelId="{CC14756E-2502-426A-8B31-60EEF1B2F9BA}" type="parTrans" cxnId="{07C90E93-BB21-48E1-A312-5DDE7044C6A8}">
      <dgm:prSet/>
      <dgm:spPr/>
    </dgm:pt>
    <dgm:pt modelId="{50ABA129-B13E-4009-991D-E9472F78B61B}" type="sibTrans" cxnId="{07C90E93-BB21-48E1-A312-5DDE7044C6A8}">
      <dgm:prSet/>
      <dgm:spPr/>
    </dgm:pt>
    <dgm:pt modelId="{80103CA5-53C6-4522-BE79-07A5A5CE9D2C}">
      <dgm:prSet phldrT="[Text]"/>
      <dgm:spPr/>
      <dgm:t>
        <a:bodyPr/>
        <a:lstStyle/>
        <a:p>
          <a:r>
            <a:rPr lang="en-US" dirty="0"/>
            <a:t>Electrify City Fleet</a:t>
          </a:r>
        </a:p>
      </dgm:t>
    </dgm:pt>
    <dgm:pt modelId="{35E11F12-9F36-46B5-BD16-84D022AC038F}" type="parTrans" cxnId="{15EB8AFF-1010-492D-A381-754805C1FCFD}">
      <dgm:prSet/>
      <dgm:spPr/>
    </dgm:pt>
    <dgm:pt modelId="{605B6D87-706A-47F0-900A-AC43BE4C4E19}" type="sibTrans" cxnId="{15EB8AFF-1010-492D-A381-754805C1FCFD}">
      <dgm:prSet/>
      <dgm:spPr/>
    </dgm:pt>
    <dgm:pt modelId="{3E7A5ECC-B63B-4D10-9AC1-867FD1A4DED4}" type="pres">
      <dgm:prSet presAssocID="{6CD81CBC-4AFC-40B8-BD1E-3715C622C970}" presName="cycle" presStyleCnt="0">
        <dgm:presLayoutVars>
          <dgm:chMax val="1"/>
          <dgm:dir/>
          <dgm:animLvl val="ctr"/>
          <dgm:resizeHandles val="exact"/>
        </dgm:presLayoutVars>
      </dgm:prSet>
      <dgm:spPr/>
      <dgm:t>
        <a:bodyPr/>
        <a:lstStyle/>
        <a:p>
          <a:endParaRPr lang="en-US"/>
        </a:p>
      </dgm:t>
    </dgm:pt>
    <dgm:pt modelId="{786EA88D-D85E-4C70-BAD6-03F834B32087}" type="pres">
      <dgm:prSet presAssocID="{9A02F79A-3B35-4334-BF3A-336B1D360506}" presName="centerShape" presStyleLbl="node0" presStyleIdx="0" presStyleCnt="1"/>
      <dgm:spPr/>
      <dgm:t>
        <a:bodyPr/>
        <a:lstStyle/>
        <a:p>
          <a:endParaRPr lang="en-US"/>
        </a:p>
      </dgm:t>
    </dgm:pt>
    <dgm:pt modelId="{2E18EC09-87E0-4D5D-A874-02DFDC8ABA9F}" type="pres">
      <dgm:prSet presAssocID="{9D9F84F6-FABA-47F7-9E1B-8B5E70C6EA17}" presName="parTrans" presStyleLbl="bgSibTrans2D1" presStyleIdx="0" presStyleCnt="6"/>
      <dgm:spPr/>
      <dgm:t>
        <a:bodyPr/>
        <a:lstStyle/>
        <a:p>
          <a:endParaRPr lang="en-US"/>
        </a:p>
      </dgm:t>
    </dgm:pt>
    <dgm:pt modelId="{F0FDF2C0-47A4-4FDB-A752-AF949F1DE8F6}" type="pres">
      <dgm:prSet presAssocID="{9AA90F57-EBBE-469B-BEA4-281E4AB84553}" presName="node" presStyleLbl="node1" presStyleIdx="0" presStyleCnt="6">
        <dgm:presLayoutVars>
          <dgm:bulletEnabled val="1"/>
        </dgm:presLayoutVars>
      </dgm:prSet>
      <dgm:spPr/>
      <dgm:t>
        <a:bodyPr/>
        <a:lstStyle/>
        <a:p>
          <a:endParaRPr lang="en-US"/>
        </a:p>
      </dgm:t>
    </dgm:pt>
    <dgm:pt modelId="{DE199480-A75D-4D77-97D9-BEE74ABDA610}" type="pres">
      <dgm:prSet presAssocID="{84503BE0-D73E-4CD7-94EC-F77B9BD19922}" presName="parTrans" presStyleLbl="bgSibTrans2D1" presStyleIdx="1" presStyleCnt="6"/>
      <dgm:spPr/>
      <dgm:t>
        <a:bodyPr/>
        <a:lstStyle/>
        <a:p>
          <a:endParaRPr lang="en-US"/>
        </a:p>
      </dgm:t>
    </dgm:pt>
    <dgm:pt modelId="{5CE12A77-08CC-48D1-85E1-F119DF2FCA23}" type="pres">
      <dgm:prSet presAssocID="{B771E8F1-D118-401A-9559-4E6987169D25}" presName="node" presStyleLbl="node1" presStyleIdx="1" presStyleCnt="6">
        <dgm:presLayoutVars>
          <dgm:bulletEnabled val="1"/>
        </dgm:presLayoutVars>
      </dgm:prSet>
      <dgm:spPr/>
      <dgm:t>
        <a:bodyPr/>
        <a:lstStyle/>
        <a:p>
          <a:endParaRPr lang="en-US"/>
        </a:p>
      </dgm:t>
    </dgm:pt>
    <dgm:pt modelId="{3AE63877-0D70-4206-AC17-B3D66DC1DF6C}" type="pres">
      <dgm:prSet presAssocID="{2826A34B-7C68-4FB0-82FC-AA005A138799}" presName="parTrans" presStyleLbl="bgSibTrans2D1" presStyleIdx="2" presStyleCnt="6"/>
      <dgm:spPr/>
      <dgm:t>
        <a:bodyPr/>
        <a:lstStyle/>
        <a:p>
          <a:endParaRPr lang="en-US"/>
        </a:p>
      </dgm:t>
    </dgm:pt>
    <dgm:pt modelId="{FDD522AB-F86A-4CF0-A6F3-1BF1E497C616}" type="pres">
      <dgm:prSet presAssocID="{BE7A1090-F9A7-4EFF-9DEA-074702451B85}" presName="node" presStyleLbl="node1" presStyleIdx="2" presStyleCnt="6">
        <dgm:presLayoutVars>
          <dgm:bulletEnabled val="1"/>
        </dgm:presLayoutVars>
      </dgm:prSet>
      <dgm:spPr/>
      <dgm:t>
        <a:bodyPr/>
        <a:lstStyle/>
        <a:p>
          <a:endParaRPr lang="en-US"/>
        </a:p>
      </dgm:t>
    </dgm:pt>
    <dgm:pt modelId="{C72F4A78-3EA8-4E11-A8BA-884C6E681CB8}" type="pres">
      <dgm:prSet presAssocID="{19D123C7-7968-4A45-906A-9DFAA92B921B}" presName="parTrans" presStyleLbl="bgSibTrans2D1" presStyleIdx="3" presStyleCnt="6"/>
      <dgm:spPr/>
    </dgm:pt>
    <dgm:pt modelId="{26C656C5-C2A4-46AF-8A51-EB5949F2F701}" type="pres">
      <dgm:prSet presAssocID="{D1CABCA0-0089-495C-B2FA-4448CA8B9ED9}" presName="node" presStyleLbl="node1" presStyleIdx="3" presStyleCnt="6">
        <dgm:presLayoutVars>
          <dgm:bulletEnabled val="1"/>
        </dgm:presLayoutVars>
      </dgm:prSet>
      <dgm:spPr/>
      <dgm:t>
        <a:bodyPr/>
        <a:lstStyle/>
        <a:p>
          <a:endParaRPr lang="en-US"/>
        </a:p>
      </dgm:t>
    </dgm:pt>
    <dgm:pt modelId="{3794E895-B996-4EA9-816B-1CE64468C569}" type="pres">
      <dgm:prSet presAssocID="{CC14756E-2502-426A-8B31-60EEF1B2F9BA}" presName="parTrans" presStyleLbl="bgSibTrans2D1" presStyleIdx="4" presStyleCnt="6"/>
      <dgm:spPr/>
    </dgm:pt>
    <dgm:pt modelId="{A7B73DFA-E72A-47B4-83FC-E87ECCDD140C}" type="pres">
      <dgm:prSet presAssocID="{D7B9BCBB-26E0-425B-AF35-2F0D73A1C53A}" presName="node" presStyleLbl="node1" presStyleIdx="4" presStyleCnt="6">
        <dgm:presLayoutVars>
          <dgm:bulletEnabled val="1"/>
        </dgm:presLayoutVars>
      </dgm:prSet>
      <dgm:spPr/>
      <dgm:t>
        <a:bodyPr/>
        <a:lstStyle/>
        <a:p>
          <a:endParaRPr lang="en-US"/>
        </a:p>
      </dgm:t>
    </dgm:pt>
    <dgm:pt modelId="{7075A840-D2F9-4CAD-947B-18C41783C920}" type="pres">
      <dgm:prSet presAssocID="{35E11F12-9F36-46B5-BD16-84D022AC038F}" presName="parTrans" presStyleLbl="bgSibTrans2D1" presStyleIdx="5" presStyleCnt="6"/>
      <dgm:spPr/>
    </dgm:pt>
    <dgm:pt modelId="{CC61C83B-552E-4CFE-92BF-143BD5ABDA77}" type="pres">
      <dgm:prSet presAssocID="{80103CA5-53C6-4522-BE79-07A5A5CE9D2C}" presName="node" presStyleLbl="node1" presStyleIdx="5" presStyleCnt="6">
        <dgm:presLayoutVars>
          <dgm:bulletEnabled val="1"/>
        </dgm:presLayoutVars>
      </dgm:prSet>
      <dgm:spPr/>
      <dgm:t>
        <a:bodyPr/>
        <a:lstStyle/>
        <a:p>
          <a:endParaRPr lang="en-US"/>
        </a:p>
      </dgm:t>
    </dgm:pt>
  </dgm:ptLst>
  <dgm:cxnLst>
    <dgm:cxn modelId="{26C8B424-25CA-47A1-A724-DF0E99EDB453}" srcId="{9A02F79A-3B35-4334-BF3A-336B1D360506}" destId="{9AA90F57-EBBE-469B-BEA4-281E4AB84553}" srcOrd="0" destOrd="0" parTransId="{9D9F84F6-FABA-47F7-9E1B-8B5E70C6EA17}" sibTransId="{79E3F8A4-E758-41FA-BB36-F0E27D0CD60E}"/>
    <dgm:cxn modelId="{094E586D-F76F-46F9-B627-472C40BD8330}" type="presOf" srcId="{9D9F84F6-FABA-47F7-9E1B-8B5E70C6EA17}" destId="{2E18EC09-87E0-4D5D-A874-02DFDC8ABA9F}" srcOrd="0" destOrd="0" presId="urn:microsoft.com/office/officeart/2005/8/layout/radial4"/>
    <dgm:cxn modelId="{A3AF6B08-E519-4449-AEB0-9B459303173E}" type="presOf" srcId="{CC14756E-2502-426A-8B31-60EEF1B2F9BA}" destId="{3794E895-B996-4EA9-816B-1CE64468C569}" srcOrd="0" destOrd="0" presId="urn:microsoft.com/office/officeart/2005/8/layout/radial4"/>
    <dgm:cxn modelId="{07C90E93-BB21-48E1-A312-5DDE7044C6A8}" srcId="{9A02F79A-3B35-4334-BF3A-336B1D360506}" destId="{D7B9BCBB-26E0-425B-AF35-2F0D73A1C53A}" srcOrd="4" destOrd="0" parTransId="{CC14756E-2502-426A-8B31-60EEF1B2F9BA}" sibTransId="{50ABA129-B13E-4009-991D-E9472F78B61B}"/>
    <dgm:cxn modelId="{956AFE25-A0A4-47DA-97FB-FC1C6526B09E}" srcId="{9A02F79A-3B35-4334-BF3A-336B1D360506}" destId="{BE7A1090-F9A7-4EFF-9DEA-074702451B85}" srcOrd="2" destOrd="0" parTransId="{2826A34B-7C68-4FB0-82FC-AA005A138799}" sibTransId="{76C3020A-EFB3-43D4-A174-6A1316422605}"/>
    <dgm:cxn modelId="{49ED2C78-FD0B-45D6-82A4-45F7995B9309}" type="presOf" srcId="{B771E8F1-D118-401A-9559-4E6987169D25}" destId="{5CE12A77-08CC-48D1-85E1-F119DF2FCA23}" srcOrd="0" destOrd="0" presId="urn:microsoft.com/office/officeart/2005/8/layout/radial4"/>
    <dgm:cxn modelId="{225FA9C7-CC28-4BEB-B413-FA184F8BA18C}" type="presOf" srcId="{BE7A1090-F9A7-4EFF-9DEA-074702451B85}" destId="{FDD522AB-F86A-4CF0-A6F3-1BF1E497C616}" srcOrd="0" destOrd="0" presId="urn:microsoft.com/office/officeart/2005/8/layout/radial4"/>
    <dgm:cxn modelId="{7346F79D-5173-4BF1-B00A-47CF8BE4F4D7}" type="presOf" srcId="{80103CA5-53C6-4522-BE79-07A5A5CE9D2C}" destId="{CC61C83B-552E-4CFE-92BF-143BD5ABDA77}" srcOrd="0" destOrd="0" presId="urn:microsoft.com/office/officeart/2005/8/layout/radial4"/>
    <dgm:cxn modelId="{BF01A614-834A-4DD4-B98F-0F77F75D96BD}" srcId="{6CD81CBC-4AFC-40B8-BD1E-3715C622C970}" destId="{9A02F79A-3B35-4334-BF3A-336B1D360506}" srcOrd="0" destOrd="0" parTransId="{CDB0402A-68C9-4DF1-98CF-9EAB08B89866}" sibTransId="{A79272FB-309C-46A0-9F3D-86560C238A11}"/>
    <dgm:cxn modelId="{6EFD73F0-F6E5-4F71-9C60-8F0F640E467F}" srcId="{9A02F79A-3B35-4334-BF3A-336B1D360506}" destId="{B771E8F1-D118-401A-9559-4E6987169D25}" srcOrd="1" destOrd="0" parTransId="{84503BE0-D73E-4CD7-94EC-F77B9BD19922}" sibTransId="{0712B242-C5A5-45D4-A478-5D6B08B9C178}"/>
    <dgm:cxn modelId="{C66EA3F0-656A-470B-8474-395513582665}" type="presOf" srcId="{9AA90F57-EBBE-469B-BEA4-281E4AB84553}" destId="{F0FDF2C0-47A4-4FDB-A752-AF949F1DE8F6}" srcOrd="0" destOrd="0" presId="urn:microsoft.com/office/officeart/2005/8/layout/radial4"/>
    <dgm:cxn modelId="{CDF94011-6628-46BB-8F8D-1464BAD5C6CB}" type="presOf" srcId="{35E11F12-9F36-46B5-BD16-84D022AC038F}" destId="{7075A840-D2F9-4CAD-947B-18C41783C920}" srcOrd="0" destOrd="0" presId="urn:microsoft.com/office/officeart/2005/8/layout/radial4"/>
    <dgm:cxn modelId="{15EB8AFF-1010-492D-A381-754805C1FCFD}" srcId="{9A02F79A-3B35-4334-BF3A-336B1D360506}" destId="{80103CA5-53C6-4522-BE79-07A5A5CE9D2C}" srcOrd="5" destOrd="0" parTransId="{35E11F12-9F36-46B5-BD16-84D022AC038F}" sibTransId="{605B6D87-706A-47F0-900A-AC43BE4C4E19}"/>
    <dgm:cxn modelId="{D25E29A0-F326-4B3E-B9C5-5E9912CAD7F0}" srcId="{9A02F79A-3B35-4334-BF3A-336B1D360506}" destId="{D1CABCA0-0089-495C-B2FA-4448CA8B9ED9}" srcOrd="3" destOrd="0" parTransId="{19D123C7-7968-4A45-906A-9DFAA92B921B}" sibTransId="{72D2C8A0-21E2-48CD-862D-D9D0BEEB0966}"/>
    <dgm:cxn modelId="{63EB9B62-0D94-424D-A293-EDCCBEE31259}" type="presOf" srcId="{D1CABCA0-0089-495C-B2FA-4448CA8B9ED9}" destId="{26C656C5-C2A4-46AF-8A51-EB5949F2F701}" srcOrd="0" destOrd="0" presId="urn:microsoft.com/office/officeart/2005/8/layout/radial4"/>
    <dgm:cxn modelId="{5518A67F-8187-42C2-8BAE-E89CCE7B1CC7}" type="presOf" srcId="{6CD81CBC-4AFC-40B8-BD1E-3715C622C970}" destId="{3E7A5ECC-B63B-4D10-9AC1-867FD1A4DED4}" srcOrd="0" destOrd="0" presId="urn:microsoft.com/office/officeart/2005/8/layout/radial4"/>
    <dgm:cxn modelId="{82D6F437-B45F-49E3-9090-1B0E113A9F08}" type="presOf" srcId="{D7B9BCBB-26E0-425B-AF35-2F0D73A1C53A}" destId="{A7B73DFA-E72A-47B4-83FC-E87ECCDD140C}" srcOrd="0" destOrd="0" presId="urn:microsoft.com/office/officeart/2005/8/layout/radial4"/>
    <dgm:cxn modelId="{10420C02-13EF-4C29-8228-611C2E3F4248}" type="presOf" srcId="{9A02F79A-3B35-4334-BF3A-336B1D360506}" destId="{786EA88D-D85E-4C70-BAD6-03F834B32087}" srcOrd="0" destOrd="0" presId="urn:microsoft.com/office/officeart/2005/8/layout/radial4"/>
    <dgm:cxn modelId="{64EC642A-677E-4B46-A0F6-D8AE265982C9}" type="presOf" srcId="{84503BE0-D73E-4CD7-94EC-F77B9BD19922}" destId="{DE199480-A75D-4D77-97D9-BEE74ABDA610}" srcOrd="0" destOrd="0" presId="urn:microsoft.com/office/officeart/2005/8/layout/radial4"/>
    <dgm:cxn modelId="{CAA3BFDD-60CE-49B9-849E-AAAA0EE37296}" type="presOf" srcId="{2826A34B-7C68-4FB0-82FC-AA005A138799}" destId="{3AE63877-0D70-4206-AC17-B3D66DC1DF6C}" srcOrd="0" destOrd="0" presId="urn:microsoft.com/office/officeart/2005/8/layout/radial4"/>
    <dgm:cxn modelId="{FE53CDAC-7A74-425F-A4B3-30522695A7D6}" type="presOf" srcId="{19D123C7-7968-4A45-906A-9DFAA92B921B}" destId="{C72F4A78-3EA8-4E11-A8BA-884C6E681CB8}" srcOrd="0" destOrd="0" presId="urn:microsoft.com/office/officeart/2005/8/layout/radial4"/>
    <dgm:cxn modelId="{845E0C6D-25F6-4F26-A18C-008448638DB4}" type="presParOf" srcId="{3E7A5ECC-B63B-4D10-9AC1-867FD1A4DED4}" destId="{786EA88D-D85E-4C70-BAD6-03F834B32087}" srcOrd="0" destOrd="0" presId="urn:microsoft.com/office/officeart/2005/8/layout/radial4"/>
    <dgm:cxn modelId="{1000CCB1-AC8A-43F7-A32A-C6EDF831528F}" type="presParOf" srcId="{3E7A5ECC-B63B-4D10-9AC1-867FD1A4DED4}" destId="{2E18EC09-87E0-4D5D-A874-02DFDC8ABA9F}" srcOrd="1" destOrd="0" presId="urn:microsoft.com/office/officeart/2005/8/layout/radial4"/>
    <dgm:cxn modelId="{C5AF85CF-1F04-4905-BA56-1C4C6F00350E}" type="presParOf" srcId="{3E7A5ECC-B63B-4D10-9AC1-867FD1A4DED4}" destId="{F0FDF2C0-47A4-4FDB-A752-AF949F1DE8F6}" srcOrd="2" destOrd="0" presId="urn:microsoft.com/office/officeart/2005/8/layout/radial4"/>
    <dgm:cxn modelId="{E2F524B1-3C40-4305-955A-D464ED79A450}" type="presParOf" srcId="{3E7A5ECC-B63B-4D10-9AC1-867FD1A4DED4}" destId="{DE199480-A75D-4D77-97D9-BEE74ABDA610}" srcOrd="3" destOrd="0" presId="urn:microsoft.com/office/officeart/2005/8/layout/radial4"/>
    <dgm:cxn modelId="{C50B839D-2452-4652-9493-556D86D68064}" type="presParOf" srcId="{3E7A5ECC-B63B-4D10-9AC1-867FD1A4DED4}" destId="{5CE12A77-08CC-48D1-85E1-F119DF2FCA23}" srcOrd="4" destOrd="0" presId="urn:microsoft.com/office/officeart/2005/8/layout/radial4"/>
    <dgm:cxn modelId="{CD97F127-9602-4430-A536-43A93511C8F5}" type="presParOf" srcId="{3E7A5ECC-B63B-4D10-9AC1-867FD1A4DED4}" destId="{3AE63877-0D70-4206-AC17-B3D66DC1DF6C}" srcOrd="5" destOrd="0" presId="urn:microsoft.com/office/officeart/2005/8/layout/radial4"/>
    <dgm:cxn modelId="{C8DDED27-7B9A-4646-94D8-70F23FC53828}" type="presParOf" srcId="{3E7A5ECC-B63B-4D10-9AC1-867FD1A4DED4}" destId="{FDD522AB-F86A-4CF0-A6F3-1BF1E497C616}" srcOrd="6" destOrd="0" presId="urn:microsoft.com/office/officeart/2005/8/layout/radial4"/>
    <dgm:cxn modelId="{37C3C4A3-B52F-4BF8-9C30-6FC730D9A77C}" type="presParOf" srcId="{3E7A5ECC-B63B-4D10-9AC1-867FD1A4DED4}" destId="{C72F4A78-3EA8-4E11-A8BA-884C6E681CB8}" srcOrd="7" destOrd="0" presId="urn:microsoft.com/office/officeart/2005/8/layout/radial4"/>
    <dgm:cxn modelId="{A9985DCB-48F2-4E44-AB29-ED3C063E9D17}" type="presParOf" srcId="{3E7A5ECC-B63B-4D10-9AC1-867FD1A4DED4}" destId="{26C656C5-C2A4-46AF-8A51-EB5949F2F701}" srcOrd="8" destOrd="0" presId="urn:microsoft.com/office/officeart/2005/8/layout/radial4"/>
    <dgm:cxn modelId="{E6BD8335-BEAE-4D26-BA8C-00F45A661170}" type="presParOf" srcId="{3E7A5ECC-B63B-4D10-9AC1-867FD1A4DED4}" destId="{3794E895-B996-4EA9-816B-1CE64468C569}" srcOrd="9" destOrd="0" presId="urn:microsoft.com/office/officeart/2005/8/layout/radial4"/>
    <dgm:cxn modelId="{69F6CE81-5CCE-4DB1-9BE6-4C78EDE736F4}" type="presParOf" srcId="{3E7A5ECC-B63B-4D10-9AC1-867FD1A4DED4}" destId="{A7B73DFA-E72A-47B4-83FC-E87ECCDD140C}" srcOrd="10" destOrd="0" presId="urn:microsoft.com/office/officeart/2005/8/layout/radial4"/>
    <dgm:cxn modelId="{5D31B931-90D7-4448-BDFF-95FE954FBF43}" type="presParOf" srcId="{3E7A5ECC-B63B-4D10-9AC1-867FD1A4DED4}" destId="{7075A840-D2F9-4CAD-947B-18C41783C920}" srcOrd="11" destOrd="0" presId="urn:microsoft.com/office/officeart/2005/8/layout/radial4"/>
    <dgm:cxn modelId="{D3677240-AD48-45A6-8B98-442AA9761EF3}" type="presParOf" srcId="{3E7A5ECC-B63B-4D10-9AC1-867FD1A4DED4}" destId="{CC61C83B-552E-4CFE-92BF-143BD5ABDA77}"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74F57-3BC2-48B1-B905-01C7DB42B152}">
      <dsp:nvSpPr>
        <dsp:cNvPr id="0" name=""/>
        <dsp:cNvSpPr/>
      </dsp:nvSpPr>
      <dsp:spPr>
        <a:xfrm>
          <a:off x="1340007" y="1911565"/>
          <a:ext cx="2021294" cy="1748501"/>
        </a:xfrm>
        <a:prstGeom prst="hexagon">
          <a:avLst>
            <a:gd name="adj" fmla="val 28570"/>
            <a:gd name="vf" fmla="val 11547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Current Mobility Challenges</a:t>
          </a:r>
        </a:p>
      </dsp:txBody>
      <dsp:txXfrm>
        <a:off x="1674964" y="2201316"/>
        <a:ext cx="1351380" cy="1168999"/>
      </dsp:txXfrm>
    </dsp:sp>
    <dsp:sp modelId="{0EDF1FBF-12E7-45EC-BFCF-70310FDEF705}">
      <dsp:nvSpPr>
        <dsp:cNvPr id="0" name=""/>
        <dsp:cNvSpPr/>
      </dsp:nvSpPr>
      <dsp:spPr>
        <a:xfrm>
          <a:off x="2605725" y="1075025"/>
          <a:ext cx="762628" cy="657105"/>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E1B5E7-A11A-4360-ACFD-4F271344E1C3}">
      <dsp:nvSpPr>
        <dsp:cNvPr id="0" name=""/>
        <dsp:cNvSpPr/>
      </dsp:nvSpPr>
      <dsp:spPr>
        <a:xfrm>
          <a:off x="1526197" y="321301"/>
          <a:ext cx="1656436" cy="1433012"/>
        </a:xfrm>
        <a:prstGeom prst="hexagon">
          <a:avLst>
            <a:gd name="adj" fmla="val 28570"/>
            <a:gd name="vf" fmla="val 11547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Costs and vehicle usage optimization</a:t>
          </a:r>
        </a:p>
      </dsp:txBody>
      <dsp:txXfrm>
        <a:off x="1800704" y="558782"/>
        <a:ext cx="1107422" cy="958050"/>
      </dsp:txXfrm>
    </dsp:sp>
    <dsp:sp modelId="{CD4F0790-B47B-4A14-AD7B-8153B4DB5D5B}">
      <dsp:nvSpPr>
        <dsp:cNvPr id="0" name=""/>
        <dsp:cNvSpPr/>
      </dsp:nvSpPr>
      <dsp:spPr>
        <a:xfrm>
          <a:off x="3495772" y="2303462"/>
          <a:ext cx="762628" cy="657105"/>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75C8D0-6C3D-4F2D-BEAC-0EBFA745952A}">
      <dsp:nvSpPr>
        <dsp:cNvPr id="0" name=""/>
        <dsp:cNvSpPr/>
      </dsp:nvSpPr>
      <dsp:spPr>
        <a:xfrm>
          <a:off x="3045342" y="1202699"/>
          <a:ext cx="1656436" cy="1433012"/>
        </a:xfrm>
        <a:prstGeom prst="hexagon">
          <a:avLst>
            <a:gd name="adj" fmla="val 28570"/>
            <a:gd name="vf" fmla="val 115470"/>
          </a:avLst>
        </a:prstGeom>
        <a:solidFill>
          <a:schemeClr val="accent5">
            <a:hueOff val="-1986775"/>
            <a:satOff val="7962"/>
            <a:lumOff val="172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Energy Independence </a:t>
          </a:r>
        </a:p>
      </dsp:txBody>
      <dsp:txXfrm>
        <a:off x="3319849" y="1440180"/>
        <a:ext cx="1107422" cy="958050"/>
      </dsp:txXfrm>
    </dsp:sp>
    <dsp:sp modelId="{576AB387-CBB8-40E1-A59E-AC12DDF4B584}">
      <dsp:nvSpPr>
        <dsp:cNvPr id="0" name=""/>
        <dsp:cNvSpPr/>
      </dsp:nvSpPr>
      <dsp:spPr>
        <a:xfrm>
          <a:off x="2877488" y="3690137"/>
          <a:ext cx="762628" cy="657105"/>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EB410D-2FC1-4A3F-8DF8-10183C336377}">
      <dsp:nvSpPr>
        <dsp:cNvPr id="0" name=""/>
        <dsp:cNvSpPr/>
      </dsp:nvSpPr>
      <dsp:spPr>
        <a:xfrm>
          <a:off x="3045342" y="2935427"/>
          <a:ext cx="1656436" cy="1433012"/>
        </a:xfrm>
        <a:prstGeom prst="hexagon">
          <a:avLst>
            <a:gd name="adj" fmla="val 28570"/>
            <a:gd name="vf" fmla="val 115470"/>
          </a:avLst>
        </a:prstGeom>
        <a:solidFill>
          <a:schemeClr val="accent5">
            <a:hueOff val="-3973551"/>
            <a:satOff val="15924"/>
            <a:lumOff val="345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Rate of Accidents </a:t>
          </a:r>
        </a:p>
      </dsp:txBody>
      <dsp:txXfrm>
        <a:off x="3319849" y="3172908"/>
        <a:ext cx="1107422" cy="958050"/>
      </dsp:txXfrm>
    </dsp:sp>
    <dsp:sp modelId="{A0794E54-7A8B-43CC-975C-C625994F15A5}">
      <dsp:nvSpPr>
        <dsp:cNvPr id="0" name=""/>
        <dsp:cNvSpPr/>
      </dsp:nvSpPr>
      <dsp:spPr>
        <a:xfrm>
          <a:off x="1343768" y="3834079"/>
          <a:ext cx="762628" cy="657105"/>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EDD438-D546-4298-91B8-1B5C0E786E25}">
      <dsp:nvSpPr>
        <dsp:cNvPr id="0" name=""/>
        <dsp:cNvSpPr/>
      </dsp:nvSpPr>
      <dsp:spPr>
        <a:xfrm>
          <a:off x="1526197" y="3817811"/>
          <a:ext cx="1656436" cy="1433012"/>
        </a:xfrm>
        <a:prstGeom prst="hexagon">
          <a:avLst>
            <a:gd name="adj" fmla="val 28570"/>
            <a:gd name="vf" fmla="val 115470"/>
          </a:avLst>
        </a:prstGeom>
        <a:solidFill>
          <a:schemeClr val="accent5">
            <a:hueOff val="-5960326"/>
            <a:satOff val="23887"/>
            <a:lumOff val="517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Congestion  &amp; Lost time </a:t>
          </a:r>
        </a:p>
      </dsp:txBody>
      <dsp:txXfrm>
        <a:off x="1800704" y="4055292"/>
        <a:ext cx="1107422" cy="958050"/>
      </dsp:txXfrm>
    </dsp:sp>
    <dsp:sp modelId="{9FE211D6-62E6-48D2-9CF1-DDF2D6596B2E}">
      <dsp:nvSpPr>
        <dsp:cNvPr id="0" name=""/>
        <dsp:cNvSpPr/>
      </dsp:nvSpPr>
      <dsp:spPr>
        <a:xfrm>
          <a:off x="439146" y="2606134"/>
          <a:ext cx="762628" cy="657105"/>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CA3416-B279-4E3A-A136-B16B1CAADBEB}">
      <dsp:nvSpPr>
        <dsp:cNvPr id="0" name=""/>
        <dsp:cNvSpPr/>
      </dsp:nvSpPr>
      <dsp:spPr>
        <a:xfrm>
          <a:off x="0" y="2936412"/>
          <a:ext cx="1656436" cy="1433012"/>
        </a:xfrm>
        <a:prstGeom prst="hexagon">
          <a:avLst>
            <a:gd name="adj" fmla="val 28570"/>
            <a:gd name="vf" fmla="val 115470"/>
          </a:avLst>
        </a:prstGeom>
        <a:solidFill>
          <a:schemeClr val="accent5">
            <a:hueOff val="-7947101"/>
            <a:satOff val="31849"/>
            <a:lumOff val="690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Pollution, GHGs, Health &amp; Sustainability </a:t>
          </a:r>
        </a:p>
      </dsp:txBody>
      <dsp:txXfrm>
        <a:off x="274507" y="3173893"/>
        <a:ext cx="1107422" cy="958050"/>
      </dsp:txXfrm>
    </dsp:sp>
    <dsp:sp modelId="{8CFAD933-58CD-425F-96CB-52785CAA903A}">
      <dsp:nvSpPr>
        <dsp:cNvPr id="0" name=""/>
        <dsp:cNvSpPr/>
      </dsp:nvSpPr>
      <dsp:spPr>
        <a:xfrm>
          <a:off x="0" y="1200727"/>
          <a:ext cx="1656436" cy="1433012"/>
        </a:xfrm>
        <a:prstGeom prst="hexagon">
          <a:avLst>
            <a:gd name="adj" fmla="val 28570"/>
            <a:gd name="vf" fmla="val 115470"/>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Use of land</a:t>
          </a:r>
        </a:p>
      </dsp:txBody>
      <dsp:txXfrm>
        <a:off x="274507" y="1438208"/>
        <a:ext cx="1107422" cy="958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EA88D-D85E-4C70-BAD6-03F834B32087}">
      <dsp:nvSpPr>
        <dsp:cNvPr id="0" name=""/>
        <dsp:cNvSpPr/>
      </dsp:nvSpPr>
      <dsp:spPr>
        <a:xfrm>
          <a:off x="3096025" y="2487136"/>
          <a:ext cx="2037549" cy="203754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a:t>Drive EV Adoption Rates </a:t>
          </a:r>
        </a:p>
      </dsp:txBody>
      <dsp:txXfrm>
        <a:off x="3394417" y="2785528"/>
        <a:ext cx="1440765" cy="1440765"/>
      </dsp:txXfrm>
    </dsp:sp>
    <dsp:sp modelId="{2E18EC09-87E0-4D5D-A874-02DFDC8ABA9F}">
      <dsp:nvSpPr>
        <dsp:cNvPr id="0" name=""/>
        <dsp:cNvSpPr/>
      </dsp:nvSpPr>
      <dsp:spPr>
        <a:xfrm rot="10800000">
          <a:off x="1029684" y="3215560"/>
          <a:ext cx="1952692" cy="580701"/>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0FDF2C0-47A4-4FDB-A752-AF949F1DE8F6}">
      <dsp:nvSpPr>
        <dsp:cNvPr id="0" name=""/>
        <dsp:cNvSpPr/>
      </dsp:nvSpPr>
      <dsp:spPr>
        <a:xfrm>
          <a:off x="316541" y="2935397"/>
          <a:ext cx="1426284" cy="114102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a:t>Install EV Charging Station </a:t>
          </a:r>
        </a:p>
      </dsp:txBody>
      <dsp:txXfrm>
        <a:off x="349961" y="2968817"/>
        <a:ext cx="1359444" cy="1074187"/>
      </dsp:txXfrm>
    </dsp:sp>
    <dsp:sp modelId="{DE199480-A75D-4D77-97D9-BEE74ABDA610}">
      <dsp:nvSpPr>
        <dsp:cNvPr id="0" name=""/>
        <dsp:cNvSpPr/>
      </dsp:nvSpPr>
      <dsp:spPr>
        <a:xfrm rot="12960000">
          <a:off x="1432423" y="1976056"/>
          <a:ext cx="1952692" cy="580701"/>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CE12A77-08CC-48D1-85E1-F119DF2FCA23}">
      <dsp:nvSpPr>
        <dsp:cNvPr id="0" name=""/>
        <dsp:cNvSpPr/>
      </dsp:nvSpPr>
      <dsp:spPr>
        <a:xfrm>
          <a:off x="905746" y="1122011"/>
          <a:ext cx="1426284" cy="114102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a:t>Promote &amp; Educate </a:t>
          </a:r>
        </a:p>
      </dsp:txBody>
      <dsp:txXfrm>
        <a:off x="939166" y="1155431"/>
        <a:ext cx="1359444" cy="1074187"/>
      </dsp:txXfrm>
    </dsp:sp>
    <dsp:sp modelId="{3AE63877-0D70-4206-AC17-B3D66DC1DF6C}">
      <dsp:nvSpPr>
        <dsp:cNvPr id="0" name=""/>
        <dsp:cNvSpPr/>
      </dsp:nvSpPr>
      <dsp:spPr>
        <a:xfrm rot="15120000">
          <a:off x="2486808" y="1210000"/>
          <a:ext cx="1952692" cy="580701"/>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DD522AB-F86A-4CF0-A6F3-1BF1E497C616}">
      <dsp:nvSpPr>
        <dsp:cNvPr id="0" name=""/>
        <dsp:cNvSpPr/>
      </dsp:nvSpPr>
      <dsp:spPr>
        <a:xfrm>
          <a:off x="2448304" y="1277"/>
          <a:ext cx="1426284" cy="114102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a:t>Incentives</a:t>
          </a:r>
        </a:p>
      </dsp:txBody>
      <dsp:txXfrm>
        <a:off x="2481724" y="34697"/>
        <a:ext cx="1359444" cy="1074187"/>
      </dsp:txXfrm>
    </dsp:sp>
    <dsp:sp modelId="{C72F4A78-3EA8-4E11-A8BA-884C6E681CB8}">
      <dsp:nvSpPr>
        <dsp:cNvPr id="0" name=""/>
        <dsp:cNvSpPr/>
      </dsp:nvSpPr>
      <dsp:spPr>
        <a:xfrm rot="17280000">
          <a:off x="3790099" y="1210000"/>
          <a:ext cx="1952692" cy="580701"/>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6C656C5-C2A4-46AF-8A51-EB5949F2F701}">
      <dsp:nvSpPr>
        <dsp:cNvPr id="0" name=""/>
        <dsp:cNvSpPr/>
      </dsp:nvSpPr>
      <dsp:spPr>
        <a:xfrm>
          <a:off x="4355010" y="1277"/>
          <a:ext cx="1426284" cy="114102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a:t>Vendor Engagement</a:t>
          </a:r>
        </a:p>
      </dsp:txBody>
      <dsp:txXfrm>
        <a:off x="4388430" y="34697"/>
        <a:ext cx="1359444" cy="1074187"/>
      </dsp:txXfrm>
    </dsp:sp>
    <dsp:sp modelId="{3794E895-B996-4EA9-816B-1CE64468C569}">
      <dsp:nvSpPr>
        <dsp:cNvPr id="0" name=""/>
        <dsp:cNvSpPr/>
      </dsp:nvSpPr>
      <dsp:spPr>
        <a:xfrm rot="19440000">
          <a:off x="4844484" y="1976056"/>
          <a:ext cx="1952692" cy="580701"/>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7B73DFA-E72A-47B4-83FC-E87ECCDD140C}">
      <dsp:nvSpPr>
        <dsp:cNvPr id="0" name=""/>
        <dsp:cNvSpPr/>
      </dsp:nvSpPr>
      <dsp:spPr>
        <a:xfrm>
          <a:off x="5897568" y="1122011"/>
          <a:ext cx="1426284" cy="114102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a:t>Builders &amp; Multifamily  </a:t>
          </a:r>
        </a:p>
      </dsp:txBody>
      <dsp:txXfrm>
        <a:off x="5930988" y="1155431"/>
        <a:ext cx="1359444" cy="1074187"/>
      </dsp:txXfrm>
    </dsp:sp>
    <dsp:sp modelId="{7075A840-D2F9-4CAD-947B-18C41783C920}">
      <dsp:nvSpPr>
        <dsp:cNvPr id="0" name=""/>
        <dsp:cNvSpPr/>
      </dsp:nvSpPr>
      <dsp:spPr>
        <a:xfrm>
          <a:off x="5247223" y="3215560"/>
          <a:ext cx="1952692" cy="580701"/>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C61C83B-552E-4CFE-92BF-143BD5ABDA77}">
      <dsp:nvSpPr>
        <dsp:cNvPr id="0" name=""/>
        <dsp:cNvSpPr/>
      </dsp:nvSpPr>
      <dsp:spPr>
        <a:xfrm>
          <a:off x="6486773" y="2935397"/>
          <a:ext cx="1426284" cy="114102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a:t>Electrify City Fleet</a:t>
          </a:r>
        </a:p>
      </dsp:txBody>
      <dsp:txXfrm>
        <a:off x="6520193" y="2968817"/>
        <a:ext cx="1359444" cy="1074187"/>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AE7DF3-482F-49F8-94D9-2ED299CDC3D4}" type="datetimeFigureOut">
              <a:rPr lang="en-US" smtClean="0"/>
              <a:pPr/>
              <a:t>10/25/2018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147483-2D47-4119-8A9C-18A65A1A7FD2}" type="slidenum">
              <a:rPr lang="en-US" smtClean="0"/>
              <a:pPr/>
              <a:t>‹#›</a:t>
            </a:fld>
            <a:endParaRPr lang="en-US"/>
          </a:p>
        </p:txBody>
      </p:sp>
    </p:spTree>
    <p:extLst>
      <p:ext uri="{BB962C8B-B14F-4D97-AF65-F5344CB8AC3E}">
        <p14:creationId xmlns:p14="http://schemas.microsoft.com/office/powerpoint/2010/main" val="1085519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D68A66-3A2F-40B4-BB23-9D466D810D4D}" type="datetimeFigureOut">
              <a:rPr lang="en-US" smtClean="0"/>
              <a:pPr/>
              <a:t>10/25/2018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6DA0A4-6ADF-4994-8563-A6A706FE48D1}" type="slidenum">
              <a:rPr lang="en-US" smtClean="0"/>
              <a:pPr/>
              <a:t>‹#›</a:t>
            </a:fld>
            <a:endParaRPr lang="en-US"/>
          </a:p>
        </p:txBody>
      </p:sp>
    </p:spTree>
    <p:extLst>
      <p:ext uri="{BB962C8B-B14F-4D97-AF65-F5344CB8AC3E}">
        <p14:creationId xmlns:p14="http://schemas.microsoft.com/office/powerpoint/2010/main" val="3911948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Current Mobility System</a:t>
            </a:r>
          </a:p>
          <a:p>
            <a:pPr marL="628650" lvl="1" indent="-171450">
              <a:buFont typeface="Arial" panose="020B0604020202020204" pitchFamily="34" charset="0"/>
              <a:buChar char="•"/>
            </a:pPr>
            <a:r>
              <a:rPr lang="en-US" dirty="0"/>
              <a:t>86% of Americans commute by car </a:t>
            </a:r>
          </a:p>
          <a:p>
            <a:pPr marL="171450" indent="-171450">
              <a:buFont typeface="Arial" panose="020B0604020202020204" pitchFamily="34" charset="0"/>
              <a:buChar char="•"/>
            </a:pPr>
            <a:r>
              <a:rPr lang="en-US" dirty="0"/>
              <a:t>Mobility Challenges </a:t>
            </a:r>
          </a:p>
          <a:p>
            <a:pPr marL="628650" lvl="1" indent="-171450">
              <a:buFont typeface="Arial" panose="020B0604020202020204" pitchFamily="34" charset="0"/>
              <a:buChar char="•"/>
            </a:pPr>
            <a:r>
              <a:rPr lang="en-US" dirty="0"/>
              <a:t>Expensive</a:t>
            </a:r>
          </a:p>
          <a:p>
            <a:pPr marL="1085850" lvl="2" indent="-171450">
              <a:buFont typeface="Arial" panose="020B0604020202020204" pitchFamily="34" charset="0"/>
              <a:buChar char="•"/>
            </a:pPr>
            <a:r>
              <a:rPr lang="en-US" dirty="0"/>
              <a:t>2</a:t>
            </a:r>
            <a:r>
              <a:rPr lang="en-US" baseline="30000" dirty="0"/>
              <a:t>nd</a:t>
            </a:r>
            <a:r>
              <a:rPr lang="en-US" dirty="0"/>
              <a:t> highlights expense for U.S. families </a:t>
            </a:r>
          </a:p>
          <a:p>
            <a:pPr marL="1085850" lvl="2" indent="-171450">
              <a:buFont typeface="Arial" panose="020B0604020202020204" pitchFamily="34" charset="0"/>
              <a:buChar char="•"/>
            </a:pPr>
            <a:r>
              <a:rPr lang="en-US" dirty="0"/>
              <a:t>Does anyone know how much the average cost to own a car is?</a:t>
            </a:r>
          </a:p>
          <a:p>
            <a:pPr marL="1543050" lvl="3" indent="-171450">
              <a:buFont typeface="Arial" panose="020B0604020202020204" pitchFamily="34" charset="0"/>
              <a:buChar char="•"/>
            </a:pPr>
            <a:r>
              <a:rPr lang="en-US" dirty="0"/>
              <a:t>Average total cost to own is $9,000 a year </a:t>
            </a:r>
          </a:p>
          <a:p>
            <a:pPr marL="628650" lvl="1" indent="-171450">
              <a:buFont typeface="Arial" panose="020B0604020202020204" pitchFamily="34" charset="0"/>
              <a:buChar char="•"/>
            </a:pPr>
            <a:r>
              <a:rPr lang="en-US" dirty="0"/>
              <a:t>Underutilized</a:t>
            </a:r>
          </a:p>
          <a:p>
            <a:pPr marL="1085850" lvl="2" indent="-171450">
              <a:buFont typeface="Arial" panose="020B0604020202020204" pitchFamily="34" charset="0"/>
              <a:buChar char="•"/>
            </a:pPr>
            <a:r>
              <a:rPr lang="en-US" dirty="0"/>
              <a:t>Vehicles sit idle 95% of the time </a:t>
            </a:r>
          </a:p>
          <a:p>
            <a:pPr marL="628650" lvl="1" indent="-171450">
              <a:buFont typeface="Arial" panose="020B0604020202020204" pitchFamily="34" charset="0"/>
              <a:buChar char="•"/>
            </a:pPr>
            <a:r>
              <a:rPr lang="en-US" dirty="0"/>
              <a:t>Energy Independence </a:t>
            </a:r>
          </a:p>
          <a:p>
            <a:pPr marL="1085850" lvl="2"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Accidents </a:t>
            </a:r>
          </a:p>
          <a:p>
            <a:pPr marL="1085850" lvl="2" indent="-171450">
              <a:buFont typeface="Arial" panose="020B0604020202020204" pitchFamily="34" charset="0"/>
              <a:buChar char="•"/>
            </a:pPr>
            <a:r>
              <a:rPr lang="en-US" dirty="0"/>
              <a:t>Automobile accidents kill over 1,000,000 people each year, 37,000 in the US alone </a:t>
            </a:r>
          </a:p>
          <a:p>
            <a:pPr marL="628650" lvl="1" indent="-171450">
              <a:buFont typeface="Arial" panose="020B0604020202020204" pitchFamily="34" charset="0"/>
              <a:buChar char="•"/>
            </a:pPr>
            <a:r>
              <a:rPr lang="en-US" dirty="0"/>
              <a:t>Congestion</a:t>
            </a:r>
          </a:p>
          <a:p>
            <a:pPr marL="1085850" lvl="2" indent="-171450">
              <a:buFont typeface="Arial" panose="020B0604020202020204" pitchFamily="34" charset="0"/>
              <a:buChar char="•"/>
            </a:pPr>
            <a:r>
              <a:rPr lang="en-US" dirty="0"/>
              <a:t>According to a study conducted by the Texas A&amp;M Transportation Institute Americans waste 42 hours a year stuck in traffic </a:t>
            </a:r>
          </a:p>
          <a:p>
            <a:pPr marL="1543050" lvl="3" indent="-171450">
              <a:buFont typeface="Arial" panose="020B0604020202020204" pitchFamily="34" charset="0"/>
              <a:buChar char="•"/>
            </a:pPr>
            <a:r>
              <a:rPr lang="en-US" dirty="0"/>
              <a:t>That cost the average motorist $960 in wasted time and fuel </a:t>
            </a:r>
          </a:p>
          <a:p>
            <a:pPr marL="1085850" lvl="2" indent="-171450">
              <a:buFont typeface="Arial" panose="020B0604020202020204" pitchFamily="34" charset="0"/>
              <a:buChar char="•"/>
            </a:pPr>
            <a:r>
              <a:rPr lang="en-US" dirty="0"/>
              <a:t>The Chicago area is not immune to congestion – I probably don’t need to discuss this very much </a:t>
            </a:r>
          </a:p>
          <a:p>
            <a:pPr marL="628650" lvl="1" indent="-171450">
              <a:buFont typeface="Arial" panose="020B0604020202020204" pitchFamily="34" charset="0"/>
              <a:buChar char="•"/>
            </a:pPr>
            <a:r>
              <a:rPr lang="en-US" dirty="0"/>
              <a:t>Pollution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American Lung Association estimates that for every gallon of gas consumed there is a $1.15 in health and climate change costs.  </a:t>
            </a:r>
          </a:p>
          <a:p>
            <a:pPr marL="628650" lvl="1" indent="-171450">
              <a:buFont typeface="Arial" panose="020B0604020202020204" pitchFamily="34" charset="0"/>
              <a:buChar char="•"/>
            </a:pPr>
            <a:r>
              <a:rPr lang="en-US" dirty="0"/>
              <a:t>Poor use of Land</a:t>
            </a:r>
          </a:p>
          <a:p>
            <a:pPr marL="1085850" lvl="2" indent="-171450">
              <a:buFont typeface="Arial" panose="020B0604020202020204" pitchFamily="34" charset="0"/>
              <a:buChar char="•"/>
            </a:pPr>
            <a:r>
              <a:rPr lang="en-US" dirty="0"/>
              <a:t>We have over 1 Billion parking spaces in the US</a:t>
            </a:r>
          </a:p>
          <a:p>
            <a:endParaRPr lang="en-US" dirty="0"/>
          </a:p>
        </p:txBody>
      </p:sp>
      <p:sp>
        <p:nvSpPr>
          <p:cNvPr id="4" name="Slide Number Placeholder 3"/>
          <p:cNvSpPr>
            <a:spLocks noGrp="1"/>
          </p:cNvSpPr>
          <p:nvPr>
            <p:ph type="sldNum" sz="quarter" idx="5"/>
          </p:nvPr>
        </p:nvSpPr>
        <p:spPr/>
        <p:txBody>
          <a:bodyPr/>
          <a:lstStyle/>
          <a:p>
            <a:fld id="{146DA0A4-6ADF-4994-8563-A6A706FE48D1}" type="slidenum">
              <a:rPr lang="en-US" smtClean="0"/>
              <a:pPr/>
              <a:t>1</a:t>
            </a:fld>
            <a:endParaRPr lang="en-US"/>
          </a:p>
        </p:txBody>
      </p:sp>
    </p:spTree>
    <p:extLst>
      <p:ext uri="{BB962C8B-B14F-4D97-AF65-F5344CB8AC3E}">
        <p14:creationId xmlns:p14="http://schemas.microsoft.com/office/powerpoint/2010/main" val="1742134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Planning and Market Barriers </a:t>
            </a:r>
          </a:p>
          <a:p>
            <a:pPr marL="628650" lvl="1" indent="-171450">
              <a:buFont typeface="Arial" panose="020B0604020202020204" pitchFamily="34" charset="0"/>
              <a:buChar char="•"/>
            </a:pPr>
            <a:r>
              <a:rPr lang="en-US" dirty="0"/>
              <a:t>This is based on am EV Expansion Strategy that I put together for Highland Park in 2012</a:t>
            </a:r>
          </a:p>
          <a:p>
            <a:pPr marL="1085850" lvl="2" indent="-171450">
              <a:buFont typeface="Arial" panose="020B0604020202020204" pitchFamily="34" charset="0"/>
              <a:buChar char="•"/>
            </a:pPr>
            <a:r>
              <a:rPr lang="en-US" dirty="0"/>
              <a:t>Install Charge Station - Showed leadership by installing a charge station</a:t>
            </a:r>
          </a:p>
          <a:p>
            <a:pPr marL="1543050" lvl="3" indent="-171450">
              <a:buFont typeface="Arial" panose="020B0604020202020204" pitchFamily="34" charset="0"/>
              <a:buChar char="•"/>
            </a:pPr>
            <a:r>
              <a:rPr lang="en-US" dirty="0"/>
              <a:t>Took a regional approach and worked with other municipalities </a:t>
            </a:r>
          </a:p>
          <a:p>
            <a:pPr marL="2000250" lvl="4" indent="-171450">
              <a:buFont typeface="Arial" panose="020B0604020202020204" pitchFamily="34" charset="0"/>
              <a:buChar char="•"/>
            </a:pPr>
            <a:r>
              <a:rPr lang="en-US" dirty="0"/>
              <a:t>Allowed for a piggy back option so additional municipalities can add chargers </a:t>
            </a:r>
          </a:p>
          <a:p>
            <a:pPr marL="1085850" lvl="2" indent="-171450">
              <a:buFont typeface="Arial" panose="020B0604020202020204" pitchFamily="34" charset="0"/>
              <a:buChar char="•"/>
            </a:pPr>
            <a:r>
              <a:rPr lang="en-US" dirty="0"/>
              <a:t>Promoted &amp; Educate </a:t>
            </a:r>
          </a:p>
          <a:p>
            <a:pPr marL="1543050" lvl="3" indent="-171450">
              <a:buFont typeface="Arial" panose="020B0604020202020204" pitchFamily="34" charset="0"/>
              <a:buChar char="•"/>
            </a:pPr>
            <a:r>
              <a:rPr lang="en-US" dirty="0"/>
              <a:t>Provide resources in community newsletters, website, press releases, ribbon cutting, etc.  </a:t>
            </a:r>
          </a:p>
          <a:p>
            <a:pPr marL="1543050" lvl="3" indent="-171450">
              <a:buFont typeface="Arial" panose="020B0604020202020204" pitchFamily="34" charset="0"/>
              <a:buChar char="•"/>
            </a:pPr>
            <a:r>
              <a:rPr lang="en-US" dirty="0"/>
              <a:t>Educate staff </a:t>
            </a:r>
          </a:p>
          <a:p>
            <a:pPr marL="1085850" lvl="2" indent="-171450">
              <a:buFont typeface="Arial" panose="020B0604020202020204" pitchFamily="34" charset="0"/>
              <a:buChar char="•"/>
            </a:pPr>
            <a:r>
              <a:rPr lang="en-US" dirty="0"/>
              <a:t>Provide Incentives </a:t>
            </a:r>
          </a:p>
          <a:p>
            <a:pPr marL="1543050" lvl="3" indent="-171450">
              <a:buFont typeface="Arial" panose="020B0604020202020204" pitchFamily="34" charset="0"/>
              <a:buChar char="•"/>
            </a:pPr>
            <a:r>
              <a:rPr lang="en-US" dirty="0"/>
              <a:t>Consider things like tiered vehicle registration pricing </a:t>
            </a:r>
          </a:p>
          <a:p>
            <a:pPr marL="1543050" lvl="3" indent="-171450">
              <a:buFont typeface="Arial" panose="020B0604020202020204" pitchFamily="34" charset="0"/>
              <a:buChar char="•"/>
            </a:pPr>
            <a:r>
              <a:rPr lang="en-US" dirty="0"/>
              <a:t>Perhaps workplace charging for employees </a:t>
            </a:r>
          </a:p>
          <a:p>
            <a:pPr marL="1085850" lvl="2" indent="-171450">
              <a:buFont typeface="Arial" panose="020B0604020202020204" pitchFamily="34" charset="0"/>
              <a:buChar char="•"/>
            </a:pPr>
            <a:r>
              <a:rPr lang="en-US" dirty="0"/>
              <a:t>Vendor Engagement</a:t>
            </a:r>
          </a:p>
          <a:p>
            <a:pPr marL="1543050" lvl="3" indent="-171450">
              <a:buFont typeface="Arial" panose="020B0604020202020204" pitchFamily="34" charset="0"/>
              <a:buChar char="•"/>
            </a:pPr>
            <a:r>
              <a:rPr lang="en-US" dirty="0"/>
              <a:t>Encourage vendors to go electric </a:t>
            </a:r>
          </a:p>
          <a:p>
            <a:pPr marL="1543050" lvl="3" indent="-171450">
              <a:buFont typeface="Arial" panose="020B0604020202020204" pitchFamily="34" charset="0"/>
              <a:buChar char="•"/>
            </a:pPr>
            <a:r>
              <a:rPr lang="en-US" dirty="0"/>
              <a:t>Add language to RFPs </a:t>
            </a:r>
          </a:p>
          <a:p>
            <a:pPr marL="1085850" lvl="2" indent="-171450">
              <a:buFont typeface="Arial" panose="020B0604020202020204" pitchFamily="34" charset="0"/>
              <a:buChar char="•"/>
            </a:pPr>
            <a:r>
              <a:rPr lang="en-US" dirty="0"/>
              <a:t>Builders and Multifamily </a:t>
            </a:r>
          </a:p>
          <a:p>
            <a:pPr marL="1543050" lvl="3" indent="-171450">
              <a:buFont typeface="Arial" panose="020B0604020202020204" pitchFamily="34" charset="0"/>
              <a:buChar char="•"/>
            </a:pPr>
            <a:r>
              <a:rPr lang="en-US" dirty="0"/>
              <a:t>Consider policies to get charging in new and multifamily buildings </a:t>
            </a:r>
          </a:p>
          <a:p>
            <a:pPr marL="1085850" lvl="2" indent="-171450">
              <a:buFont typeface="Arial" panose="020B0604020202020204" pitchFamily="34" charset="0"/>
              <a:buChar char="•"/>
            </a:pPr>
            <a:r>
              <a:rPr lang="en-US" dirty="0"/>
              <a:t>Electrify City Fleet </a:t>
            </a:r>
          </a:p>
          <a:p>
            <a:pPr marL="1543050" lvl="3" indent="-171450">
              <a:buFont typeface="Arial" panose="020B0604020202020204" pitchFamily="34" charset="0"/>
              <a:buChar char="•"/>
            </a:pPr>
            <a:r>
              <a:rPr lang="en-US" dirty="0"/>
              <a:t>Run a pilot </a:t>
            </a:r>
          </a:p>
          <a:p>
            <a:pPr marL="2000250" lvl="4" indent="-171450">
              <a:buFont typeface="Arial" panose="020B0604020202020204" pitchFamily="34" charset="0"/>
              <a:buChar char="•"/>
            </a:pPr>
            <a:r>
              <a:rPr lang="en-US" dirty="0"/>
              <a:t>We learn the real-world experiences when we run pilots </a:t>
            </a:r>
          </a:p>
          <a:p>
            <a:pPr marL="1543050" lvl="3" indent="-171450">
              <a:buFont typeface="Arial" panose="020B0604020202020204" pitchFamily="34" charset="0"/>
              <a:buChar char="•"/>
            </a:pPr>
            <a:r>
              <a:rPr lang="en-US" dirty="0"/>
              <a:t>Look at life cycle costs rather than up front costs </a:t>
            </a:r>
          </a:p>
          <a:p>
            <a:pPr marL="1085850" lvl="2" indent="-171450">
              <a:buFont typeface="Arial" panose="020B0604020202020204" pitchFamily="34" charset="0"/>
              <a:buChar char="•"/>
            </a:pPr>
            <a:r>
              <a:rPr lang="en-US" dirty="0"/>
              <a:t>Results</a:t>
            </a:r>
          </a:p>
          <a:p>
            <a:pPr marL="1543050" lvl="3" indent="-171450">
              <a:buFont typeface="Arial" panose="020B0604020202020204" pitchFamily="34" charset="0"/>
              <a:buChar char="•"/>
            </a:pPr>
            <a:r>
              <a:rPr lang="en-US" dirty="0"/>
              <a:t>Three-fold growth in Chargers and EVs in Highland Park</a:t>
            </a:r>
          </a:p>
          <a:p>
            <a:pPr marL="1543050" lvl="3" indent="-171450">
              <a:buFont typeface="Arial" panose="020B0604020202020204" pitchFamily="34" charset="0"/>
              <a:buChar char="•"/>
            </a:pPr>
            <a:r>
              <a:rPr lang="en-US" dirty="0"/>
              <a:t>Honorable mention in the US Conference of Mayors – Climate Protection Award </a:t>
            </a:r>
          </a:p>
          <a:p>
            <a:pPr marL="1543050" lvl="3" indent="-171450">
              <a:buFont typeface="Arial" panose="020B0604020202020204" pitchFamily="34" charset="0"/>
              <a:buChar char="•"/>
            </a:pPr>
            <a:r>
              <a:rPr lang="en-US" dirty="0"/>
              <a:t>Bronze in the Institute for Supply Management Sustainability Award</a:t>
            </a:r>
          </a:p>
          <a:p>
            <a:pPr marL="1543050" lvl="3" indent="-171450">
              <a:buFont typeface="Arial" panose="020B0604020202020204" pitchFamily="34" charset="0"/>
              <a:buChar char="•"/>
            </a:pPr>
            <a:r>
              <a:rPr lang="en-US" dirty="0"/>
              <a:t>Saw Tesla open a showroom in Highland Park </a:t>
            </a:r>
          </a:p>
          <a:p>
            <a:pPr marL="2000250" lvl="4" indent="-171450">
              <a:buFont typeface="Arial" panose="020B0604020202020204" pitchFamily="34" charset="0"/>
              <a:buChar char="•"/>
            </a:pPr>
            <a:r>
              <a:rPr lang="en-US" dirty="0"/>
              <a:t>It can positively impact business </a:t>
            </a:r>
          </a:p>
          <a:p>
            <a:pPr marL="1085850" lvl="2" indent="-171450">
              <a:buFont typeface="Arial" panose="020B0604020202020204" pitchFamily="34" charset="0"/>
              <a:buChar char="•"/>
            </a:pPr>
            <a:endParaRPr lang="en-US" dirty="0"/>
          </a:p>
          <a:p>
            <a:pPr marL="1543050" lvl="3" indent="-171450">
              <a:buFont typeface="Arial" panose="020B0604020202020204" pitchFamily="34" charset="0"/>
              <a:buChar char="•"/>
            </a:pPr>
            <a:endParaRPr lang="en-US" dirty="0"/>
          </a:p>
          <a:p>
            <a:pPr marL="1543050" lvl="3"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46DA0A4-6ADF-4994-8563-A6A706FE48D1}" type="slidenum">
              <a:rPr lang="en-US" smtClean="0"/>
              <a:pPr/>
              <a:t>10</a:t>
            </a:fld>
            <a:endParaRPr lang="en-US"/>
          </a:p>
        </p:txBody>
      </p:sp>
    </p:spTree>
    <p:extLst>
      <p:ext uri="{BB962C8B-B14F-4D97-AF65-F5344CB8AC3E}">
        <p14:creationId xmlns:p14="http://schemas.microsoft.com/office/powerpoint/2010/main" val="303753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Global Trends </a:t>
            </a:r>
          </a:p>
          <a:p>
            <a:pPr marL="628650" lvl="1" indent="-171450">
              <a:buFont typeface="Arial" panose="020B0604020202020204" pitchFamily="34" charset="0"/>
              <a:buChar char="•"/>
            </a:pPr>
            <a:r>
              <a:rPr lang="en-US" dirty="0"/>
              <a:t>Emerging Sustainability Policies</a:t>
            </a:r>
          </a:p>
          <a:p>
            <a:pPr marL="1085850" lvl="2" indent="-171450">
              <a:buFont typeface="Arial" panose="020B0604020202020204" pitchFamily="34" charset="0"/>
              <a:buChar char="•"/>
            </a:pPr>
            <a:r>
              <a:rPr lang="en-US" dirty="0"/>
              <a:t>Air quality is a growing concern in cities because of human health impacts </a:t>
            </a:r>
          </a:p>
          <a:p>
            <a:pPr marL="1543050" lvl="3" indent="-171450">
              <a:buFont typeface="Arial" panose="020B0604020202020204" pitchFamily="34" charset="0"/>
              <a:buChar char="•"/>
            </a:pPr>
            <a:r>
              <a:rPr lang="en-US" dirty="0"/>
              <a:t>Cities are introducing policies that favor low emissions vehicles </a:t>
            </a:r>
          </a:p>
          <a:p>
            <a:pPr marL="2000250" lvl="4" indent="-171450">
              <a:buFont typeface="Arial" panose="020B0604020202020204" pitchFamily="34" charset="0"/>
              <a:buChar char="•"/>
            </a:pPr>
            <a:r>
              <a:rPr lang="en-US" dirty="0"/>
              <a:t>Low-emissions zones are defined as areas where access by some polluting vehicles is restricted </a:t>
            </a:r>
          </a:p>
          <a:p>
            <a:pPr marL="2000250" lvl="4" indent="-171450">
              <a:buFont typeface="Arial" panose="020B0604020202020204" pitchFamily="34" charset="0"/>
              <a:buChar char="•"/>
            </a:pPr>
            <a:r>
              <a:rPr lang="en-US" dirty="0"/>
              <a:t>Over 200 cities and towns operate or are preparing low emissions zones</a:t>
            </a:r>
          </a:p>
          <a:p>
            <a:pPr marL="2000250" lvl="4" indent="-171450">
              <a:buFont typeface="Arial" panose="020B0604020202020204" pitchFamily="34" charset="0"/>
              <a:buChar char="•"/>
            </a:pPr>
            <a:r>
              <a:rPr lang="en-US" dirty="0"/>
              <a:t>Seattle Airport requires ride sharing vehicles to get 45 miles per gallon or greater to pickup passengers </a:t>
            </a:r>
          </a:p>
          <a:p>
            <a:pPr marL="628650" lvl="1" indent="-171450">
              <a:buFont typeface="Arial" panose="020B0604020202020204" pitchFamily="34" charset="0"/>
              <a:buChar char="•"/>
            </a:pPr>
            <a:r>
              <a:rPr lang="en-US" dirty="0"/>
              <a:t>Urbanization </a:t>
            </a:r>
          </a:p>
          <a:p>
            <a:pPr marL="1085850" lvl="2" indent="-171450">
              <a:buFont typeface="Arial" panose="020B0604020202020204" pitchFamily="34" charset="0"/>
              <a:buChar char="•"/>
            </a:pPr>
            <a:r>
              <a:rPr lang="en-US" dirty="0"/>
              <a:t>By 2030, 60% of global population will live in cities.  </a:t>
            </a:r>
          </a:p>
          <a:p>
            <a:pPr marL="1085850" lvl="2" indent="-171450">
              <a:buFont typeface="Arial" panose="020B0604020202020204" pitchFamily="34" charset="0"/>
              <a:buChar char="•"/>
            </a:pPr>
            <a:r>
              <a:rPr lang="en-US" dirty="0"/>
              <a:t>More people, more vehicles &amp; more stressed infrastructure. </a:t>
            </a:r>
          </a:p>
          <a:p>
            <a:pPr marL="1085850" lvl="2" indent="-171450">
              <a:buFont typeface="Arial" panose="020B0604020202020204" pitchFamily="34" charset="0"/>
              <a:buChar char="•"/>
            </a:pPr>
            <a:r>
              <a:rPr lang="en-US" dirty="0"/>
              <a:t>Solutions will need to be found </a:t>
            </a:r>
          </a:p>
          <a:p>
            <a:pPr marL="628650" lvl="1" indent="-171450">
              <a:buFont typeface="Arial" panose="020B0604020202020204" pitchFamily="34" charset="0"/>
              <a:buChar char="•"/>
            </a:pPr>
            <a:r>
              <a:rPr lang="en-US" dirty="0"/>
              <a:t>Changing priorities</a:t>
            </a:r>
          </a:p>
          <a:p>
            <a:pPr marL="1085850" lvl="2" indent="-171450">
              <a:buFont typeface="Arial" panose="020B0604020202020204" pitchFamily="34" charset="0"/>
              <a:buChar char="•"/>
            </a:pPr>
            <a:r>
              <a:rPr lang="en-US" dirty="0"/>
              <a:t>Let me see a show of hands – how many people raced out to get their drivers license at the age of 16?</a:t>
            </a:r>
          </a:p>
          <a:p>
            <a:pPr marL="1543050" lvl="3" indent="-171450">
              <a:buFont typeface="Arial" panose="020B0604020202020204" pitchFamily="34" charset="0"/>
              <a:buChar char="•"/>
            </a:pPr>
            <a:r>
              <a:rPr lang="en-US" dirty="0"/>
              <a:t>When I ask this question in a class of college students, you only see half of the hands go up. </a:t>
            </a:r>
          </a:p>
          <a:p>
            <a:pPr marL="1085850" lvl="2" indent="-171450">
              <a:buFont typeface="Arial" panose="020B0604020202020204" pitchFamily="34" charset="0"/>
              <a:buChar char="•"/>
            </a:pPr>
            <a:r>
              <a:rPr lang="en-US" dirty="0"/>
              <a:t>Fewer 16-year old’s are getting their drivers license </a:t>
            </a:r>
          </a:p>
          <a:p>
            <a:pPr marL="1543050" lvl="3" indent="-171450">
              <a:buFont typeface="Arial" panose="020B0604020202020204" pitchFamily="34" charset="0"/>
              <a:buChar char="•"/>
            </a:pPr>
            <a:r>
              <a:rPr lang="en-US" dirty="0"/>
              <a:t>85.3% of high school seniors had their drivers license in 1996</a:t>
            </a:r>
          </a:p>
          <a:p>
            <a:pPr marL="1543050" lvl="3" indent="-171450">
              <a:buFont typeface="Arial" panose="020B0604020202020204" pitchFamily="34" charset="0"/>
              <a:buChar char="•"/>
            </a:pPr>
            <a:r>
              <a:rPr lang="en-US" dirty="0"/>
              <a:t>71.5% of high school seniors had their drivers license in 2015 </a:t>
            </a:r>
          </a:p>
          <a:p>
            <a:pPr marL="2000250" lvl="4" indent="-171450">
              <a:buFont typeface="Arial" panose="020B0604020202020204" pitchFamily="34" charset="0"/>
              <a:buChar char="•"/>
            </a:pPr>
            <a:r>
              <a:rPr lang="en-US" dirty="0"/>
              <a:t>As ride sharing services improve, we may see a getting a license become an even lower priority </a:t>
            </a:r>
          </a:p>
          <a:p>
            <a:pPr marL="628650" lvl="1" indent="-171450">
              <a:buFont typeface="Arial" panose="020B0604020202020204" pitchFamily="34" charset="0"/>
              <a:buChar char="•"/>
            </a:pPr>
            <a:r>
              <a:rPr lang="en-US" dirty="0"/>
              <a:t>Consumer preferences </a:t>
            </a:r>
          </a:p>
          <a:p>
            <a:pPr marL="1085850" lvl="2" indent="-171450">
              <a:buFont typeface="Arial" panose="020B0604020202020204" pitchFamily="34" charset="0"/>
              <a:buChar char="•"/>
            </a:pPr>
            <a:r>
              <a:rPr lang="en-US" dirty="0"/>
              <a:t>Ride sharing services came out of nowhere and are growing rapidly – Lyft is growing at 40% year over year </a:t>
            </a:r>
          </a:p>
          <a:p>
            <a:pPr marL="1085850" lvl="2" indent="-171450">
              <a:buFont typeface="Arial" panose="020B0604020202020204" pitchFamily="34" charset="0"/>
              <a:buChar char="•"/>
            </a:pPr>
            <a:r>
              <a:rPr lang="en-US" dirty="0"/>
              <a:t>By mid 2016 $21 billion had been invested </a:t>
            </a:r>
          </a:p>
          <a:p>
            <a:pPr marL="628650" lvl="1" indent="-171450">
              <a:buFont typeface="Arial" panose="020B0604020202020204" pitchFamily="34" charset="0"/>
              <a:buChar char="•"/>
            </a:pPr>
            <a:r>
              <a:rPr lang="en-US" dirty="0"/>
              <a:t>Emerging technologies </a:t>
            </a:r>
          </a:p>
          <a:p>
            <a:pPr marL="1085850" lvl="2" indent="-171450">
              <a:buFont typeface="Arial" panose="020B0604020202020204" pitchFamily="34" charset="0"/>
              <a:buChar char="•"/>
            </a:pPr>
            <a:r>
              <a:rPr lang="en-US" dirty="0"/>
              <a:t>60% rise in EV’s globally in 2015 compared to 2011</a:t>
            </a:r>
          </a:p>
          <a:p>
            <a:pPr marL="1085850" lvl="2" indent="-171450">
              <a:buFont typeface="Arial" panose="020B0604020202020204" pitchFamily="34" charset="0"/>
              <a:buChar char="•"/>
            </a:pPr>
            <a:r>
              <a:rPr lang="en-US" dirty="0"/>
              <a:t>Average price of Li-ion battery packs dropped 65% between 2010-2015</a:t>
            </a:r>
          </a:p>
          <a:p>
            <a:pPr marL="1543050" lvl="3" indent="-171450">
              <a:buFont typeface="Arial" panose="020B0604020202020204" pitchFamily="34" charset="0"/>
              <a:buChar char="•"/>
            </a:pPr>
            <a:r>
              <a:rPr lang="en-US" dirty="0" err="1"/>
              <a:t>Proces</a:t>
            </a:r>
            <a:r>
              <a:rPr lang="en-US" dirty="0"/>
              <a:t> are now around $200 a kWh</a:t>
            </a:r>
          </a:p>
          <a:p>
            <a:pPr marL="1543050" lvl="3" indent="-171450">
              <a:buFont typeface="Arial" panose="020B0604020202020204" pitchFamily="34" charset="0"/>
              <a:buChar char="•"/>
            </a:pPr>
            <a:r>
              <a:rPr lang="en-US" dirty="0"/>
              <a:t>Perfect example of </a:t>
            </a:r>
            <a:r>
              <a:rPr lang="en-US" dirty="0" err="1"/>
              <a:t>moores</a:t>
            </a:r>
            <a:r>
              <a:rPr lang="en-US" dirty="0"/>
              <a:t> law </a:t>
            </a:r>
          </a:p>
          <a:p>
            <a:pPr marL="1085850" lvl="2" indent="-171450">
              <a:buFont typeface="Arial" panose="020B0604020202020204" pitchFamily="34" charset="0"/>
              <a:buChar char="•"/>
            </a:pPr>
            <a:r>
              <a:rPr lang="en-US" dirty="0"/>
              <a:t>By 2025 EVs should be the same price as ICE without incentives </a:t>
            </a:r>
          </a:p>
          <a:p>
            <a:pPr marL="1543050" lvl="3" indent="-171450">
              <a:buFont typeface="Arial" panose="020B0604020202020204" pitchFamily="34" charset="0"/>
              <a:buChar char="•"/>
            </a:pPr>
            <a:r>
              <a:rPr lang="en-US" dirty="0"/>
              <a:t>Total cost to own an EV can be less right now for some applications such as ride sharing </a:t>
            </a:r>
          </a:p>
          <a:p>
            <a:pPr marL="1085850" lvl="2" indent="-171450">
              <a:buFont typeface="Arial" panose="020B0604020202020204" pitchFamily="34" charset="0"/>
              <a:buChar char="•"/>
            </a:pPr>
            <a:r>
              <a:rPr lang="en-US" dirty="0"/>
              <a:t>Rapid advancements in autonomous vehicles – full self-driving L4 by 2025 (L3-L4 on the market by 2020-2021)</a:t>
            </a:r>
          </a:p>
          <a:p>
            <a:pPr marL="628650" lvl="1"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146DA0A4-6ADF-4994-8563-A6A706FE48D1}" type="slidenum">
              <a:rPr lang="en-US" smtClean="0"/>
              <a:pPr/>
              <a:t>2</a:t>
            </a:fld>
            <a:endParaRPr lang="en-US"/>
          </a:p>
        </p:txBody>
      </p:sp>
    </p:spTree>
    <p:extLst>
      <p:ext uri="{BB962C8B-B14F-4D97-AF65-F5344CB8AC3E}">
        <p14:creationId xmlns:p14="http://schemas.microsoft.com/office/powerpoint/2010/main" val="3527521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Automotive Trends</a:t>
            </a:r>
          </a:p>
          <a:p>
            <a:pPr marL="628650" lvl="1" indent="-171450">
              <a:buFont typeface="Arial" panose="020B0604020202020204" pitchFamily="34" charset="0"/>
              <a:buChar char="•"/>
            </a:pPr>
            <a:r>
              <a:rPr lang="en-US" dirty="0"/>
              <a:t>Electric Cars</a:t>
            </a:r>
          </a:p>
          <a:p>
            <a:pPr marL="1085850" lvl="2" indent="-171450">
              <a:buFont typeface="Arial" panose="020B0604020202020204" pitchFamily="34" charset="0"/>
              <a:buChar char="•"/>
            </a:pPr>
            <a:r>
              <a:rPr lang="en-US" dirty="0"/>
              <a:t>Can reduce pollution </a:t>
            </a:r>
          </a:p>
          <a:p>
            <a:pPr marL="628650" lvl="1" indent="-171450">
              <a:buFont typeface="Arial" panose="020B0604020202020204" pitchFamily="34" charset="0"/>
              <a:buChar char="•"/>
            </a:pPr>
            <a:r>
              <a:rPr lang="en-US" dirty="0"/>
              <a:t>Ridesharing </a:t>
            </a:r>
          </a:p>
          <a:p>
            <a:pPr marL="1085850" lvl="2" indent="-171450">
              <a:buFont typeface="Arial" panose="020B0604020202020204" pitchFamily="34" charset="0"/>
              <a:buChar char="•"/>
            </a:pPr>
            <a:r>
              <a:rPr lang="en-US" dirty="0"/>
              <a:t>Growing trend with the capability to provide shared rides or even </a:t>
            </a:r>
            <a:r>
              <a:rPr lang="en-US" dirty="0" err="1"/>
              <a:t>microtransit</a:t>
            </a:r>
            <a:r>
              <a:rPr lang="en-US" dirty="0"/>
              <a:t> </a:t>
            </a:r>
          </a:p>
          <a:p>
            <a:pPr marL="628650" lvl="1" indent="-171450">
              <a:buFont typeface="Arial" panose="020B0604020202020204" pitchFamily="34" charset="0"/>
              <a:buChar char="•"/>
            </a:pPr>
            <a:r>
              <a:rPr lang="en-US" dirty="0"/>
              <a:t>Autonomous and Connected cars </a:t>
            </a:r>
          </a:p>
          <a:p>
            <a:pPr marL="1085850" lvl="2" indent="-171450">
              <a:buFont typeface="Arial" panose="020B0604020202020204" pitchFamily="34" charset="0"/>
              <a:buChar char="•"/>
            </a:pPr>
            <a:r>
              <a:rPr lang="en-US" dirty="0"/>
              <a:t>Who has ridden in an autonomous vehicle? </a:t>
            </a:r>
          </a:p>
          <a:p>
            <a:pPr marL="628650" lvl="1" indent="-171450">
              <a:buFont typeface="Arial" panose="020B0604020202020204" pitchFamily="34" charset="0"/>
              <a:buChar char="•"/>
            </a:pPr>
            <a:r>
              <a:rPr lang="en-US" dirty="0"/>
              <a:t>Integrated mobility as a service </a:t>
            </a:r>
          </a:p>
          <a:p>
            <a:pPr marL="1085850" lvl="2" indent="-171450">
              <a:buFont typeface="Arial" panose="020B0604020202020204" pitchFamily="34" charset="0"/>
              <a:buChar char="•"/>
            </a:pPr>
            <a:r>
              <a:rPr lang="en-US" dirty="0"/>
              <a:t>Pilots are starting with Mass and micro transit organizations </a:t>
            </a:r>
          </a:p>
          <a:p>
            <a:endParaRPr lang="en-US" dirty="0"/>
          </a:p>
        </p:txBody>
      </p:sp>
      <p:sp>
        <p:nvSpPr>
          <p:cNvPr id="4" name="Slide Number Placeholder 3"/>
          <p:cNvSpPr>
            <a:spLocks noGrp="1"/>
          </p:cNvSpPr>
          <p:nvPr>
            <p:ph type="sldNum" sz="quarter" idx="5"/>
          </p:nvPr>
        </p:nvSpPr>
        <p:spPr/>
        <p:txBody>
          <a:bodyPr/>
          <a:lstStyle/>
          <a:p>
            <a:fld id="{146DA0A4-6ADF-4994-8563-A6A706FE48D1}" type="slidenum">
              <a:rPr lang="en-US" smtClean="0"/>
              <a:pPr/>
              <a:t>3</a:t>
            </a:fld>
            <a:endParaRPr lang="en-US"/>
          </a:p>
        </p:txBody>
      </p:sp>
    </p:spTree>
    <p:extLst>
      <p:ext uri="{BB962C8B-B14F-4D97-AF65-F5344CB8AC3E}">
        <p14:creationId xmlns:p14="http://schemas.microsoft.com/office/powerpoint/2010/main" val="2456603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showcases the expected adoption rates</a:t>
            </a:r>
          </a:p>
          <a:p>
            <a:pPr marL="628650" lvl="1" indent="-171450">
              <a:buFont typeface="Arial" panose="020B0604020202020204" pitchFamily="34" charset="0"/>
              <a:buChar char="•"/>
            </a:pPr>
            <a:r>
              <a:rPr lang="en-US" dirty="0"/>
              <a:t>Most MMC communities fall within the urban and suburban geographies which will see the fastest adoption rates </a:t>
            </a:r>
          </a:p>
          <a:p>
            <a:endParaRPr lang="en-US" dirty="0"/>
          </a:p>
        </p:txBody>
      </p:sp>
      <p:sp>
        <p:nvSpPr>
          <p:cNvPr id="4" name="Slide Number Placeholder 3"/>
          <p:cNvSpPr>
            <a:spLocks noGrp="1"/>
          </p:cNvSpPr>
          <p:nvPr>
            <p:ph type="sldNum" sz="quarter" idx="5"/>
          </p:nvPr>
        </p:nvSpPr>
        <p:spPr/>
        <p:txBody>
          <a:bodyPr/>
          <a:lstStyle/>
          <a:p>
            <a:fld id="{146DA0A4-6ADF-4994-8563-A6A706FE48D1}" type="slidenum">
              <a:rPr lang="en-US" smtClean="0"/>
              <a:pPr/>
              <a:t>4</a:t>
            </a:fld>
            <a:endParaRPr lang="en-US"/>
          </a:p>
        </p:txBody>
      </p:sp>
    </p:spTree>
    <p:extLst>
      <p:ext uri="{BB962C8B-B14F-4D97-AF65-F5344CB8AC3E}">
        <p14:creationId xmlns:p14="http://schemas.microsoft.com/office/powerpoint/2010/main" val="3601761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Electric vehicles are the economic choice for high mileage applications </a:t>
            </a:r>
          </a:p>
          <a:p>
            <a:pPr marL="628650" lvl="1" indent="-171450">
              <a:buFont typeface="Arial" panose="020B0604020202020204" pitchFamily="34" charset="0"/>
              <a:buChar char="•"/>
            </a:pPr>
            <a:r>
              <a:rPr lang="en-US" dirty="0"/>
              <a:t>Expect to see more ride sharing vehicles go electric </a:t>
            </a:r>
          </a:p>
          <a:p>
            <a:pPr marL="171450" indent="-171450">
              <a:buFont typeface="Arial" panose="020B0604020202020204" pitchFamily="34" charset="0"/>
              <a:buChar char="•"/>
            </a:pPr>
            <a:r>
              <a:rPr lang="en-US" dirty="0"/>
              <a:t>High battery cost is the last remaining economic barrier for low mileage personal cars </a:t>
            </a:r>
          </a:p>
          <a:p>
            <a:pPr marL="628650" lvl="1" indent="-171450">
              <a:buFont typeface="Arial" panose="020B0604020202020204" pitchFamily="34" charset="0"/>
              <a:buChar char="•"/>
            </a:pPr>
            <a:r>
              <a:rPr lang="en-US" dirty="0"/>
              <a:t>By 2025 we expect electric vehicles having a lower cost without any subsidies that ICE vehicles </a:t>
            </a:r>
          </a:p>
        </p:txBody>
      </p:sp>
      <p:sp>
        <p:nvSpPr>
          <p:cNvPr id="4" name="Slide Number Placeholder 3"/>
          <p:cNvSpPr>
            <a:spLocks noGrp="1"/>
          </p:cNvSpPr>
          <p:nvPr>
            <p:ph type="sldNum" sz="quarter" idx="5"/>
          </p:nvPr>
        </p:nvSpPr>
        <p:spPr/>
        <p:txBody>
          <a:bodyPr/>
          <a:lstStyle/>
          <a:p>
            <a:fld id="{146DA0A4-6ADF-4994-8563-A6A706FE48D1}" type="slidenum">
              <a:rPr lang="en-US" smtClean="0"/>
              <a:pPr/>
              <a:t>5</a:t>
            </a:fld>
            <a:endParaRPr lang="en-US"/>
          </a:p>
        </p:txBody>
      </p:sp>
    </p:spTree>
    <p:extLst>
      <p:ext uri="{BB962C8B-B14F-4D97-AF65-F5344CB8AC3E}">
        <p14:creationId xmlns:p14="http://schemas.microsoft.com/office/powerpoint/2010/main" val="751935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Mobility Challenges </a:t>
            </a:r>
          </a:p>
          <a:p>
            <a:pPr marL="628650" lvl="1" indent="-171450">
              <a:buFont typeface="Arial" panose="020B0604020202020204" pitchFamily="34" charset="0"/>
              <a:buChar char="•"/>
            </a:pPr>
            <a:r>
              <a:rPr lang="en-US" dirty="0"/>
              <a:t>Expensive</a:t>
            </a:r>
          </a:p>
          <a:p>
            <a:pPr marL="1085850" lvl="2" indent="-171450">
              <a:buFont typeface="Arial" panose="020B0604020202020204" pitchFamily="34" charset="0"/>
              <a:buChar char="•"/>
            </a:pPr>
            <a:r>
              <a:rPr lang="en-US" dirty="0"/>
              <a:t>Strong potential to reduce transportation costs </a:t>
            </a:r>
          </a:p>
          <a:p>
            <a:pPr marL="628650" lvl="1" indent="-171450">
              <a:buFont typeface="Arial" panose="020B0604020202020204" pitchFamily="34" charset="0"/>
              <a:buChar char="•"/>
            </a:pPr>
            <a:r>
              <a:rPr lang="en-US" dirty="0"/>
              <a:t>Underutilized</a:t>
            </a:r>
          </a:p>
          <a:p>
            <a:pPr marL="1085850" lvl="2" indent="-171450">
              <a:buFont typeface="Arial" panose="020B0604020202020204" pitchFamily="34" charset="0"/>
              <a:buChar char="•"/>
            </a:pPr>
            <a:r>
              <a:rPr lang="en-US" dirty="0"/>
              <a:t>Vehicles are utilized 50% plus percent of the time and shared 40% of the time </a:t>
            </a:r>
          </a:p>
          <a:p>
            <a:pPr marL="628650" lvl="1" indent="-171450">
              <a:buFont typeface="Arial" panose="020B0604020202020204" pitchFamily="34" charset="0"/>
              <a:buChar char="•"/>
            </a:pPr>
            <a:r>
              <a:rPr lang="en-US" dirty="0"/>
              <a:t>Energy Independence </a:t>
            </a:r>
          </a:p>
          <a:p>
            <a:pPr marL="1085850" lvl="2" indent="-171450">
              <a:buFont typeface="Arial" panose="020B0604020202020204" pitchFamily="34" charset="0"/>
              <a:buChar char="•"/>
            </a:pPr>
            <a:r>
              <a:rPr lang="en-US" dirty="0"/>
              <a:t>Gas is imported, electricity is produced locally </a:t>
            </a:r>
          </a:p>
          <a:p>
            <a:pPr marL="628650" lvl="1" indent="-171450">
              <a:buFont typeface="Arial" panose="020B0604020202020204" pitchFamily="34" charset="0"/>
              <a:buChar char="•"/>
            </a:pPr>
            <a:r>
              <a:rPr lang="en-US" dirty="0"/>
              <a:t>Accidents </a:t>
            </a:r>
          </a:p>
          <a:p>
            <a:pPr marL="1085850" lvl="2" indent="-171450">
              <a:buFont typeface="Arial" panose="020B0604020202020204" pitchFamily="34" charset="0"/>
              <a:buChar char="•"/>
            </a:pPr>
            <a:r>
              <a:rPr lang="en-US" dirty="0"/>
              <a:t>Autonomous vehicles don’t drink, text or yell at kids in the back seat </a:t>
            </a:r>
          </a:p>
          <a:p>
            <a:pPr marL="1085850" lvl="2" indent="-171450">
              <a:buFont typeface="Arial" panose="020B0604020202020204" pitchFamily="34" charset="0"/>
              <a:buChar char="•"/>
            </a:pPr>
            <a:r>
              <a:rPr lang="en-US" dirty="0"/>
              <a:t>Autonomous vehicles could reduce accidents by as much as 90% </a:t>
            </a:r>
          </a:p>
          <a:p>
            <a:pPr marL="628650" lvl="1" indent="-171450">
              <a:buFont typeface="Arial" panose="020B0604020202020204" pitchFamily="34" charset="0"/>
              <a:buChar char="•"/>
            </a:pPr>
            <a:r>
              <a:rPr lang="en-US" dirty="0"/>
              <a:t>Congestion</a:t>
            </a:r>
          </a:p>
          <a:p>
            <a:pPr marL="1085850" lvl="2" indent="-171450">
              <a:buFont typeface="Arial" panose="020B0604020202020204" pitchFamily="34" charset="0"/>
              <a:buChar char="•"/>
            </a:pPr>
            <a:r>
              <a:rPr lang="en-US" dirty="0"/>
              <a:t>If planned properly, congestion can be reduced </a:t>
            </a:r>
          </a:p>
          <a:p>
            <a:pPr marL="1543050" lvl="3" indent="-171450">
              <a:buFont typeface="Arial" panose="020B0604020202020204" pitchFamily="34" charset="0"/>
              <a:buChar char="•"/>
            </a:pPr>
            <a:r>
              <a:rPr lang="en-US" dirty="0"/>
              <a:t>Shared rides and encouragement of mass transit has helped San Francisco reduce congestion by 5% </a:t>
            </a:r>
          </a:p>
          <a:p>
            <a:pPr marL="628650" lvl="1" indent="-171450">
              <a:buFont typeface="Arial" panose="020B0604020202020204" pitchFamily="34" charset="0"/>
              <a:buChar char="•"/>
            </a:pPr>
            <a:r>
              <a:rPr lang="en-US" dirty="0"/>
              <a:t>Pollution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Zero emissions form the vehicle which is often in the most congested areas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Overall greater efficiency form the vehicle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Cleaner grid will reduce the impacts of charging an EV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Poor use of Land</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Repurpose the land for better purposes </a:t>
            </a:r>
          </a:p>
          <a:p>
            <a:pPr marL="914400" lvl="2"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46DA0A4-6ADF-4994-8563-A6A706FE48D1}" type="slidenum">
              <a:rPr lang="en-US" smtClean="0"/>
              <a:pPr/>
              <a:t>6</a:t>
            </a:fld>
            <a:endParaRPr lang="en-US"/>
          </a:p>
        </p:txBody>
      </p:sp>
    </p:spTree>
    <p:extLst>
      <p:ext uri="{BB962C8B-B14F-4D97-AF65-F5344CB8AC3E}">
        <p14:creationId xmlns:p14="http://schemas.microsoft.com/office/powerpoint/2010/main" val="298724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have to give Fleet Carma credit for this image </a:t>
            </a:r>
          </a:p>
          <a:p>
            <a:pPr marL="628650" lvl="1" indent="-171450">
              <a:buFont typeface="Arial" panose="020B0604020202020204" pitchFamily="34" charset="0"/>
              <a:buChar char="•"/>
            </a:pPr>
            <a:r>
              <a:rPr lang="en-US" dirty="0"/>
              <a:t>I saw this in one of their presentations and it really stuck with me and it is relevant to our discussion today </a:t>
            </a:r>
          </a:p>
        </p:txBody>
      </p:sp>
      <p:sp>
        <p:nvSpPr>
          <p:cNvPr id="4" name="Slide Number Placeholder 3"/>
          <p:cNvSpPr>
            <a:spLocks noGrp="1"/>
          </p:cNvSpPr>
          <p:nvPr>
            <p:ph type="sldNum" sz="quarter" idx="5"/>
          </p:nvPr>
        </p:nvSpPr>
        <p:spPr/>
        <p:txBody>
          <a:bodyPr/>
          <a:lstStyle/>
          <a:p>
            <a:fld id="{146DA0A4-6ADF-4994-8563-A6A706FE48D1}" type="slidenum">
              <a:rPr lang="en-US" smtClean="0"/>
              <a:pPr/>
              <a:t>7</a:t>
            </a:fld>
            <a:endParaRPr lang="en-US"/>
          </a:p>
        </p:txBody>
      </p:sp>
    </p:spTree>
    <p:extLst>
      <p:ext uri="{BB962C8B-B14F-4D97-AF65-F5344CB8AC3E}">
        <p14:creationId xmlns:p14="http://schemas.microsoft.com/office/powerpoint/2010/main" val="1867416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a typical demand curve </a:t>
            </a:r>
          </a:p>
          <a:p>
            <a:pPr marL="628650" lvl="1" indent="-171450">
              <a:buFont typeface="Arial" panose="020B0604020202020204" pitchFamily="34" charset="0"/>
              <a:buChar char="•"/>
            </a:pPr>
            <a:r>
              <a:rPr lang="en-US" dirty="0"/>
              <a:t>There is plenty of capacity on the grid to charge the electric vehicles being added </a:t>
            </a:r>
          </a:p>
          <a:p>
            <a:pPr marL="1085850" lvl="2" indent="-171450">
              <a:buFont typeface="Arial" panose="020B0604020202020204" pitchFamily="34" charset="0"/>
              <a:buChar char="•"/>
            </a:pPr>
            <a:r>
              <a:rPr lang="en-US" dirty="0"/>
              <a:t>The issue is if everyone plugs in and charges at 6:00 PM when they get home from work</a:t>
            </a:r>
          </a:p>
          <a:p>
            <a:pPr marL="1085850" lvl="2" indent="-171450">
              <a:buFont typeface="Arial" panose="020B0604020202020204" pitchFamily="34" charset="0"/>
              <a:buChar char="•"/>
            </a:pPr>
            <a:r>
              <a:rPr lang="en-US" dirty="0"/>
              <a:t>Electric vehicles typically have more range than they need for everyday use. </a:t>
            </a:r>
          </a:p>
          <a:p>
            <a:pPr marL="1543050" lvl="3" indent="-171450">
              <a:buFont typeface="Arial" panose="020B0604020202020204" pitchFamily="34" charset="0"/>
              <a:buChar char="•"/>
            </a:pPr>
            <a:r>
              <a:rPr lang="en-US" dirty="0"/>
              <a:t>A typical person will use less than half of the electricity in the battery – probably closer to 25% of the battery </a:t>
            </a:r>
          </a:p>
          <a:p>
            <a:pPr marL="1085850" lvl="2" indent="-171450">
              <a:buFont typeface="Arial" panose="020B0604020202020204" pitchFamily="34" charset="0"/>
              <a:buChar char="•"/>
            </a:pPr>
            <a:r>
              <a:rPr lang="en-US" dirty="0"/>
              <a:t>Electric vehicles are a flexible load </a:t>
            </a:r>
          </a:p>
          <a:p>
            <a:pPr marL="1543050" lvl="3" indent="-171450">
              <a:buFont typeface="Arial" panose="020B0604020202020204" pitchFamily="34" charset="0"/>
              <a:buChar char="•"/>
            </a:pPr>
            <a:r>
              <a:rPr lang="en-US" dirty="0"/>
              <a:t>On a typical day, do you need to charge right when you get home? </a:t>
            </a:r>
          </a:p>
          <a:p>
            <a:pPr marL="1543050" lvl="3" indent="-171450">
              <a:buFont typeface="Arial" panose="020B0604020202020204" pitchFamily="34" charset="0"/>
              <a:buChar char="•"/>
            </a:pPr>
            <a:r>
              <a:rPr lang="en-US" dirty="0"/>
              <a:t>These vehicles can charge at night or during the day - as long as you have a charged car for tomorrow </a:t>
            </a:r>
          </a:p>
          <a:p>
            <a:pPr marL="1085850" lvl="2" indent="-171450">
              <a:buFont typeface="Arial" panose="020B0604020202020204" pitchFamily="34" charset="0"/>
              <a:buChar char="•"/>
            </a:pPr>
            <a:r>
              <a:rPr lang="en-US" dirty="0"/>
              <a:t>Managed charging </a:t>
            </a:r>
          </a:p>
          <a:p>
            <a:pPr marL="1543050" lvl="3" indent="-171450">
              <a:buFont typeface="Arial" panose="020B0604020202020204" pitchFamily="34" charset="0"/>
              <a:buChar char="•"/>
            </a:pPr>
            <a:r>
              <a:rPr lang="en-US" dirty="0"/>
              <a:t>You can shape EV load with price signals such as rebates, real time pricing, and rewards </a:t>
            </a:r>
          </a:p>
          <a:p>
            <a:pPr marL="1543050" lvl="3" indent="-171450">
              <a:buFont typeface="Arial" panose="020B0604020202020204" pitchFamily="34" charset="0"/>
              <a:buChar char="•"/>
            </a:pPr>
            <a:r>
              <a:rPr lang="en-US" dirty="0"/>
              <a:t>There are also ways to allow utilities to have a more active load control, but this can be more complex</a:t>
            </a:r>
          </a:p>
          <a:p>
            <a:pPr marL="2000250" lvl="4" indent="-171450">
              <a:buFont typeface="Arial" panose="020B0604020202020204" pitchFamily="34" charset="0"/>
              <a:buChar char="•"/>
            </a:pPr>
            <a:r>
              <a:rPr lang="en-US" dirty="0"/>
              <a:t>This is done with building controls such as AC cycling </a:t>
            </a:r>
          </a:p>
          <a:p>
            <a:pPr marL="1543050" lvl="3" indent="-171450">
              <a:buFont typeface="Arial" panose="020B0604020202020204" pitchFamily="34" charset="0"/>
              <a:buChar char="•"/>
            </a:pPr>
            <a:r>
              <a:rPr lang="en-US" dirty="0"/>
              <a:t>This is important for individuals but also commercial vehicles like ridesharing and buses  </a:t>
            </a:r>
          </a:p>
          <a:p>
            <a:pPr marL="2000250" lvl="4" indent="-171450">
              <a:buFont typeface="Arial" panose="020B0604020202020204" pitchFamily="34" charset="0"/>
              <a:buChar char="•"/>
            </a:pPr>
            <a:r>
              <a:rPr lang="en-US" dirty="0"/>
              <a:t>These vehicles will see more fast charging taking place</a:t>
            </a:r>
          </a:p>
          <a:p>
            <a:endParaRPr lang="en-US" dirty="0"/>
          </a:p>
        </p:txBody>
      </p:sp>
      <p:sp>
        <p:nvSpPr>
          <p:cNvPr id="4" name="Slide Number Placeholder 3"/>
          <p:cNvSpPr>
            <a:spLocks noGrp="1"/>
          </p:cNvSpPr>
          <p:nvPr>
            <p:ph type="sldNum" sz="quarter" idx="5"/>
          </p:nvPr>
        </p:nvSpPr>
        <p:spPr/>
        <p:txBody>
          <a:bodyPr/>
          <a:lstStyle/>
          <a:p>
            <a:fld id="{146DA0A4-6ADF-4994-8563-A6A706FE48D1}" type="slidenum">
              <a:rPr lang="en-US" smtClean="0"/>
              <a:pPr/>
              <a:t>8</a:t>
            </a:fld>
            <a:endParaRPr lang="en-US"/>
          </a:p>
        </p:txBody>
      </p:sp>
    </p:spTree>
    <p:extLst>
      <p:ext uri="{BB962C8B-B14F-4D97-AF65-F5344CB8AC3E}">
        <p14:creationId xmlns:p14="http://schemas.microsoft.com/office/powerpoint/2010/main" val="3657202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duck curve is created as more solar is added into the grid </a:t>
            </a:r>
          </a:p>
          <a:p>
            <a:pPr marL="628650" lvl="1" indent="-171450">
              <a:buFont typeface="Arial" panose="020B0604020202020204" pitchFamily="34" charset="0"/>
              <a:buChar char="•"/>
            </a:pPr>
            <a:r>
              <a:rPr lang="en-US" dirty="0"/>
              <a:t>This is what is happening in California </a:t>
            </a:r>
          </a:p>
          <a:p>
            <a:pPr marL="628650" lvl="1" indent="-171450">
              <a:buFont typeface="Arial" panose="020B0604020202020204" pitchFamily="34" charset="0"/>
              <a:buChar char="•"/>
            </a:pPr>
            <a:r>
              <a:rPr lang="en-US" dirty="0"/>
              <a:t>Illinois is poised to add a lot of solar capacity in the coming years </a:t>
            </a:r>
          </a:p>
          <a:p>
            <a:pPr marL="171450" lvl="0" indent="-171450">
              <a:buFont typeface="Arial" panose="020B0604020202020204" pitchFamily="34" charset="0"/>
              <a:buChar char="•"/>
            </a:pPr>
            <a:r>
              <a:rPr lang="en-US" dirty="0"/>
              <a:t>We also see opportunities for vehicle to grid applications </a:t>
            </a:r>
          </a:p>
          <a:p>
            <a:pPr marL="628650" lvl="1" indent="-171450">
              <a:buFont typeface="Arial" panose="020B0604020202020204" pitchFamily="34" charset="0"/>
              <a:buChar char="•"/>
            </a:pPr>
            <a:r>
              <a:rPr lang="en-US" dirty="0"/>
              <a:t>The batteries in the vehicles can function as energy storage components </a:t>
            </a:r>
          </a:p>
          <a:p>
            <a:pPr marL="171450" lvl="0" indent="-171450">
              <a:buFont typeface="Arial" panose="020B0604020202020204" pitchFamily="34" charset="0"/>
              <a:buChar char="•"/>
            </a:pPr>
            <a:r>
              <a:rPr lang="en-US" dirty="0"/>
              <a:t>Vehicle to load </a:t>
            </a:r>
          </a:p>
          <a:p>
            <a:pPr marL="628650" lvl="1" indent="-171450">
              <a:buFont typeface="Arial" panose="020B0604020202020204" pitchFamily="34" charset="0"/>
              <a:buChar char="•"/>
            </a:pPr>
            <a:r>
              <a:rPr lang="en-US" dirty="0"/>
              <a:t>The vehicles can serve as backup power for the certain applications </a:t>
            </a:r>
          </a:p>
          <a:p>
            <a:pPr marL="1085850" lvl="2" indent="-171450">
              <a:buFont typeface="Arial" panose="020B0604020202020204" pitchFamily="34" charset="0"/>
              <a:buChar char="•"/>
            </a:pPr>
            <a:r>
              <a:rPr lang="en-US" dirty="0"/>
              <a:t>Example: If a Highrise looses power – a vehicle could be used to power an elevator </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46DA0A4-6ADF-4994-8563-A6A706FE48D1}" type="slidenum">
              <a:rPr lang="en-US" smtClean="0"/>
              <a:pPr/>
              <a:t>9</a:t>
            </a:fld>
            <a:endParaRPr lang="en-US"/>
          </a:p>
        </p:txBody>
      </p:sp>
    </p:spTree>
    <p:extLst>
      <p:ext uri="{BB962C8B-B14F-4D97-AF65-F5344CB8AC3E}">
        <p14:creationId xmlns:p14="http://schemas.microsoft.com/office/powerpoint/2010/main" val="669228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414584881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182551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247428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US" sz="4400" b="1"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2518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691809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2978806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MMC Environmental Committee</a:t>
            </a:r>
          </a:p>
          <a:p>
            <a:endParaRPr lang="en-US" dirty="0"/>
          </a:p>
        </p:txBody>
      </p:sp>
      <p:sp>
        <p:nvSpPr>
          <p:cNvPr id="9" name="Slide Number Placeholder 8"/>
          <p:cNvSpPr>
            <a:spLocks noGrp="1"/>
          </p:cNvSpPr>
          <p:nvPr>
            <p:ph type="sldNum" sz="quarter" idx="12"/>
          </p:nvPr>
        </p:nvSpPr>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2980709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4006772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MMC Environmental Committee</a:t>
            </a:r>
          </a:p>
          <a:p>
            <a:endParaRPr lang="en-US" dirty="0"/>
          </a:p>
        </p:txBody>
      </p:sp>
      <p:sp>
        <p:nvSpPr>
          <p:cNvPr id="4" name="Slide Number Placeholder 3"/>
          <p:cNvSpPr>
            <a:spLocks noGrp="1"/>
          </p:cNvSpPr>
          <p:nvPr>
            <p:ph type="sldNum" sz="quarter" idx="12"/>
          </p:nvPr>
        </p:nvSpPr>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636885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1650736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659AF71-E357-422B-9824-9280312DB226}" type="slidenum">
              <a:rPr lang="en-US" smtClean="0"/>
              <a:pPr/>
              <a:t>‹#›</a:t>
            </a:fld>
            <a:endParaRPr lang="en-US"/>
          </a:p>
        </p:txBody>
      </p:sp>
    </p:spTree>
    <p:extLst>
      <p:ext uri="{BB962C8B-B14F-4D97-AF65-F5344CB8AC3E}">
        <p14:creationId xmlns:p14="http://schemas.microsoft.com/office/powerpoint/2010/main" val="3500773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59AF71-E357-422B-9824-9280312DB226}" type="slidenum">
              <a:rPr lang="en-US" smtClean="0"/>
              <a:pPr/>
              <a:t>‹#›</a:t>
            </a:fld>
            <a:endParaRPr lang="en-US" dirty="0"/>
          </a:p>
        </p:txBody>
      </p:sp>
      <p:pic>
        <p:nvPicPr>
          <p:cNvPr id="14" name="Picture 1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40714" y="6314587"/>
            <a:ext cx="1835760" cy="290384"/>
          </a:xfrm>
          <a:prstGeom prst="rect">
            <a:avLst/>
          </a:prstGeom>
        </p:spPr>
      </p:pic>
      <p:sp>
        <p:nvSpPr>
          <p:cNvPr id="5" name="Footer Placeholder 4"/>
          <p:cNvSpPr>
            <a:spLocks noGrp="1"/>
          </p:cNvSpPr>
          <p:nvPr>
            <p:ph type="ftr" sz="quarter" idx="3"/>
          </p:nvPr>
        </p:nvSpPr>
        <p:spPr>
          <a:xfrm>
            <a:off x="3690937" y="6126163"/>
            <a:ext cx="1447800" cy="595312"/>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pic>
        <p:nvPicPr>
          <p:cNvPr id="8" name="Picture 2" descr="Image result for metropolitan mayors caucus chicago">
            <a:extLst>
              <a:ext uri="{FF2B5EF4-FFF2-40B4-BE49-F238E27FC236}">
                <a16:creationId xmlns:a16="http://schemas.microsoft.com/office/drawing/2014/main" xmlns="" id="{8BCD41FD-3802-4B06-AE2F-F13A45790405}"/>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160234" y="6223184"/>
            <a:ext cx="1212240" cy="63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029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lang="en-US" sz="4400" b="1"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comments" Target="../comments/commen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4">
            <a:extLst>
              <a:ext uri="{FF2B5EF4-FFF2-40B4-BE49-F238E27FC236}">
                <a16:creationId xmlns:a16="http://schemas.microsoft.com/office/drawing/2014/main" xmlns="" id="{08E89D5E-1885-4160-AC77-CC471DD1D0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770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0986B10-0E3C-4B59-9B0B-A763400A7792}"/>
              </a:ext>
            </a:extLst>
          </p:cNvPr>
          <p:cNvSpPr>
            <a:spLocks noGrp="1"/>
          </p:cNvSpPr>
          <p:nvPr>
            <p:ph type="title"/>
          </p:nvPr>
        </p:nvSpPr>
        <p:spPr>
          <a:xfrm>
            <a:off x="707457" y="712269"/>
            <a:ext cx="2528249" cy="5502264"/>
          </a:xfrm>
        </p:spPr>
        <p:txBody>
          <a:bodyPr vert="horz" lIns="91440" tIns="45720" rIns="91440" bIns="45720" rtlCol="0" anchor="ctr">
            <a:normAutofit/>
          </a:bodyPr>
          <a:lstStyle/>
          <a:p>
            <a:pPr algn="l">
              <a:lnSpc>
                <a:spcPct val="90000"/>
              </a:lnSpc>
            </a:pPr>
            <a:r>
              <a:rPr lang="en-US" sz="3700" kern="1200" dirty="0">
                <a:solidFill>
                  <a:srgbClr val="FFFFFF"/>
                </a:solidFill>
                <a:latin typeface="+mj-lt"/>
                <a:ea typeface="+mj-ea"/>
                <a:cs typeface="+mj-cs"/>
              </a:rPr>
              <a:t>Challenges, Trends and Ideas for Mobility</a:t>
            </a:r>
          </a:p>
        </p:txBody>
      </p:sp>
      <p:cxnSp>
        <p:nvCxnSpPr>
          <p:cNvPr id="17" name="Straight Connector 16">
            <a:extLst>
              <a:ext uri="{FF2B5EF4-FFF2-40B4-BE49-F238E27FC236}">
                <a16:creationId xmlns:a16="http://schemas.microsoft.com/office/drawing/2014/main" xmlns="" id="{550D2BD1-98F9-412D-905B-3A843EF4078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5715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Diagram 4">
            <a:extLst>
              <a:ext uri="{FF2B5EF4-FFF2-40B4-BE49-F238E27FC236}">
                <a16:creationId xmlns:a16="http://schemas.microsoft.com/office/drawing/2014/main" xmlns="" id="{44B33351-DC42-4CAC-8CA0-6E5FF91765AF}"/>
              </a:ext>
            </a:extLst>
          </p:cNvPr>
          <p:cNvGraphicFramePr/>
          <p:nvPr>
            <p:extLst>
              <p:ext uri="{D42A27DB-BD31-4B8C-83A1-F6EECF244321}">
                <p14:modId xmlns:p14="http://schemas.microsoft.com/office/powerpoint/2010/main" val="1323381385"/>
              </p:ext>
            </p:extLst>
          </p:nvPr>
        </p:nvGraphicFramePr>
        <p:xfrm>
          <a:off x="3960018" y="642938"/>
          <a:ext cx="4701779"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6325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A61BFA-A455-43EE-A77C-46662A88C39C}"/>
              </a:ext>
            </a:extLst>
          </p:cNvPr>
          <p:cNvSpPr>
            <a:spLocks noGrp="1"/>
          </p:cNvSpPr>
          <p:nvPr>
            <p:ph type="title"/>
          </p:nvPr>
        </p:nvSpPr>
        <p:spPr/>
        <p:txBody>
          <a:bodyPr/>
          <a:lstStyle/>
          <a:p>
            <a:r>
              <a:rPr lang="en-US" dirty="0"/>
              <a:t>Planning – Highland Park  </a:t>
            </a:r>
          </a:p>
        </p:txBody>
      </p:sp>
      <p:graphicFrame>
        <p:nvGraphicFramePr>
          <p:cNvPr id="4" name="Content Placeholder 3">
            <a:extLst>
              <a:ext uri="{FF2B5EF4-FFF2-40B4-BE49-F238E27FC236}">
                <a16:creationId xmlns:a16="http://schemas.microsoft.com/office/drawing/2014/main" xmlns="" id="{B0497C2F-36E7-4155-9792-1E61B2236CBC}"/>
              </a:ext>
            </a:extLst>
          </p:cNvPr>
          <p:cNvGraphicFramePr>
            <a:graphicFrameLocks noGrp="1"/>
          </p:cNvGraphicFramePr>
          <p:nvPr>
            <p:ph idx="1"/>
            <p:extLst>
              <p:ext uri="{D42A27DB-BD31-4B8C-83A1-F6EECF244321}">
                <p14:modId xmlns:p14="http://schemas.microsoft.com/office/powerpoint/2010/main" val="127231991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7194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866377-C291-471E-8BD2-1550034FDA6A}"/>
              </a:ext>
            </a:extLst>
          </p:cNvPr>
          <p:cNvSpPr>
            <a:spLocks noGrp="1"/>
          </p:cNvSpPr>
          <p:nvPr>
            <p:ph type="title"/>
          </p:nvPr>
        </p:nvSpPr>
        <p:spPr>
          <a:xfrm>
            <a:off x="486696" y="629266"/>
            <a:ext cx="2629122" cy="1622321"/>
          </a:xfrm>
        </p:spPr>
        <p:txBody>
          <a:bodyPr vert="horz" lIns="91440" tIns="45720" rIns="91440" bIns="45720" rtlCol="0" anchor="ctr">
            <a:normAutofit/>
          </a:bodyPr>
          <a:lstStyle/>
          <a:p>
            <a:pPr algn="l">
              <a:lnSpc>
                <a:spcPct val="90000"/>
              </a:lnSpc>
            </a:pPr>
            <a:r>
              <a:rPr lang="en-US" sz="3100" kern="1200">
                <a:solidFill>
                  <a:schemeClr val="tx1"/>
                </a:solidFill>
                <a:latin typeface="+mj-lt"/>
                <a:ea typeface="+mj-ea"/>
                <a:cs typeface="+mj-cs"/>
              </a:rPr>
              <a:t>Current Trends in Automotive Industry </a:t>
            </a:r>
          </a:p>
        </p:txBody>
      </p:sp>
      <p:sp>
        <p:nvSpPr>
          <p:cNvPr id="3" name="Content Placeholder 2">
            <a:extLst>
              <a:ext uri="{FF2B5EF4-FFF2-40B4-BE49-F238E27FC236}">
                <a16:creationId xmlns:a16="http://schemas.microsoft.com/office/drawing/2014/main" xmlns="" id="{C3DB29A1-AF2C-4BA9-9DBF-EE64C38AFFAF}"/>
              </a:ext>
            </a:extLst>
          </p:cNvPr>
          <p:cNvSpPr>
            <a:spLocks noGrp="1"/>
          </p:cNvSpPr>
          <p:nvPr>
            <p:ph idx="1"/>
          </p:nvPr>
        </p:nvSpPr>
        <p:spPr>
          <a:xfrm>
            <a:off x="486698" y="2438400"/>
            <a:ext cx="2629120" cy="3785419"/>
          </a:xfrm>
        </p:spPr>
        <p:txBody>
          <a:bodyPr vert="horz" lIns="91440" tIns="45720" rIns="91440" bIns="45720" rtlCol="0">
            <a:normAutofit/>
          </a:bodyPr>
          <a:lstStyle/>
          <a:p>
            <a:pPr indent="-228600">
              <a:lnSpc>
                <a:spcPct val="90000"/>
              </a:lnSpc>
            </a:pPr>
            <a:r>
              <a:rPr lang="en-US" sz="1700" dirty="0"/>
              <a:t>Global Trends </a:t>
            </a:r>
          </a:p>
          <a:p>
            <a:pPr lvl="1" indent="-228600">
              <a:lnSpc>
                <a:spcPct val="90000"/>
              </a:lnSpc>
              <a:buFont typeface="Arial" panose="020B0604020202020204" pitchFamily="34" charset="0"/>
              <a:buChar char="•"/>
            </a:pPr>
            <a:r>
              <a:rPr lang="en-US" sz="1700" dirty="0"/>
              <a:t>Emerging Sustainability Policies</a:t>
            </a:r>
          </a:p>
          <a:p>
            <a:pPr lvl="1" indent="-228600">
              <a:lnSpc>
                <a:spcPct val="90000"/>
              </a:lnSpc>
              <a:buFont typeface="Arial" panose="020B0604020202020204" pitchFamily="34" charset="0"/>
              <a:buChar char="•"/>
            </a:pPr>
            <a:r>
              <a:rPr lang="en-US" sz="1700" dirty="0"/>
              <a:t>Urbanization </a:t>
            </a:r>
          </a:p>
          <a:p>
            <a:pPr lvl="1" indent="-228600">
              <a:lnSpc>
                <a:spcPct val="90000"/>
              </a:lnSpc>
              <a:buFont typeface="Arial" panose="020B0604020202020204" pitchFamily="34" charset="0"/>
              <a:buChar char="•"/>
            </a:pPr>
            <a:r>
              <a:rPr lang="en-US" sz="1700" dirty="0"/>
              <a:t>Changing priorities</a:t>
            </a:r>
          </a:p>
          <a:p>
            <a:pPr lvl="1" indent="-228600">
              <a:lnSpc>
                <a:spcPct val="90000"/>
              </a:lnSpc>
              <a:buFont typeface="Arial" panose="020B0604020202020204" pitchFamily="34" charset="0"/>
              <a:buChar char="•"/>
            </a:pPr>
            <a:r>
              <a:rPr lang="en-US" sz="1700" dirty="0"/>
              <a:t>Consumer preferences </a:t>
            </a:r>
          </a:p>
          <a:p>
            <a:pPr lvl="1" indent="-228600">
              <a:lnSpc>
                <a:spcPct val="90000"/>
              </a:lnSpc>
              <a:buFont typeface="Arial" panose="020B0604020202020204" pitchFamily="34" charset="0"/>
              <a:buChar char="•"/>
            </a:pPr>
            <a:r>
              <a:rPr lang="en-US" sz="1700" dirty="0"/>
              <a:t>Emerging technologies </a:t>
            </a:r>
          </a:p>
          <a:p>
            <a:pPr lvl="1" indent="-228600">
              <a:lnSpc>
                <a:spcPct val="90000"/>
              </a:lnSpc>
              <a:buFont typeface="Arial" panose="020B0604020202020204" pitchFamily="34" charset="0"/>
              <a:buChar char="•"/>
            </a:pPr>
            <a:endParaRPr lang="en-US" sz="1700" dirty="0"/>
          </a:p>
        </p:txBody>
      </p:sp>
      <p:sp>
        <p:nvSpPr>
          <p:cNvPr id="27" name="Rectangle 26">
            <a:extLst>
              <a:ext uri="{FF2B5EF4-FFF2-40B4-BE49-F238E27FC236}">
                <a16:creationId xmlns:a16="http://schemas.microsoft.com/office/drawing/2014/main" xmlns=""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9">
            <a:extLst>
              <a:ext uri="{FF2B5EF4-FFF2-40B4-BE49-F238E27FC236}">
                <a16:creationId xmlns:a16="http://schemas.microsoft.com/office/drawing/2014/main" xmlns=""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42766" y="484632"/>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DC95694A-BF5D-4563-9446-41C4A6958153}"/>
              </a:ext>
            </a:extLst>
          </p:cNvPr>
          <p:cNvPicPr>
            <a:picLocks noChangeAspect="1"/>
          </p:cNvPicPr>
          <p:nvPr/>
        </p:nvPicPr>
        <p:blipFill>
          <a:blip r:embed="rId3"/>
          <a:stretch>
            <a:fillRect/>
          </a:stretch>
        </p:blipFill>
        <p:spPr>
          <a:xfrm>
            <a:off x="4206239" y="1878496"/>
            <a:ext cx="4211126" cy="2947788"/>
          </a:xfrm>
          <a:prstGeom prst="rect">
            <a:avLst/>
          </a:prstGeom>
          <a:effectLst/>
        </p:spPr>
      </p:pic>
    </p:spTree>
    <p:extLst>
      <p:ext uri="{BB962C8B-B14F-4D97-AF65-F5344CB8AC3E}">
        <p14:creationId xmlns:p14="http://schemas.microsoft.com/office/powerpoint/2010/main" val="2382886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24AFF304-4DAA-4967-A3AC-341B7CF30589}"/>
              </a:ext>
            </a:extLst>
          </p:cNvPr>
          <p:cNvSpPr>
            <a:spLocks noGrp="1"/>
          </p:cNvSpPr>
          <p:nvPr>
            <p:ph type="title"/>
          </p:nvPr>
        </p:nvSpPr>
        <p:spPr>
          <a:xfrm>
            <a:off x="394554" y="466578"/>
            <a:ext cx="8354891" cy="930447"/>
          </a:xfrm>
        </p:spPr>
        <p:txBody>
          <a:bodyPr vert="horz" lIns="91440" tIns="45720" rIns="91440" bIns="45720" rtlCol="0" anchor="b">
            <a:normAutofit/>
          </a:bodyPr>
          <a:lstStyle/>
          <a:p>
            <a:pPr>
              <a:lnSpc>
                <a:spcPct val="90000"/>
              </a:lnSpc>
            </a:pPr>
            <a:r>
              <a:rPr lang="en-US" sz="4000" kern="1200">
                <a:solidFill>
                  <a:srgbClr val="FFFFFF"/>
                </a:solidFill>
                <a:latin typeface="+mj-lt"/>
                <a:ea typeface="+mj-ea"/>
                <a:cs typeface="+mj-cs"/>
              </a:rPr>
              <a:t>Current Trends in Automotive Industry </a:t>
            </a:r>
          </a:p>
        </p:txBody>
      </p:sp>
      <p:sp>
        <p:nvSpPr>
          <p:cNvPr id="3" name="Content Placeholder 2">
            <a:extLst>
              <a:ext uri="{FF2B5EF4-FFF2-40B4-BE49-F238E27FC236}">
                <a16:creationId xmlns:a16="http://schemas.microsoft.com/office/drawing/2014/main" xmlns="" id="{F7474C26-6D8C-4B6D-BD94-CF1A48C7C457}"/>
              </a:ext>
            </a:extLst>
          </p:cNvPr>
          <p:cNvSpPr>
            <a:spLocks noGrp="1"/>
          </p:cNvSpPr>
          <p:nvPr>
            <p:ph sz="half" idx="1"/>
          </p:nvPr>
        </p:nvSpPr>
        <p:spPr>
          <a:xfrm>
            <a:off x="1143000" y="1525638"/>
            <a:ext cx="6858000" cy="420001"/>
          </a:xfrm>
        </p:spPr>
        <p:txBody>
          <a:bodyPr vert="horz" lIns="91440" tIns="45720" rIns="91440" bIns="45720" rtlCol="0">
            <a:normAutofit/>
          </a:bodyPr>
          <a:lstStyle/>
          <a:p>
            <a:pPr marL="0" indent="0" algn="ctr">
              <a:lnSpc>
                <a:spcPct val="90000"/>
              </a:lnSpc>
              <a:spcBef>
                <a:spcPts val="1000"/>
              </a:spcBef>
              <a:buNone/>
            </a:pPr>
            <a:r>
              <a:rPr lang="en-US" sz="1700" kern="1200">
                <a:solidFill>
                  <a:srgbClr val="E7E6E6"/>
                </a:solidFill>
                <a:latin typeface="+mn-lt"/>
                <a:ea typeface="+mn-ea"/>
                <a:cs typeface="+mn-cs"/>
              </a:rPr>
              <a:t>Automotive Trends</a:t>
            </a:r>
          </a:p>
        </p:txBody>
      </p:sp>
      <p:cxnSp>
        <p:nvCxnSpPr>
          <p:cNvPr id="17" name="Straight Connector 16">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xmlns="" id="{FC3FA5F5-7F4E-4565-90DE-56AE461D1AEE}"/>
              </a:ext>
            </a:extLst>
          </p:cNvPr>
          <p:cNvPicPr>
            <a:picLocks noGrp="1" noChangeAspect="1"/>
          </p:cNvPicPr>
          <p:nvPr>
            <p:ph sz="half" idx="2"/>
          </p:nvPr>
        </p:nvPicPr>
        <p:blipFill>
          <a:blip r:embed="rId3"/>
          <a:stretch>
            <a:fillRect/>
          </a:stretch>
        </p:blipFill>
        <p:spPr>
          <a:xfrm>
            <a:off x="944812" y="2310834"/>
            <a:ext cx="7254376" cy="4080588"/>
          </a:xfrm>
          <a:prstGeom prst="rect">
            <a:avLst/>
          </a:prstGeom>
        </p:spPr>
      </p:pic>
    </p:spTree>
    <p:extLst>
      <p:ext uri="{BB962C8B-B14F-4D97-AF65-F5344CB8AC3E}">
        <p14:creationId xmlns:p14="http://schemas.microsoft.com/office/powerpoint/2010/main" val="1305898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13084C3-F2A4-4A99-AD63-ED8AF681DDD5}"/>
              </a:ext>
            </a:extLst>
          </p:cNvPr>
          <p:cNvSpPr>
            <a:spLocks noGrp="1"/>
          </p:cNvSpPr>
          <p:nvPr>
            <p:ph type="title"/>
          </p:nvPr>
        </p:nvSpPr>
        <p:spPr/>
        <p:txBody>
          <a:bodyPr>
            <a:normAutofit fontScale="90000"/>
          </a:bodyPr>
          <a:lstStyle/>
          <a:p>
            <a:r>
              <a:rPr lang="en-US" dirty="0"/>
              <a:t>Current Trends in the Automotive Industry</a:t>
            </a:r>
          </a:p>
        </p:txBody>
      </p:sp>
      <p:pic>
        <p:nvPicPr>
          <p:cNvPr id="7" name="Content Placeholder 6">
            <a:extLst>
              <a:ext uri="{FF2B5EF4-FFF2-40B4-BE49-F238E27FC236}">
                <a16:creationId xmlns:a16="http://schemas.microsoft.com/office/drawing/2014/main" xmlns="" id="{9D3C7F51-20E8-4A84-8F7F-1F5ADE4067D1}"/>
              </a:ext>
            </a:extLst>
          </p:cNvPr>
          <p:cNvPicPr>
            <a:picLocks noGrp="1" noChangeAspect="1"/>
          </p:cNvPicPr>
          <p:nvPr>
            <p:ph idx="1"/>
          </p:nvPr>
        </p:nvPicPr>
        <p:blipFill>
          <a:blip r:embed="rId3"/>
          <a:stretch>
            <a:fillRect/>
          </a:stretch>
        </p:blipFill>
        <p:spPr>
          <a:xfrm>
            <a:off x="457200" y="1708761"/>
            <a:ext cx="8229600" cy="4308840"/>
          </a:xfrm>
          <a:prstGeom prst="rect">
            <a:avLst/>
          </a:prstGeom>
        </p:spPr>
      </p:pic>
    </p:spTree>
    <p:extLst>
      <p:ext uri="{BB962C8B-B14F-4D97-AF65-F5344CB8AC3E}">
        <p14:creationId xmlns:p14="http://schemas.microsoft.com/office/powerpoint/2010/main" val="1912335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6775FD-A891-4D8E-8D48-C0BE5141DF4C}"/>
              </a:ext>
            </a:extLst>
          </p:cNvPr>
          <p:cNvSpPr>
            <a:spLocks noGrp="1"/>
          </p:cNvSpPr>
          <p:nvPr>
            <p:ph type="title"/>
          </p:nvPr>
        </p:nvSpPr>
        <p:spPr/>
        <p:txBody>
          <a:bodyPr/>
          <a:lstStyle/>
          <a:p>
            <a:r>
              <a:rPr lang="en-US" dirty="0"/>
              <a:t>EV Market Entry Points </a:t>
            </a:r>
          </a:p>
        </p:txBody>
      </p:sp>
      <p:pic>
        <p:nvPicPr>
          <p:cNvPr id="8" name="Content Placeholder 7">
            <a:extLst>
              <a:ext uri="{FF2B5EF4-FFF2-40B4-BE49-F238E27FC236}">
                <a16:creationId xmlns:a16="http://schemas.microsoft.com/office/drawing/2014/main" xmlns="" id="{0EE5FFD3-6C20-4350-BC00-B414F4C66D95}"/>
              </a:ext>
            </a:extLst>
          </p:cNvPr>
          <p:cNvPicPr>
            <a:picLocks noGrp="1" noChangeAspect="1"/>
          </p:cNvPicPr>
          <p:nvPr>
            <p:ph sz="half" idx="2"/>
          </p:nvPr>
        </p:nvPicPr>
        <p:blipFill>
          <a:blip r:embed="rId3"/>
          <a:stretch>
            <a:fillRect/>
          </a:stretch>
        </p:blipFill>
        <p:spPr>
          <a:xfrm>
            <a:off x="3733800" y="1600200"/>
            <a:ext cx="4953000" cy="3412738"/>
          </a:xfrm>
          <a:prstGeom prst="rect">
            <a:avLst/>
          </a:prstGeom>
        </p:spPr>
      </p:pic>
      <p:sp>
        <p:nvSpPr>
          <p:cNvPr id="9" name="Rectangle 8">
            <a:extLst>
              <a:ext uri="{FF2B5EF4-FFF2-40B4-BE49-F238E27FC236}">
                <a16:creationId xmlns:a16="http://schemas.microsoft.com/office/drawing/2014/main" xmlns="" id="{33731197-6B8E-43AA-878E-EB9B5D138897}"/>
              </a:ext>
            </a:extLst>
          </p:cNvPr>
          <p:cNvSpPr/>
          <p:nvPr/>
        </p:nvSpPr>
        <p:spPr>
          <a:xfrm>
            <a:off x="5943600" y="5202833"/>
            <a:ext cx="2590800" cy="461665"/>
          </a:xfrm>
          <a:prstGeom prst="rect">
            <a:avLst/>
          </a:prstGeom>
        </p:spPr>
        <p:txBody>
          <a:bodyPr wrap="square">
            <a:spAutoFit/>
          </a:bodyPr>
          <a:lstStyle/>
          <a:p>
            <a:pPr algn="r"/>
            <a:r>
              <a:rPr lang="en-US" sz="1200" i="1" dirty="0"/>
              <a:t>Vehicle Electrification Economics</a:t>
            </a:r>
          </a:p>
          <a:p>
            <a:pPr algn="r"/>
            <a:r>
              <a:rPr lang="en-US" sz="1200" i="1" dirty="0"/>
              <a:t>Rocky Mountain Institute 2015</a:t>
            </a:r>
          </a:p>
        </p:txBody>
      </p:sp>
      <p:grpSp>
        <p:nvGrpSpPr>
          <p:cNvPr id="10" name="Group 9">
            <a:extLst>
              <a:ext uri="{FF2B5EF4-FFF2-40B4-BE49-F238E27FC236}">
                <a16:creationId xmlns:a16="http://schemas.microsoft.com/office/drawing/2014/main" xmlns="" id="{BD786929-904C-4156-98A7-8BAC50842213}"/>
              </a:ext>
            </a:extLst>
          </p:cNvPr>
          <p:cNvGrpSpPr/>
          <p:nvPr/>
        </p:nvGrpSpPr>
        <p:grpSpPr>
          <a:xfrm>
            <a:off x="398862" y="1511300"/>
            <a:ext cx="2649138" cy="2298700"/>
            <a:chOff x="398862" y="1460500"/>
            <a:chExt cx="2649138" cy="2298700"/>
          </a:xfrm>
        </p:grpSpPr>
        <p:sp>
          <p:nvSpPr>
            <p:cNvPr id="11" name="Rounded Rectangle 42">
              <a:extLst>
                <a:ext uri="{FF2B5EF4-FFF2-40B4-BE49-F238E27FC236}">
                  <a16:creationId xmlns:a16="http://schemas.microsoft.com/office/drawing/2014/main" xmlns="" id="{449650C6-73B7-44EA-889C-309A0E40190E}"/>
                </a:ext>
              </a:extLst>
            </p:cNvPr>
            <p:cNvSpPr/>
            <p:nvPr/>
          </p:nvSpPr>
          <p:spPr>
            <a:xfrm>
              <a:off x="469900" y="1473200"/>
              <a:ext cx="2552407" cy="2286000"/>
            </a:xfrm>
            <a:prstGeom prst="roundRect">
              <a:avLst/>
            </a:prstGeom>
            <a:solidFill>
              <a:srgbClr val="BAE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4B53677E-807E-4B19-AF08-DEC1A6E4155F}"/>
                </a:ext>
              </a:extLst>
            </p:cNvPr>
            <p:cNvSpPr txBox="1"/>
            <p:nvPr/>
          </p:nvSpPr>
          <p:spPr>
            <a:xfrm>
              <a:off x="524201" y="3368335"/>
              <a:ext cx="2523799" cy="338554"/>
            </a:xfrm>
            <a:prstGeom prst="rect">
              <a:avLst/>
            </a:prstGeom>
            <a:noFill/>
          </p:spPr>
          <p:txBody>
            <a:bodyPr wrap="square" rtlCol="0">
              <a:spAutoFit/>
            </a:bodyPr>
            <a:lstStyle/>
            <a:p>
              <a:pPr algn="ctr"/>
              <a:r>
                <a:rPr lang="en-US" sz="1600" i="1" dirty="0">
                  <a:solidFill>
                    <a:srgbClr val="000000"/>
                  </a:solidFill>
                </a:rPr>
                <a:t>Low Maintenance Cost</a:t>
              </a:r>
            </a:p>
          </p:txBody>
        </p:sp>
        <p:pic>
          <p:nvPicPr>
            <p:cNvPr id="13" name="Picture 12" descr="GasolineEngine_gasoline-engive-v6-01.jpg.662x0_q70_crop-scale_1-10-17.jpg">
              <a:extLst>
                <a:ext uri="{FF2B5EF4-FFF2-40B4-BE49-F238E27FC236}">
                  <a16:creationId xmlns:a16="http://schemas.microsoft.com/office/drawing/2014/main" xmlns="" id="{332B8116-CA36-4CAD-8402-47824E3B0F8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8862" y="1827981"/>
              <a:ext cx="1604768" cy="1258119"/>
            </a:xfrm>
            <a:prstGeom prst="rect">
              <a:avLst/>
            </a:prstGeom>
          </p:spPr>
        </p:pic>
        <p:sp>
          <p:nvSpPr>
            <p:cNvPr id="14" name="TextBox 13">
              <a:extLst>
                <a:ext uri="{FF2B5EF4-FFF2-40B4-BE49-F238E27FC236}">
                  <a16:creationId xmlns:a16="http://schemas.microsoft.com/office/drawing/2014/main" xmlns="" id="{6EDEC295-A8D7-4371-A411-55073BB8D1BA}"/>
                </a:ext>
              </a:extLst>
            </p:cNvPr>
            <p:cNvSpPr txBox="1"/>
            <p:nvPr/>
          </p:nvSpPr>
          <p:spPr>
            <a:xfrm>
              <a:off x="584200" y="1460500"/>
              <a:ext cx="2425700" cy="338554"/>
            </a:xfrm>
            <a:prstGeom prst="rect">
              <a:avLst/>
            </a:prstGeom>
            <a:noFill/>
          </p:spPr>
          <p:txBody>
            <a:bodyPr wrap="square" rtlCol="0">
              <a:spAutoFit/>
            </a:bodyPr>
            <a:lstStyle/>
            <a:p>
              <a:pPr algn="ctr"/>
              <a:r>
                <a:rPr lang="en-US" sz="1600" i="1" dirty="0"/>
                <a:t>Fewer Moving Parts</a:t>
              </a:r>
              <a:endParaRPr lang="en-US" sz="1200" dirty="0"/>
            </a:p>
          </p:txBody>
        </p:sp>
        <p:pic>
          <p:nvPicPr>
            <p:cNvPr id="15" name="Picture 14" descr="ElectricMotor_3-4-17.jpg">
              <a:extLst>
                <a:ext uri="{FF2B5EF4-FFF2-40B4-BE49-F238E27FC236}">
                  <a16:creationId xmlns:a16="http://schemas.microsoft.com/office/drawing/2014/main" xmlns="" id="{0129B92A-F785-42D3-A24B-6F4AAE938B9A}"/>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2639" t="33341" r="33611" b="22575"/>
            <a:stretch/>
          </p:blipFill>
          <p:spPr>
            <a:xfrm>
              <a:off x="1866900" y="2070100"/>
              <a:ext cx="1109382" cy="838200"/>
            </a:xfrm>
            <a:prstGeom prst="rect">
              <a:avLst/>
            </a:prstGeom>
          </p:spPr>
        </p:pic>
        <p:sp>
          <p:nvSpPr>
            <p:cNvPr id="16" name="TextBox 15">
              <a:extLst>
                <a:ext uri="{FF2B5EF4-FFF2-40B4-BE49-F238E27FC236}">
                  <a16:creationId xmlns:a16="http://schemas.microsoft.com/office/drawing/2014/main" xmlns="" id="{9D9B5F03-C0E0-4E55-83AA-E7B149A7378A}"/>
                </a:ext>
              </a:extLst>
            </p:cNvPr>
            <p:cNvSpPr txBox="1"/>
            <p:nvPr/>
          </p:nvSpPr>
          <p:spPr>
            <a:xfrm>
              <a:off x="609600" y="3048000"/>
              <a:ext cx="1003300" cy="276999"/>
            </a:xfrm>
            <a:prstGeom prst="rect">
              <a:avLst/>
            </a:prstGeom>
            <a:noFill/>
          </p:spPr>
          <p:txBody>
            <a:bodyPr wrap="square" rtlCol="0">
              <a:spAutoFit/>
            </a:bodyPr>
            <a:lstStyle/>
            <a:p>
              <a:pPr algn="ctr"/>
              <a:r>
                <a:rPr lang="en-US" sz="1200" dirty="0"/>
                <a:t>Hundreds</a:t>
              </a:r>
            </a:p>
          </p:txBody>
        </p:sp>
        <p:sp>
          <p:nvSpPr>
            <p:cNvPr id="17" name="TextBox 16">
              <a:extLst>
                <a:ext uri="{FF2B5EF4-FFF2-40B4-BE49-F238E27FC236}">
                  <a16:creationId xmlns:a16="http://schemas.microsoft.com/office/drawing/2014/main" xmlns="" id="{04DD8528-1FF7-4674-AB1C-7F882D82B3CB}"/>
                </a:ext>
              </a:extLst>
            </p:cNvPr>
            <p:cNvSpPr txBox="1"/>
            <p:nvPr/>
          </p:nvSpPr>
          <p:spPr>
            <a:xfrm>
              <a:off x="2082800" y="3022601"/>
              <a:ext cx="762000" cy="276999"/>
            </a:xfrm>
            <a:prstGeom prst="rect">
              <a:avLst/>
            </a:prstGeom>
            <a:noFill/>
          </p:spPr>
          <p:txBody>
            <a:bodyPr wrap="square" rtlCol="0">
              <a:spAutoFit/>
            </a:bodyPr>
            <a:lstStyle/>
            <a:p>
              <a:pPr algn="ctr"/>
              <a:r>
                <a:rPr lang="en-US" sz="1200" dirty="0"/>
                <a:t>One</a:t>
              </a:r>
            </a:p>
          </p:txBody>
        </p:sp>
      </p:grpSp>
      <p:grpSp>
        <p:nvGrpSpPr>
          <p:cNvPr id="18" name="Group 17">
            <a:extLst>
              <a:ext uri="{FF2B5EF4-FFF2-40B4-BE49-F238E27FC236}">
                <a16:creationId xmlns:a16="http://schemas.microsoft.com/office/drawing/2014/main" xmlns="" id="{9A3EF712-5075-4AF4-AE34-0CF4524D7B7C}"/>
              </a:ext>
            </a:extLst>
          </p:cNvPr>
          <p:cNvGrpSpPr/>
          <p:nvPr/>
        </p:nvGrpSpPr>
        <p:grpSpPr>
          <a:xfrm>
            <a:off x="396441" y="4038599"/>
            <a:ext cx="2880161" cy="1399552"/>
            <a:chOff x="396441" y="4038599"/>
            <a:chExt cx="2880161" cy="1696953"/>
          </a:xfrm>
        </p:grpSpPr>
        <p:sp>
          <p:nvSpPr>
            <p:cNvPr id="19" name="Rounded Rectangle 49">
              <a:extLst>
                <a:ext uri="{FF2B5EF4-FFF2-40B4-BE49-F238E27FC236}">
                  <a16:creationId xmlns:a16="http://schemas.microsoft.com/office/drawing/2014/main" xmlns="" id="{7CB05798-7F36-4B2B-9291-63AA18256FD5}"/>
                </a:ext>
              </a:extLst>
            </p:cNvPr>
            <p:cNvSpPr/>
            <p:nvPr/>
          </p:nvSpPr>
          <p:spPr>
            <a:xfrm>
              <a:off x="396441" y="4038599"/>
              <a:ext cx="2878149" cy="1333501"/>
            </a:xfrm>
            <a:prstGeom prst="roundRect">
              <a:avLst/>
            </a:prstGeom>
            <a:solidFill>
              <a:srgbClr val="BAE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FFF2B571-7902-4051-BAE1-DAF16E358B2B}"/>
                </a:ext>
              </a:extLst>
            </p:cNvPr>
            <p:cNvSpPr txBox="1"/>
            <p:nvPr/>
          </p:nvSpPr>
          <p:spPr>
            <a:xfrm>
              <a:off x="409903" y="4560041"/>
              <a:ext cx="2866699" cy="1175511"/>
            </a:xfrm>
            <a:prstGeom prst="rect">
              <a:avLst/>
            </a:prstGeom>
            <a:noFill/>
          </p:spPr>
          <p:txBody>
            <a:bodyPr wrap="square" rtlCol="0">
              <a:spAutoFit/>
            </a:bodyPr>
            <a:lstStyle/>
            <a:p>
              <a:pPr algn="ctr"/>
              <a:r>
                <a:rPr lang="en-US" sz="1600" i="1" dirty="0">
                  <a:solidFill>
                    <a:srgbClr val="000000"/>
                  </a:solidFill>
                </a:rPr>
                <a:t>Lower Fuel Cost</a:t>
              </a:r>
            </a:p>
            <a:p>
              <a:r>
                <a:rPr lang="en-US" sz="1200" dirty="0">
                  <a:solidFill>
                    <a:srgbClr val="000000"/>
                  </a:solidFill>
                </a:rPr>
                <a:t>Gasoline / mile             Electricity / mile</a:t>
              </a:r>
            </a:p>
            <a:p>
              <a:pPr>
                <a:spcAft>
                  <a:spcPts val="600"/>
                </a:spcAft>
              </a:pPr>
              <a:r>
                <a:rPr lang="en-US" sz="1200" dirty="0">
                  <a:solidFill>
                    <a:srgbClr val="000000"/>
                  </a:solidFill>
                </a:rPr>
                <a:t> $0.08 -$0.12                $0.04 -$0.06 </a:t>
              </a:r>
            </a:p>
            <a:p>
              <a:pPr>
                <a:spcAft>
                  <a:spcPts val="600"/>
                </a:spcAft>
              </a:pPr>
              <a:endParaRPr lang="en-US" sz="1200" dirty="0">
                <a:solidFill>
                  <a:srgbClr val="000000"/>
                </a:solidFill>
              </a:endParaRPr>
            </a:p>
          </p:txBody>
        </p:sp>
      </p:grpSp>
    </p:spTree>
    <p:extLst>
      <p:ext uri="{BB962C8B-B14F-4D97-AF65-F5344CB8AC3E}">
        <p14:creationId xmlns:p14="http://schemas.microsoft.com/office/powerpoint/2010/main" val="2825757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C19547-5BF8-45B5-A8C7-661E653C5076}"/>
              </a:ext>
            </a:extLst>
          </p:cNvPr>
          <p:cNvSpPr>
            <a:spLocks noGrp="1"/>
          </p:cNvSpPr>
          <p:nvPr>
            <p:ph type="title"/>
          </p:nvPr>
        </p:nvSpPr>
        <p:spPr/>
        <p:txBody>
          <a:bodyPr/>
          <a:lstStyle/>
          <a:p>
            <a:r>
              <a:rPr lang="en-US" dirty="0"/>
              <a:t>Why Support Electrification </a:t>
            </a:r>
          </a:p>
        </p:txBody>
      </p:sp>
      <p:graphicFrame>
        <p:nvGraphicFramePr>
          <p:cNvPr id="7" name="Table 6">
            <a:extLst>
              <a:ext uri="{FF2B5EF4-FFF2-40B4-BE49-F238E27FC236}">
                <a16:creationId xmlns:a16="http://schemas.microsoft.com/office/drawing/2014/main" xmlns="" id="{41F825E8-A24E-4407-9C3B-C8D1BE5561D2}"/>
              </a:ext>
            </a:extLst>
          </p:cNvPr>
          <p:cNvGraphicFramePr>
            <a:graphicFrameLocks noGrp="1"/>
          </p:cNvGraphicFramePr>
          <p:nvPr>
            <p:extLst>
              <p:ext uri="{D42A27DB-BD31-4B8C-83A1-F6EECF244321}">
                <p14:modId xmlns:p14="http://schemas.microsoft.com/office/powerpoint/2010/main" val="3781241459"/>
              </p:ext>
            </p:extLst>
          </p:nvPr>
        </p:nvGraphicFramePr>
        <p:xfrm>
          <a:off x="533400" y="1397001"/>
          <a:ext cx="8077200" cy="3937003"/>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xmlns="" val="2264042962"/>
                    </a:ext>
                  </a:extLst>
                </a:gridCol>
                <a:gridCol w="4038600">
                  <a:extLst>
                    <a:ext uri="{9D8B030D-6E8A-4147-A177-3AD203B41FA5}">
                      <a16:colId xmlns:a16="http://schemas.microsoft.com/office/drawing/2014/main" xmlns="" val="518134891"/>
                    </a:ext>
                  </a:extLst>
                </a:gridCol>
              </a:tblGrid>
              <a:tr h="564639">
                <a:tc>
                  <a:txBody>
                    <a:bodyPr/>
                    <a:lstStyle/>
                    <a:p>
                      <a:pPr algn="ctr"/>
                      <a:r>
                        <a:rPr lang="en-US" dirty="0"/>
                        <a:t>Mobility Challenges </a:t>
                      </a:r>
                    </a:p>
                  </a:txBody>
                  <a:tcPr/>
                </a:tc>
                <a:tc>
                  <a:txBody>
                    <a:bodyPr/>
                    <a:lstStyle/>
                    <a:p>
                      <a:pPr algn="ctr"/>
                      <a:r>
                        <a:rPr lang="en-US" dirty="0"/>
                        <a:t>Potential </a:t>
                      </a:r>
                    </a:p>
                  </a:txBody>
                  <a:tcPr/>
                </a:tc>
                <a:extLst>
                  <a:ext uri="{0D108BD9-81ED-4DB2-BD59-A6C34878D82A}">
                    <a16:rowId xmlns:a16="http://schemas.microsoft.com/office/drawing/2014/main" xmlns="" val="4014453645"/>
                  </a:ext>
                </a:extLst>
              </a:tr>
              <a:tr h="564639">
                <a:tc>
                  <a:txBody>
                    <a:bodyPr/>
                    <a:lstStyle/>
                    <a:p>
                      <a:r>
                        <a:rPr lang="en-US" dirty="0"/>
                        <a:t>Expensive and Underutilized </a:t>
                      </a:r>
                    </a:p>
                  </a:txBody>
                  <a:tcPr/>
                </a:tc>
                <a:tc>
                  <a:txBody>
                    <a:bodyPr/>
                    <a:lstStyle/>
                    <a:p>
                      <a:pPr algn="ctr"/>
                      <a:endParaRPr lang="en-US" dirty="0"/>
                    </a:p>
                  </a:txBody>
                  <a:tcPr/>
                </a:tc>
                <a:extLst>
                  <a:ext uri="{0D108BD9-81ED-4DB2-BD59-A6C34878D82A}">
                    <a16:rowId xmlns:a16="http://schemas.microsoft.com/office/drawing/2014/main" xmlns="" val="3461581910"/>
                  </a:ext>
                </a:extLst>
              </a:tr>
              <a:tr h="564639">
                <a:tc>
                  <a:txBody>
                    <a:bodyPr/>
                    <a:lstStyle/>
                    <a:p>
                      <a:r>
                        <a:rPr lang="en-US" dirty="0"/>
                        <a:t>Energy Independence </a:t>
                      </a:r>
                    </a:p>
                  </a:txBody>
                  <a:tcPr/>
                </a:tc>
                <a:tc>
                  <a:txBody>
                    <a:bodyPr/>
                    <a:lstStyle/>
                    <a:p>
                      <a:endParaRPr lang="en-US" dirty="0"/>
                    </a:p>
                  </a:txBody>
                  <a:tcPr/>
                </a:tc>
                <a:extLst>
                  <a:ext uri="{0D108BD9-81ED-4DB2-BD59-A6C34878D82A}">
                    <a16:rowId xmlns:a16="http://schemas.microsoft.com/office/drawing/2014/main" xmlns="" val="1460163731"/>
                  </a:ext>
                </a:extLst>
              </a:tr>
              <a:tr h="564639">
                <a:tc>
                  <a:txBody>
                    <a:bodyPr/>
                    <a:lstStyle/>
                    <a:p>
                      <a:r>
                        <a:rPr lang="en-US" dirty="0"/>
                        <a:t>Accidents </a:t>
                      </a:r>
                    </a:p>
                  </a:txBody>
                  <a:tcPr/>
                </a:tc>
                <a:tc>
                  <a:txBody>
                    <a:bodyPr/>
                    <a:lstStyle/>
                    <a:p>
                      <a:endParaRPr lang="en-US" dirty="0"/>
                    </a:p>
                  </a:txBody>
                  <a:tcPr/>
                </a:tc>
                <a:extLst>
                  <a:ext uri="{0D108BD9-81ED-4DB2-BD59-A6C34878D82A}">
                    <a16:rowId xmlns:a16="http://schemas.microsoft.com/office/drawing/2014/main" xmlns="" val="2963818736"/>
                  </a:ext>
                </a:extLst>
              </a:tr>
              <a:tr h="564639">
                <a:tc>
                  <a:txBody>
                    <a:bodyPr/>
                    <a:lstStyle/>
                    <a:p>
                      <a:r>
                        <a:rPr lang="en-US" dirty="0"/>
                        <a:t>Congestion </a:t>
                      </a:r>
                    </a:p>
                  </a:txBody>
                  <a:tcPr/>
                </a:tc>
                <a:tc>
                  <a:txBody>
                    <a:bodyPr/>
                    <a:lstStyle/>
                    <a:p>
                      <a:endParaRPr lang="en-US" dirty="0"/>
                    </a:p>
                  </a:txBody>
                  <a:tcPr/>
                </a:tc>
                <a:extLst>
                  <a:ext uri="{0D108BD9-81ED-4DB2-BD59-A6C34878D82A}">
                    <a16:rowId xmlns:a16="http://schemas.microsoft.com/office/drawing/2014/main" xmlns="" val="3122550065"/>
                  </a:ext>
                </a:extLst>
              </a:tr>
              <a:tr h="556904">
                <a:tc>
                  <a:txBody>
                    <a:bodyPr/>
                    <a:lstStyle/>
                    <a:p>
                      <a:r>
                        <a:rPr lang="en-US" dirty="0"/>
                        <a:t>Pollution</a:t>
                      </a:r>
                    </a:p>
                  </a:txBody>
                  <a:tcPr/>
                </a:tc>
                <a:tc>
                  <a:txBody>
                    <a:bodyPr/>
                    <a:lstStyle/>
                    <a:p>
                      <a:endParaRPr lang="en-US" dirty="0"/>
                    </a:p>
                  </a:txBody>
                  <a:tcPr/>
                </a:tc>
                <a:extLst>
                  <a:ext uri="{0D108BD9-81ED-4DB2-BD59-A6C34878D82A}">
                    <a16:rowId xmlns:a16="http://schemas.microsoft.com/office/drawing/2014/main" xmlns="" val="15871174"/>
                  </a:ext>
                </a:extLst>
              </a:tr>
              <a:tr h="556904">
                <a:tc>
                  <a:txBody>
                    <a:bodyPr/>
                    <a:lstStyle/>
                    <a:p>
                      <a:r>
                        <a:rPr lang="en-US" dirty="0"/>
                        <a:t>Use of Land </a:t>
                      </a:r>
                    </a:p>
                  </a:txBody>
                  <a:tcPr/>
                </a:tc>
                <a:tc>
                  <a:txBody>
                    <a:bodyPr/>
                    <a:lstStyle/>
                    <a:p>
                      <a:endParaRPr lang="en-US" dirty="0"/>
                    </a:p>
                  </a:txBody>
                  <a:tcPr/>
                </a:tc>
                <a:extLst>
                  <a:ext uri="{0D108BD9-81ED-4DB2-BD59-A6C34878D82A}">
                    <a16:rowId xmlns:a16="http://schemas.microsoft.com/office/drawing/2014/main" xmlns="" val="3094983764"/>
                  </a:ext>
                </a:extLst>
              </a:tr>
            </a:tbl>
          </a:graphicData>
        </a:graphic>
      </p:graphicFrame>
      <p:sp>
        <p:nvSpPr>
          <p:cNvPr id="10" name="Plus Sign 9">
            <a:extLst>
              <a:ext uri="{FF2B5EF4-FFF2-40B4-BE49-F238E27FC236}">
                <a16:creationId xmlns:a16="http://schemas.microsoft.com/office/drawing/2014/main" xmlns="" id="{AC465E4B-96C6-459D-ABCC-6D23F5F029AB}"/>
              </a:ext>
            </a:extLst>
          </p:cNvPr>
          <p:cNvSpPr/>
          <p:nvPr/>
        </p:nvSpPr>
        <p:spPr>
          <a:xfrm>
            <a:off x="6380922" y="2079668"/>
            <a:ext cx="3810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lus Sign 10">
            <a:extLst>
              <a:ext uri="{FF2B5EF4-FFF2-40B4-BE49-F238E27FC236}">
                <a16:creationId xmlns:a16="http://schemas.microsoft.com/office/drawing/2014/main" xmlns="" id="{2A6ACD93-43B0-413F-A0C5-EB217D00BB76}"/>
              </a:ext>
            </a:extLst>
          </p:cNvPr>
          <p:cNvSpPr/>
          <p:nvPr/>
        </p:nvSpPr>
        <p:spPr>
          <a:xfrm>
            <a:off x="6380922" y="2632957"/>
            <a:ext cx="3810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lus Sign 11">
            <a:extLst>
              <a:ext uri="{FF2B5EF4-FFF2-40B4-BE49-F238E27FC236}">
                <a16:creationId xmlns:a16="http://schemas.microsoft.com/office/drawing/2014/main" xmlns="" id="{1CCBD2EB-01B4-4262-A5C4-A25CEC4881E2}"/>
              </a:ext>
            </a:extLst>
          </p:cNvPr>
          <p:cNvSpPr/>
          <p:nvPr/>
        </p:nvSpPr>
        <p:spPr>
          <a:xfrm>
            <a:off x="6384235" y="3183647"/>
            <a:ext cx="3810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lus Sign 12">
            <a:extLst>
              <a:ext uri="{FF2B5EF4-FFF2-40B4-BE49-F238E27FC236}">
                <a16:creationId xmlns:a16="http://schemas.microsoft.com/office/drawing/2014/main" xmlns="" id="{D29F225D-31B1-48C3-B2CE-DC7726EFFF7C}"/>
              </a:ext>
            </a:extLst>
          </p:cNvPr>
          <p:cNvSpPr/>
          <p:nvPr/>
        </p:nvSpPr>
        <p:spPr>
          <a:xfrm>
            <a:off x="6380922" y="3807867"/>
            <a:ext cx="3810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lus Sign 13">
            <a:extLst>
              <a:ext uri="{FF2B5EF4-FFF2-40B4-BE49-F238E27FC236}">
                <a16:creationId xmlns:a16="http://schemas.microsoft.com/office/drawing/2014/main" xmlns="" id="{8BA19026-09F5-48B0-8908-F23DA61A0D43}"/>
              </a:ext>
            </a:extLst>
          </p:cNvPr>
          <p:cNvSpPr/>
          <p:nvPr/>
        </p:nvSpPr>
        <p:spPr>
          <a:xfrm>
            <a:off x="6380922" y="4358557"/>
            <a:ext cx="3810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lus Sign 14">
            <a:extLst>
              <a:ext uri="{FF2B5EF4-FFF2-40B4-BE49-F238E27FC236}">
                <a16:creationId xmlns:a16="http://schemas.microsoft.com/office/drawing/2014/main" xmlns="" id="{3E29F6AD-7755-41D3-BEC2-0F541D47429E}"/>
              </a:ext>
            </a:extLst>
          </p:cNvPr>
          <p:cNvSpPr/>
          <p:nvPr/>
        </p:nvSpPr>
        <p:spPr>
          <a:xfrm>
            <a:off x="6382579" y="4909247"/>
            <a:ext cx="3810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inus Sign 15">
            <a:extLst>
              <a:ext uri="{FF2B5EF4-FFF2-40B4-BE49-F238E27FC236}">
                <a16:creationId xmlns:a16="http://schemas.microsoft.com/office/drawing/2014/main" xmlns="" id="{395118E5-7595-4B26-BA08-3265B258BA5D}"/>
              </a:ext>
            </a:extLst>
          </p:cNvPr>
          <p:cNvSpPr/>
          <p:nvPr/>
        </p:nvSpPr>
        <p:spPr>
          <a:xfrm>
            <a:off x="7162800" y="3753188"/>
            <a:ext cx="304800" cy="4318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8994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4FC594-566F-4034-98F3-BA92CC6F6FBE}"/>
              </a:ext>
            </a:extLst>
          </p:cNvPr>
          <p:cNvSpPr>
            <a:spLocks noGrp="1"/>
          </p:cNvSpPr>
          <p:nvPr>
            <p:ph type="title"/>
          </p:nvPr>
        </p:nvSpPr>
        <p:spPr>
          <a:xfrm>
            <a:off x="486696" y="629266"/>
            <a:ext cx="2738601" cy="1676603"/>
          </a:xfrm>
        </p:spPr>
        <p:txBody>
          <a:bodyPr vert="horz" lIns="91440" tIns="45720" rIns="91440" bIns="45720" rtlCol="0" anchor="ctr">
            <a:normAutofit/>
          </a:bodyPr>
          <a:lstStyle/>
          <a:p>
            <a:pPr algn="l">
              <a:lnSpc>
                <a:spcPct val="90000"/>
              </a:lnSpc>
            </a:pPr>
            <a:r>
              <a:rPr lang="en-US" sz="3700">
                <a:solidFill>
                  <a:schemeClr val="tx1"/>
                </a:solidFill>
              </a:rPr>
              <a:t>Public Sector Planning </a:t>
            </a:r>
          </a:p>
        </p:txBody>
      </p:sp>
      <p:sp>
        <p:nvSpPr>
          <p:cNvPr id="9" name="Content Placeholder 8">
            <a:extLst>
              <a:ext uri="{FF2B5EF4-FFF2-40B4-BE49-F238E27FC236}">
                <a16:creationId xmlns:a16="http://schemas.microsoft.com/office/drawing/2014/main" xmlns="" id="{2354F2F3-43C3-4B39-8BFC-69826CA18BDF}"/>
              </a:ext>
            </a:extLst>
          </p:cNvPr>
          <p:cNvSpPr>
            <a:spLocks noGrp="1"/>
          </p:cNvSpPr>
          <p:nvPr>
            <p:ph idx="1"/>
          </p:nvPr>
        </p:nvSpPr>
        <p:spPr>
          <a:xfrm>
            <a:off x="486698" y="2438400"/>
            <a:ext cx="2738599" cy="3785419"/>
          </a:xfrm>
        </p:spPr>
        <p:txBody>
          <a:bodyPr vert="horz" lIns="91440" tIns="45720" rIns="91440" bIns="45720" rtlCol="0">
            <a:normAutofit/>
          </a:bodyPr>
          <a:lstStyle/>
          <a:p>
            <a:pPr indent="-228600">
              <a:lnSpc>
                <a:spcPct val="90000"/>
              </a:lnSpc>
            </a:pPr>
            <a:r>
              <a:rPr lang="en-US" sz="1600" dirty="0"/>
              <a:t>“Electric mobility is like an upside-down ketchup bottle.  You know that at some point something will come out.  You don’t know when, but once it comes, it really does.  Then it’s bad if your not prepared.”  ~Dr. Dieter Zetsche, CEO, Mercedes-Benz </a:t>
            </a:r>
          </a:p>
        </p:txBody>
      </p:sp>
      <p:pic>
        <p:nvPicPr>
          <p:cNvPr id="7" name="Content Placeholder 3">
            <a:extLst>
              <a:ext uri="{FF2B5EF4-FFF2-40B4-BE49-F238E27FC236}">
                <a16:creationId xmlns:a16="http://schemas.microsoft.com/office/drawing/2014/main" xmlns="" id="{CC58A0D6-53C1-4D53-BB9F-9632FFCC885E}"/>
              </a:ext>
            </a:extLst>
          </p:cNvPr>
          <p:cNvPicPr>
            <a:picLocks noChangeAspect="1"/>
          </p:cNvPicPr>
          <p:nvPr/>
        </p:nvPicPr>
        <p:blipFill rotWithShape="1">
          <a:blip r:embed="rId3"/>
          <a:srcRect l="19164" r="34786" b="-1"/>
          <a:stretch/>
        </p:blipFill>
        <p:spPr>
          <a:xfrm>
            <a:off x="3479292" y="10"/>
            <a:ext cx="5664708" cy="6857990"/>
          </a:xfrm>
          <a:prstGeom prst="rect">
            <a:avLst/>
          </a:prstGeom>
          <a:effectLst/>
        </p:spPr>
      </p:pic>
    </p:spTree>
    <p:extLst>
      <p:ext uri="{BB962C8B-B14F-4D97-AF65-F5344CB8AC3E}">
        <p14:creationId xmlns:p14="http://schemas.microsoft.com/office/powerpoint/2010/main" val="31303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678A0B-0DEE-47C5-8AA6-615ADB975049}"/>
              </a:ext>
            </a:extLst>
          </p:cNvPr>
          <p:cNvSpPr>
            <a:spLocks noGrp="1"/>
          </p:cNvSpPr>
          <p:nvPr>
            <p:ph type="title"/>
          </p:nvPr>
        </p:nvSpPr>
        <p:spPr/>
        <p:txBody>
          <a:bodyPr/>
          <a:lstStyle/>
          <a:p>
            <a:r>
              <a:rPr lang="en-US" dirty="0"/>
              <a:t>Planning – Charging </a:t>
            </a:r>
          </a:p>
        </p:txBody>
      </p:sp>
      <p:pic>
        <p:nvPicPr>
          <p:cNvPr id="4" name="Content Placeholder 3">
            <a:extLst>
              <a:ext uri="{FF2B5EF4-FFF2-40B4-BE49-F238E27FC236}">
                <a16:creationId xmlns:a16="http://schemas.microsoft.com/office/drawing/2014/main" xmlns="" id="{4B3F1B46-BDC6-4B80-B4BA-452591CA4B95}"/>
              </a:ext>
            </a:extLst>
          </p:cNvPr>
          <p:cNvPicPr>
            <a:picLocks noGrp="1" noChangeAspect="1"/>
          </p:cNvPicPr>
          <p:nvPr>
            <p:ph idx="1"/>
          </p:nvPr>
        </p:nvPicPr>
        <p:blipFill>
          <a:blip r:embed="rId3"/>
          <a:stretch>
            <a:fillRect/>
          </a:stretch>
        </p:blipFill>
        <p:spPr>
          <a:xfrm>
            <a:off x="664125" y="1665383"/>
            <a:ext cx="7815749" cy="4395597"/>
          </a:xfrm>
          <a:prstGeom prst="rect">
            <a:avLst/>
          </a:prstGeom>
        </p:spPr>
      </p:pic>
    </p:spTree>
    <p:extLst>
      <p:ext uri="{BB962C8B-B14F-4D97-AF65-F5344CB8AC3E}">
        <p14:creationId xmlns:p14="http://schemas.microsoft.com/office/powerpoint/2010/main" val="3383115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053C56-99C5-4E0C-8C57-5C7777EFF972}"/>
              </a:ext>
            </a:extLst>
          </p:cNvPr>
          <p:cNvSpPr>
            <a:spLocks noGrp="1"/>
          </p:cNvSpPr>
          <p:nvPr>
            <p:ph type="title"/>
          </p:nvPr>
        </p:nvSpPr>
        <p:spPr/>
        <p:txBody>
          <a:bodyPr/>
          <a:lstStyle/>
          <a:p>
            <a:r>
              <a:rPr lang="en-US" dirty="0"/>
              <a:t>Planning – Charging </a:t>
            </a:r>
          </a:p>
        </p:txBody>
      </p:sp>
      <p:pic>
        <p:nvPicPr>
          <p:cNvPr id="4" name="Content Placeholder 3">
            <a:extLst>
              <a:ext uri="{FF2B5EF4-FFF2-40B4-BE49-F238E27FC236}">
                <a16:creationId xmlns:a16="http://schemas.microsoft.com/office/drawing/2014/main" xmlns="" id="{B81560F1-2A9F-4D24-AC84-95EA250665EE}"/>
              </a:ext>
            </a:extLst>
          </p:cNvPr>
          <p:cNvPicPr>
            <a:picLocks noGrp="1" noChangeAspect="1"/>
          </p:cNvPicPr>
          <p:nvPr>
            <p:ph idx="1"/>
          </p:nvPr>
        </p:nvPicPr>
        <p:blipFill>
          <a:blip r:embed="rId3"/>
          <a:stretch>
            <a:fillRect/>
          </a:stretch>
        </p:blipFill>
        <p:spPr>
          <a:xfrm>
            <a:off x="664125" y="1665383"/>
            <a:ext cx="7815749" cy="4395597"/>
          </a:xfrm>
          <a:prstGeom prst="rect">
            <a:avLst/>
          </a:prstGeom>
        </p:spPr>
      </p:pic>
    </p:spTree>
    <p:extLst>
      <p:ext uri="{BB962C8B-B14F-4D97-AF65-F5344CB8AC3E}">
        <p14:creationId xmlns:p14="http://schemas.microsoft.com/office/powerpoint/2010/main" val="3951012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1572</TotalTime>
  <Words>1424</Words>
  <Application>Microsoft Office PowerPoint</Application>
  <PresentationFormat>On-screen Show (4:3)</PresentationFormat>
  <Paragraphs>195</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Challenges, Trends and Ideas for Mobility</vt:lpstr>
      <vt:lpstr>Current Trends in Automotive Industry </vt:lpstr>
      <vt:lpstr>Current Trends in Automotive Industry </vt:lpstr>
      <vt:lpstr>Current Trends in the Automotive Industry</vt:lpstr>
      <vt:lpstr>EV Market Entry Points </vt:lpstr>
      <vt:lpstr>Why Support Electrification </vt:lpstr>
      <vt:lpstr>Public Sector Planning </vt:lpstr>
      <vt:lpstr>Planning – Charging </vt:lpstr>
      <vt:lpstr>Planning – Charging </vt:lpstr>
      <vt:lpstr>Planning – Highland Park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 Vehicle  Charging Background</dc:title>
  <dc:creator>Bryan Tillman</dc:creator>
  <cp:lastModifiedBy>Edith Makra</cp:lastModifiedBy>
  <cp:revision>27</cp:revision>
  <dcterms:created xsi:type="dcterms:W3CDTF">2018-10-22T20:09:27Z</dcterms:created>
  <dcterms:modified xsi:type="dcterms:W3CDTF">2018-10-25T20:54:43Z</dcterms:modified>
</cp:coreProperties>
</file>