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60" r:id="rId2"/>
    <p:sldId id="929" r:id="rId3"/>
    <p:sldId id="630" r:id="rId4"/>
    <p:sldId id="907" r:id="rId5"/>
    <p:sldId id="861" r:id="rId6"/>
    <p:sldId id="372" r:id="rId7"/>
    <p:sldId id="924" r:id="rId8"/>
    <p:sldId id="896" r:id="rId9"/>
    <p:sldId id="897" r:id="rId10"/>
    <p:sldId id="373" r:id="rId11"/>
    <p:sldId id="257" r:id="rId12"/>
    <p:sldId id="656" r:id="rId13"/>
    <p:sldId id="848" r:id="rId14"/>
    <p:sldId id="857" r:id="rId15"/>
    <p:sldId id="930" r:id="rId16"/>
    <p:sldId id="915" r:id="rId17"/>
    <p:sldId id="898" r:id="rId18"/>
    <p:sldId id="677" r:id="rId19"/>
    <p:sldId id="928" r:id="rId20"/>
    <p:sldId id="664" r:id="rId21"/>
    <p:sldId id="908" r:id="rId22"/>
    <p:sldId id="909" r:id="rId23"/>
    <p:sldId id="910" r:id="rId24"/>
    <p:sldId id="879"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48">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359D95"/>
    <a:srgbClr val="05CD2B"/>
    <a:srgbClr val="0000FF"/>
    <a:srgbClr val="96D900"/>
    <a:srgbClr val="17D947"/>
    <a:srgbClr val="D9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5238" autoAdjust="0"/>
  </p:normalViewPr>
  <p:slideViewPr>
    <p:cSldViewPr>
      <p:cViewPr>
        <p:scale>
          <a:sx n="89" d="100"/>
          <a:sy n="89" d="100"/>
        </p:scale>
        <p:origin x="600" y="-370"/>
      </p:cViewPr>
      <p:guideLst>
        <p:guide orient="horz"/>
        <p:guide pos="48"/>
      </p:guideLst>
    </p:cSldViewPr>
  </p:slideViewPr>
  <p:notesTextViewPr>
    <p:cViewPr>
      <p:scale>
        <a:sx n="1" d="1"/>
        <a:sy n="1" d="1"/>
      </p:scale>
      <p:origin x="0" y="0"/>
    </p:cViewPr>
  </p:notesTextViewPr>
  <p:sorterViewPr>
    <p:cViewPr>
      <p:scale>
        <a:sx n="119" d="100"/>
        <a:sy n="119" d="100"/>
      </p:scale>
      <p:origin x="0" y="-7454"/>
    </p:cViewPr>
  </p:sorterViewPr>
  <p:notesViewPr>
    <p:cSldViewPr>
      <p:cViewPr varScale="1">
        <p:scale>
          <a:sx n="64" d="100"/>
          <a:sy n="64" d="100"/>
        </p:scale>
        <p:origin x="-3130" y="-7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a:t>Annual Fuel Costs</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Sheet1!$C$11</c:f>
              <c:strCache>
                <c:ptCount val="1"/>
                <c:pt idx="0">
                  <c:v>Gas</c:v>
                </c:pt>
              </c:strCache>
            </c:strRef>
          </c:tx>
          <c:spPr>
            <a:solidFill>
              <a:schemeClr val="accent1"/>
            </a:solidFill>
            <a:ln>
              <a:noFill/>
            </a:ln>
            <a:effectLst/>
          </c:spPr>
          <c:invertIfNegative val="0"/>
          <c:cat>
            <c:strRef>
              <c:f>Sheet1!$B$12:$B$15</c:f>
              <c:strCache>
                <c:ptCount val="4"/>
                <c:pt idx="0">
                  <c:v>Fusion Energy PHEV</c:v>
                </c:pt>
                <c:pt idx="1">
                  <c:v>Focus AEV</c:v>
                </c:pt>
                <c:pt idx="2">
                  <c:v>Fusion HEV</c:v>
                </c:pt>
                <c:pt idx="3">
                  <c:v>Fusion ICE</c:v>
                </c:pt>
              </c:strCache>
            </c:strRef>
          </c:cat>
          <c:val>
            <c:numRef>
              <c:f>Sheet1!$C$12:$C$15</c:f>
              <c:numCache>
                <c:formatCode>0</c:formatCode>
                <c:ptCount val="4"/>
                <c:pt idx="0">
                  <c:v>241.66666666666666</c:v>
                </c:pt>
                <c:pt idx="1">
                  <c:v>0</c:v>
                </c:pt>
                <c:pt idx="2">
                  <c:v>1130.7692307692307</c:v>
                </c:pt>
                <c:pt idx="3">
                  <c:v>1917.391304347826</c:v>
                </c:pt>
              </c:numCache>
            </c:numRef>
          </c:val>
          <c:extLst>
            <c:ext xmlns:c16="http://schemas.microsoft.com/office/drawing/2014/chart" uri="{C3380CC4-5D6E-409C-BE32-E72D297353CC}">
              <c16:uniqueId val="{00000000-1110-4803-8BB9-F6D3F2F47335}"/>
            </c:ext>
          </c:extLst>
        </c:ser>
        <c:ser>
          <c:idx val="1"/>
          <c:order val="1"/>
          <c:tx>
            <c:strRef>
              <c:f>Sheet1!$D$11</c:f>
              <c:strCache>
                <c:ptCount val="1"/>
                <c:pt idx="0">
                  <c:v>Electric</c:v>
                </c:pt>
              </c:strCache>
            </c:strRef>
          </c:tx>
          <c:spPr>
            <a:solidFill>
              <a:schemeClr val="accent2"/>
            </a:solidFill>
            <a:ln>
              <a:noFill/>
            </a:ln>
            <a:effectLst/>
          </c:spPr>
          <c:invertIfNegative val="0"/>
          <c:cat>
            <c:strRef>
              <c:f>Sheet1!$B$12:$B$15</c:f>
              <c:strCache>
                <c:ptCount val="4"/>
                <c:pt idx="0">
                  <c:v>Fusion Energy PHEV</c:v>
                </c:pt>
                <c:pt idx="1">
                  <c:v>Focus AEV</c:v>
                </c:pt>
                <c:pt idx="2">
                  <c:v>Fusion HEV</c:v>
                </c:pt>
                <c:pt idx="3">
                  <c:v>Fusion ICE</c:v>
                </c:pt>
              </c:strCache>
            </c:strRef>
          </c:cat>
          <c:val>
            <c:numRef>
              <c:f>Sheet1!$D$12:$D$15</c:f>
              <c:numCache>
                <c:formatCode>General</c:formatCode>
                <c:ptCount val="4"/>
                <c:pt idx="0" formatCode="0">
                  <c:v>364.5</c:v>
                </c:pt>
                <c:pt idx="1">
                  <c:v>486.00000000000006</c:v>
                </c:pt>
                <c:pt idx="2">
                  <c:v>0</c:v>
                </c:pt>
                <c:pt idx="3">
                  <c:v>0</c:v>
                </c:pt>
              </c:numCache>
            </c:numRef>
          </c:val>
          <c:extLst>
            <c:ext xmlns:c16="http://schemas.microsoft.com/office/drawing/2014/chart" uri="{C3380CC4-5D6E-409C-BE32-E72D297353CC}">
              <c16:uniqueId val="{00000001-1110-4803-8BB9-F6D3F2F47335}"/>
            </c:ext>
          </c:extLst>
        </c:ser>
        <c:dLbls>
          <c:showLegendKey val="0"/>
          <c:showVal val="0"/>
          <c:showCatName val="0"/>
          <c:showSerName val="0"/>
          <c:showPercent val="0"/>
          <c:showBubbleSize val="0"/>
        </c:dLbls>
        <c:gapWidth val="150"/>
        <c:overlap val="100"/>
        <c:axId val="368531032"/>
        <c:axId val="368531360"/>
      </c:barChart>
      <c:catAx>
        <c:axId val="368531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68531360"/>
        <c:crosses val="autoZero"/>
        <c:auto val="1"/>
        <c:lblAlgn val="ctr"/>
        <c:lblOffset val="100"/>
        <c:noMultiLvlLbl val="0"/>
      </c:catAx>
      <c:valAx>
        <c:axId val="368531360"/>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6853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1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18D1A-22DA-4F3F-A97C-775259486F89}"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5F7B2CA2-B0A8-4ED5-AB04-0835263D99A2}" type="pres">
      <dgm:prSet presAssocID="{11C18D1A-22DA-4F3F-A97C-775259486F89}" presName="Name0" presStyleCnt="0">
        <dgm:presLayoutVars>
          <dgm:dir/>
          <dgm:resizeHandles val="exact"/>
        </dgm:presLayoutVars>
      </dgm:prSet>
      <dgm:spPr/>
    </dgm:pt>
  </dgm:ptLst>
  <dgm:cxnLst>
    <dgm:cxn modelId="{62972A2D-FB0A-4ED0-A9C9-0475E09DAE72}" type="presOf" srcId="{11C18D1A-22DA-4F3F-A97C-775259486F89}" destId="{5F7B2CA2-B0A8-4ED5-AB04-0835263D99A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A16B1-469C-49EB-883C-3BA2D78B0E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C87BC7C-6A48-4653-A09D-286191403389}">
      <dgm:prSet phldrT="[Text]"/>
      <dgm:spPr>
        <a:solidFill>
          <a:schemeClr val="accent6">
            <a:lumMod val="50000"/>
          </a:schemeClr>
        </a:solidFill>
      </dgm:spPr>
      <dgm:t>
        <a:bodyPr/>
        <a:lstStyle/>
        <a:p>
          <a:r>
            <a:rPr lang="en-US" dirty="0"/>
            <a:t>Depot</a:t>
          </a:r>
        </a:p>
      </dgm:t>
    </dgm:pt>
    <dgm:pt modelId="{F3E11BB6-BF22-4D14-9062-64950102107A}" type="parTrans" cxnId="{6FA03783-A919-4292-9B7F-239EA3070B6E}">
      <dgm:prSet/>
      <dgm:spPr/>
      <dgm:t>
        <a:bodyPr/>
        <a:lstStyle/>
        <a:p>
          <a:endParaRPr lang="en-US"/>
        </a:p>
      </dgm:t>
    </dgm:pt>
    <dgm:pt modelId="{23536FA2-073C-4D41-B198-1DD051155933}" type="sibTrans" cxnId="{6FA03783-A919-4292-9B7F-239EA3070B6E}">
      <dgm:prSet/>
      <dgm:spPr/>
      <dgm:t>
        <a:bodyPr/>
        <a:lstStyle/>
        <a:p>
          <a:endParaRPr lang="en-US"/>
        </a:p>
      </dgm:t>
    </dgm:pt>
    <dgm:pt modelId="{7BDD11E7-A3FA-45BE-9BC7-F0B295B29129}">
      <dgm:prSet phldrT="[Text]"/>
      <dgm:spPr>
        <a:solidFill>
          <a:srgbClr val="FF0000"/>
        </a:solidFill>
      </dgm:spPr>
      <dgm:t>
        <a:bodyPr/>
        <a:lstStyle/>
        <a:p>
          <a:r>
            <a:rPr lang="en-US" dirty="0"/>
            <a:t>Inductive-Static</a:t>
          </a:r>
        </a:p>
      </dgm:t>
    </dgm:pt>
    <dgm:pt modelId="{A1569E92-8E7D-48B7-A58C-8CFCC3C6807A}" type="parTrans" cxnId="{318EC6C3-1AB9-4877-8923-2C52557210D0}">
      <dgm:prSet/>
      <dgm:spPr/>
      <dgm:t>
        <a:bodyPr/>
        <a:lstStyle/>
        <a:p>
          <a:endParaRPr lang="en-US"/>
        </a:p>
      </dgm:t>
    </dgm:pt>
    <dgm:pt modelId="{B25DD32E-72CA-4BC6-893B-859AE21CD529}" type="sibTrans" cxnId="{318EC6C3-1AB9-4877-8923-2C52557210D0}">
      <dgm:prSet/>
      <dgm:spPr/>
      <dgm:t>
        <a:bodyPr/>
        <a:lstStyle/>
        <a:p>
          <a:endParaRPr lang="en-US"/>
        </a:p>
      </dgm:t>
    </dgm:pt>
    <dgm:pt modelId="{2AC616E3-B6D9-479E-9B07-8F194C007C86}">
      <dgm:prSet phldrT="[Text]" custT="1"/>
      <dgm:spPr>
        <a:solidFill>
          <a:srgbClr val="F79646">
            <a:lumMod val="50000"/>
          </a:srgbClr>
        </a:solidFill>
        <a:ln w="25400" cap="flat" cmpd="sng" algn="ctr">
          <a:solidFill>
            <a:prstClr val="white">
              <a:hueOff val="0"/>
              <a:satOff val="0"/>
              <a:lumOff val="0"/>
              <a:alphaOff val="0"/>
            </a:prstClr>
          </a:solidFill>
          <a:prstDash val="solid"/>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On Route</a:t>
          </a:r>
        </a:p>
      </dgm:t>
    </dgm:pt>
    <dgm:pt modelId="{23CD2D19-93D9-4BB1-B037-775C6508AFD2}" type="sibTrans" cxnId="{C69FA52A-3949-4DC0-AF78-C6B32472C0FB}">
      <dgm:prSet/>
      <dgm:spPr/>
      <dgm:t>
        <a:bodyPr/>
        <a:lstStyle/>
        <a:p>
          <a:endParaRPr lang="en-US"/>
        </a:p>
      </dgm:t>
    </dgm:pt>
    <dgm:pt modelId="{77671328-E56F-4C6A-BEBA-ACBAF6CD2ABB}" type="parTrans" cxnId="{C69FA52A-3949-4DC0-AF78-C6B32472C0FB}">
      <dgm:prSet/>
      <dgm:spPr/>
      <dgm:t>
        <a:bodyPr/>
        <a:lstStyle/>
        <a:p>
          <a:endParaRPr lang="en-US"/>
        </a:p>
      </dgm:t>
    </dgm:pt>
    <dgm:pt modelId="{272ED860-1250-4367-8098-1FDF2BC1672B}">
      <dgm:prSet phldrT="[Text]"/>
      <dgm:spPr>
        <a:solidFill>
          <a:schemeClr val="accent4"/>
        </a:solidFill>
      </dgm:spPr>
      <dgm:t>
        <a:bodyPr/>
        <a:lstStyle/>
        <a:p>
          <a:r>
            <a:rPr lang="en-US" dirty="0"/>
            <a:t>Conductive</a:t>
          </a:r>
        </a:p>
      </dgm:t>
    </dgm:pt>
    <dgm:pt modelId="{8FA5BF07-1767-465A-9B68-47BED3578740}" type="parTrans" cxnId="{F087DF35-752A-4D99-ADC7-E0914E1A26BF}">
      <dgm:prSet/>
      <dgm:spPr/>
      <dgm:t>
        <a:bodyPr/>
        <a:lstStyle/>
        <a:p>
          <a:endParaRPr lang="en-US"/>
        </a:p>
      </dgm:t>
    </dgm:pt>
    <dgm:pt modelId="{E6B18422-2625-4712-80FC-D15B2147BC4D}" type="sibTrans" cxnId="{F087DF35-752A-4D99-ADC7-E0914E1A26BF}">
      <dgm:prSet/>
      <dgm:spPr/>
      <dgm:t>
        <a:bodyPr/>
        <a:lstStyle/>
        <a:p>
          <a:endParaRPr lang="en-US"/>
        </a:p>
      </dgm:t>
    </dgm:pt>
    <dgm:pt modelId="{21BD13F7-F67F-45E4-972D-C64418855139}">
      <dgm:prSet/>
      <dgm:spPr>
        <a:solidFill>
          <a:schemeClr val="accent4"/>
        </a:solidFill>
      </dgm:spPr>
      <dgm:t>
        <a:bodyPr/>
        <a:lstStyle/>
        <a:p>
          <a:r>
            <a:rPr lang="en-US" dirty="0"/>
            <a:t>Conductive</a:t>
          </a:r>
        </a:p>
      </dgm:t>
    </dgm:pt>
    <dgm:pt modelId="{BBF733E3-2FE5-409B-BA4B-098EF5E4BB87}" type="parTrans" cxnId="{F2159BF3-F83A-4E4B-8FE0-2062F1B7AA1E}">
      <dgm:prSet/>
      <dgm:spPr/>
      <dgm:t>
        <a:bodyPr/>
        <a:lstStyle/>
        <a:p>
          <a:endParaRPr lang="en-US"/>
        </a:p>
      </dgm:t>
    </dgm:pt>
    <dgm:pt modelId="{496B4120-FB6B-4B34-944B-054BF0FA8BF8}" type="sibTrans" cxnId="{F2159BF3-F83A-4E4B-8FE0-2062F1B7AA1E}">
      <dgm:prSet/>
      <dgm:spPr/>
      <dgm:t>
        <a:bodyPr/>
        <a:lstStyle/>
        <a:p>
          <a:endParaRPr lang="en-US"/>
        </a:p>
      </dgm:t>
    </dgm:pt>
    <dgm:pt modelId="{6E8A5079-69EF-45AB-84EF-798E78263935}">
      <dgm:prSet/>
      <dgm:spPr>
        <a:solidFill>
          <a:srgbClr val="FF0000"/>
        </a:solidFill>
      </dgm:spPr>
      <dgm:t>
        <a:bodyPr/>
        <a:lstStyle/>
        <a:p>
          <a:r>
            <a:rPr lang="en-US" dirty="0"/>
            <a:t>Inductive</a:t>
          </a:r>
        </a:p>
      </dgm:t>
    </dgm:pt>
    <dgm:pt modelId="{C3F58E74-B8A6-4AE9-8D83-7607B09744C4}" type="parTrans" cxnId="{9577902B-0B29-480C-91E2-43836C1A8BC9}">
      <dgm:prSet/>
      <dgm:spPr/>
      <dgm:t>
        <a:bodyPr/>
        <a:lstStyle/>
        <a:p>
          <a:endParaRPr lang="en-US"/>
        </a:p>
      </dgm:t>
    </dgm:pt>
    <dgm:pt modelId="{ED3ADEDD-3FDB-478E-8F32-25F9F830B14F}" type="sibTrans" cxnId="{9577902B-0B29-480C-91E2-43836C1A8BC9}">
      <dgm:prSet/>
      <dgm:spPr/>
      <dgm:t>
        <a:bodyPr/>
        <a:lstStyle/>
        <a:p>
          <a:endParaRPr lang="en-US"/>
        </a:p>
      </dgm:t>
    </dgm:pt>
    <dgm:pt modelId="{FE1CA615-2F53-4A41-9F7D-1D492FFFC26A}">
      <dgm:prSet custT="1"/>
      <dgm:spPr>
        <a:solidFill>
          <a:srgbClr val="FF0000"/>
        </a:solidFill>
        <a:ln w="25400" cap="flat" cmpd="sng" algn="ctr">
          <a:solidFill>
            <a:prstClr val="white">
              <a:hueOff val="0"/>
              <a:satOff val="0"/>
              <a:lumOff val="0"/>
              <a:alphaOff val="0"/>
            </a:prstClr>
          </a:solidFill>
          <a:prstDash val="solid"/>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Static</a:t>
          </a:r>
        </a:p>
      </dgm:t>
    </dgm:pt>
    <dgm:pt modelId="{8063FF2C-3AF6-4A9C-8B9F-6AE967931E54}" type="parTrans" cxnId="{54606C33-7C0A-4E3B-BBB7-5A7A746CDA18}">
      <dgm:prSet/>
      <dgm:spPr/>
      <dgm:t>
        <a:bodyPr/>
        <a:lstStyle/>
        <a:p>
          <a:endParaRPr lang="en-US"/>
        </a:p>
      </dgm:t>
    </dgm:pt>
    <dgm:pt modelId="{35CA5B93-CA92-4897-BCE2-1C5035FA78FF}" type="sibTrans" cxnId="{54606C33-7C0A-4E3B-BBB7-5A7A746CDA18}">
      <dgm:prSet/>
      <dgm:spPr/>
      <dgm:t>
        <a:bodyPr/>
        <a:lstStyle/>
        <a:p>
          <a:endParaRPr lang="en-US"/>
        </a:p>
      </dgm:t>
    </dgm:pt>
    <dgm:pt modelId="{89BBAADF-FCDA-41CE-A9E2-46F674A33096}">
      <dgm:prSet custT="1"/>
      <dgm:spPr>
        <a:solidFill>
          <a:srgbClr val="FF0000"/>
        </a:solidFill>
        <a:ln w="25400" cap="flat" cmpd="sng" algn="ctr">
          <a:solidFill>
            <a:prstClr val="white">
              <a:hueOff val="0"/>
              <a:satOff val="0"/>
              <a:lumOff val="0"/>
              <a:alphaOff val="0"/>
            </a:prstClr>
          </a:solidFill>
          <a:prstDash val="solid"/>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Dynamic</a:t>
          </a:r>
        </a:p>
      </dgm:t>
    </dgm:pt>
    <dgm:pt modelId="{A0F32ADF-B55E-4728-8E72-2B0EBBD7F7BD}" type="parTrans" cxnId="{F1CE7CE0-7538-475A-8C0F-53CFB8BB7BA0}">
      <dgm:prSet/>
      <dgm:spPr/>
      <dgm:t>
        <a:bodyPr/>
        <a:lstStyle/>
        <a:p>
          <a:endParaRPr lang="en-US"/>
        </a:p>
      </dgm:t>
    </dgm:pt>
    <dgm:pt modelId="{AB71FD0B-A711-4109-B176-539EAFF9F29C}" type="sibTrans" cxnId="{F1CE7CE0-7538-475A-8C0F-53CFB8BB7BA0}">
      <dgm:prSet/>
      <dgm:spPr/>
      <dgm:t>
        <a:bodyPr/>
        <a:lstStyle/>
        <a:p>
          <a:endParaRPr lang="en-US"/>
        </a:p>
      </dgm:t>
    </dgm:pt>
    <dgm:pt modelId="{A9B4D833-98FA-4DB9-A42F-A35CF1ED135B}">
      <dgm:prSet custT="1"/>
      <dgm:spPr>
        <a:solidFill>
          <a:srgbClr val="8064A2"/>
        </a:solidFill>
        <a:ln w="25400" cap="flat" cmpd="sng" algn="ctr">
          <a:solidFill>
            <a:prstClr val="white">
              <a:hueOff val="0"/>
              <a:satOff val="0"/>
              <a:lumOff val="0"/>
              <a:alphaOff val="0"/>
            </a:prstClr>
          </a:solidFill>
          <a:prstDash val="solid"/>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Static</a:t>
          </a:r>
        </a:p>
      </dgm:t>
    </dgm:pt>
    <dgm:pt modelId="{A696F43C-6807-41D6-A278-8F8313102F98}" type="parTrans" cxnId="{AF1ACA9B-4A3C-4E00-B289-BBC96A1C0812}">
      <dgm:prSet/>
      <dgm:spPr/>
      <dgm:t>
        <a:bodyPr/>
        <a:lstStyle/>
        <a:p>
          <a:endParaRPr lang="en-US"/>
        </a:p>
      </dgm:t>
    </dgm:pt>
    <dgm:pt modelId="{0FBDB41E-6066-40E1-8919-925F829395D3}" type="sibTrans" cxnId="{AF1ACA9B-4A3C-4E00-B289-BBC96A1C0812}">
      <dgm:prSet/>
      <dgm:spPr/>
      <dgm:t>
        <a:bodyPr/>
        <a:lstStyle/>
        <a:p>
          <a:endParaRPr lang="en-US"/>
        </a:p>
      </dgm:t>
    </dgm:pt>
    <dgm:pt modelId="{6008EDD6-1D74-4E80-B306-2372DE0F82EC}">
      <dgm:prSet custT="1"/>
      <dgm:spPr>
        <a:solidFill>
          <a:srgbClr val="8064A2"/>
        </a:solidFill>
        <a:ln w="25400" cap="flat" cmpd="sng" algn="ctr">
          <a:solidFill>
            <a:prstClr val="white">
              <a:hueOff val="0"/>
              <a:satOff val="0"/>
              <a:lumOff val="0"/>
              <a:alphaOff val="0"/>
            </a:prstClr>
          </a:solidFill>
          <a:prstDash val="solid"/>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Dynamic</a:t>
          </a:r>
        </a:p>
      </dgm:t>
    </dgm:pt>
    <dgm:pt modelId="{EE233E97-5E9B-42C3-A5E6-0CC488BC1815}" type="parTrans" cxnId="{6EFFD8D6-6548-466C-81BA-D7CCA1821D97}">
      <dgm:prSet/>
      <dgm:spPr/>
      <dgm:t>
        <a:bodyPr/>
        <a:lstStyle/>
        <a:p>
          <a:endParaRPr lang="en-US"/>
        </a:p>
      </dgm:t>
    </dgm:pt>
    <dgm:pt modelId="{8A1CEACB-B5E5-4C5D-B806-87B75DCCBB6E}" type="sibTrans" cxnId="{6EFFD8D6-6548-466C-81BA-D7CCA1821D97}">
      <dgm:prSet/>
      <dgm:spPr/>
      <dgm:t>
        <a:bodyPr/>
        <a:lstStyle/>
        <a:p>
          <a:endParaRPr lang="en-US"/>
        </a:p>
      </dgm:t>
    </dgm:pt>
    <dgm:pt modelId="{B16B77F7-07AE-4B2B-8A10-B3E99164EA38}" type="pres">
      <dgm:prSet presAssocID="{364A16B1-469C-49EB-883C-3BA2D78B0EFD}" presName="hierChild1" presStyleCnt="0">
        <dgm:presLayoutVars>
          <dgm:orgChart val="1"/>
          <dgm:chPref val="1"/>
          <dgm:dir/>
          <dgm:animOne val="branch"/>
          <dgm:animLvl val="lvl"/>
          <dgm:resizeHandles/>
        </dgm:presLayoutVars>
      </dgm:prSet>
      <dgm:spPr/>
    </dgm:pt>
    <dgm:pt modelId="{67B2758E-746C-4ABD-B461-2D7B8EBA9542}" type="pres">
      <dgm:prSet presAssocID="{4C87BC7C-6A48-4653-A09D-286191403389}" presName="hierRoot1" presStyleCnt="0">
        <dgm:presLayoutVars>
          <dgm:hierBranch val="init"/>
        </dgm:presLayoutVars>
      </dgm:prSet>
      <dgm:spPr/>
    </dgm:pt>
    <dgm:pt modelId="{0C81D617-B51C-4F3F-9449-7AC8415E22D4}" type="pres">
      <dgm:prSet presAssocID="{4C87BC7C-6A48-4653-A09D-286191403389}" presName="rootComposite1" presStyleCnt="0"/>
      <dgm:spPr/>
    </dgm:pt>
    <dgm:pt modelId="{CECE9FE4-30B2-4269-82B0-C95BB08C6F52}" type="pres">
      <dgm:prSet presAssocID="{4C87BC7C-6A48-4653-A09D-286191403389}" presName="rootText1" presStyleLbl="node0" presStyleIdx="0" presStyleCnt="2">
        <dgm:presLayoutVars>
          <dgm:chPref val="3"/>
        </dgm:presLayoutVars>
      </dgm:prSet>
      <dgm:spPr/>
    </dgm:pt>
    <dgm:pt modelId="{E538443C-B950-4A17-A3FA-ADDB1ECA92D1}" type="pres">
      <dgm:prSet presAssocID="{4C87BC7C-6A48-4653-A09D-286191403389}" presName="rootConnector1" presStyleLbl="node1" presStyleIdx="0" presStyleCnt="0"/>
      <dgm:spPr/>
    </dgm:pt>
    <dgm:pt modelId="{C8358373-69C0-4C1A-8052-9052100997C5}" type="pres">
      <dgm:prSet presAssocID="{4C87BC7C-6A48-4653-A09D-286191403389}" presName="hierChild2" presStyleCnt="0"/>
      <dgm:spPr/>
    </dgm:pt>
    <dgm:pt modelId="{AEDBEC76-2C05-4902-8FA7-EFB0626068BD}" type="pres">
      <dgm:prSet presAssocID="{8FA5BF07-1767-465A-9B68-47BED3578740}" presName="Name37" presStyleLbl="parChTrans1D2" presStyleIdx="0" presStyleCnt="4"/>
      <dgm:spPr/>
    </dgm:pt>
    <dgm:pt modelId="{F1E7E957-16E9-4563-AC56-9CC374DE7A3C}" type="pres">
      <dgm:prSet presAssocID="{272ED860-1250-4367-8098-1FDF2BC1672B}" presName="hierRoot2" presStyleCnt="0">
        <dgm:presLayoutVars>
          <dgm:hierBranch val="init"/>
        </dgm:presLayoutVars>
      </dgm:prSet>
      <dgm:spPr/>
    </dgm:pt>
    <dgm:pt modelId="{A640CCB3-7592-42ED-AEB7-499A3932DEDE}" type="pres">
      <dgm:prSet presAssocID="{272ED860-1250-4367-8098-1FDF2BC1672B}" presName="rootComposite" presStyleCnt="0"/>
      <dgm:spPr/>
    </dgm:pt>
    <dgm:pt modelId="{CCB8D026-4C35-456A-88E4-B80E02E96683}" type="pres">
      <dgm:prSet presAssocID="{272ED860-1250-4367-8098-1FDF2BC1672B}" presName="rootText" presStyleLbl="node2" presStyleIdx="0" presStyleCnt="4" custScaleX="120641">
        <dgm:presLayoutVars>
          <dgm:chPref val="3"/>
        </dgm:presLayoutVars>
      </dgm:prSet>
      <dgm:spPr/>
    </dgm:pt>
    <dgm:pt modelId="{87E544B0-EFA3-4DC1-A7C8-577844E80B70}" type="pres">
      <dgm:prSet presAssocID="{272ED860-1250-4367-8098-1FDF2BC1672B}" presName="rootConnector" presStyleLbl="node2" presStyleIdx="0" presStyleCnt="4"/>
      <dgm:spPr/>
    </dgm:pt>
    <dgm:pt modelId="{9F0104A2-9602-4E14-8402-F7082BA60A40}" type="pres">
      <dgm:prSet presAssocID="{272ED860-1250-4367-8098-1FDF2BC1672B}" presName="hierChild4" presStyleCnt="0"/>
      <dgm:spPr/>
    </dgm:pt>
    <dgm:pt modelId="{312CB4A3-9946-4498-8C77-A370772F3EFB}" type="pres">
      <dgm:prSet presAssocID="{272ED860-1250-4367-8098-1FDF2BC1672B}" presName="hierChild5" presStyleCnt="0"/>
      <dgm:spPr/>
    </dgm:pt>
    <dgm:pt modelId="{02F04FA3-12D1-43CA-ADFA-5E9FF12CDA11}" type="pres">
      <dgm:prSet presAssocID="{A1569E92-8E7D-48B7-A58C-8CFCC3C6807A}" presName="Name37" presStyleLbl="parChTrans1D2" presStyleIdx="1" presStyleCnt="4"/>
      <dgm:spPr/>
    </dgm:pt>
    <dgm:pt modelId="{54FCBF87-4B29-4EBB-8478-8EC94B18413A}" type="pres">
      <dgm:prSet presAssocID="{7BDD11E7-A3FA-45BE-9BC7-F0B295B29129}" presName="hierRoot2" presStyleCnt="0">
        <dgm:presLayoutVars>
          <dgm:hierBranch val="init"/>
        </dgm:presLayoutVars>
      </dgm:prSet>
      <dgm:spPr/>
    </dgm:pt>
    <dgm:pt modelId="{AC5EE012-3B06-4EF5-BBAD-708BC398D612}" type="pres">
      <dgm:prSet presAssocID="{7BDD11E7-A3FA-45BE-9BC7-F0B295B29129}" presName="rootComposite" presStyleCnt="0"/>
      <dgm:spPr/>
    </dgm:pt>
    <dgm:pt modelId="{FFEF1A8A-A20D-40EE-B983-0F8F030A89D5}" type="pres">
      <dgm:prSet presAssocID="{7BDD11E7-A3FA-45BE-9BC7-F0B295B29129}" presName="rootText" presStyleLbl="node2" presStyleIdx="1" presStyleCnt="4" custScaleX="124809">
        <dgm:presLayoutVars>
          <dgm:chPref val="3"/>
        </dgm:presLayoutVars>
      </dgm:prSet>
      <dgm:spPr/>
    </dgm:pt>
    <dgm:pt modelId="{62C28EFF-DC9C-4289-AAA5-9FCA49016F96}" type="pres">
      <dgm:prSet presAssocID="{7BDD11E7-A3FA-45BE-9BC7-F0B295B29129}" presName="rootConnector" presStyleLbl="node2" presStyleIdx="1" presStyleCnt="4"/>
      <dgm:spPr/>
    </dgm:pt>
    <dgm:pt modelId="{CC3EA5E5-8133-4E71-95DE-103552A3CDD1}" type="pres">
      <dgm:prSet presAssocID="{7BDD11E7-A3FA-45BE-9BC7-F0B295B29129}" presName="hierChild4" presStyleCnt="0"/>
      <dgm:spPr/>
    </dgm:pt>
    <dgm:pt modelId="{7CC008FC-4084-48CD-89C7-07D53BA5469C}" type="pres">
      <dgm:prSet presAssocID="{7BDD11E7-A3FA-45BE-9BC7-F0B295B29129}" presName="hierChild5" presStyleCnt="0"/>
      <dgm:spPr/>
    </dgm:pt>
    <dgm:pt modelId="{040150AB-D0A4-497E-B1B0-8F0967F9AAAD}" type="pres">
      <dgm:prSet presAssocID="{4C87BC7C-6A48-4653-A09D-286191403389}" presName="hierChild3" presStyleCnt="0"/>
      <dgm:spPr/>
    </dgm:pt>
    <dgm:pt modelId="{B1147C05-2DF6-4B38-B50B-5883727FFAF0}" type="pres">
      <dgm:prSet presAssocID="{2AC616E3-B6D9-479E-9B07-8F194C007C86}" presName="hierRoot1" presStyleCnt="0">
        <dgm:presLayoutVars>
          <dgm:hierBranch val="init"/>
        </dgm:presLayoutVars>
      </dgm:prSet>
      <dgm:spPr/>
    </dgm:pt>
    <dgm:pt modelId="{0D7D175C-6C8B-4879-9AE4-495FA9A2D113}" type="pres">
      <dgm:prSet presAssocID="{2AC616E3-B6D9-479E-9B07-8F194C007C86}" presName="rootComposite1" presStyleCnt="0"/>
      <dgm:spPr/>
    </dgm:pt>
    <dgm:pt modelId="{61684CF7-A50E-4C42-9696-26C53DA0048E}" type="pres">
      <dgm:prSet presAssocID="{2AC616E3-B6D9-479E-9B07-8F194C007C86}" presName="rootText1" presStyleLbl="node0" presStyleIdx="1" presStyleCnt="2">
        <dgm:presLayoutVars>
          <dgm:chPref val="3"/>
        </dgm:presLayoutVars>
      </dgm:prSet>
      <dgm:spPr>
        <a:xfrm>
          <a:off x="2408636" y="274337"/>
          <a:ext cx="795788" cy="397894"/>
        </a:xfrm>
        <a:prstGeom prst="rect">
          <a:avLst/>
        </a:prstGeom>
      </dgm:spPr>
    </dgm:pt>
    <dgm:pt modelId="{E073E285-4DA5-4208-889F-76C1DB1455C5}" type="pres">
      <dgm:prSet presAssocID="{2AC616E3-B6D9-479E-9B07-8F194C007C86}" presName="rootConnector1" presStyleLbl="node1" presStyleIdx="0" presStyleCnt="0"/>
      <dgm:spPr/>
    </dgm:pt>
    <dgm:pt modelId="{82D3C79E-9995-4887-9D13-151BF7B74DC0}" type="pres">
      <dgm:prSet presAssocID="{2AC616E3-B6D9-479E-9B07-8F194C007C86}" presName="hierChild2" presStyleCnt="0"/>
      <dgm:spPr/>
    </dgm:pt>
    <dgm:pt modelId="{6FD6BDF9-6E87-4A0A-9080-51306985DAE5}" type="pres">
      <dgm:prSet presAssocID="{BBF733E3-2FE5-409B-BA4B-098EF5E4BB87}" presName="Name37" presStyleLbl="parChTrans1D2" presStyleIdx="2" presStyleCnt="4"/>
      <dgm:spPr/>
    </dgm:pt>
    <dgm:pt modelId="{2CD69F7F-D4A4-45CB-9152-75305943630C}" type="pres">
      <dgm:prSet presAssocID="{21BD13F7-F67F-45E4-972D-C64418855139}" presName="hierRoot2" presStyleCnt="0">
        <dgm:presLayoutVars>
          <dgm:hierBranch val="init"/>
        </dgm:presLayoutVars>
      </dgm:prSet>
      <dgm:spPr/>
    </dgm:pt>
    <dgm:pt modelId="{2FF746A7-8FAD-45DF-AE7C-FFDD9244082B}" type="pres">
      <dgm:prSet presAssocID="{21BD13F7-F67F-45E4-972D-C64418855139}" presName="rootComposite" presStyleCnt="0"/>
      <dgm:spPr/>
    </dgm:pt>
    <dgm:pt modelId="{40398509-470F-42DB-BBB6-BC685DE20947}" type="pres">
      <dgm:prSet presAssocID="{21BD13F7-F67F-45E4-972D-C64418855139}" presName="rootText" presStyleLbl="node2" presStyleIdx="2" presStyleCnt="4" custScaleX="124234">
        <dgm:presLayoutVars>
          <dgm:chPref val="3"/>
        </dgm:presLayoutVars>
      </dgm:prSet>
      <dgm:spPr/>
    </dgm:pt>
    <dgm:pt modelId="{B0B9FC31-A059-447F-AC38-44F0586B0A18}" type="pres">
      <dgm:prSet presAssocID="{21BD13F7-F67F-45E4-972D-C64418855139}" presName="rootConnector" presStyleLbl="node2" presStyleIdx="2" presStyleCnt="4"/>
      <dgm:spPr/>
    </dgm:pt>
    <dgm:pt modelId="{EEA34763-B3DB-4175-84D2-1AD6EBE7C832}" type="pres">
      <dgm:prSet presAssocID="{21BD13F7-F67F-45E4-972D-C64418855139}" presName="hierChild4" presStyleCnt="0"/>
      <dgm:spPr/>
    </dgm:pt>
    <dgm:pt modelId="{B16DA838-454E-4A6C-90C2-BF121D6624D9}" type="pres">
      <dgm:prSet presAssocID="{A696F43C-6807-41D6-A278-8F8313102F98}" presName="Name37" presStyleLbl="parChTrans1D3" presStyleIdx="0" presStyleCnt="4"/>
      <dgm:spPr/>
    </dgm:pt>
    <dgm:pt modelId="{0E9A5086-0CD5-4169-8756-048A6369B493}" type="pres">
      <dgm:prSet presAssocID="{A9B4D833-98FA-4DB9-A42F-A35CF1ED135B}" presName="hierRoot2" presStyleCnt="0">
        <dgm:presLayoutVars>
          <dgm:hierBranch val="init"/>
        </dgm:presLayoutVars>
      </dgm:prSet>
      <dgm:spPr/>
    </dgm:pt>
    <dgm:pt modelId="{BCE13D7B-9D06-4B6A-8E2B-C72F9EEE8ACF}" type="pres">
      <dgm:prSet presAssocID="{A9B4D833-98FA-4DB9-A42F-A35CF1ED135B}" presName="rootComposite" presStyleCnt="0"/>
      <dgm:spPr/>
    </dgm:pt>
    <dgm:pt modelId="{DC919A71-E180-4F6E-8C04-788FEB65A8D2}" type="pres">
      <dgm:prSet presAssocID="{A9B4D833-98FA-4DB9-A42F-A35CF1ED135B}" presName="rootText" presStyleLbl="node3" presStyleIdx="0" presStyleCnt="4">
        <dgm:presLayoutVars>
          <dgm:chPref val="3"/>
        </dgm:presLayoutVars>
      </dgm:prSet>
      <dgm:spPr>
        <a:xfrm>
          <a:off x="2126131" y="1404357"/>
          <a:ext cx="795788" cy="397894"/>
        </a:xfrm>
        <a:prstGeom prst="rect">
          <a:avLst/>
        </a:prstGeom>
      </dgm:spPr>
    </dgm:pt>
    <dgm:pt modelId="{0E5D3317-CA53-447D-B6EA-038FD67772EA}" type="pres">
      <dgm:prSet presAssocID="{A9B4D833-98FA-4DB9-A42F-A35CF1ED135B}" presName="rootConnector" presStyleLbl="node3" presStyleIdx="0" presStyleCnt="4"/>
      <dgm:spPr/>
    </dgm:pt>
    <dgm:pt modelId="{A970ABE6-D036-44FC-8CBA-DB98D39C176C}" type="pres">
      <dgm:prSet presAssocID="{A9B4D833-98FA-4DB9-A42F-A35CF1ED135B}" presName="hierChild4" presStyleCnt="0"/>
      <dgm:spPr/>
    </dgm:pt>
    <dgm:pt modelId="{EFB6C464-E6ED-4FFF-B3EF-C17B6D291B96}" type="pres">
      <dgm:prSet presAssocID="{A9B4D833-98FA-4DB9-A42F-A35CF1ED135B}" presName="hierChild5" presStyleCnt="0"/>
      <dgm:spPr/>
    </dgm:pt>
    <dgm:pt modelId="{89700F74-6767-4F14-B6F0-21FE68757A1B}" type="pres">
      <dgm:prSet presAssocID="{EE233E97-5E9B-42C3-A5E6-0CC488BC1815}" presName="Name37" presStyleLbl="parChTrans1D3" presStyleIdx="1" presStyleCnt="4"/>
      <dgm:spPr/>
    </dgm:pt>
    <dgm:pt modelId="{ADDCC720-C05E-4573-BDA8-DFC414905325}" type="pres">
      <dgm:prSet presAssocID="{6008EDD6-1D74-4E80-B306-2372DE0F82EC}" presName="hierRoot2" presStyleCnt="0">
        <dgm:presLayoutVars>
          <dgm:hierBranch val="init"/>
        </dgm:presLayoutVars>
      </dgm:prSet>
      <dgm:spPr/>
    </dgm:pt>
    <dgm:pt modelId="{69C74A8A-861D-40EC-87E1-0B6EA2307E2A}" type="pres">
      <dgm:prSet presAssocID="{6008EDD6-1D74-4E80-B306-2372DE0F82EC}" presName="rootComposite" presStyleCnt="0"/>
      <dgm:spPr/>
    </dgm:pt>
    <dgm:pt modelId="{DEA49450-BDBA-459A-A584-00BA4B2E2F51}" type="pres">
      <dgm:prSet presAssocID="{6008EDD6-1D74-4E80-B306-2372DE0F82EC}" presName="rootText" presStyleLbl="node3" presStyleIdx="1" presStyleCnt="4">
        <dgm:presLayoutVars>
          <dgm:chPref val="3"/>
        </dgm:presLayoutVars>
      </dgm:prSet>
      <dgm:spPr>
        <a:xfrm>
          <a:off x="2126131" y="1969367"/>
          <a:ext cx="795788" cy="397894"/>
        </a:xfrm>
        <a:prstGeom prst="rect">
          <a:avLst/>
        </a:prstGeom>
      </dgm:spPr>
    </dgm:pt>
    <dgm:pt modelId="{B3B5DEFA-ACF3-44E0-908C-584A9FBBC9A1}" type="pres">
      <dgm:prSet presAssocID="{6008EDD6-1D74-4E80-B306-2372DE0F82EC}" presName="rootConnector" presStyleLbl="node3" presStyleIdx="1" presStyleCnt="4"/>
      <dgm:spPr/>
    </dgm:pt>
    <dgm:pt modelId="{6004BC3E-902C-46F2-91BA-2A7E786C3507}" type="pres">
      <dgm:prSet presAssocID="{6008EDD6-1D74-4E80-B306-2372DE0F82EC}" presName="hierChild4" presStyleCnt="0"/>
      <dgm:spPr/>
    </dgm:pt>
    <dgm:pt modelId="{0E8553FC-25B5-4F44-99BF-901FD59AE0FC}" type="pres">
      <dgm:prSet presAssocID="{6008EDD6-1D74-4E80-B306-2372DE0F82EC}" presName="hierChild5" presStyleCnt="0"/>
      <dgm:spPr/>
    </dgm:pt>
    <dgm:pt modelId="{1BA8D3D5-9F44-4DA3-9B2C-1400ABBE6BBD}" type="pres">
      <dgm:prSet presAssocID="{21BD13F7-F67F-45E4-972D-C64418855139}" presName="hierChild5" presStyleCnt="0"/>
      <dgm:spPr/>
    </dgm:pt>
    <dgm:pt modelId="{D41B4CE2-83C9-4B0B-9A8A-DA8E46471519}" type="pres">
      <dgm:prSet presAssocID="{C3F58E74-B8A6-4AE9-8D83-7607B09744C4}" presName="Name37" presStyleLbl="parChTrans1D2" presStyleIdx="3" presStyleCnt="4"/>
      <dgm:spPr/>
    </dgm:pt>
    <dgm:pt modelId="{ABCF6829-922B-4679-BBC8-9DB420B1EEFF}" type="pres">
      <dgm:prSet presAssocID="{6E8A5079-69EF-45AB-84EF-798E78263935}" presName="hierRoot2" presStyleCnt="0">
        <dgm:presLayoutVars>
          <dgm:hierBranch val="init"/>
        </dgm:presLayoutVars>
      </dgm:prSet>
      <dgm:spPr/>
    </dgm:pt>
    <dgm:pt modelId="{C196113C-6B9A-48C8-9135-75AA00098D20}" type="pres">
      <dgm:prSet presAssocID="{6E8A5079-69EF-45AB-84EF-798E78263935}" presName="rootComposite" presStyleCnt="0"/>
      <dgm:spPr/>
    </dgm:pt>
    <dgm:pt modelId="{A9F20FC5-DFA2-4D45-BE98-F46302817E51}" type="pres">
      <dgm:prSet presAssocID="{6E8A5079-69EF-45AB-84EF-798E78263935}" presName="rootText" presStyleLbl="node2" presStyleIdx="3" presStyleCnt="4">
        <dgm:presLayoutVars>
          <dgm:chPref val="3"/>
        </dgm:presLayoutVars>
      </dgm:prSet>
      <dgm:spPr/>
    </dgm:pt>
    <dgm:pt modelId="{019A18F1-F823-4A76-A0A3-BAFCFB8C8099}" type="pres">
      <dgm:prSet presAssocID="{6E8A5079-69EF-45AB-84EF-798E78263935}" presName="rootConnector" presStyleLbl="node2" presStyleIdx="3" presStyleCnt="4"/>
      <dgm:spPr/>
    </dgm:pt>
    <dgm:pt modelId="{A428E309-5946-4ADD-AF6E-07BBA37DC5E7}" type="pres">
      <dgm:prSet presAssocID="{6E8A5079-69EF-45AB-84EF-798E78263935}" presName="hierChild4" presStyleCnt="0"/>
      <dgm:spPr/>
    </dgm:pt>
    <dgm:pt modelId="{F2B3F4B6-ED23-45AB-84B2-F322EAD5759E}" type="pres">
      <dgm:prSet presAssocID="{8063FF2C-3AF6-4A9C-8B9F-6AE967931E54}" presName="Name37" presStyleLbl="parChTrans1D3" presStyleIdx="2" presStyleCnt="4"/>
      <dgm:spPr/>
    </dgm:pt>
    <dgm:pt modelId="{11CA569B-FE7D-4778-9AAA-8110253372C3}" type="pres">
      <dgm:prSet presAssocID="{FE1CA615-2F53-4A41-9F7D-1D492FFFC26A}" presName="hierRoot2" presStyleCnt="0">
        <dgm:presLayoutVars>
          <dgm:hierBranch val="init"/>
        </dgm:presLayoutVars>
      </dgm:prSet>
      <dgm:spPr/>
    </dgm:pt>
    <dgm:pt modelId="{AC871A04-F65E-4952-B912-9B7648A09895}" type="pres">
      <dgm:prSet presAssocID="{FE1CA615-2F53-4A41-9F7D-1D492FFFC26A}" presName="rootComposite" presStyleCnt="0"/>
      <dgm:spPr/>
    </dgm:pt>
    <dgm:pt modelId="{67987AD0-8B9B-4893-A78F-DAB228B20AF1}" type="pres">
      <dgm:prSet presAssocID="{FE1CA615-2F53-4A41-9F7D-1D492FFFC26A}" presName="rootText" presStyleLbl="node3" presStyleIdx="2" presStyleCnt="4">
        <dgm:presLayoutVars>
          <dgm:chPref val="3"/>
        </dgm:presLayoutVars>
      </dgm:prSet>
      <dgm:spPr>
        <a:xfrm>
          <a:off x="3089035" y="1404357"/>
          <a:ext cx="795788" cy="397894"/>
        </a:xfrm>
        <a:prstGeom prst="rect">
          <a:avLst/>
        </a:prstGeom>
      </dgm:spPr>
    </dgm:pt>
    <dgm:pt modelId="{B0D08F7A-2F69-45A2-AFDB-282255D0622F}" type="pres">
      <dgm:prSet presAssocID="{FE1CA615-2F53-4A41-9F7D-1D492FFFC26A}" presName="rootConnector" presStyleLbl="node3" presStyleIdx="2" presStyleCnt="4"/>
      <dgm:spPr/>
    </dgm:pt>
    <dgm:pt modelId="{1636F31E-CCCF-4921-A694-B4F6C42F394F}" type="pres">
      <dgm:prSet presAssocID="{FE1CA615-2F53-4A41-9F7D-1D492FFFC26A}" presName="hierChild4" presStyleCnt="0"/>
      <dgm:spPr/>
    </dgm:pt>
    <dgm:pt modelId="{570462DF-E408-4880-8869-229EF1B666B6}" type="pres">
      <dgm:prSet presAssocID="{FE1CA615-2F53-4A41-9F7D-1D492FFFC26A}" presName="hierChild5" presStyleCnt="0"/>
      <dgm:spPr/>
    </dgm:pt>
    <dgm:pt modelId="{6D0BDBFF-7972-4B92-A4B8-CDA8A7387EEA}" type="pres">
      <dgm:prSet presAssocID="{A0F32ADF-B55E-4728-8E72-2B0EBBD7F7BD}" presName="Name37" presStyleLbl="parChTrans1D3" presStyleIdx="3" presStyleCnt="4"/>
      <dgm:spPr/>
    </dgm:pt>
    <dgm:pt modelId="{6D0E63D0-3775-47B6-A30A-3799963C9C58}" type="pres">
      <dgm:prSet presAssocID="{89BBAADF-FCDA-41CE-A9E2-46F674A33096}" presName="hierRoot2" presStyleCnt="0">
        <dgm:presLayoutVars>
          <dgm:hierBranch val="init"/>
        </dgm:presLayoutVars>
      </dgm:prSet>
      <dgm:spPr/>
    </dgm:pt>
    <dgm:pt modelId="{ADAECBCD-9055-4055-AF17-64B5EEDCE3F7}" type="pres">
      <dgm:prSet presAssocID="{89BBAADF-FCDA-41CE-A9E2-46F674A33096}" presName="rootComposite" presStyleCnt="0"/>
      <dgm:spPr/>
    </dgm:pt>
    <dgm:pt modelId="{F9C362CB-4458-4D06-8B89-EEEFA5F25FBB}" type="pres">
      <dgm:prSet presAssocID="{89BBAADF-FCDA-41CE-A9E2-46F674A33096}" presName="rootText" presStyleLbl="node3" presStyleIdx="3" presStyleCnt="4">
        <dgm:presLayoutVars>
          <dgm:chPref val="3"/>
        </dgm:presLayoutVars>
      </dgm:prSet>
      <dgm:spPr>
        <a:xfrm>
          <a:off x="3860148" y="2396214"/>
          <a:ext cx="842907" cy="421453"/>
        </a:xfrm>
        <a:prstGeom prst="rect">
          <a:avLst/>
        </a:prstGeom>
      </dgm:spPr>
    </dgm:pt>
    <dgm:pt modelId="{0100DDE9-3565-4CFA-90CC-B479B1859D7D}" type="pres">
      <dgm:prSet presAssocID="{89BBAADF-FCDA-41CE-A9E2-46F674A33096}" presName="rootConnector" presStyleLbl="node3" presStyleIdx="3" presStyleCnt="4"/>
      <dgm:spPr/>
    </dgm:pt>
    <dgm:pt modelId="{65A54C31-BF1E-448A-A73D-0B63F98DAAA7}" type="pres">
      <dgm:prSet presAssocID="{89BBAADF-FCDA-41CE-A9E2-46F674A33096}" presName="hierChild4" presStyleCnt="0"/>
      <dgm:spPr/>
    </dgm:pt>
    <dgm:pt modelId="{6F012A6D-204F-4A5D-97C8-CDDED5184F82}" type="pres">
      <dgm:prSet presAssocID="{89BBAADF-FCDA-41CE-A9E2-46F674A33096}" presName="hierChild5" presStyleCnt="0"/>
      <dgm:spPr/>
    </dgm:pt>
    <dgm:pt modelId="{5CA04832-9373-40E0-BE56-E6AC85D56CBE}" type="pres">
      <dgm:prSet presAssocID="{6E8A5079-69EF-45AB-84EF-798E78263935}" presName="hierChild5" presStyleCnt="0"/>
      <dgm:spPr/>
    </dgm:pt>
    <dgm:pt modelId="{B0B88E52-2AF5-4426-B9BD-741C7D602610}" type="pres">
      <dgm:prSet presAssocID="{2AC616E3-B6D9-479E-9B07-8F194C007C86}" presName="hierChild3" presStyleCnt="0"/>
      <dgm:spPr/>
    </dgm:pt>
  </dgm:ptLst>
  <dgm:cxnLst>
    <dgm:cxn modelId="{9EFFD003-545A-4CE1-A576-7CDB9369DAA4}" type="presOf" srcId="{4C87BC7C-6A48-4653-A09D-286191403389}" destId="{E538443C-B950-4A17-A3FA-ADDB1ECA92D1}" srcOrd="1" destOrd="0" presId="urn:microsoft.com/office/officeart/2005/8/layout/orgChart1"/>
    <dgm:cxn modelId="{653FEF0B-4A3A-4F59-8FF7-1CC2690A11EF}" type="presOf" srcId="{6E8A5079-69EF-45AB-84EF-798E78263935}" destId="{A9F20FC5-DFA2-4D45-BE98-F46302817E51}" srcOrd="0" destOrd="0" presId="urn:microsoft.com/office/officeart/2005/8/layout/orgChart1"/>
    <dgm:cxn modelId="{03F1A210-E9B7-4654-B156-A830D890EEB8}" type="presOf" srcId="{2AC616E3-B6D9-479E-9B07-8F194C007C86}" destId="{E073E285-4DA5-4208-889F-76C1DB1455C5}" srcOrd="1" destOrd="0" presId="urn:microsoft.com/office/officeart/2005/8/layout/orgChart1"/>
    <dgm:cxn modelId="{3E50DD12-B741-47D5-94B2-9BE8E94A09DD}" type="presOf" srcId="{8063FF2C-3AF6-4A9C-8B9F-6AE967931E54}" destId="{F2B3F4B6-ED23-45AB-84B2-F322EAD5759E}" srcOrd="0" destOrd="0" presId="urn:microsoft.com/office/officeart/2005/8/layout/orgChart1"/>
    <dgm:cxn modelId="{A55D171D-625A-4B57-BA06-60BA9D186717}" type="presOf" srcId="{4C87BC7C-6A48-4653-A09D-286191403389}" destId="{CECE9FE4-30B2-4269-82B0-C95BB08C6F52}" srcOrd="0" destOrd="0" presId="urn:microsoft.com/office/officeart/2005/8/layout/orgChart1"/>
    <dgm:cxn modelId="{BDBCB727-DB2F-46E2-B82B-45003C3129D7}" type="presOf" srcId="{A696F43C-6807-41D6-A278-8F8313102F98}" destId="{B16DA838-454E-4A6C-90C2-BF121D6624D9}" srcOrd="0" destOrd="0" presId="urn:microsoft.com/office/officeart/2005/8/layout/orgChart1"/>
    <dgm:cxn modelId="{C69FA52A-3949-4DC0-AF78-C6B32472C0FB}" srcId="{364A16B1-469C-49EB-883C-3BA2D78B0EFD}" destId="{2AC616E3-B6D9-479E-9B07-8F194C007C86}" srcOrd="1" destOrd="0" parTransId="{77671328-E56F-4C6A-BEBA-ACBAF6CD2ABB}" sibTransId="{23CD2D19-93D9-4BB1-B037-775C6508AFD2}"/>
    <dgm:cxn modelId="{9577902B-0B29-480C-91E2-43836C1A8BC9}" srcId="{2AC616E3-B6D9-479E-9B07-8F194C007C86}" destId="{6E8A5079-69EF-45AB-84EF-798E78263935}" srcOrd="1" destOrd="0" parTransId="{C3F58E74-B8A6-4AE9-8D83-7607B09744C4}" sibTransId="{ED3ADEDD-3FDB-478E-8F32-25F9F830B14F}"/>
    <dgm:cxn modelId="{54606C33-7C0A-4E3B-BBB7-5A7A746CDA18}" srcId="{6E8A5079-69EF-45AB-84EF-798E78263935}" destId="{FE1CA615-2F53-4A41-9F7D-1D492FFFC26A}" srcOrd="0" destOrd="0" parTransId="{8063FF2C-3AF6-4A9C-8B9F-6AE967931E54}" sibTransId="{35CA5B93-CA92-4897-BCE2-1C5035FA78FF}"/>
    <dgm:cxn modelId="{F087DF35-752A-4D99-ADC7-E0914E1A26BF}" srcId="{4C87BC7C-6A48-4653-A09D-286191403389}" destId="{272ED860-1250-4367-8098-1FDF2BC1672B}" srcOrd="0" destOrd="0" parTransId="{8FA5BF07-1767-465A-9B68-47BED3578740}" sibTransId="{E6B18422-2625-4712-80FC-D15B2147BC4D}"/>
    <dgm:cxn modelId="{970C5639-A60F-485A-A1D6-D4E526ED8413}" type="presOf" srcId="{2AC616E3-B6D9-479E-9B07-8F194C007C86}" destId="{61684CF7-A50E-4C42-9696-26C53DA0048E}" srcOrd="0" destOrd="0" presId="urn:microsoft.com/office/officeart/2005/8/layout/orgChart1"/>
    <dgm:cxn modelId="{ED0B353A-8086-475A-A337-F16532B82D00}" type="presOf" srcId="{C3F58E74-B8A6-4AE9-8D83-7607B09744C4}" destId="{D41B4CE2-83C9-4B0B-9A8A-DA8E46471519}" srcOrd="0" destOrd="0" presId="urn:microsoft.com/office/officeart/2005/8/layout/orgChart1"/>
    <dgm:cxn modelId="{C4F80262-A9F3-4523-AF04-9584CDACE7C6}" type="presOf" srcId="{FE1CA615-2F53-4A41-9F7D-1D492FFFC26A}" destId="{67987AD0-8B9B-4893-A78F-DAB228B20AF1}" srcOrd="0" destOrd="0" presId="urn:microsoft.com/office/officeart/2005/8/layout/orgChart1"/>
    <dgm:cxn modelId="{FBD55645-8285-45EB-B49F-F619E92A54CD}" type="presOf" srcId="{EE233E97-5E9B-42C3-A5E6-0CC488BC1815}" destId="{89700F74-6767-4F14-B6F0-21FE68757A1B}" srcOrd="0" destOrd="0" presId="urn:microsoft.com/office/officeart/2005/8/layout/orgChart1"/>
    <dgm:cxn modelId="{88B44B6B-882F-4B2E-B76D-9C9E8A601D5F}" type="presOf" srcId="{89BBAADF-FCDA-41CE-A9E2-46F674A33096}" destId="{F9C362CB-4458-4D06-8B89-EEEFA5F25FBB}" srcOrd="0" destOrd="0" presId="urn:microsoft.com/office/officeart/2005/8/layout/orgChart1"/>
    <dgm:cxn modelId="{C1BA227A-DC93-423E-A21C-D831B9C2CE07}" type="presOf" srcId="{272ED860-1250-4367-8098-1FDF2BC1672B}" destId="{CCB8D026-4C35-456A-88E4-B80E02E96683}" srcOrd="0" destOrd="0" presId="urn:microsoft.com/office/officeart/2005/8/layout/orgChart1"/>
    <dgm:cxn modelId="{0BF7505A-F808-47A3-BF01-3542944039A8}" type="presOf" srcId="{6008EDD6-1D74-4E80-B306-2372DE0F82EC}" destId="{DEA49450-BDBA-459A-A584-00BA4B2E2F51}" srcOrd="0" destOrd="0" presId="urn:microsoft.com/office/officeart/2005/8/layout/orgChart1"/>
    <dgm:cxn modelId="{4600C77F-9DA7-4D24-9D0B-28E875CFF0C5}" type="presOf" srcId="{BBF733E3-2FE5-409B-BA4B-098EF5E4BB87}" destId="{6FD6BDF9-6E87-4A0A-9080-51306985DAE5}" srcOrd="0" destOrd="0" presId="urn:microsoft.com/office/officeart/2005/8/layout/orgChart1"/>
    <dgm:cxn modelId="{6FA03783-A919-4292-9B7F-239EA3070B6E}" srcId="{364A16B1-469C-49EB-883C-3BA2D78B0EFD}" destId="{4C87BC7C-6A48-4653-A09D-286191403389}" srcOrd="0" destOrd="0" parTransId="{F3E11BB6-BF22-4D14-9062-64950102107A}" sibTransId="{23536FA2-073C-4D41-B198-1DD051155933}"/>
    <dgm:cxn modelId="{35882499-92D7-4DBF-952F-BE7669AB7E40}" type="presOf" srcId="{21BD13F7-F67F-45E4-972D-C64418855139}" destId="{40398509-470F-42DB-BBB6-BC685DE20947}" srcOrd="0" destOrd="0" presId="urn:microsoft.com/office/officeart/2005/8/layout/orgChart1"/>
    <dgm:cxn modelId="{AF1ACA9B-4A3C-4E00-B289-BBC96A1C0812}" srcId="{21BD13F7-F67F-45E4-972D-C64418855139}" destId="{A9B4D833-98FA-4DB9-A42F-A35CF1ED135B}" srcOrd="0" destOrd="0" parTransId="{A696F43C-6807-41D6-A278-8F8313102F98}" sibTransId="{0FBDB41E-6066-40E1-8919-925F829395D3}"/>
    <dgm:cxn modelId="{04E2FE9B-4121-4ACB-9A72-66B63C278298}" type="presOf" srcId="{FE1CA615-2F53-4A41-9F7D-1D492FFFC26A}" destId="{B0D08F7A-2F69-45A2-AFDB-282255D0622F}" srcOrd="1" destOrd="0" presId="urn:microsoft.com/office/officeart/2005/8/layout/orgChart1"/>
    <dgm:cxn modelId="{2D4AB99C-E019-4CBB-BC81-E2A9B6B3434C}" type="presOf" srcId="{A9B4D833-98FA-4DB9-A42F-A35CF1ED135B}" destId="{DC919A71-E180-4F6E-8C04-788FEB65A8D2}" srcOrd="0" destOrd="0" presId="urn:microsoft.com/office/officeart/2005/8/layout/orgChart1"/>
    <dgm:cxn modelId="{0BA18AA7-9F40-4B6C-98EC-0146AC0A3FB3}" type="presOf" srcId="{A9B4D833-98FA-4DB9-A42F-A35CF1ED135B}" destId="{0E5D3317-CA53-447D-B6EA-038FD67772EA}" srcOrd="1" destOrd="0" presId="urn:microsoft.com/office/officeart/2005/8/layout/orgChart1"/>
    <dgm:cxn modelId="{691FF7AA-84FF-4102-BD79-660E7845A2B8}" type="presOf" srcId="{364A16B1-469C-49EB-883C-3BA2D78B0EFD}" destId="{B16B77F7-07AE-4B2B-8A10-B3E99164EA38}" srcOrd="0" destOrd="0" presId="urn:microsoft.com/office/officeart/2005/8/layout/orgChart1"/>
    <dgm:cxn modelId="{7EFAC5AC-F411-4262-ADC3-33A8AF8DADA6}" type="presOf" srcId="{8FA5BF07-1767-465A-9B68-47BED3578740}" destId="{AEDBEC76-2C05-4902-8FA7-EFB0626068BD}" srcOrd="0" destOrd="0" presId="urn:microsoft.com/office/officeart/2005/8/layout/orgChart1"/>
    <dgm:cxn modelId="{45AA42AD-B21F-4ACE-9DE9-F2E4D58CC2F1}" type="presOf" srcId="{6008EDD6-1D74-4E80-B306-2372DE0F82EC}" destId="{B3B5DEFA-ACF3-44E0-908C-584A9FBBC9A1}" srcOrd="1" destOrd="0" presId="urn:microsoft.com/office/officeart/2005/8/layout/orgChart1"/>
    <dgm:cxn modelId="{4768DFB3-F238-4B89-B483-B3B733C67B19}" type="presOf" srcId="{7BDD11E7-A3FA-45BE-9BC7-F0B295B29129}" destId="{62C28EFF-DC9C-4289-AAA5-9FCA49016F96}" srcOrd="1" destOrd="0" presId="urn:microsoft.com/office/officeart/2005/8/layout/orgChart1"/>
    <dgm:cxn modelId="{743A42BA-9FB1-4759-919F-7FA8B65174DC}" type="presOf" srcId="{21BD13F7-F67F-45E4-972D-C64418855139}" destId="{B0B9FC31-A059-447F-AC38-44F0586B0A18}" srcOrd="1" destOrd="0" presId="urn:microsoft.com/office/officeart/2005/8/layout/orgChart1"/>
    <dgm:cxn modelId="{7DF46EBA-EAAE-4EEC-A49A-95398449CCE6}" type="presOf" srcId="{A1569E92-8E7D-48B7-A58C-8CFCC3C6807A}" destId="{02F04FA3-12D1-43CA-ADFA-5E9FF12CDA11}" srcOrd="0" destOrd="0" presId="urn:microsoft.com/office/officeart/2005/8/layout/orgChart1"/>
    <dgm:cxn modelId="{318EC6C3-1AB9-4877-8923-2C52557210D0}" srcId="{4C87BC7C-6A48-4653-A09D-286191403389}" destId="{7BDD11E7-A3FA-45BE-9BC7-F0B295B29129}" srcOrd="1" destOrd="0" parTransId="{A1569E92-8E7D-48B7-A58C-8CFCC3C6807A}" sibTransId="{B25DD32E-72CA-4BC6-893B-859AE21CD529}"/>
    <dgm:cxn modelId="{6EFFD8D6-6548-466C-81BA-D7CCA1821D97}" srcId="{21BD13F7-F67F-45E4-972D-C64418855139}" destId="{6008EDD6-1D74-4E80-B306-2372DE0F82EC}" srcOrd="1" destOrd="0" parTransId="{EE233E97-5E9B-42C3-A5E6-0CC488BC1815}" sibTransId="{8A1CEACB-B5E5-4C5D-B806-87B75DCCBB6E}"/>
    <dgm:cxn modelId="{F1CE7CE0-7538-475A-8C0F-53CFB8BB7BA0}" srcId="{6E8A5079-69EF-45AB-84EF-798E78263935}" destId="{89BBAADF-FCDA-41CE-A9E2-46F674A33096}" srcOrd="1" destOrd="0" parTransId="{A0F32ADF-B55E-4728-8E72-2B0EBBD7F7BD}" sibTransId="{AB71FD0B-A711-4109-B176-539EAFF9F29C}"/>
    <dgm:cxn modelId="{6C1C07E9-A474-46F2-A41F-C12796BCD338}" type="presOf" srcId="{89BBAADF-FCDA-41CE-A9E2-46F674A33096}" destId="{0100DDE9-3565-4CFA-90CC-B479B1859D7D}" srcOrd="1" destOrd="0" presId="urn:microsoft.com/office/officeart/2005/8/layout/orgChart1"/>
    <dgm:cxn modelId="{38D343ED-EDD5-4C04-BCB3-D8F0B2FCB79E}" type="presOf" srcId="{272ED860-1250-4367-8098-1FDF2BC1672B}" destId="{87E544B0-EFA3-4DC1-A7C8-577844E80B70}" srcOrd="1" destOrd="0" presId="urn:microsoft.com/office/officeart/2005/8/layout/orgChart1"/>
    <dgm:cxn modelId="{AE8BA5ED-5D17-40F1-9735-0F1233951625}" type="presOf" srcId="{6E8A5079-69EF-45AB-84EF-798E78263935}" destId="{019A18F1-F823-4A76-A0A3-BAFCFB8C8099}" srcOrd="1" destOrd="0" presId="urn:microsoft.com/office/officeart/2005/8/layout/orgChart1"/>
    <dgm:cxn modelId="{74EA61F1-60DB-430C-BD29-0BCA33EAF8BB}" type="presOf" srcId="{A0F32ADF-B55E-4728-8E72-2B0EBBD7F7BD}" destId="{6D0BDBFF-7972-4B92-A4B8-CDA8A7387EEA}" srcOrd="0" destOrd="0" presId="urn:microsoft.com/office/officeart/2005/8/layout/orgChart1"/>
    <dgm:cxn modelId="{F2159BF3-F83A-4E4B-8FE0-2062F1B7AA1E}" srcId="{2AC616E3-B6D9-479E-9B07-8F194C007C86}" destId="{21BD13F7-F67F-45E4-972D-C64418855139}" srcOrd="0" destOrd="0" parTransId="{BBF733E3-2FE5-409B-BA4B-098EF5E4BB87}" sibTransId="{496B4120-FB6B-4B34-944B-054BF0FA8BF8}"/>
    <dgm:cxn modelId="{8A0FF6F3-6121-4749-8B3C-9BDACC62D826}" type="presOf" srcId="{7BDD11E7-A3FA-45BE-9BC7-F0B295B29129}" destId="{FFEF1A8A-A20D-40EE-B983-0F8F030A89D5}" srcOrd="0" destOrd="0" presId="urn:microsoft.com/office/officeart/2005/8/layout/orgChart1"/>
    <dgm:cxn modelId="{AC02B12D-AA13-48EF-8036-3A03B729B386}" type="presParOf" srcId="{B16B77F7-07AE-4B2B-8A10-B3E99164EA38}" destId="{67B2758E-746C-4ABD-B461-2D7B8EBA9542}" srcOrd="0" destOrd="0" presId="urn:microsoft.com/office/officeart/2005/8/layout/orgChart1"/>
    <dgm:cxn modelId="{2ABEBF53-1CB5-444B-8808-F748E344D2DA}" type="presParOf" srcId="{67B2758E-746C-4ABD-B461-2D7B8EBA9542}" destId="{0C81D617-B51C-4F3F-9449-7AC8415E22D4}" srcOrd="0" destOrd="0" presId="urn:microsoft.com/office/officeart/2005/8/layout/orgChart1"/>
    <dgm:cxn modelId="{3ABDCB81-BC55-42AA-A662-5E7955B5B3EA}" type="presParOf" srcId="{0C81D617-B51C-4F3F-9449-7AC8415E22D4}" destId="{CECE9FE4-30B2-4269-82B0-C95BB08C6F52}" srcOrd="0" destOrd="0" presId="urn:microsoft.com/office/officeart/2005/8/layout/orgChart1"/>
    <dgm:cxn modelId="{A89EBB88-233B-48BC-98D2-6A3A8A9B7208}" type="presParOf" srcId="{0C81D617-B51C-4F3F-9449-7AC8415E22D4}" destId="{E538443C-B950-4A17-A3FA-ADDB1ECA92D1}" srcOrd="1" destOrd="0" presId="urn:microsoft.com/office/officeart/2005/8/layout/orgChart1"/>
    <dgm:cxn modelId="{D4329C9D-824A-4D9D-A2DA-608E123BD45E}" type="presParOf" srcId="{67B2758E-746C-4ABD-B461-2D7B8EBA9542}" destId="{C8358373-69C0-4C1A-8052-9052100997C5}" srcOrd="1" destOrd="0" presId="urn:microsoft.com/office/officeart/2005/8/layout/orgChart1"/>
    <dgm:cxn modelId="{81382973-569E-4B60-B7F4-CBA17E61732D}" type="presParOf" srcId="{C8358373-69C0-4C1A-8052-9052100997C5}" destId="{AEDBEC76-2C05-4902-8FA7-EFB0626068BD}" srcOrd="0" destOrd="0" presId="urn:microsoft.com/office/officeart/2005/8/layout/orgChart1"/>
    <dgm:cxn modelId="{C696352C-4DED-40AF-9D25-48FA735901A1}" type="presParOf" srcId="{C8358373-69C0-4C1A-8052-9052100997C5}" destId="{F1E7E957-16E9-4563-AC56-9CC374DE7A3C}" srcOrd="1" destOrd="0" presId="urn:microsoft.com/office/officeart/2005/8/layout/orgChart1"/>
    <dgm:cxn modelId="{299A2E60-301F-40BE-BA5A-E093BB77C885}" type="presParOf" srcId="{F1E7E957-16E9-4563-AC56-9CC374DE7A3C}" destId="{A640CCB3-7592-42ED-AEB7-499A3932DEDE}" srcOrd="0" destOrd="0" presId="urn:microsoft.com/office/officeart/2005/8/layout/orgChart1"/>
    <dgm:cxn modelId="{59256DF9-9137-413A-BA70-87C7A1CE3487}" type="presParOf" srcId="{A640CCB3-7592-42ED-AEB7-499A3932DEDE}" destId="{CCB8D026-4C35-456A-88E4-B80E02E96683}" srcOrd="0" destOrd="0" presId="urn:microsoft.com/office/officeart/2005/8/layout/orgChart1"/>
    <dgm:cxn modelId="{F001B706-E497-4AD4-AE9C-680913F11C6A}" type="presParOf" srcId="{A640CCB3-7592-42ED-AEB7-499A3932DEDE}" destId="{87E544B0-EFA3-4DC1-A7C8-577844E80B70}" srcOrd="1" destOrd="0" presId="urn:microsoft.com/office/officeart/2005/8/layout/orgChart1"/>
    <dgm:cxn modelId="{D0DAC9DC-DF75-4F7F-A4E8-E0ECE7920F69}" type="presParOf" srcId="{F1E7E957-16E9-4563-AC56-9CC374DE7A3C}" destId="{9F0104A2-9602-4E14-8402-F7082BA60A40}" srcOrd="1" destOrd="0" presId="urn:microsoft.com/office/officeart/2005/8/layout/orgChart1"/>
    <dgm:cxn modelId="{57F6763C-FC96-4B76-AB4D-8A3778A6AAFD}" type="presParOf" srcId="{F1E7E957-16E9-4563-AC56-9CC374DE7A3C}" destId="{312CB4A3-9946-4498-8C77-A370772F3EFB}" srcOrd="2" destOrd="0" presId="urn:microsoft.com/office/officeart/2005/8/layout/orgChart1"/>
    <dgm:cxn modelId="{1D92508D-0B37-4261-BB58-7E6C755BAB8B}" type="presParOf" srcId="{C8358373-69C0-4C1A-8052-9052100997C5}" destId="{02F04FA3-12D1-43CA-ADFA-5E9FF12CDA11}" srcOrd="2" destOrd="0" presId="urn:microsoft.com/office/officeart/2005/8/layout/orgChart1"/>
    <dgm:cxn modelId="{6005E46E-67D6-4463-B82B-5892988C9A90}" type="presParOf" srcId="{C8358373-69C0-4C1A-8052-9052100997C5}" destId="{54FCBF87-4B29-4EBB-8478-8EC94B18413A}" srcOrd="3" destOrd="0" presId="urn:microsoft.com/office/officeart/2005/8/layout/orgChart1"/>
    <dgm:cxn modelId="{E93C5A89-C2CC-4C7F-9B3C-7CF18240A2B2}" type="presParOf" srcId="{54FCBF87-4B29-4EBB-8478-8EC94B18413A}" destId="{AC5EE012-3B06-4EF5-BBAD-708BC398D612}" srcOrd="0" destOrd="0" presId="urn:microsoft.com/office/officeart/2005/8/layout/orgChart1"/>
    <dgm:cxn modelId="{57D43E36-2499-4BAB-BA8A-DAE7A9B34FE9}" type="presParOf" srcId="{AC5EE012-3B06-4EF5-BBAD-708BC398D612}" destId="{FFEF1A8A-A20D-40EE-B983-0F8F030A89D5}" srcOrd="0" destOrd="0" presId="urn:microsoft.com/office/officeart/2005/8/layout/orgChart1"/>
    <dgm:cxn modelId="{72C053B1-B854-4531-AD73-E4537C21A205}" type="presParOf" srcId="{AC5EE012-3B06-4EF5-BBAD-708BC398D612}" destId="{62C28EFF-DC9C-4289-AAA5-9FCA49016F96}" srcOrd="1" destOrd="0" presId="urn:microsoft.com/office/officeart/2005/8/layout/orgChart1"/>
    <dgm:cxn modelId="{A17A7DC9-D994-4906-9166-F902878A8EC7}" type="presParOf" srcId="{54FCBF87-4B29-4EBB-8478-8EC94B18413A}" destId="{CC3EA5E5-8133-4E71-95DE-103552A3CDD1}" srcOrd="1" destOrd="0" presId="urn:microsoft.com/office/officeart/2005/8/layout/orgChart1"/>
    <dgm:cxn modelId="{37D6BE43-6294-466D-8CD4-9BE3E35AD130}" type="presParOf" srcId="{54FCBF87-4B29-4EBB-8478-8EC94B18413A}" destId="{7CC008FC-4084-48CD-89C7-07D53BA5469C}" srcOrd="2" destOrd="0" presId="urn:microsoft.com/office/officeart/2005/8/layout/orgChart1"/>
    <dgm:cxn modelId="{A8CB14FD-5EA5-40AD-8F71-3F2A67A38595}" type="presParOf" srcId="{67B2758E-746C-4ABD-B461-2D7B8EBA9542}" destId="{040150AB-D0A4-497E-B1B0-8F0967F9AAAD}" srcOrd="2" destOrd="0" presId="urn:microsoft.com/office/officeart/2005/8/layout/orgChart1"/>
    <dgm:cxn modelId="{B57D788F-283F-476C-A4AE-F5B0A594E8B1}" type="presParOf" srcId="{B16B77F7-07AE-4B2B-8A10-B3E99164EA38}" destId="{B1147C05-2DF6-4B38-B50B-5883727FFAF0}" srcOrd="1" destOrd="0" presId="urn:microsoft.com/office/officeart/2005/8/layout/orgChart1"/>
    <dgm:cxn modelId="{99B332E3-37F0-4EE5-8A74-85AD79F3254E}" type="presParOf" srcId="{B1147C05-2DF6-4B38-B50B-5883727FFAF0}" destId="{0D7D175C-6C8B-4879-9AE4-495FA9A2D113}" srcOrd="0" destOrd="0" presId="urn:microsoft.com/office/officeart/2005/8/layout/orgChart1"/>
    <dgm:cxn modelId="{FAD61201-E4D6-4180-907A-A3491897C4C4}" type="presParOf" srcId="{0D7D175C-6C8B-4879-9AE4-495FA9A2D113}" destId="{61684CF7-A50E-4C42-9696-26C53DA0048E}" srcOrd="0" destOrd="0" presId="urn:microsoft.com/office/officeart/2005/8/layout/orgChart1"/>
    <dgm:cxn modelId="{55630742-D6B9-47A6-A08C-4BCE5DFE35FC}" type="presParOf" srcId="{0D7D175C-6C8B-4879-9AE4-495FA9A2D113}" destId="{E073E285-4DA5-4208-889F-76C1DB1455C5}" srcOrd="1" destOrd="0" presId="urn:microsoft.com/office/officeart/2005/8/layout/orgChart1"/>
    <dgm:cxn modelId="{0E5D597F-311F-456E-9D57-CC06D64C3DFF}" type="presParOf" srcId="{B1147C05-2DF6-4B38-B50B-5883727FFAF0}" destId="{82D3C79E-9995-4887-9D13-151BF7B74DC0}" srcOrd="1" destOrd="0" presId="urn:microsoft.com/office/officeart/2005/8/layout/orgChart1"/>
    <dgm:cxn modelId="{1C5639E4-9F62-416F-95AD-3A3127B8E81B}" type="presParOf" srcId="{82D3C79E-9995-4887-9D13-151BF7B74DC0}" destId="{6FD6BDF9-6E87-4A0A-9080-51306985DAE5}" srcOrd="0" destOrd="0" presId="urn:microsoft.com/office/officeart/2005/8/layout/orgChart1"/>
    <dgm:cxn modelId="{FE248D9F-BEE2-4630-8C96-4A9734E40638}" type="presParOf" srcId="{82D3C79E-9995-4887-9D13-151BF7B74DC0}" destId="{2CD69F7F-D4A4-45CB-9152-75305943630C}" srcOrd="1" destOrd="0" presId="urn:microsoft.com/office/officeart/2005/8/layout/orgChart1"/>
    <dgm:cxn modelId="{7C3DB2BE-534F-4060-937B-D261111806F6}" type="presParOf" srcId="{2CD69F7F-D4A4-45CB-9152-75305943630C}" destId="{2FF746A7-8FAD-45DF-AE7C-FFDD9244082B}" srcOrd="0" destOrd="0" presId="urn:microsoft.com/office/officeart/2005/8/layout/orgChart1"/>
    <dgm:cxn modelId="{C4E3DC5E-FA0F-456E-B739-2157BD2C395B}" type="presParOf" srcId="{2FF746A7-8FAD-45DF-AE7C-FFDD9244082B}" destId="{40398509-470F-42DB-BBB6-BC685DE20947}" srcOrd="0" destOrd="0" presId="urn:microsoft.com/office/officeart/2005/8/layout/orgChart1"/>
    <dgm:cxn modelId="{04216ED2-29B2-4D4C-BFD9-839D5F25E8FC}" type="presParOf" srcId="{2FF746A7-8FAD-45DF-AE7C-FFDD9244082B}" destId="{B0B9FC31-A059-447F-AC38-44F0586B0A18}" srcOrd="1" destOrd="0" presId="urn:microsoft.com/office/officeart/2005/8/layout/orgChart1"/>
    <dgm:cxn modelId="{40249939-A83D-4F1F-9E36-364AEC9AE21F}" type="presParOf" srcId="{2CD69F7F-D4A4-45CB-9152-75305943630C}" destId="{EEA34763-B3DB-4175-84D2-1AD6EBE7C832}" srcOrd="1" destOrd="0" presId="urn:microsoft.com/office/officeart/2005/8/layout/orgChart1"/>
    <dgm:cxn modelId="{465EA350-30A4-4E81-B001-C2D64AE9EBA9}" type="presParOf" srcId="{EEA34763-B3DB-4175-84D2-1AD6EBE7C832}" destId="{B16DA838-454E-4A6C-90C2-BF121D6624D9}" srcOrd="0" destOrd="0" presId="urn:microsoft.com/office/officeart/2005/8/layout/orgChart1"/>
    <dgm:cxn modelId="{B35A29DE-CD11-4573-8A70-1D4B204220D7}" type="presParOf" srcId="{EEA34763-B3DB-4175-84D2-1AD6EBE7C832}" destId="{0E9A5086-0CD5-4169-8756-048A6369B493}" srcOrd="1" destOrd="0" presId="urn:microsoft.com/office/officeart/2005/8/layout/orgChart1"/>
    <dgm:cxn modelId="{27B814C7-2BC1-4333-945B-8B9CF04DAC9C}" type="presParOf" srcId="{0E9A5086-0CD5-4169-8756-048A6369B493}" destId="{BCE13D7B-9D06-4B6A-8E2B-C72F9EEE8ACF}" srcOrd="0" destOrd="0" presId="urn:microsoft.com/office/officeart/2005/8/layout/orgChart1"/>
    <dgm:cxn modelId="{D2B32786-478A-4B59-8F16-1078BC56EE50}" type="presParOf" srcId="{BCE13D7B-9D06-4B6A-8E2B-C72F9EEE8ACF}" destId="{DC919A71-E180-4F6E-8C04-788FEB65A8D2}" srcOrd="0" destOrd="0" presId="urn:microsoft.com/office/officeart/2005/8/layout/orgChart1"/>
    <dgm:cxn modelId="{3CF2878C-E981-4430-B984-037B5D8D9460}" type="presParOf" srcId="{BCE13D7B-9D06-4B6A-8E2B-C72F9EEE8ACF}" destId="{0E5D3317-CA53-447D-B6EA-038FD67772EA}" srcOrd="1" destOrd="0" presId="urn:microsoft.com/office/officeart/2005/8/layout/orgChart1"/>
    <dgm:cxn modelId="{B74641FE-DCFA-4667-936B-A309AEC84CC4}" type="presParOf" srcId="{0E9A5086-0CD5-4169-8756-048A6369B493}" destId="{A970ABE6-D036-44FC-8CBA-DB98D39C176C}" srcOrd="1" destOrd="0" presId="urn:microsoft.com/office/officeart/2005/8/layout/orgChart1"/>
    <dgm:cxn modelId="{6748E026-8785-4009-8186-38E5C97098F8}" type="presParOf" srcId="{0E9A5086-0CD5-4169-8756-048A6369B493}" destId="{EFB6C464-E6ED-4FFF-B3EF-C17B6D291B96}" srcOrd="2" destOrd="0" presId="urn:microsoft.com/office/officeart/2005/8/layout/orgChart1"/>
    <dgm:cxn modelId="{E464BEE7-5F57-41D9-BD92-111991B4D811}" type="presParOf" srcId="{EEA34763-B3DB-4175-84D2-1AD6EBE7C832}" destId="{89700F74-6767-4F14-B6F0-21FE68757A1B}" srcOrd="2" destOrd="0" presId="urn:microsoft.com/office/officeart/2005/8/layout/orgChart1"/>
    <dgm:cxn modelId="{B0D1515D-FBA2-49E1-B301-60B14D479080}" type="presParOf" srcId="{EEA34763-B3DB-4175-84D2-1AD6EBE7C832}" destId="{ADDCC720-C05E-4573-BDA8-DFC414905325}" srcOrd="3" destOrd="0" presId="urn:microsoft.com/office/officeart/2005/8/layout/orgChart1"/>
    <dgm:cxn modelId="{941DB190-1B7A-4541-A8E4-CB666AA2A148}" type="presParOf" srcId="{ADDCC720-C05E-4573-BDA8-DFC414905325}" destId="{69C74A8A-861D-40EC-87E1-0B6EA2307E2A}" srcOrd="0" destOrd="0" presId="urn:microsoft.com/office/officeart/2005/8/layout/orgChart1"/>
    <dgm:cxn modelId="{CE7520B0-5A2C-47FF-9555-CB648B820038}" type="presParOf" srcId="{69C74A8A-861D-40EC-87E1-0B6EA2307E2A}" destId="{DEA49450-BDBA-459A-A584-00BA4B2E2F51}" srcOrd="0" destOrd="0" presId="urn:microsoft.com/office/officeart/2005/8/layout/orgChart1"/>
    <dgm:cxn modelId="{8D8A8121-8162-49A2-A749-99DFE316ECB0}" type="presParOf" srcId="{69C74A8A-861D-40EC-87E1-0B6EA2307E2A}" destId="{B3B5DEFA-ACF3-44E0-908C-584A9FBBC9A1}" srcOrd="1" destOrd="0" presId="urn:microsoft.com/office/officeart/2005/8/layout/orgChart1"/>
    <dgm:cxn modelId="{8DB40A61-E2A0-4695-8D37-998797247239}" type="presParOf" srcId="{ADDCC720-C05E-4573-BDA8-DFC414905325}" destId="{6004BC3E-902C-46F2-91BA-2A7E786C3507}" srcOrd="1" destOrd="0" presId="urn:microsoft.com/office/officeart/2005/8/layout/orgChart1"/>
    <dgm:cxn modelId="{B7E36A80-E45A-4F3E-B699-D469C6BC0AB5}" type="presParOf" srcId="{ADDCC720-C05E-4573-BDA8-DFC414905325}" destId="{0E8553FC-25B5-4F44-99BF-901FD59AE0FC}" srcOrd="2" destOrd="0" presId="urn:microsoft.com/office/officeart/2005/8/layout/orgChart1"/>
    <dgm:cxn modelId="{5FA4DE7C-7CC4-42F4-A1BD-0308F1E62D28}" type="presParOf" srcId="{2CD69F7F-D4A4-45CB-9152-75305943630C}" destId="{1BA8D3D5-9F44-4DA3-9B2C-1400ABBE6BBD}" srcOrd="2" destOrd="0" presId="urn:microsoft.com/office/officeart/2005/8/layout/orgChart1"/>
    <dgm:cxn modelId="{ABD77993-2A9E-4C5D-AC67-F8219AEC1675}" type="presParOf" srcId="{82D3C79E-9995-4887-9D13-151BF7B74DC0}" destId="{D41B4CE2-83C9-4B0B-9A8A-DA8E46471519}" srcOrd="2" destOrd="0" presId="urn:microsoft.com/office/officeart/2005/8/layout/orgChart1"/>
    <dgm:cxn modelId="{E9ADE29D-92C3-4065-BA54-F37A74F323DA}" type="presParOf" srcId="{82D3C79E-9995-4887-9D13-151BF7B74DC0}" destId="{ABCF6829-922B-4679-BBC8-9DB420B1EEFF}" srcOrd="3" destOrd="0" presId="urn:microsoft.com/office/officeart/2005/8/layout/orgChart1"/>
    <dgm:cxn modelId="{60090CBE-8D41-4445-A4FB-222E1B686781}" type="presParOf" srcId="{ABCF6829-922B-4679-BBC8-9DB420B1EEFF}" destId="{C196113C-6B9A-48C8-9135-75AA00098D20}" srcOrd="0" destOrd="0" presId="urn:microsoft.com/office/officeart/2005/8/layout/orgChart1"/>
    <dgm:cxn modelId="{0EEE8E56-A211-40A6-8C2F-2F7403A77104}" type="presParOf" srcId="{C196113C-6B9A-48C8-9135-75AA00098D20}" destId="{A9F20FC5-DFA2-4D45-BE98-F46302817E51}" srcOrd="0" destOrd="0" presId="urn:microsoft.com/office/officeart/2005/8/layout/orgChart1"/>
    <dgm:cxn modelId="{2196B96B-D452-4EA7-B1C6-901C207178D5}" type="presParOf" srcId="{C196113C-6B9A-48C8-9135-75AA00098D20}" destId="{019A18F1-F823-4A76-A0A3-BAFCFB8C8099}" srcOrd="1" destOrd="0" presId="urn:microsoft.com/office/officeart/2005/8/layout/orgChart1"/>
    <dgm:cxn modelId="{AD7A5587-48BB-4ED8-889D-D061B52A080C}" type="presParOf" srcId="{ABCF6829-922B-4679-BBC8-9DB420B1EEFF}" destId="{A428E309-5946-4ADD-AF6E-07BBA37DC5E7}" srcOrd="1" destOrd="0" presId="urn:microsoft.com/office/officeart/2005/8/layout/orgChart1"/>
    <dgm:cxn modelId="{5C3C4DD5-3638-41B4-82DE-DA75646666CE}" type="presParOf" srcId="{A428E309-5946-4ADD-AF6E-07BBA37DC5E7}" destId="{F2B3F4B6-ED23-45AB-84B2-F322EAD5759E}" srcOrd="0" destOrd="0" presId="urn:microsoft.com/office/officeart/2005/8/layout/orgChart1"/>
    <dgm:cxn modelId="{194617DF-4755-4E24-87AF-38C0EAFED798}" type="presParOf" srcId="{A428E309-5946-4ADD-AF6E-07BBA37DC5E7}" destId="{11CA569B-FE7D-4778-9AAA-8110253372C3}" srcOrd="1" destOrd="0" presId="urn:microsoft.com/office/officeart/2005/8/layout/orgChart1"/>
    <dgm:cxn modelId="{4AA650F1-7A4E-4469-BABF-48E6D322D861}" type="presParOf" srcId="{11CA569B-FE7D-4778-9AAA-8110253372C3}" destId="{AC871A04-F65E-4952-B912-9B7648A09895}" srcOrd="0" destOrd="0" presId="urn:microsoft.com/office/officeart/2005/8/layout/orgChart1"/>
    <dgm:cxn modelId="{5620AC10-161B-4096-8168-9B7AA877ACF8}" type="presParOf" srcId="{AC871A04-F65E-4952-B912-9B7648A09895}" destId="{67987AD0-8B9B-4893-A78F-DAB228B20AF1}" srcOrd="0" destOrd="0" presId="urn:microsoft.com/office/officeart/2005/8/layout/orgChart1"/>
    <dgm:cxn modelId="{F039FA14-B9C6-4607-AD02-E844E994A8F3}" type="presParOf" srcId="{AC871A04-F65E-4952-B912-9B7648A09895}" destId="{B0D08F7A-2F69-45A2-AFDB-282255D0622F}" srcOrd="1" destOrd="0" presId="urn:microsoft.com/office/officeart/2005/8/layout/orgChart1"/>
    <dgm:cxn modelId="{7D1AEC7E-C2B0-403C-B99D-3740F87DB1C9}" type="presParOf" srcId="{11CA569B-FE7D-4778-9AAA-8110253372C3}" destId="{1636F31E-CCCF-4921-A694-B4F6C42F394F}" srcOrd="1" destOrd="0" presId="urn:microsoft.com/office/officeart/2005/8/layout/orgChart1"/>
    <dgm:cxn modelId="{8A08B0E3-2200-4922-B7E3-B3A20E0824C8}" type="presParOf" srcId="{11CA569B-FE7D-4778-9AAA-8110253372C3}" destId="{570462DF-E408-4880-8869-229EF1B666B6}" srcOrd="2" destOrd="0" presId="urn:microsoft.com/office/officeart/2005/8/layout/orgChart1"/>
    <dgm:cxn modelId="{24DFFD41-BDAA-48B3-8AF6-65B4DB76833A}" type="presParOf" srcId="{A428E309-5946-4ADD-AF6E-07BBA37DC5E7}" destId="{6D0BDBFF-7972-4B92-A4B8-CDA8A7387EEA}" srcOrd="2" destOrd="0" presId="urn:microsoft.com/office/officeart/2005/8/layout/orgChart1"/>
    <dgm:cxn modelId="{408BC93D-5010-418F-9A48-A4442AC9C315}" type="presParOf" srcId="{A428E309-5946-4ADD-AF6E-07BBA37DC5E7}" destId="{6D0E63D0-3775-47B6-A30A-3799963C9C58}" srcOrd="3" destOrd="0" presId="urn:microsoft.com/office/officeart/2005/8/layout/orgChart1"/>
    <dgm:cxn modelId="{0221D24F-8E25-4347-B296-2169D282AEBB}" type="presParOf" srcId="{6D0E63D0-3775-47B6-A30A-3799963C9C58}" destId="{ADAECBCD-9055-4055-AF17-64B5EEDCE3F7}" srcOrd="0" destOrd="0" presId="urn:microsoft.com/office/officeart/2005/8/layout/orgChart1"/>
    <dgm:cxn modelId="{FB777660-E549-4D96-8030-A68F73ED136D}" type="presParOf" srcId="{ADAECBCD-9055-4055-AF17-64B5EEDCE3F7}" destId="{F9C362CB-4458-4D06-8B89-EEEFA5F25FBB}" srcOrd="0" destOrd="0" presId="urn:microsoft.com/office/officeart/2005/8/layout/orgChart1"/>
    <dgm:cxn modelId="{72EE9064-7608-4551-8C50-39964E4FCE7E}" type="presParOf" srcId="{ADAECBCD-9055-4055-AF17-64B5EEDCE3F7}" destId="{0100DDE9-3565-4CFA-90CC-B479B1859D7D}" srcOrd="1" destOrd="0" presId="urn:microsoft.com/office/officeart/2005/8/layout/orgChart1"/>
    <dgm:cxn modelId="{0FE02657-DC55-4052-9E02-AD0AEE446C30}" type="presParOf" srcId="{6D0E63D0-3775-47B6-A30A-3799963C9C58}" destId="{65A54C31-BF1E-448A-A73D-0B63F98DAAA7}" srcOrd="1" destOrd="0" presId="urn:microsoft.com/office/officeart/2005/8/layout/orgChart1"/>
    <dgm:cxn modelId="{7C3BBEC7-C5B0-4388-AE73-0A3E7DA835D4}" type="presParOf" srcId="{6D0E63D0-3775-47B6-A30A-3799963C9C58}" destId="{6F012A6D-204F-4A5D-97C8-CDDED5184F82}" srcOrd="2" destOrd="0" presId="urn:microsoft.com/office/officeart/2005/8/layout/orgChart1"/>
    <dgm:cxn modelId="{FC52311F-8CBD-46EF-AF3E-011E5C4BEE5C}" type="presParOf" srcId="{ABCF6829-922B-4679-BBC8-9DB420B1EEFF}" destId="{5CA04832-9373-40E0-BE56-E6AC85D56CBE}" srcOrd="2" destOrd="0" presId="urn:microsoft.com/office/officeart/2005/8/layout/orgChart1"/>
    <dgm:cxn modelId="{BCD5101F-0E07-4A51-A37B-5D007703F9C0}" type="presParOf" srcId="{B1147C05-2DF6-4B38-B50B-5883727FFAF0}" destId="{B0B88E52-2AF5-4426-B9BD-741C7D602610}"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BDBFF-7972-4B92-A4B8-CDA8A7387EEA}">
      <dsp:nvSpPr>
        <dsp:cNvPr id="0" name=""/>
        <dsp:cNvSpPr/>
      </dsp:nvSpPr>
      <dsp:spPr>
        <a:xfrm>
          <a:off x="3733712" y="1620739"/>
          <a:ext cx="126436" cy="986202"/>
        </a:xfrm>
        <a:custGeom>
          <a:avLst/>
          <a:gdLst/>
          <a:ahLst/>
          <a:cxnLst/>
          <a:rect l="0" t="0" r="0" b="0"/>
          <a:pathLst>
            <a:path>
              <a:moveTo>
                <a:pt x="0" y="0"/>
              </a:moveTo>
              <a:lnTo>
                <a:pt x="0" y="986202"/>
              </a:lnTo>
              <a:lnTo>
                <a:pt x="126436" y="9862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3F4B6-ED23-45AB-84B2-F322EAD5759E}">
      <dsp:nvSpPr>
        <dsp:cNvPr id="0" name=""/>
        <dsp:cNvSpPr/>
      </dsp:nvSpPr>
      <dsp:spPr>
        <a:xfrm>
          <a:off x="3733712" y="1620739"/>
          <a:ext cx="126436" cy="387737"/>
        </a:xfrm>
        <a:custGeom>
          <a:avLst/>
          <a:gdLst/>
          <a:ahLst/>
          <a:cxnLst/>
          <a:rect l="0" t="0" r="0" b="0"/>
          <a:pathLst>
            <a:path>
              <a:moveTo>
                <a:pt x="0" y="0"/>
              </a:moveTo>
              <a:lnTo>
                <a:pt x="0" y="387737"/>
              </a:lnTo>
              <a:lnTo>
                <a:pt x="126436" y="3877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B4CE2-83C9-4B0B-9A8A-DA8E46471519}">
      <dsp:nvSpPr>
        <dsp:cNvPr id="0" name=""/>
        <dsp:cNvSpPr/>
      </dsp:nvSpPr>
      <dsp:spPr>
        <a:xfrm>
          <a:off x="3458780" y="1022275"/>
          <a:ext cx="612094" cy="177010"/>
        </a:xfrm>
        <a:custGeom>
          <a:avLst/>
          <a:gdLst/>
          <a:ahLst/>
          <a:cxnLst/>
          <a:rect l="0" t="0" r="0" b="0"/>
          <a:pathLst>
            <a:path>
              <a:moveTo>
                <a:pt x="0" y="0"/>
              </a:moveTo>
              <a:lnTo>
                <a:pt x="0" y="88505"/>
              </a:lnTo>
              <a:lnTo>
                <a:pt x="612094" y="88505"/>
              </a:lnTo>
              <a:lnTo>
                <a:pt x="612094" y="177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00F74-6767-4F14-B6F0-21FE68757A1B}">
      <dsp:nvSpPr>
        <dsp:cNvPr id="0" name=""/>
        <dsp:cNvSpPr/>
      </dsp:nvSpPr>
      <dsp:spPr>
        <a:xfrm>
          <a:off x="2529950" y="1620739"/>
          <a:ext cx="157076" cy="986202"/>
        </a:xfrm>
        <a:custGeom>
          <a:avLst/>
          <a:gdLst/>
          <a:ahLst/>
          <a:cxnLst/>
          <a:rect l="0" t="0" r="0" b="0"/>
          <a:pathLst>
            <a:path>
              <a:moveTo>
                <a:pt x="0" y="0"/>
              </a:moveTo>
              <a:lnTo>
                <a:pt x="0" y="986202"/>
              </a:lnTo>
              <a:lnTo>
                <a:pt x="157076" y="9862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A838-454E-4A6C-90C2-BF121D6624D9}">
      <dsp:nvSpPr>
        <dsp:cNvPr id="0" name=""/>
        <dsp:cNvSpPr/>
      </dsp:nvSpPr>
      <dsp:spPr>
        <a:xfrm>
          <a:off x="2529950" y="1620739"/>
          <a:ext cx="157076" cy="387737"/>
        </a:xfrm>
        <a:custGeom>
          <a:avLst/>
          <a:gdLst/>
          <a:ahLst/>
          <a:cxnLst/>
          <a:rect l="0" t="0" r="0" b="0"/>
          <a:pathLst>
            <a:path>
              <a:moveTo>
                <a:pt x="0" y="0"/>
              </a:moveTo>
              <a:lnTo>
                <a:pt x="0" y="387737"/>
              </a:lnTo>
              <a:lnTo>
                <a:pt x="157076" y="3877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6BDF9-6E87-4A0A-9080-51306985DAE5}">
      <dsp:nvSpPr>
        <dsp:cNvPr id="0" name=""/>
        <dsp:cNvSpPr/>
      </dsp:nvSpPr>
      <dsp:spPr>
        <a:xfrm>
          <a:off x="2948821" y="1022275"/>
          <a:ext cx="509959" cy="177010"/>
        </a:xfrm>
        <a:custGeom>
          <a:avLst/>
          <a:gdLst/>
          <a:ahLst/>
          <a:cxnLst/>
          <a:rect l="0" t="0" r="0" b="0"/>
          <a:pathLst>
            <a:path>
              <a:moveTo>
                <a:pt x="509959" y="0"/>
              </a:moveTo>
              <a:lnTo>
                <a:pt x="509959" y="88505"/>
              </a:lnTo>
              <a:lnTo>
                <a:pt x="0" y="88505"/>
              </a:lnTo>
              <a:lnTo>
                <a:pt x="0" y="177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04FA3-12D1-43CA-ADFA-5E9FF12CDA11}">
      <dsp:nvSpPr>
        <dsp:cNvPr id="0" name=""/>
        <dsp:cNvSpPr/>
      </dsp:nvSpPr>
      <dsp:spPr>
        <a:xfrm>
          <a:off x="1125257" y="1022275"/>
          <a:ext cx="596951" cy="177010"/>
        </a:xfrm>
        <a:custGeom>
          <a:avLst/>
          <a:gdLst/>
          <a:ahLst/>
          <a:cxnLst/>
          <a:rect l="0" t="0" r="0" b="0"/>
          <a:pathLst>
            <a:path>
              <a:moveTo>
                <a:pt x="0" y="0"/>
              </a:moveTo>
              <a:lnTo>
                <a:pt x="0" y="88505"/>
              </a:lnTo>
              <a:lnTo>
                <a:pt x="596951" y="88505"/>
              </a:lnTo>
              <a:lnTo>
                <a:pt x="596951" y="177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BEC76-2C05-4902-8FA7-EFB0626068BD}">
      <dsp:nvSpPr>
        <dsp:cNvPr id="0" name=""/>
        <dsp:cNvSpPr/>
      </dsp:nvSpPr>
      <dsp:spPr>
        <a:xfrm>
          <a:off x="510740" y="1022275"/>
          <a:ext cx="614517" cy="177010"/>
        </a:xfrm>
        <a:custGeom>
          <a:avLst/>
          <a:gdLst/>
          <a:ahLst/>
          <a:cxnLst/>
          <a:rect l="0" t="0" r="0" b="0"/>
          <a:pathLst>
            <a:path>
              <a:moveTo>
                <a:pt x="614517" y="0"/>
              </a:moveTo>
              <a:lnTo>
                <a:pt x="614517" y="88505"/>
              </a:lnTo>
              <a:lnTo>
                <a:pt x="0" y="88505"/>
              </a:lnTo>
              <a:lnTo>
                <a:pt x="0" y="177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E9FE4-30B2-4269-82B0-C95BB08C6F52}">
      <dsp:nvSpPr>
        <dsp:cNvPr id="0" name=""/>
        <dsp:cNvSpPr/>
      </dsp:nvSpPr>
      <dsp:spPr>
        <a:xfrm>
          <a:off x="703803" y="600821"/>
          <a:ext cx="842907" cy="421453"/>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Depot</a:t>
          </a:r>
        </a:p>
      </dsp:txBody>
      <dsp:txXfrm>
        <a:off x="703803" y="600821"/>
        <a:ext cx="842907" cy="421453"/>
      </dsp:txXfrm>
    </dsp:sp>
    <dsp:sp modelId="{CCB8D026-4C35-456A-88E4-B80E02E96683}">
      <dsp:nvSpPr>
        <dsp:cNvPr id="0" name=""/>
        <dsp:cNvSpPr/>
      </dsp:nvSpPr>
      <dsp:spPr>
        <a:xfrm>
          <a:off x="2293" y="1199285"/>
          <a:ext cx="1016892" cy="421453"/>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Conductive</a:t>
          </a:r>
        </a:p>
      </dsp:txBody>
      <dsp:txXfrm>
        <a:off x="2293" y="1199285"/>
        <a:ext cx="1016892" cy="421453"/>
      </dsp:txXfrm>
    </dsp:sp>
    <dsp:sp modelId="{FFEF1A8A-A20D-40EE-B983-0F8F030A89D5}">
      <dsp:nvSpPr>
        <dsp:cNvPr id="0" name=""/>
        <dsp:cNvSpPr/>
      </dsp:nvSpPr>
      <dsp:spPr>
        <a:xfrm>
          <a:off x="1196196" y="1199285"/>
          <a:ext cx="1052024" cy="42145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Inductive-Static</a:t>
          </a:r>
        </a:p>
      </dsp:txBody>
      <dsp:txXfrm>
        <a:off x="1196196" y="1199285"/>
        <a:ext cx="1052024" cy="421453"/>
      </dsp:txXfrm>
    </dsp:sp>
    <dsp:sp modelId="{61684CF7-A50E-4C42-9696-26C53DA0048E}">
      <dsp:nvSpPr>
        <dsp:cNvPr id="0" name=""/>
        <dsp:cNvSpPr/>
      </dsp:nvSpPr>
      <dsp:spPr>
        <a:xfrm>
          <a:off x="3037326" y="600821"/>
          <a:ext cx="842907" cy="421453"/>
        </a:xfrm>
        <a:prstGeom prst="rect">
          <a:avLst/>
        </a:prstGeom>
        <a:solidFill>
          <a:srgbClr val="F79646">
            <a:lumMod val="5000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On Route</a:t>
          </a:r>
        </a:p>
      </dsp:txBody>
      <dsp:txXfrm>
        <a:off x="3037326" y="600821"/>
        <a:ext cx="842907" cy="421453"/>
      </dsp:txXfrm>
    </dsp:sp>
    <dsp:sp modelId="{40398509-470F-42DB-BBB6-BC685DE20947}">
      <dsp:nvSpPr>
        <dsp:cNvPr id="0" name=""/>
        <dsp:cNvSpPr/>
      </dsp:nvSpPr>
      <dsp:spPr>
        <a:xfrm>
          <a:off x="2425232" y="1199285"/>
          <a:ext cx="1047178" cy="421453"/>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Conductive</a:t>
          </a:r>
        </a:p>
      </dsp:txBody>
      <dsp:txXfrm>
        <a:off x="2425232" y="1199285"/>
        <a:ext cx="1047178" cy="421453"/>
      </dsp:txXfrm>
    </dsp:sp>
    <dsp:sp modelId="{DC919A71-E180-4F6E-8C04-788FEB65A8D2}">
      <dsp:nvSpPr>
        <dsp:cNvPr id="0" name=""/>
        <dsp:cNvSpPr/>
      </dsp:nvSpPr>
      <dsp:spPr>
        <a:xfrm>
          <a:off x="2687027" y="1797750"/>
          <a:ext cx="842907" cy="421453"/>
        </a:xfrm>
        <a:prstGeom prst="rect">
          <a:avLst/>
        </a:prstGeom>
        <a:solidFill>
          <a:srgbClr val="8064A2"/>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Static</a:t>
          </a:r>
        </a:p>
      </dsp:txBody>
      <dsp:txXfrm>
        <a:off x="2687027" y="1797750"/>
        <a:ext cx="842907" cy="421453"/>
      </dsp:txXfrm>
    </dsp:sp>
    <dsp:sp modelId="{DEA49450-BDBA-459A-A584-00BA4B2E2F51}">
      <dsp:nvSpPr>
        <dsp:cNvPr id="0" name=""/>
        <dsp:cNvSpPr/>
      </dsp:nvSpPr>
      <dsp:spPr>
        <a:xfrm>
          <a:off x="2687027" y="2396214"/>
          <a:ext cx="842907" cy="421453"/>
        </a:xfrm>
        <a:prstGeom prst="rect">
          <a:avLst/>
        </a:prstGeom>
        <a:solidFill>
          <a:srgbClr val="8064A2"/>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Dynamic</a:t>
          </a:r>
        </a:p>
      </dsp:txBody>
      <dsp:txXfrm>
        <a:off x="2687027" y="2396214"/>
        <a:ext cx="842907" cy="421453"/>
      </dsp:txXfrm>
    </dsp:sp>
    <dsp:sp modelId="{A9F20FC5-DFA2-4D45-BE98-F46302817E51}">
      <dsp:nvSpPr>
        <dsp:cNvPr id="0" name=""/>
        <dsp:cNvSpPr/>
      </dsp:nvSpPr>
      <dsp:spPr>
        <a:xfrm>
          <a:off x="3649421" y="1199285"/>
          <a:ext cx="842907" cy="42145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Inductive</a:t>
          </a:r>
        </a:p>
      </dsp:txBody>
      <dsp:txXfrm>
        <a:off x="3649421" y="1199285"/>
        <a:ext cx="842907" cy="421453"/>
      </dsp:txXfrm>
    </dsp:sp>
    <dsp:sp modelId="{67987AD0-8B9B-4893-A78F-DAB228B20AF1}">
      <dsp:nvSpPr>
        <dsp:cNvPr id="0" name=""/>
        <dsp:cNvSpPr/>
      </dsp:nvSpPr>
      <dsp:spPr>
        <a:xfrm>
          <a:off x="3860148" y="1797750"/>
          <a:ext cx="842907" cy="421453"/>
        </a:xfrm>
        <a:prstGeom prst="rect">
          <a:avLst/>
        </a:prstGeom>
        <a:solidFill>
          <a:srgbClr val="FF0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Static</a:t>
          </a:r>
        </a:p>
      </dsp:txBody>
      <dsp:txXfrm>
        <a:off x="3860148" y="1797750"/>
        <a:ext cx="842907" cy="421453"/>
      </dsp:txXfrm>
    </dsp:sp>
    <dsp:sp modelId="{F9C362CB-4458-4D06-8B89-EEEFA5F25FBB}">
      <dsp:nvSpPr>
        <dsp:cNvPr id="0" name=""/>
        <dsp:cNvSpPr/>
      </dsp:nvSpPr>
      <dsp:spPr>
        <a:xfrm>
          <a:off x="3860148" y="2396214"/>
          <a:ext cx="842907" cy="421453"/>
        </a:xfrm>
        <a:prstGeom prst="rect">
          <a:avLst/>
        </a:prstGeom>
        <a:solidFill>
          <a:srgbClr val="FF0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Calibri"/>
              <a:ea typeface="+mn-ea"/>
              <a:cs typeface="+mn-cs"/>
            </a:rPr>
            <a:t>Dynamic</a:t>
          </a:r>
        </a:p>
      </dsp:txBody>
      <dsp:txXfrm>
        <a:off x="3860148" y="2396214"/>
        <a:ext cx="842907" cy="4214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8AE7DF3-482F-49F8-94D9-2ED299CDC3D4}" type="datetimeFigureOut">
              <a:rPr lang="en-US" smtClean="0"/>
              <a:pPr/>
              <a:t>10/28/2018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F147483-2D47-4119-8A9C-18A65A1A7FD2}" type="slidenum">
              <a:rPr lang="en-US" smtClean="0"/>
              <a:pPr/>
              <a:t>‹#›</a:t>
            </a:fld>
            <a:endParaRPr lang="en-US"/>
          </a:p>
        </p:txBody>
      </p:sp>
    </p:spTree>
    <p:extLst>
      <p:ext uri="{BB962C8B-B14F-4D97-AF65-F5344CB8AC3E}">
        <p14:creationId xmlns:p14="http://schemas.microsoft.com/office/powerpoint/2010/main" val="108551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0D68A66-3A2F-40B4-BB23-9D466D810D4D}" type="datetimeFigureOut">
              <a:rPr lang="en-US" smtClean="0"/>
              <a:pPr/>
              <a:t>10/28/2018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146DA0A4-6ADF-4994-8563-A6A706FE48D1}" type="slidenum">
              <a:rPr lang="en-US" smtClean="0"/>
              <a:pPr/>
              <a:t>‹#›</a:t>
            </a:fld>
            <a:endParaRPr lang="en-US"/>
          </a:p>
        </p:txBody>
      </p:sp>
    </p:spTree>
    <p:extLst>
      <p:ext uri="{BB962C8B-B14F-4D97-AF65-F5344CB8AC3E}">
        <p14:creationId xmlns:p14="http://schemas.microsoft.com/office/powerpoint/2010/main" val="391194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rojects.worldbank.org/P127036/china-gef-large-city-congestion-carbon-reduction-project?lang=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ytimes.com/2017/07/26/world/europe/uk-diesel-petrol-emission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theguardian.com/environment/2016/dec/02/four-of-worlds-biggest-cities-to-ban-diesel-cars-from-their-centres" TargetMode="External"/><Relationship Id="rId4" Type="http://schemas.openxmlformats.org/officeDocument/2006/relationships/hyperlink" Target="http://www.independent.co.uk/news/world/europe/copenhagen-diesel-cars-ban-2019-mayor-plan-denmark-capital-environment-air-pollution-emissions-a7994611.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GW2G</a:t>
            </a:r>
          </a:p>
          <a:p>
            <a:r>
              <a:rPr lang="en-US" dirty="0"/>
              <a:t>How many of you have EV chargers in your town?  How many </a:t>
            </a:r>
            <a:r>
              <a:rPr lang="en-US" dirty="0" err="1"/>
              <a:t>munis</a:t>
            </a:r>
            <a:r>
              <a:rPr lang="en-US" dirty="0"/>
              <a:t> have EVs in their fleets? Plan to?</a:t>
            </a:r>
          </a:p>
          <a:p>
            <a:r>
              <a:rPr lang="en-US" dirty="0"/>
              <a:t>How many are familiar w/ terms L1, L2, L3?</a:t>
            </a:r>
          </a:p>
          <a:p>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1</a:t>
            </a:fld>
            <a:endParaRPr lang="en-US"/>
          </a:p>
        </p:txBody>
      </p:sp>
    </p:spTree>
    <p:extLst>
      <p:ext uri="{BB962C8B-B14F-4D97-AF65-F5344CB8AC3E}">
        <p14:creationId xmlns:p14="http://schemas.microsoft.com/office/powerpoint/2010/main" val="200177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IIT power pack</a:t>
            </a:r>
          </a:p>
        </p:txBody>
      </p:sp>
      <p:sp>
        <p:nvSpPr>
          <p:cNvPr id="4" name="Slide Number Placeholder 3"/>
          <p:cNvSpPr>
            <a:spLocks noGrp="1"/>
          </p:cNvSpPr>
          <p:nvPr>
            <p:ph type="sldNum" sz="quarter" idx="5"/>
          </p:nvPr>
        </p:nvSpPr>
        <p:spPr/>
        <p:txBody>
          <a:bodyPr/>
          <a:lstStyle/>
          <a:p>
            <a:fld id="{4E7F2BD7-723E-41FC-804D-387A379429B2}" type="slidenum">
              <a:rPr lang="en-US" smtClean="0"/>
              <a:t>11</a:t>
            </a:fld>
            <a:endParaRPr lang="en-US"/>
          </a:p>
        </p:txBody>
      </p:sp>
    </p:spTree>
    <p:extLst>
      <p:ext uri="{BB962C8B-B14F-4D97-AF65-F5344CB8AC3E}">
        <p14:creationId xmlns:p14="http://schemas.microsoft.com/office/powerpoint/2010/main" val="210882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12</a:t>
            </a:fld>
            <a:endParaRPr lang="en-US"/>
          </a:p>
        </p:txBody>
      </p:sp>
    </p:spTree>
    <p:extLst>
      <p:ext uri="{BB962C8B-B14F-4D97-AF65-F5344CB8AC3E}">
        <p14:creationId xmlns:p14="http://schemas.microsoft.com/office/powerpoint/2010/main" val="321063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15</a:t>
            </a:fld>
            <a:endParaRPr lang="en-US"/>
          </a:p>
        </p:txBody>
      </p:sp>
    </p:spTree>
    <p:extLst>
      <p:ext uri="{BB962C8B-B14F-4D97-AF65-F5344CB8AC3E}">
        <p14:creationId xmlns:p14="http://schemas.microsoft.com/office/powerpoint/2010/main" val="62625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https://www.plugshare.com/</a:t>
            </a:r>
          </a:p>
        </p:txBody>
      </p:sp>
      <p:sp>
        <p:nvSpPr>
          <p:cNvPr id="4" name="Slide Number Placeholder 3"/>
          <p:cNvSpPr>
            <a:spLocks noGrp="1"/>
          </p:cNvSpPr>
          <p:nvPr>
            <p:ph type="sldNum" sz="quarter" idx="5"/>
          </p:nvPr>
        </p:nvSpPr>
        <p:spPr/>
        <p:txBody>
          <a:bodyPr/>
          <a:lstStyle/>
          <a:p>
            <a:fld id="{146DA0A4-6ADF-4994-8563-A6A706FE48D1}" type="slidenum">
              <a:rPr lang="en-US" smtClean="0"/>
              <a:pPr/>
              <a:t>16</a:t>
            </a:fld>
            <a:endParaRPr lang="en-US"/>
          </a:p>
        </p:txBody>
      </p:sp>
    </p:spTree>
    <p:extLst>
      <p:ext uri="{BB962C8B-B14F-4D97-AF65-F5344CB8AC3E}">
        <p14:creationId xmlns:p14="http://schemas.microsoft.com/office/powerpoint/2010/main" val="25944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CHAdeMo</a:t>
            </a:r>
            <a:r>
              <a:rPr lang="en-US" dirty="0"/>
              <a:t> "</a:t>
            </a:r>
            <a:r>
              <a:rPr lang="en-US" dirty="0" err="1"/>
              <a:t>CHArge</a:t>
            </a:r>
            <a:r>
              <a:rPr lang="en-US" dirty="0"/>
              <a:t> de </a:t>
            </a:r>
            <a:r>
              <a:rPr lang="en-US" dirty="0" err="1"/>
              <a:t>MOve</a:t>
            </a:r>
            <a:r>
              <a:rPr lang="en-US" dirty="0"/>
              <a:t>", equivalent to "move using charge" or "move by charge" or "charge 'n' go", a reference to the fact that it's a fast charger. The name is derived from the Japanese phrase </a:t>
            </a:r>
            <a:r>
              <a:rPr lang="en-US" i="1" dirty="0"/>
              <a:t>O cha demo </a:t>
            </a:r>
            <a:r>
              <a:rPr lang="en-US" i="1" dirty="0" err="1"/>
              <a:t>ikaga</a:t>
            </a:r>
            <a:r>
              <a:rPr lang="en-US" i="1" dirty="0"/>
              <a:t> </a:t>
            </a:r>
            <a:r>
              <a:rPr lang="en-US" i="1" dirty="0" err="1"/>
              <a:t>desuka</a:t>
            </a:r>
            <a:r>
              <a:rPr lang="en-US" dirty="0"/>
              <a:t>, translating to English as "How about a cup of tea?", referring to the time it would take to charge a car.</a:t>
            </a:r>
          </a:p>
        </p:txBody>
      </p:sp>
      <p:sp>
        <p:nvSpPr>
          <p:cNvPr id="4" name="Slide Number Placeholder 3"/>
          <p:cNvSpPr>
            <a:spLocks noGrp="1"/>
          </p:cNvSpPr>
          <p:nvPr>
            <p:ph type="sldNum" sz="quarter" idx="5"/>
          </p:nvPr>
        </p:nvSpPr>
        <p:spPr/>
        <p:txBody>
          <a:bodyPr/>
          <a:lstStyle/>
          <a:p>
            <a:fld id="{146DA0A4-6ADF-4994-8563-A6A706FE48D1}" type="slidenum">
              <a:rPr lang="en-US" smtClean="0"/>
              <a:pPr/>
              <a:t>18</a:t>
            </a:fld>
            <a:endParaRPr lang="en-US"/>
          </a:p>
        </p:txBody>
      </p:sp>
    </p:spTree>
    <p:extLst>
      <p:ext uri="{BB962C8B-B14F-4D97-AF65-F5344CB8AC3E}">
        <p14:creationId xmlns:p14="http://schemas.microsoft.com/office/powerpoint/2010/main" val="239000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https://www.tesla.com/findus?v=2&amp;bounds=42.60962251537978%2C-86.3806991286213%2C41.23807797109101%2C-90.5994491286213&amp;zoom=9&amp;filters=supercharger&amp;location=merrillvilleinsupercharger </a:t>
            </a:r>
          </a:p>
        </p:txBody>
      </p:sp>
      <p:sp>
        <p:nvSpPr>
          <p:cNvPr id="4" name="Slide Number Placeholder 3"/>
          <p:cNvSpPr>
            <a:spLocks noGrp="1"/>
          </p:cNvSpPr>
          <p:nvPr>
            <p:ph type="sldNum" sz="quarter" idx="5"/>
          </p:nvPr>
        </p:nvSpPr>
        <p:spPr/>
        <p:txBody>
          <a:bodyPr/>
          <a:lstStyle/>
          <a:p>
            <a:fld id="{146DA0A4-6ADF-4994-8563-A6A706FE48D1}" type="slidenum">
              <a:rPr lang="en-US" smtClean="0"/>
              <a:pPr/>
              <a:t>19</a:t>
            </a:fld>
            <a:endParaRPr lang="en-US"/>
          </a:p>
        </p:txBody>
      </p:sp>
    </p:spTree>
    <p:extLst>
      <p:ext uri="{BB962C8B-B14F-4D97-AF65-F5344CB8AC3E}">
        <p14:creationId xmlns:p14="http://schemas.microsoft.com/office/powerpoint/2010/main" val="324982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adds about 9,500 EV buses every five weeks</a:t>
            </a:r>
          </a:p>
          <a:p>
            <a:r>
              <a:rPr lang="en-US" dirty="0" err="1"/>
              <a:t>CapEx</a:t>
            </a:r>
            <a:r>
              <a:rPr lang="en-US" dirty="0"/>
              <a:t> and </a:t>
            </a:r>
            <a:r>
              <a:rPr lang="en-US" dirty="0" err="1"/>
              <a:t>OpEx</a:t>
            </a:r>
            <a:r>
              <a:rPr lang="en-US" dirty="0"/>
              <a:t>  changes</a:t>
            </a:r>
          </a:p>
          <a:p>
            <a:r>
              <a:rPr lang="en-US" dirty="0"/>
              <a:t>Time-of-use charging </a:t>
            </a:r>
            <a:r>
              <a:rPr lang="en-US" dirty="0" err="1"/>
              <a:t>benefitsFactoring</a:t>
            </a:r>
            <a:r>
              <a:rPr lang="en-US" dirty="0"/>
              <a:t> in lower operation and maintenance costs, the tab for an electric bus is only about $33,000 more than a traditional one over an eight-year period, according to </a:t>
            </a:r>
            <a:r>
              <a:rPr lang="en-US" u="sng" dirty="0">
                <a:hlinkClick r:id="rId3"/>
              </a:rPr>
              <a:t>calculations</a:t>
            </a:r>
            <a:r>
              <a:rPr lang="en-US" dirty="0"/>
              <a:t> by the World Bank</a:t>
            </a:r>
          </a:p>
        </p:txBody>
      </p:sp>
      <p:sp>
        <p:nvSpPr>
          <p:cNvPr id="4" name="Slide Number Placeholder 3"/>
          <p:cNvSpPr>
            <a:spLocks noGrp="1"/>
          </p:cNvSpPr>
          <p:nvPr>
            <p:ph type="sldNum" sz="quarter" idx="5"/>
          </p:nvPr>
        </p:nvSpPr>
        <p:spPr/>
        <p:txBody>
          <a:bodyPr/>
          <a:lstStyle/>
          <a:p>
            <a:fld id="{146DA0A4-6ADF-4994-8563-A6A706FE48D1}" type="slidenum">
              <a:rPr lang="en-US" smtClean="0"/>
              <a:pPr/>
              <a:t>20</a:t>
            </a:fld>
            <a:endParaRPr lang="en-US"/>
          </a:p>
        </p:txBody>
      </p:sp>
    </p:spTree>
    <p:extLst>
      <p:ext uri="{BB962C8B-B14F-4D97-AF65-F5344CB8AC3E}">
        <p14:creationId xmlns:p14="http://schemas.microsoft.com/office/powerpoint/2010/main" val="214696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Nissan</a:t>
            </a:r>
            <a:r>
              <a:rPr lang="en-US" sz="1200" b="0" i="0" kern="1200" dirty="0">
                <a:solidFill>
                  <a:schemeClr val="tx1"/>
                </a:solidFill>
                <a:effectLst/>
                <a:latin typeface="+mn-lt"/>
                <a:ea typeface="+mn-ea"/>
                <a:cs typeface="+mn-cs"/>
              </a:rPr>
              <a:t> offers a </a:t>
            </a:r>
            <a:r>
              <a:rPr lang="en-US" sz="1200" b="1" i="0" kern="1200" dirty="0">
                <a:solidFill>
                  <a:schemeClr val="tx1"/>
                </a:solidFill>
                <a:effectLst/>
                <a:latin typeface="+mn-lt"/>
                <a:ea typeface="+mn-ea"/>
                <a:cs typeface="+mn-cs"/>
              </a:rPr>
              <a:t>warranty</a:t>
            </a:r>
            <a:r>
              <a:rPr lang="en-US" sz="1200" b="0" i="0" kern="1200" dirty="0">
                <a:solidFill>
                  <a:schemeClr val="tx1"/>
                </a:solidFill>
                <a:effectLst/>
                <a:latin typeface="+mn-lt"/>
                <a:ea typeface="+mn-ea"/>
                <a:cs typeface="+mn-cs"/>
              </a:rPr>
              <a:t> covering loss of </a:t>
            </a:r>
            <a:r>
              <a:rPr lang="en-US" sz="1200" b="1" i="0" kern="1200" dirty="0">
                <a:solidFill>
                  <a:schemeClr val="tx1"/>
                </a:solidFill>
                <a:effectLst/>
                <a:latin typeface="+mn-lt"/>
                <a:ea typeface="+mn-ea"/>
                <a:cs typeface="+mn-cs"/>
              </a:rPr>
              <a:t>battery </a:t>
            </a:r>
            <a:r>
              <a:rPr lang="en-US" sz="1200" b="0" i="0" kern="1200" dirty="0">
                <a:solidFill>
                  <a:schemeClr val="tx1"/>
                </a:solidFill>
                <a:effectLst/>
                <a:latin typeface="+mn-lt"/>
                <a:ea typeface="+mn-ea"/>
                <a:cs typeface="+mn-cs"/>
              </a:rPr>
              <a:t>capacity below 66 percent over eight years or 100,000 miles</a:t>
            </a:r>
            <a:endParaRPr lang="en-US" dirty="0"/>
          </a:p>
        </p:txBody>
      </p:sp>
      <p:sp>
        <p:nvSpPr>
          <p:cNvPr id="4" name="Slide Number Placeholder 3"/>
          <p:cNvSpPr>
            <a:spLocks noGrp="1"/>
          </p:cNvSpPr>
          <p:nvPr>
            <p:ph type="sldNum" sz="quarter" idx="10"/>
          </p:nvPr>
        </p:nvSpPr>
        <p:spPr/>
        <p:txBody>
          <a:bodyPr/>
          <a:lstStyle/>
          <a:p>
            <a:pPr>
              <a:defRPr/>
            </a:pPr>
            <a:fld id="{458B6E5D-FF75-4059-8167-1C0D0215B99D}" type="slidenum">
              <a:rPr lang="en-US" smtClean="0"/>
              <a:pPr>
                <a:defRPr/>
              </a:pPr>
              <a:t>3</a:t>
            </a:fld>
            <a:endParaRPr lang="en-US"/>
          </a:p>
        </p:txBody>
      </p:sp>
    </p:spTree>
    <p:extLst>
      <p:ext uri="{BB962C8B-B14F-4D97-AF65-F5344CB8AC3E}">
        <p14:creationId xmlns:p14="http://schemas.microsoft.com/office/powerpoint/2010/main" val="66416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https://www.truckinginfo.com/312230/why-electric-trucks-why-now</a:t>
            </a:r>
          </a:p>
          <a:p>
            <a:r>
              <a:rPr lang="en-US" dirty="0" err="1"/>
              <a:t>Zenyth</a:t>
            </a:r>
            <a:r>
              <a:rPr lang="en-US" dirty="0"/>
              <a:t> Van http://www.zenith-motors.com/</a:t>
            </a:r>
          </a:p>
          <a:p>
            <a:r>
              <a:rPr lang="en-US" dirty="0"/>
              <a:t>Chicago Garbage truck</a:t>
            </a:r>
          </a:p>
          <a:p>
            <a:r>
              <a:rPr lang="en-US" dirty="0"/>
              <a:t>Workhorse e-truck</a:t>
            </a:r>
          </a:p>
          <a:p>
            <a:r>
              <a:rPr lang="en-US" dirty="0"/>
              <a:t>Jacksonville, FL E bus</a:t>
            </a:r>
          </a:p>
          <a:p>
            <a:endParaRPr lang="en-US" dirty="0"/>
          </a:p>
          <a:p>
            <a:r>
              <a:rPr lang="en-US" dirty="0"/>
              <a:t>PHEV - Volvo (2), Mitsubishi, Chrysler Outlander</a:t>
            </a:r>
          </a:p>
          <a:p>
            <a:r>
              <a:rPr lang="en-US" dirty="0"/>
              <a:t>Tesla X – 3 different battery packs</a:t>
            </a:r>
          </a:p>
        </p:txBody>
      </p:sp>
      <p:sp>
        <p:nvSpPr>
          <p:cNvPr id="4" name="Slide Number Placeholder 3"/>
          <p:cNvSpPr>
            <a:spLocks noGrp="1"/>
          </p:cNvSpPr>
          <p:nvPr>
            <p:ph type="sldNum" sz="quarter" idx="5"/>
          </p:nvPr>
        </p:nvSpPr>
        <p:spPr/>
        <p:txBody>
          <a:bodyPr/>
          <a:lstStyle/>
          <a:p>
            <a:fld id="{146DA0A4-6ADF-4994-8563-A6A706FE48D1}" type="slidenum">
              <a:rPr lang="en-US" smtClean="0"/>
              <a:pPr/>
              <a:t>4</a:t>
            </a:fld>
            <a:endParaRPr lang="en-US"/>
          </a:p>
        </p:txBody>
      </p:sp>
    </p:spTree>
    <p:extLst>
      <p:ext uri="{BB962C8B-B14F-4D97-AF65-F5344CB8AC3E}">
        <p14:creationId xmlns:p14="http://schemas.microsoft.com/office/powerpoint/2010/main" val="368643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https://www.statista.com/statistics/801263/us-plug-in-electric-vehicle-sales/</a:t>
            </a:r>
          </a:p>
          <a:p>
            <a:r>
              <a:rPr lang="en-US" dirty="0"/>
              <a:t>More than nine countries and a dozen cities or states have announced what the media has called “</a:t>
            </a:r>
            <a:r>
              <a:rPr lang="en-US" dirty="0">
                <a:hlinkClick r:id="rId3"/>
              </a:rPr>
              <a:t>bans</a:t>
            </a:r>
            <a:r>
              <a:rPr lang="en-US" dirty="0"/>
              <a:t>” in the last few years. Copenhagen mayor Frank Jensen </a:t>
            </a:r>
            <a:r>
              <a:rPr lang="en-US" dirty="0">
                <a:hlinkClick r:id="rId4"/>
              </a:rPr>
              <a:t>wants</a:t>
            </a:r>
            <a:r>
              <a:rPr lang="en-US" dirty="0"/>
              <a:t> the city to end all new diesel cars starting next year. Last December, Paris, Madrid, Athens and Mexico City </a:t>
            </a:r>
            <a:r>
              <a:rPr lang="en-US" dirty="0">
                <a:hlinkClick r:id="rId5"/>
              </a:rPr>
              <a:t>said they would </a:t>
            </a:r>
            <a:r>
              <a:rPr lang="en-US" dirty="0"/>
              <a:t> remove diesel cars and vans by 2025. Norway will phase out conventional cars by 2025, followed by France and the United Kingdom in 2040 and 2050, respectively.</a:t>
            </a:r>
          </a:p>
          <a:p>
            <a:r>
              <a:rPr lang="en-US" dirty="0"/>
              <a:t>Volvo and Tesla – 100% electric</a:t>
            </a:r>
          </a:p>
        </p:txBody>
      </p:sp>
      <p:sp>
        <p:nvSpPr>
          <p:cNvPr id="4" name="Slide Number Placeholder 3"/>
          <p:cNvSpPr>
            <a:spLocks noGrp="1"/>
          </p:cNvSpPr>
          <p:nvPr>
            <p:ph type="sldNum" sz="quarter" idx="5"/>
          </p:nvPr>
        </p:nvSpPr>
        <p:spPr/>
        <p:txBody>
          <a:bodyPr/>
          <a:lstStyle/>
          <a:p>
            <a:fld id="{146DA0A4-6ADF-4994-8563-A6A706FE48D1}" type="slidenum">
              <a:rPr lang="en-US" smtClean="0"/>
              <a:pPr/>
              <a:t>5</a:t>
            </a:fld>
            <a:endParaRPr lang="en-US"/>
          </a:p>
        </p:txBody>
      </p:sp>
    </p:spTree>
    <p:extLst>
      <p:ext uri="{BB962C8B-B14F-4D97-AF65-F5344CB8AC3E}">
        <p14:creationId xmlns:p14="http://schemas.microsoft.com/office/powerpoint/2010/main" val="250585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37">
              <a:defRPr/>
            </a:pPr>
            <a:r>
              <a:rPr lang="en-US" dirty="0"/>
              <a:t>Along with auto manufacturers, the U.S. Department</a:t>
            </a:r>
            <a:r>
              <a:rPr lang="en-US" baseline="0" dirty="0"/>
              <a:t> of Energy’s R&amp;D program has significant cost goals…and the cost per kilowatt-hour of batteries has declined far faster than expected. Long range EVs were introduced many years ahead of schedule. </a:t>
            </a:r>
          </a:p>
          <a:p>
            <a:pPr defTabSz="942237">
              <a:defRPr/>
            </a:pPr>
            <a:endParaRPr lang="en-US" baseline="0" dirty="0"/>
          </a:p>
          <a:p>
            <a:pPr defTabSz="942237">
              <a:defRPr/>
            </a:pPr>
            <a:r>
              <a:rPr lang="en-US" dirty="0"/>
              <a:t>According to Bloomberg New Energy Finance, prices have declined over 70% from 2010 to 2016. </a:t>
            </a:r>
          </a:p>
          <a:p>
            <a:pPr defTabSz="942237">
              <a:defRPr/>
            </a:pPr>
            <a:endParaRPr lang="en-US" dirty="0"/>
          </a:p>
          <a:p>
            <a:pPr defTabSz="942237">
              <a:defRPr/>
            </a:pPr>
            <a:r>
              <a:rPr lang="en-US" dirty="0"/>
              <a:t>DOE’s goal is to get the cost of EV batteries to less than $100/kWh, increase range to 300 miles, and decrease charge time to 15 minutes or less.</a:t>
            </a:r>
          </a:p>
          <a:p>
            <a:pPr defTabSz="942237">
              <a:defRPr/>
            </a:pPr>
            <a:endParaRPr lang="en-US" dirty="0"/>
          </a:p>
          <a:p>
            <a:pPr defTabSz="942237">
              <a:defRPr/>
            </a:pPr>
            <a:r>
              <a:rPr lang="en-US" dirty="0"/>
              <a:t>Most analysts claimed lithium-ion battery technology was not capable of powering a robust market for long range vehicles. The belief was that new chemistries with much higher energy densities were needed for EVs to reach their full potential. While this may still be true for batteries to power all vehicles, the cost per kilowatt-hour of batteries has declined far faster than expected and resulted in long range EVs being introduced many years ahead of expert opinions. A good example is the 2012 and 2017 California Air Resources Board analyses for its ZEV program. The 2012 analysis assumed 100-mile BEVs would be the norm out to 2025 while the 2017 analysis assumes vehicles capable of traveling over 200 miles on a charge will be common in that timeframe. </a:t>
            </a:r>
          </a:p>
          <a:p>
            <a:pPr defTabSz="942237">
              <a:defRPr/>
            </a:pPr>
            <a:endParaRPr lang="en-US" dirty="0"/>
          </a:p>
          <a:p>
            <a:pPr defTabSz="942237">
              <a:defRPr/>
            </a:pPr>
            <a:r>
              <a:rPr lang="en-US" dirty="0"/>
              <a:t>Can reduce cost of EV batteries to less than $100/kWh, increase range to 300 miles, and decrease charge time to 15 minutes or less</a:t>
            </a:r>
          </a:p>
          <a:p>
            <a:pPr lvl="1"/>
            <a:r>
              <a:rPr lang="en-US" dirty="0"/>
              <a:t>Ultimate goal is $80/kWh for cost competitiveness</a:t>
            </a:r>
          </a:p>
          <a:p>
            <a:endParaRPr lang="en-US" dirty="0"/>
          </a:p>
          <a:p>
            <a:r>
              <a:rPr lang="en-US" dirty="0"/>
              <a:t>Current Battery Pack Cost Estimates from Two Automakers (Usable Energy)</a:t>
            </a:r>
          </a:p>
          <a:p>
            <a:pPr lvl="1"/>
            <a:r>
              <a:rPr lang="en-US" dirty="0"/>
              <a:t>GM: ~$220-235/kWh</a:t>
            </a:r>
          </a:p>
          <a:p>
            <a:pPr lvl="1"/>
            <a:r>
              <a:rPr lang="en-US" dirty="0"/>
              <a:t>Tesla: ~$223/kWh</a:t>
            </a:r>
          </a:p>
          <a:p>
            <a:r>
              <a:rPr lang="en-US" dirty="0"/>
              <a:t>http://www.automotivebusiness.com.br/abinteligencia/pdf/EV-Price-Parity-Report.pdf- cost parity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https://www.ucsusa.org/sites/default/files/attach/2017/09/cv-factsheets-ev-incentives.pdf?_ga=2.108452610.1630188791.1517413160-1434713090.1436805699SOURCES: ARB 2017; SOULOPOULOS 2017; VOELCKER 2017; SLOWIK, PAVLENKO, AND LUTSEY 2016; VOELCKER 2016; NYKVIST AND NILSSON 2015.</a:t>
            </a:r>
          </a:p>
          <a:p>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6</a:t>
            </a:fld>
            <a:endParaRPr lang="en-US"/>
          </a:p>
        </p:txBody>
      </p:sp>
    </p:spTree>
    <p:extLst>
      <p:ext uri="{BB962C8B-B14F-4D97-AF65-F5344CB8AC3E}">
        <p14:creationId xmlns:p14="http://schemas.microsoft.com/office/powerpoint/2010/main" val="414538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37">
              <a:defRPr/>
            </a:pPr>
            <a:r>
              <a:rPr lang="en-US" dirty="0"/>
              <a:t>Along with auto manufacturers, the U.S. Department</a:t>
            </a:r>
            <a:r>
              <a:rPr lang="en-US" baseline="0" dirty="0"/>
              <a:t> of Energy’s R&amp;D program has significant cost goals…and the cost per kilowatt-hour of batteries has declined far faster than expected. Long range EVs were introduced many years ahead of schedule. </a:t>
            </a:r>
          </a:p>
          <a:p>
            <a:pPr defTabSz="942237">
              <a:defRPr/>
            </a:pPr>
            <a:endParaRPr lang="en-US" baseline="0" dirty="0"/>
          </a:p>
          <a:p>
            <a:pPr defTabSz="942237">
              <a:defRPr/>
            </a:pPr>
            <a:r>
              <a:rPr lang="en-US" dirty="0"/>
              <a:t>According to Bloomberg New Energy Finance, prices have declined over 70% from 2010 to 2016. </a:t>
            </a:r>
          </a:p>
          <a:p>
            <a:pPr defTabSz="942237">
              <a:defRPr/>
            </a:pPr>
            <a:endParaRPr lang="en-US" dirty="0"/>
          </a:p>
          <a:p>
            <a:pPr defTabSz="942237">
              <a:defRPr/>
            </a:pPr>
            <a:r>
              <a:rPr lang="en-US" dirty="0"/>
              <a:t>DOE’s goal is to get the cost of EV batteries to less than $100/kWh, increase range to 300 miles, and decrease charge time to 15 minutes or less.</a:t>
            </a:r>
          </a:p>
          <a:p>
            <a:pPr defTabSz="942237">
              <a:defRPr/>
            </a:pPr>
            <a:endParaRPr lang="en-US" dirty="0"/>
          </a:p>
          <a:p>
            <a:pPr defTabSz="942237">
              <a:defRPr/>
            </a:pPr>
            <a:r>
              <a:rPr lang="en-US" dirty="0"/>
              <a:t>Most analysts claimed lithium-ion battery technology was not capable of powering a robust market for long range vehicles. The belief was that new chemistries with much higher energy densities were needed for EVs to reach their full potential. While this may still be true for batteries to power all vehicles, the cost per kilowatt-hour of batteries has declined far faster than expected and resulted in long range EVs being introduced many years ahead of expert opinions. A good example is the 2012 and 2017 California Air Resources Board analyses for its ZEV program. The 2012 analysis assumed 100-mile BEVs would be the norm out to 2025 while the 2017 analysis assumes vehicles capable of traveling over 200 miles on a charge will be common in that timeframe. </a:t>
            </a:r>
          </a:p>
          <a:p>
            <a:pPr defTabSz="942237">
              <a:defRPr/>
            </a:pPr>
            <a:endParaRPr lang="en-US" dirty="0"/>
          </a:p>
          <a:p>
            <a:pPr defTabSz="942237">
              <a:defRPr/>
            </a:pPr>
            <a:r>
              <a:rPr lang="en-US" dirty="0"/>
              <a:t>Can reduce cost of EV batteries to less than $100/kWh, increase range to 300 miles, and decrease charge time to 15 minutes or less</a:t>
            </a:r>
          </a:p>
          <a:p>
            <a:pPr lvl="1"/>
            <a:r>
              <a:rPr lang="en-US" dirty="0"/>
              <a:t>Ultimate goal is $80/kWh for cost competitiveness</a:t>
            </a:r>
          </a:p>
          <a:p>
            <a:endParaRPr lang="en-US" dirty="0"/>
          </a:p>
          <a:p>
            <a:r>
              <a:rPr lang="en-US" dirty="0"/>
              <a:t>Current Battery Pack Cost Estimates from Two Automakers (Usable Energy)</a:t>
            </a:r>
          </a:p>
          <a:p>
            <a:pPr lvl="1"/>
            <a:r>
              <a:rPr lang="en-US" dirty="0"/>
              <a:t>GM: ~$220-235/kWh</a:t>
            </a:r>
          </a:p>
          <a:p>
            <a:pPr lvl="1"/>
            <a:r>
              <a:rPr lang="en-US" dirty="0"/>
              <a:t>Tesla: ~$223/kWh</a:t>
            </a:r>
          </a:p>
          <a:p>
            <a:r>
              <a:rPr lang="en-US" dirty="0"/>
              <a:t>http://www.automotivebusiness.com.br/abinteligencia/pdf/EV-Price-Parity-Report.pdf- cost parity</a:t>
            </a:r>
          </a:p>
        </p:txBody>
      </p:sp>
      <p:sp>
        <p:nvSpPr>
          <p:cNvPr id="4" name="Slide Number Placeholder 3"/>
          <p:cNvSpPr>
            <a:spLocks noGrp="1"/>
          </p:cNvSpPr>
          <p:nvPr>
            <p:ph type="sldNum" sz="quarter" idx="10"/>
          </p:nvPr>
        </p:nvSpPr>
        <p:spPr/>
        <p:txBody>
          <a:bodyPr/>
          <a:lstStyle/>
          <a:p>
            <a:fld id="{D9C58C58-A4B5-40FF-AC30-9F09F17619D4}" type="slidenum">
              <a:rPr lang="en-US" smtClean="0"/>
              <a:t>7</a:t>
            </a:fld>
            <a:endParaRPr lang="en-US"/>
          </a:p>
        </p:txBody>
      </p:sp>
    </p:spTree>
    <p:extLst>
      <p:ext uri="{BB962C8B-B14F-4D97-AF65-F5344CB8AC3E}">
        <p14:creationId xmlns:p14="http://schemas.microsoft.com/office/powerpoint/2010/main" val="246587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8</a:t>
            </a:fld>
            <a:endParaRPr lang="en-US"/>
          </a:p>
        </p:txBody>
      </p:sp>
    </p:spTree>
    <p:extLst>
      <p:ext uri="{BB962C8B-B14F-4D97-AF65-F5344CB8AC3E}">
        <p14:creationId xmlns:p14="http://schemas.microsoft.com/office/powerpoint/2010/main" val="368000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https://plugstar.zappyride.com/cars/browse</a:t>
            </a:r>
          </a:p>
        </p:txBody>
      </p:sp>
      <p:sp>
        <p:nvSpPr>
          <p:cNvPr id="4" name="Slide Number Placeholder 3"/>
          <p:cNvSpPr>
            <a:spLocks noGrp="1"/>
          </p:cNvSpPr>
          <p:nvPr>
            <p:ph type="sldNum" sz="quarter" idx="5"/>
          </p:nvPr>
        </p:nvSpPr>
        <p:spPr/>
        <p:txBody>
          <a:bodyPr/>
          <a:lstStyle/>
          <a:p>
            <a:fld id="{146DA0A4-6ADF-4994-8563-A6A706FE48D1}" type="slidenum">
              <a:rPr lang="en-US" smtClean="0"/>
              <a:pPr/>
              <a:t>9</a:t>
            </a:fld>
            <a:endParaRPr lang="en-US"/>
          </a:p>
        </p:txBody>
      </p:sp>
    </p:spTree>
    <p:extLst>
      <p:ext uri="{BB962C8B-B14F-4D97-AF65-F5344CB8AC3E}">
        <p14:creationId xmlns:p14="http://schemas.microsoft.com/office/powerpoint/2010/main" val="88165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37">
              <a:defRPr/>
            </a:pPr>
            <a:r>
              <a:rPr lang="en-US" dirty="0"/>
              <a:t>In 2016, transportation costs the average American household over $9k, second only to housing. (see BLS: https://www.bls.gov/news.release/cesan.nr0.htm). </a:t>
            </a:r>
          </a:p>
          <a:p>
            <a:pPr defTabSz="942237">
              <a:defRPr/>
            </a:pPr>
            <a:endParaRPr lang="en-US" dirty="0"/>
          </a:p>
          <a:p>
            <a:pPr defTabSz="942237">
              <a:defRPr/>
            </a:pPr>
            <a:r>
              <a:rPr lang="en-US" dirty="0"/>
              <a:t>Even with gas prices under $3/gallon, EVs can save consumers money nationwide…significant fuel costs savings when comparing gasoline and electricity costs on an energy-equivalent basis. The figure here with average energy costs from 2011 to 2016 and shows that EVs have saved consumers (on average) more than </a:t>
            </a:r>
            <a:r>
              <a:rPr lang="en-US" i="1" dirty="0"/>
              <a:t>$1.20 per gallon </a:t>
            </a:r>
            <a:r>
              <a:rPr lang="en-US" dirty="0"/>
              <a:t>of gasoline equivalent.</a:t>
            </a:r>
          </a:p>
          <a:p>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10</a:t>
            </a:fld>
            <a:endParaRPr lang="en-US"/>
          </a:p>
        </p:txBody>
      </p:sp>
    </p:spTree>
    <p:extLst>
      <p:ext uri="{BB962C8B-B14F-4D97-AF65-F5344CB8AC3E}">
        <p14:creationId xmlns:p14="http://schemas.microsoft.com/office/powerpoint/2010/main" val="381361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41458488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182551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47428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168750"/>
            <a:ext cx="8372901" cy="499714"/>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Box 3"/>
          <p:cNvSpPr txBox="1"/>
          <p:nvPr userDrawn="1"/>
        </p:nvSpPr>
        <p:spPr>
          <a:xfrm>
            <a:off x="2148351" y="1445567"/>
            <a:ext cx="184731" cy="300082"/>
          </a:xfrm>
          <a:prstGeom prst="rect">
            <a:avLst/>
          </a:prstGeom>
          <a:noFill/>
        </p:spPr>
        <p:txBody>
          <a:bodyPr wrap="none" rtlCol="0">
            <a:spAutoFit/>
          </a:bodyPr>
          <a:lstStyle/>
          <a:p>
            <a:endParaRPr lang="en-US" sz="1350"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38412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51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69180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97880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MMC Environmental Committee</a:t>
            </a:r>
          </a:p>
          <a:p>
            <a:endParaRPr lang="en-US" dirty="0"/>
          </a:p>
        </p:txBody>
      </p:sp>
      <p:sp>
        <p:nvSpPr>
          <p:cNvPr id="9" name="Slide Number Placeholder 8"/>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98070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400677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MMC Environmental Committee</a:t>
            </a:r>
          </a:p>
          <a:p>
            <a:endParaRPr lang="en-US" dirty="0"/>
          </a:p>
        </p:txBody>
      </p:sp>
      <p:sp>
        <p:nvSpPr>
          <p:cNvPr id="4" name="Slide Number Placeholder 3"/>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63688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165073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350077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9AF71-E357-422B-9824-9280312DB226}" type="slidenum">
              <a:rPr lang="en-US" smtClean="0"/>
              <a:pPr/>
              <a:t>‹#›</a:t>
            </a:fld>
            <a:endParaRPr lang="en-US" dirty="0"/>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0714" y="6314587"/>
            <a:ext cx="1835760" cy="290384"/>
          </a:xfrm>
          <a:prstGeom prst="rect">
            <a:avLst/>
          </a:prstGeom>
        </p:spPr>
      </p:pic>
      <p:sp>
        <p:nvSpPr>
          <p:cNvPr id="5" name="Footer Placeholder 4"/>
          <p:cNvSpPr>
            <a:spLocks noGrp="1"/>
          </p:cNvSpPr>
          <p:nvPr>
            <p:ph type="ftr" sz="quarter" idx="3"/>
          </p:nvPr>
        </p:nvSpPr>
        <p:spPr>
          <a:xfrm>
            <a:off x="3690937" y="6126163"/>
            <a:ext cx="1447800" cy="595312"/>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pic>
        <p:nvPicPr>
          <p:cNvPr id="8" name="Picture 2" descr="Image result for metropolitan mayors caucus chicago">
            <a:extLst>
              <a:ext uri="{FF2B5EF4-FFF2-40B4-BE49-F238E27FC236}">
                <a16:creationId xmlns:a16="http://schemas.microsoft.com/office/drawing/2014/main" id="{8BCD41FD-3802-4B06-AE2F-F13A45790405}"/>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160234" y="6223184"/>
            <a:ext cx="1212240" cy="63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2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en.wikipedia.org/wiki/Charging_station#Charging_tim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n.wikipedia.org/wiki/Direct_current"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7.jpeg"/><Relationship Id="rId7" Type="http://schemas.openxmlformats.org/officeDocument/2006/relationships/diagramData" Target="../diagrams/data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jpeg"/><Relationship Id="rId11" Type="http://schemas.microsoft.com/office/2007/relationships/diagramDrawing" Target="../diagrams/drawing2.xml"/><Relationship Id="rId5" Type="http://schemas.openxmlformats.org/officeDocument/2006/relationships/image" Target="../media/image49.jpeg"/><Relationship Id="rId10" Type="http://schemas.openxmlformats.org/officeDocument/2006/relationships/diagramColors" Target="../diagrams/colors2.xml"/><Relationship Id="rId4" Type="http://schemas.openxmlformats.org/officeDocument/2006/relationships/image" Target="../media/image48.jpeg"/><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https://www.energy.gov/eere/vehicles/batteri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nergy.gov/sites/prod/files/2017/06/f34/edt000_boyd_2017_o.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59971" y="1783959"/>
            <a:ext cx="3483937" cy="2889114"/>
          </a:xfrm>
        </p:spPr>
        <p:txBody>
          <a:bodyPr anchor="b">
            <a:normAutofit/>
          </a:bodyPr>
          <a:lstStyle/>
          <a:p>
            <a:pPr algn="l"/>
            <a:r>
              <a:rPr lang="en-US" dirty="0">
                <a:solidFill>
                  <a:schemeClr val="bg1"/>
                </a:solidFill>
              </a:rPr>
              <a:t>Electric Vehicle &amp; </a:t>
            </a:r>
            <a:br>
              <a:rPr lang="en-US" dirty="0">
                <a:solidFill>
                  <a:schemeClr val="bg1"/>
                </a:solidFill>
              </a:rPr>
            </a:br>
            <a:r>
              <a:rPr lang="en-US" dirty="0">
                <a:solidFill>
                  <a:schemeClr val="bg1"/>
                </a:solidFill>
              </a:rPr>
              <a:t>Charging Background</a:t>
            </a:r>
            <a:endParaRPr lang="en-US" b="1" dirty="0">
              <a:ln w="10541" cmpd="sng">
                <a:solidFill>
                  <a:schemeClr val="accent1">
                    <a:shade val="88000"/>
                    <a:satMod val="110000"/>
                  </a:schemeClr>
                </a:solidFill>
                <a:prstDash val="solid"/>
              </a:ln>
              <a:solidFill>
                <a:schemeClr val="bg1"/>
              </a:solidFill>
            </a:endParaRPr>
          </a:p>
        </p:txBody>
      </p:sp>
      <p:sp>
        <p:nvSpPr>
          <p:cNvPr id="6" name="Subtitle 5">
            <a:extLst>
              <a:ext uri="{FF2B5EF4-FFF2-40B4-BE49-F238E27FC236}">
                <a16:creationId xmlns:a16="http://schemas.microsoft.com/office/drawing/2014/main" id="{235FE63C-244E-4FB9-ACCA-B34B9079616F}"/>
              </a:ext>
            </a:extLst>
          </p:cNvPr>
          <p:cNvSpPr>
            <a:spLocks noGrp="1"/>
          </p:cNvSpPr>
          <p:nvPr>
            <p:ph type="subTitle" idx="1"/>
          </p:nvPr>
        </p:nvSpPr>
        <p:spPr>
          <a:xfrm>
            <a:off x="5059970" y="4750893"/>
            <a:ext cx="3483937" cy="1147863"/>
          </a:xfrm>
        </p:spPr>
        <p:txBody>
          <a:bodyPr anchor="t">
            <a:normAutofit/>
          </a:bodyPr>
          <a:lstStyle/>
          <a:p>
            <a:pPr algn="l"/>
            <a:r>
              <a:rPr lang="en-US" sz="1700" dirty="0">
                <a:solidFill>
                  <a:schemeClr val="bg1"/>
                </a:solidFill>
              </a:rPr>
              <a:t>Metropolitan Mayor Caucus</a:t>
            </a:r>
          </a:p>
          <a:p>
            <a:pPr algn="l"/>
            <a:r>
              <a:rPr lang="en-US" sz="1700" dirty="0">
                <a:solidFill>
                  <a:schemeClr val="bg1"/>
                </a:solidFill>
              </a:rPr>
              <a:t>Environmental Committee</a:t>
            </a:r>
          </a:p>
          <a:p>
            <a:pPr algn="l"/>
            <a:r>
              <a:rPr lang="en-US" sz="1700" dirty="0">
                <a:solidFill>
                  <a:schemeClr val="bg1"/>
                </a:solidFill>
              </a:rPr>
              <a:t>October 29, 2018</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DE7E2AE-D224-446A-B353-3C9B02D95DF7}"/>
              </a:ext>
            </a:extLst>
          </p:cNvPr>
          <p:cNvPicPr>
            <a:picLocks noChangeAspect="1"/>
          </p:cNvPicPr>
          <p:nvPr/>
        </p:nvPicPr>
        <p:blipFill>
          <a:blip r:embed="rId3"/>
          <a:stretch>
            <a:fillRect/>
          </a:stretch>
        </p:blipFill>
        <p:spPr>
          <a:xfrm>
            <a:off x="314536" y="1226973"/>
            <a:ext cx="3035882" cy="3035882"/>
          </a:xfrm>
          <a:prstGeom prst="rect">
            <a:avLst/>
          </a:prstGeom>
        </p:spPr>
      </p:pic>
      <p:sp>
        <p:nvSpPr>
          <p:cNvPr id="3" name="AutoShape 2" descr="EV Electric Vehicle Charging Station Symbol Sign PKE-16003 Fuel, Aluminum 12x12 in.">
            <a:extLst>
              <a:ext uri="{FF2B5EF4-FFF2-40B4-BE49-F238E27FC236}">
                <a16:creationId xmlns:a16="http://schemas.microsoft.com/office/drawing/2014/main" id="{8FCC4C31-9C59-4624-B38D-5A77A34265C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16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F3E5-3012-435E-AD14-7D855C1DBFE2}"/>
              </a:ext>
            </a:extLst>
          </p:cNvPr>
          <p:cNvSpPr>
            <a:spLocks noGrp="1"/>
          </p:cNvSpPr>
          <p:nvPr>
            <p:ph type="title"/>
          </p:nvPr>
        </p:nvSpPr>
        <p:spPr>
          <a:xfrm>
            <a:off x="349136" y="241069"/>
            <a:ext cx="8514218" cy="1103586"/>
          </a:xfrm>
        </p:spPr>
        <p:txBody>
          <a:bodyPr/>
          <a:lstStyle/>
          <a:p>
            <a:pPr algn="ctr"/>
            <a:r>
              <a:rPr lang="en-US" sz="2800" dirty="0">
                <a:solidFill>
                  <a:schemeClr val="tx1"/>
                </a:solidFill>
              </a:rPr>
              <a:t>Annual fuel costs are considerably lower for PEVs than for conventional counterparts</a:t>
            </a:r>
          </a:p>
        </p:txBody>
      </p:sp>
      <p:sp>
        <p:nvSpPr>
          <p:cNvPr id="4" name="TextBox 3">
            <a:extLst>
              <a:ext uri="{FF2B5EF4-FFF2-40B4-BE49-F238E27FC236}">
                <a16:creationId xmlns:a16="http://schemas.microsoft.com/office/drawing/2014/main" id="{78B4B431-23EE-40BA-AF7D-7AC848696E2A}"/>
              </a:ext>
            </a:extLst>
          </p:cNvPr>
          <p:cNvSpPr txBox="1"/>
          <p:nvPr/>
        </p:nvSpPr>
        <p:spPr>
          <a:xfrm>
            <a:off x="2321276" y="5924607"/>
            <a:ext cx="4501448" cy="400110"/>
          </a:xfrm>
          <a:prstGeom prst="rect">
            <a:avLst/>
          </a:prstGeom>
          <a:noFill/>
          <a:ln>
            <a:noFill/>
          </a:ln>
        </p:spPr>
        <p:txBody>
          <a:bodyPr wrap="square" rtlCol="0">
            <a:spAutoFit/>
          </a:bodyPr>
          <a:lstStyle/>
          <a:p>
            <a:pPr algn="ctr" defTabSz="685800">
              <a:defRPr/>
            </a:pPr>
            <a:r>
              <a:rPr lang="en-US" sz="1000" dirty="0">
                <a:solidFill>
                  <a:srgbClr val="47484A"/>
                </a:solidFill>
                <a:latin typeface="Arial"/>
              </a:rPr>
              <a:t>*based on 15,000 miles/year, OR averages of gasoline price of $2.94/gallon and $0.12/kWh of electricity</a:t>
            </a:r>
          </a:p>
        </p:txBody>
      </p:sp>
      <p:sp>
        <p:nvSpPr>
          <p:cNvPr id="5" name="Slide Number Placeholder 4">
            <a:extLst>
              <a:ext uri="{FF2B5EF4-FFF2-40B4-BE49-F238E27FC236}">
                <a16:creationId xmlns:a16="http://schemas.microsoft.com/office/drawing/2014/main" id="{F91C76B4-0C26-4BAB-99A6-1FAE41F8FC46}"/>
              </a:ext>
            </a:extLst>
          </p:cNvPr>
          <p:cNvSpPr>
            <a:spLocks noGrp="1"/>
          </p:cNvSpPr>
          <p:nvPr>
            <p:ph type="sldNum" sz="quarter" idx="12"/>
          </p:nvPr>
        </p:nvSpPr>
        <p:spPr/>
        <p:txBody>
          <a:bodyPr/>
          <a:lstStyle/>
          <a:p>
            <a:pPr defTabSz="685800">
              <a:defRPr/>
            </a:pPr>
            <a:fld id="{D62A7F10-F85D-468B-9B9B-656CF179366D}" type="slidenum">
              <a:rPr lang="en-US">
                <a:solidFill>
                  <a:srgbClr val="FFFFFF">
                    <a:lumMod val="50000"/>
                  </a:srgbClr>
                </a:solidFill>
                <a:latin typeface="Arial"/>
              </a:rPr>
              <a:pPr defTabSz="685800">
                <a:defRPr/>
              </a:pPr>
              <a:t>10</a:t>
            </a:fld>
            <a:endParaRPr lang="en-US">
              <a:solidFill>
                <a:srgbClr val="FFFFFF">
                  <a:lumMod val="50000"/>
                </a:srgbClr>
              </a:solidFill>
              <a:latin typeface="Arial"/>
            </a:endParaRPr>
          </a:p>
        </p:txBody>
      </p:sp>
      <p:graphicFrame>
        <p:nvGraphicFramePr>
          <p:cNvPr id="8" name="Chart 7">
            <a:extLst>
              <a:ext uri="{FF2B5EF4-FFF2-40B4-BE49-F238E27FC236}">
                <a16:creationId xmlns:a16="http://schemas.microsoft.com/office/drawing/2014/main" id="{1EBB53F4-35E7-4DA4-8105-458BD45DB929}"/>
              </a:ext>
            </a:extLst>
          </p:cNvPr>
          <p:cNvGraphicFramePr>
            <a:graphicFrameLocks/>
          </p:cNvGraphicFramePr>
          <p:nvPr/>
        </p:nvGraphicFramePr>
        <p:xfrm>
          <a:off x="1125362" y="1552893"/>
          <a:ext cx="6893276" cy="4292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543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0EAA-86A7-49D0-A726-6DB36AC5E9F2}"/>
              </a:ext>
            </a:extLst>
          </p:cNvPr>
          <p:cNvSpPr>
            <a:spLocks noGrp="1"/>
          </p:cNvSpPr>
          <p:nvPr>
            <p:ph type="title"/>
          </p:nvPr>
        </p:nvSpPr>
        <p:spPr>
          <a:xfrm>
            <a:off x="822960" y="286605"/>
            <a:ext cx="7543800" cy="1093908"/>
          </a:xfrm>
        </p:spPr>
        <p:txBody>
          <a:bodyPr/>
          <a:lstStyle/>
          <a:p>
            <a:r>
              <a:rPr lang="en-US" dirty="0"/>
              <a:t>EV Charging </a:t>
            </a:r>
          </a:p>
        </p:txBody>
      </p:sp>
      <p:pic>
        <p:nvPicPr>
          <p:cNvPr id="5" name="Content Placeholder 4" descr="A picture containing indoor, floor, wall, transport&#10;&#10;Description generated with high confidence">
            <a:extLst>
              <a:ext uri="{FF2B5EF4-FFF2-40B4-BE49-F238E27FC236}">
                <a16:creationId xmlns:a16="http://schemas.microsoft.com/office/drawing/2014/main" id="{E2157BBA-A398-4558-BECC-4B310E4AB4B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07631" y="2370175"/>
            <a:ext cx="2045203" cy="1439825"/>
          </a:xfrm>
        </p:spPr>
      </p:pic>
      <p:pic>
        <p:nvPicPr>
          <p:cNvPr id="7" name="Picture 6" descr="A close up of a tiled wall&#10;&#10;Description generated with high confidence">
            <a:extLst>
              <a:ext uri="{FF2B5EF4-FFF2-40B4-BE49-F238E27FC236}">
                <a16:creationId xmlns:a16="http://schemas.microsoft.com/office/drawing/2014/main" id="{6F5AE407-7B02-4305-9BC8-9D5B7268B3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62" r="27351"/>
          <a:stretch/>
        </p:blipFill>
        <p:spPr>
          <a:xfrm>
            <a:off x="7904227" y="1605630"/>
            <a:ext cx="925063" cy="2294930"/>
          </a:xfrm>
          <a:prstGeom prst="rect">
            <a:avLst/>
          </a:prstGeom>
        </p:spPr>
      </p:pic>
      <p:pic>
        <p:nvPicPr>
          <p:cNvPr id="15" name="Picture 14">
            <a:extLst>
              <a:ext uri="{FF2B5EF4-FFF2-40B4-BE49-F238E27FC236}">
                <a16:creationId xmlns:a16="http://schemas.microsoft.com/office/drawing/2014/main" id="{A4137037-6CEF-43E4-A58C-8EC0822B5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072" y="3738509"/>
            <a:ext cx="1109375" cy="2318468"/>
          </a:xfrm>
          <a:prstGeom prst="rect">
            <a:avLst/>
          </a:prstGeom>
        </p:spPr>
      </p:pic>
      <p:pic>
        <p:nvPicPr>
          <p:cNvPr id="19" name="Picture 18" descr="A picture containing person, appliance, ground, outdoor&#10;&#10;Description generated with high confidence">
            <a:extLst>
              <a:ext uri="{FF2B5EF4-FFF2-40B4-BE49-F238E27FC236}">
                <a16:creationId xmlns:a16="http://schemas.microsoft.com/office/drawing/2014/main" id="{1CE99DFE-B339-4473-939E-DB2BA0AEFC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595" y="4054977"/>
            <a:ext cx="1296809" cy="1736223"/>
          </a:xfrm>
          <a:prstGeom prst="rect">
            <a:avLst/>
          </a:prstGeom>
        </p:spPr>
      </p:pic>
      <p:sp>
        <p:nvSpPr>
          <p:cNvPr id="20" name="Content Placeholder 2">
            <a:extLst>
              <a:ext uri="{FF2B5EF4-FFF2-40B4-BE49-F238E27FC236}">
                <a16:creationId xmlns:a16="http://schemas.microsoft.com/office/drawing/2014/main" id="{0B883B85-8D21-4D07-85C5-651FD3182E8B}"/>
              </a:ext>
            </a:extLst>
          </p:cNvPr>
          <p:cNvSpPr txBox="1">
            <a:spLocks/>
          </p:cNvSpPr>
          <p:nvPr/>
        </p:nvSpPr>
        <p:spPr>
          <a:xfrm>
            <a:off x="279220" y="1823193"/>
            <a:ext cx="5441095" cy="383063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Electric Vehicle Supply Equipment (EVSE)</a:t>
            </a:r>
          </a:p>
          <a:p>
            <a:pPr lvl="1"/>
            <a:r>
              <a:rPr lang="en-US" b="1" dirty="0">
                <a:solidFill>
                  <a:srgbClr val="0000FF"/>
                </a:solidFill>
              </a:rPr>
              <a:t>Level 1:</a:t>
            </a:r>
            <a:r>
              <a:rPr lang="en-US" dirty="0"/>
              <a:t> </a:t>
            </a:r>
            <a:r>
              <a:rPr lang="en-US" u="sng" dirty="0"/>
              <a:t>110</a:t>
            </a:r>
            <a:r>
              <a:rPr lang="en-US" dirty="0"/>
              <a:t> VAC in and out of charging</a:t>
            </a:r>
          </a:p>
          <a:p>
            <a:pPr lvl="1"/>
            <a:r>
              <a:rPr lang="en-US" b="1" dirty="0">
                <a:solidFill>
                  <a:srgbClr val="00B050"/>
                </a:solidFill>
              </a:rPr>
              <a:t>Level 2:</a:t>
            </a:r>
            <a:r>
              <a:rPr lang="en-US" dirty="0">
                <a:solidFill>
                  <a:srgbClr val="00B050"/>
                </a:solidFill>
              </a:rPr>
              <a:t> </a:t>
            </a:r>
            <a:r>
              <a:rPr lang="en-US" u="sng" dirty="0"/>
              <a:t>208/240</a:t>
            </a:r>
            <a:r>
              <a:rPr lang="en-US" dirty="0"/>
              <a:t> VAC in and out of charging</a:t>
            </a:r>
          </a:p>
          <a:p>
            <a:pPr lvl="1"/>
            <a:r>
              <a:rPr lang="en-US" b="1" dirty="0">
                <a:solidFill>
                  <a:srgbClr val="FF0000"/>
                </a:solidFill>
              </a:rPr>
              <a:t>Level 3:</a:t>
            </a:r>
            <a:r>
              <a:rPr lang="en-US" dirty="0"/>
              <a:t> </a:t>
            </a:r>
            <a:r>
              <a:rPr lang="en-US" u="sng" dirty="0"/>
              <a:t>480</a:t>
            </a:r>
            <a:r>
              <a:rPr lang="en-US" u="sng" baseline="30000" dirty="0"/>
              <a:t>+</a:t>
            </a:r>
            <a:r>
              <a:rPr lang="en-US" dirty="0"/>
              <a:t> VAC</a:t>
            </a:r>
          </a:p>
          <a:p>
            <a:pPr lvl="2"/>
            <a:r>
              <a:rPr lang="en-US" dirty="0"/>
              <a:t>AC </a:t>
            </a:r>
            <a:r>
              <a:rPr lang="en-US" b="1" i="1" dirty="0"/>
              <a:t>into</a:t>
            </a:r>
            <a:r>
              <a:rPr lang="en-US" dirty="0"/>
              <a:t> charging station</a:t>
            </a:r>
          </a:p>
          <a:p>
            <a:pPr lvl="2"/>
            <a:r>
              <a:rPr lang="en-US" dirty="0"/>
              <a:t>DC </a:t>
            </a:r>
            <a:r>
              <a:rPr lang="en-US" b="1" i="1" dirty="0"/>
              <a:t>out of </a:t>
            </a:r>
            <a:r>
              <a:rPr lang="en-US" dirty="0"/>
              <a:t>charging station </a:t>
            </a:r>
            <a:br>
              <a:rPr lang="en-US" dirty="0"/>
            </a:br>
            <a:r>
              <a:rPr lang="en-US" dirty="0"/>
              <a:t>= DC Fast Charger</a:t>
            </a:r>
          </a:p>
          <a:p>
            <a:pPr lvl="2"/>
            <a:endParaRPr lang="en-US" dirty="0"/>
          </a:p>
          <a:p>
            <a:endParaRPr lang="en-US" dirty="0"/>
          </a:p>
        </p:txBody>
      </p:sp>
      <p:pic>
        <p:nvPicPr>
          <p:cNvPr id="8" name="Picture 7">
            <a:extLst>
              <a:ext uri="{FF2B5EF4-FFF2-40B4-BE49-F238E27FC236}">
                <a16:creationId xmlns:a16="http://schemas.microsoft.com/office/drawing/2014/main" id="{23EF20CA-35E5-461A-ABA7-83041D09154E}"/>
              </a:ext>
            </a:extLst>
          </p:cNvPr>
          <p:cNvPicPr>
            <a:picLocks noChangeAspect="1"/>
          </p:cNvPicPr>
          <p:nvPr/>
        </p:nvPicPr>
        <p:blipFill>
          <a:blip r:embed="rId7"/>
          <a:stretch>
            <a:fillRect/>
          </a:stretch>
        </p:blipFill>
        <p:spPr>
          <a:xfrm>
            <a:off x="8105775" y="359241"/>
            <a:ext cx="657225" cy="657225"/>
          </a:xfrm>
          <a:prstGeom prst="rect">
            <a:avLst/>
          </a:prstGeom>
        </p:spPr>
      </p:pic>
      <p:pic>
        <p:nvPicPr>
          <p:cNvPr id="13" name="Picture 10" descr="Image result for level 2  j1772 ev connector">
            <a:extLst>
              <a:ext uri="{FF2B5EF4-FFF2-40B4-BE49-F238E27FC236}">
                <a16:creationId xmlns:a16="http://schemas.microsoft.com/office/drawing/2014/main" id="{9AB2E7F1-6D1C-4C28-9D8E-08B0FC2CCB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263" y="1183858"/>
            <a:ext cx="1692826" cy="87354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9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3736300" cy="1212315"/>
          </a:xfrm>
        </p:spPr>
        <p:txBody>
          <a:bodyPr vert="horz" lIns="91440" tIns="45720" rIns="91440" bIns="45720" rtlCol="0" anchor="b">
            <a:normAutofit/>
          </a:bodyPr>
          <a:lstStyle/>
          <a:p>
            <a:pPr algn="l">
              <a:lnSpc>
                <a:spcPct val="90000"/>
              </a:lnSpc>
            </a:pPr>
            <a:r>
              <a:rPr lang="en-US" sz="3500">
                <a:solidFill>
                  <a:schemeClr val="tx1"/>
                </a:solidFill>
              </a:rPr>
              <a:t>EV Charging Summary</a:t>
            </a:r>
          </a:p>
        </p:txBody>
      </p:sp>
      <p:cxnSp>
        <p:nvCxnSpPr>
          <p:cNvPr id="19" name="Straight Connector 18">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586" y="1701532"/>
            <a:ext cx="3429000" cy="0"/>
          </a:xfrm>
          <a:prstGeom prst="line">
            <a:avLst/>
          </a:prstGeom>
          <a:ln w="19050">
            <a:solidFill>
              <a:srgbClr val="614D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8417" y="1863969"/>
            <a:ext cx="4102027" cy="4312994"/>
          </a:xfrm>
        </p:spPr>
        <p:txBody>
          <a:bodyPr vert="horz" lIns="91440" tIns="45720" rIns="91440" bIns="45720" rtlCol="0">
            <a:normAutofit/>
          </a:bodyPr>
          <a:lstStyle/>
          <a:p>
            <a:pPr indent="-228600">
              <a:lnSpc>
                <a:spcPct val="90000"/>
              </a:lnSpc>
            </a:pPr>
            <a:r>
              <a:rPr lang="en-US" sz="1400" dirty="0"/>
              <a:t>3 standard charging power levels: </a:t>
            </a:r>
          </a:p>
          <a:p>
            <a:pPr lvl="1" indent="-228600">
              <a:lnSpc>
                <a:spcPct val="90000"/>
              </a:lnSpc>
              <a:buFont typeface="Arial" panose="020B0604020202020204" pitchFamily="34" charset="0"/>
              <a:buChar char="•"/>
            </a:pPr>
            <a:r>
              <a:rPr lang="en-US" sz="1400" b="1" dirty="0"/>
              <a:t>Level 1</a:t>
            </a:r>
            <a:r>
              <a:rPr lang="en-US" sz="1400" dirty="0"/>
              <a:t>: home/mobile – overnight charging</a:t>
            </a:r>
          </a:p>
          <a:p>
            <a:pPr lvl="1" indent="-228600">
              <a:lnSpc>
                <a:spcPct val="90000"/>
              </a:lnSpc>
              <a:buFont typeface="Arial" panose="020B0604020202020204" pitchFamily="34" charset="0"/>
              <a:buChar char="•"/>
            </a:pPr>
            <a:r>
              <a:rPr lang="en-US" sz="1400" b="1" dirty="0"/>
              <a:t>Level 2</a:t>
            </a:r>
            <a:r>
              <a:rPr lang="en-US" sz="1400" dirty="0"/>
              <a:t>: public, fleet, workplace or home</a:t>
            </a:r>
          </a:p>
          <a:p>
            <a:pPr lvl="1" indent="-228600">
              <a:lnSpc>
                <a:spcPct val="90000"/>
              </a:lnSpc>
              <a:buFont typeface="Arial" panose="020B0604020202020204" pitchFamily="34" charset="0"/>
              <a:buChar char="•"/>
            </a:pPr>
            <a:r>
              <a:rPr lang="en-US" sz="1400" b="1" dirty="0"/>
              <a:t>Level 3</a:t>
            </a:r>
            <a:r>
              <a:rPr lang="en-US" sz="1400" dirty="0"/>
              <a:t>: retail or fleet, aka “</a:t>
            </a:r>
            <a:r>
              <a:rPr lang="en-US" sz="1400" b="1" i="1" dirty="0"/>
              <a:t>DC Fast Charging</a:t>
            </a:r>
            <a:r>
              <a:rPr lang="en-US" sz="1400" dirty="0"/>
              <a:t>”</a:t>
            </a:r>
            <a:br>
              <a:rPr lang="en-US" sz="1400" dirty="0"/>
            </a:br>
            <a:r>
              <a:rPr lang="en-US" sz="1400" dirty="0"/>
              <a:t>top off in 10-20 minutes</a:t>
            </a:r>
          </a:p>
          <a:p>
            <a:pPr lvl="1" indent="-228600">
              <a:lnSpc>
                <a:spcPct val="90000"/>
              </a:lnSpc>
              <a:buFont typeface="Arial" panose="020B0604020202020204" pitchFamily="34" charset="0"/>
              <a:buChar char="•"/>
            </a:pPr>
            <a:r>
              <a:rPr lang="en-US" sz="1400" dirty="0"/>
              <a:t>Charge time depends on EV Charging Station power, EV battery capacity and battery power management</a:t>
            </a:r>
          </a:p>
          <a:p>
            <a:pPr indent="-228600">
              <a:lnSpc>
                <a:spcPct val="90000"/>
              </a:lnSpc>
            </a:pPr>
            <a:r>
              <a:rPr lang="en-US" sz="1400" dirty="0"/>
              <a:t>EV Supply Equipment (EVSE) = Charging Station</a:t>
            </a:r>
          </a:p>
          <a:p>
            <a:pPr lvl="1" indent="-228600">
              <a:lnSpc>
                <a:spcPct val="90000"/>
              </a:lnSpc>
              <a:buFont typeface="Arial" panose="020B0604020202020204" pitchFamily="34" charset="0"/>
              <a:buChar char="•"/>
            </a:pPr>
            <a:r>
              <a:rPr lang="en-US" sz="1400" dirty="0"/>
              <a:t>Networked or non-networked</a:t>
            </a:r>
          </a:p>
          <a:p>
            <a:pPr lvl="2">
              <a:lnSpc>
                <a:spcPct val="90000"/>
              </a:lnSpc>
            </a:pPr>
            <a:r>
              <a:rPr lang="en-US" sz="1400" dirty="0"/>
              <a:t>Networking (wireless, cloud-based) allows GPS location, reservations, reporting and automated billing</a:t>
            </a:r>
          </a:p>
          <a:p>
            <a:pPr lvl="2">
              <a:lnSpc>
                <a:spcPct val="90000"/>
              </a:lnSpc>
            </a:pPr>
            <a:r>
              <a:rPr lang="en-US" sz="1400" dirty="0"/>
              <a:t>Non-networked – only locally controls power</a:t>
            </a:r>
          </a:p>
          <a:p>
            <a:pPr lvl="1" indent="-228600">
              <a:lnSpc>
                <a:spcPct val="90000"/>
              </a:lnSpc>
              <a:buFont typeface="Arial" panose="020B0604020202020204" pitchFamily="34" charset="0"/>
              <a:buChar char="•"/>
            </a:pPr>
            <a:r>
              <a:rPr lang="en-US" sz="1400" dirty="0"/>
              <a:t>Conductive (corded) or Inductive (</a:t>
            </a:r>
            <a:r>
              <a:rPr lang="en-US" sz="1400" dirty="0" err="1"/>
              <a:t>plugless</a:t>
            </a:r>
            <a:r>
              <a:rPr lang="en-US" sz="1400" dirty="0"/>
              <a:t>)</a:t>
            </a:r>
          </a:p>
          <a:p>
            <a:pPr lvl="1" indent="-228600">
              <a:lnSpc>
                <a:spcPct val="90000"/>
              </a:lnSpc>
              <a:buFont typeface="Arial" panose="020B0604020202020204" pitchFamily="34" charset="0"/>
              <a:buChar char="•"/>
            </a:pPr>
            <a:r>
              <a:rPr lang="en-US" sz="1400" dirty="0"/>
              <a:t>Single or multiple</a:t>
            </a:r>
          </a:p>
        </p:txBody>
      </p:sp>
      <p:sp>
        <p:nvSpPr>
          <p:cNvPr id="21" name="Rectangle 20">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rgbClr val="614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0507" y="485775"/>
            <a:ext cx="1652417"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Content Placeholder 6">
            <a:extLst>
              <a:ext uri="{FF2B5EF4-FFF2-40B4-BE49-F238E27FC236}">
                <a16:creationId xmlns:a16="http://schemas.microsoft.com/office/drawing/2014/main" id="{035DB02D-4CFA-4E58-8CAA-861F309E72FB}"/>
              </a:ext>
            </a:extLst>
          </p:cNvPr>
          <p:cNvPicPr>
            <a:picLocks noChangeAspect="1"/>
          </p:cNvPicPr>
          <p:nvPr/>
        </p:nvPicPr>
        <p:blipFill>
          <a:blip r:embed="rId3"/>
          <a:stretch>
            <a:fillRect/>
          </a:stretch>
        </p:blipFill>
        <p:spPr>
          <a:xfrm>
            <a:off x="5072645" y="643899"/>
            <a:ext cx="1340922" cy="2542032"/>
          </a:xfrm>
          <a:prstGeom prst="rect">
            <a:avLst/>
          </a:prstGeom>
        </p:spPr>
      </p:pic>
      <p:sp>
        <p:nvSpPr>
          <p:cNvPr id="25" name="Rectangle 24">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09626" y="481264"/>
            <a:ext cx="2085957"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Image result for level 2  j1772 ev connector">
            <a:extLst>
              <a:ext uri="{FF2B5EF4-FFF2-40B4-BE49-F238E27FC236}">
                <a16:creationId xmlns:a16="http://schemas.microsoft.com/office/drawing/2014/main" id="{6B5D2AD8-CEA6-42AE-BCC1-271BF9BC0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225" y="1436686"/>
            <a:ext cx="1844803" cy="951965"/>
          </a:xfrm>
          <a:prstGeom prst="rect">
            <a:avLst/>
          </a:prstGeom>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7670" y="3511487"/>
            <a:ext cx="2087913"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3FE40A1-8FF1-44C2-8C12-1FAA5946E10E}"/>
              </a:ext>
            </a:extLst>
          </p:cNvPr>
          <p:cNvPicPr>
            <a:picLocks noChangeAspect="1"/>
          </p:cNvPicPr>
          <p:nvPr/>
        </p:nvPicPr>
        <p:blipFill rotWithShape="1">
          <a:blip r:embed="rId5" cstate="print"/>
          <a:srcRect r="64122"/>
          <a:stretch/>
        </p:blipFill>
        <p:spPr>
          <a:xfrm>
            <a:off x="6842878" y="3671529"/>
            <a:ext cx="1817497" cy="2532888"/>
          </a:xfrm>
          <a:prstGeom prst="rect">
            <a:avLst/>
          </a:prstGeom>
        </p:spPr>
      </p:pic>
      <p:sp>
        <p:nvSpPr>
          <p:cNvPr id="29" name="Rectangle 28">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0507" y="3511487"/>
            <a:ext cx="1652417"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0BF4ECF-4E3F-4A5C-AE30-837C335C5B56}"/>
              </a:ext>
            </a:extLst>
          </p:cNvPr>
          <p:cNvPicPr>
            <a:picLocks noChangeAspect="1"/>
          </p:cNvPicPr>
          <p:nvPr/>
        </p:nvPicPr>
        <p:blipFill rotWithShape="1">
          <a:blip r:embed="rId6"/>
          <a:srcRect l="30470" r="28080" b="20697"/>
          <a:stretch/>
        </p:blipFill>
        <p:spPr>
          <a:xfrm>
            <a:off x="5081163" y="3671530"/>
            <a:ext cx="1323887" cy="2532888"/>
          </a:xfrm>
          <a:prstGeom prst="rect">
            <a:avLst/>
          </a:prstGeom>
        </p:spPr>
      </p:pic>
      <p:pic>
        <p:nvPicPr>
          <p:cNvPr id="12" name="Picture 11">
            <a:extLst>
              <a:ext uri="{FF2B5EF4-FFF2-40B4-BE49-F238E27FC236}">
                <a16:creationId xmlns:a16="http://schemas.microsoft.com/office/drawing/2014/main" id="{F36064A4-DFF3-468F-8C7E-E3012D5BBE51}"/>
              </a:ext>
            </a:extLst>
          </p:cNvPr>
          <p:cNvPicPr>
            <a:picLocks noChangeAspect="1"/>
          </p:cNvPicPr>
          <p:nvPr/>
        </p:nvPicPr>
        <p:blipFill>
          <a:blip r:embed="rId7" cstate="print"/>
          <a:stretch>
            <a:fillRect/>
          </a:stretch>
        </p:blipFill>
        <p:spPr>
          <a:xfrm>
            <a:off x="6319554" y="2395035"/>
            <a:ext cx="1071846" cy="1610697"/>
          </a:xfrm>
          <a:prstGeom prst="rect">
            <a:avLst/>
          </a:prstGeom>
          <a:ln>
            <a:solidFill>
              <a:schemeClr val="tx1"/>
            </a:solidFill>
          </a:ln>
        </p:spPr>
      </p:pic>
    </p:spTree>
    <p:extLst>
      <p:ext uri="{BB962C8B-B14F-4D97-AF65-F5344CB8AC3E}">
        <p14:creationId xmlns:p14="http://schemas.microsoft.com/office/powerpoint/2010/main" val="411688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Typical Level 2 Charging Installation</a:t>
            </a:r>
          </a:p>
        </p:txBody>
      </p:sp>
      <p:pic>
        <p:nvPicPr>
          <p:cNvPr id="5" name="Picture 4">
            <a:extLst>
              <a:ext uri="{FF2B5EF4-FFF2-40B4-BE49-F238E27FC236}">
                <a16:creationId xmlns:a16="http://schemas.microsoft.com/office/drawing/2014/main" id="{B9DE477F-D3CD-4AEB-B893-8674C4E6A0DD}"/>
              </a:ext>
            </a:extLst>
          </p:cNvPr>
          <p:cNvPicPr>
            <a:picLocks noChangeAspect="1"/>
          </p:cNvPicPr>
          <p:nvPr/>
        </p:nvPicPr>
        <p:blipFill>
          <a:blip r:embed="rId2"/>
          <a:stretch>
            <a:fillRect/>
          </a:stretch>
        </p:blipFill>
        <p:spPr>
          <a:xfrm>
            <a:off x="171450" y="862012"/>
            <a:ext cx="8801100" cy="5133975"/>
          </a:xfrm>
          <a:prstGeom prst="rect">
            <a:avLst/>
          </a:prstGeom>
        </p:spPr>
      </p:pic>
      <p:sp>
        <p:nvSpPr>
          <p:cNvPr id="6" name="Freeform: Shape 5">
            <a:extLst>
              <a:ext uri="{FF2B5EF4-FFF2-40B4-BE49-F238E27FC236}">
                <a16:creationId xmlns:a16="http://schemas.microsoft.com/office/drawing/2014/main" id="{8D5F6F02-04C5-4111-B1F0-28E02EFEC814}"/>
              </a:ext>
            </a:extLst>
          </p:cNvPr>
          <p:cNvSpPr/>
          <p:nvPr/>
        </p:nvSpPr>
        <p:spPr>
          <a:xfrm>
            <a:off x="2286000" y="4212771"/>
            <a:ext cx="2472111" cy="1567544"/>
          </a:xfrm>
          <a:custGeom>
            <a:avLst/>
            <a:gdLst>
              <a:gd name="connsiteX0" fmla="*/ 0 w 2525486"/>
              <a:gd name="connsiteY0" fmla="*/ 381000 h 1665515"/>
              <a:gd name="connsiteX1" fmla="*/ 1785257 w 2525486"/>
              <a:gd name="connsiteY1" fmla="*/ 359229 h 1665515"/>
              <a:gd name="connsiteX2" fmla="*/ 1763486 w 2525486"/>
              <a:gd name="connsiteY2" fmla="*/ 0 h 1665515"/>
              <a:gd name="connsiteX3" fmla="*/ 2481943 w 2525486"/>
              <a:gd name="connsiteY3" fmla="*/ 21772 h 1665515"/>
              <a:gd name="connsiteX4" fmla="*/ 2525486 w 2525486"/>
              <a:gd name="connsiteY4" fmla="*/ 1665515 h 1665515"/>
              <a:gd name="connsiteX5" fmla="*/ 1719943 w 2525486"/>
              <a:gd name="connsiteY5" fmla="*/ 1578429 h 1665515"/>
              <a:gd name="connsiteX6" fmla="*/ 1676400 w 2525486"/>
              <a:gd name="connsiteY6" fmla="*/ 653143 h 1665515"/>
              <a:gd name="connsiteX7" fmla="*/ 43543 w 2525486"/>
              <a:gd name="connsiteY7" fmla="*/ 587829 h 1665515"/>
              <a:gd name="connsiteX8" fmla="*/ 21771 w 2525486"/>
              <a:gd name="connsiteY8" fmla="*/ 468086 h 1665515"/>
              <a:gd name="connsiteX9" fmla="*/ 21771 w 2525486"/>
              <a:gd name="connsiteY9" fmla="*/ 468086 h 1665515"/>
              <a:gd name="connsiteX0" fmla="*/ 0 w 2525486"/>
              <a:gd name="connsiteY0" fmla="*/ 381000 h 1665515"/>
              <a:gd name="connsiteX1" fmla="*/ 1785257 w 2525486"/>
              <a:gd name="connsiteY1" fmla="*/ 359229 h 1665515"/>
              <a:gd name="connsiteX2" fmla="*/ 1763486 w 2525486"/>
              <a:gd name="connsiteY2" fmla="*/ 0 h 1665515"/>
              <a:gd name="connsiteX3" fmla="*/ 2481943 w 2525486"/>
              <a:gd name="connsiteY3" fmla="*/ 21772 h 1665515"/>
              <a:gd name="connsiteX4" fmla="*/ 2525486 w 2525486"/>
              <a:gd name="connsiteY4" fmla="*/ 1665515 h 1665515"/>
              <a:gd name="connsiteX5" fmla="*/ 1719943 w 2525486"/>
              <a:gd name="connsiteY5" fmla="*/ 1578429 h 1665515"/>
              <a:gd name="connsiteX6" fmla="*/ 1676400 w 2525486"/>
              <a:gd name="connsiteY6" fmla="*/ 653143 h 1665515"/>
              <a:gd name="connsiteX7" fmla="*/ 43543 w 2525486"/>
              <a:gd name="connsiteY7" fmla="*/ 587829 h 1665515"/>
              <a:gd name="connsiteX8" fmla="*/ 21771 w 2525486"/>
              <a:gd name="connsiteY8" fmla="*/ 468086 h 1665515"/>
              <a:gd name="connsiteX9" fmla="*/ 21771 w 2525486"/>
              <a:gd name="connsiteY9" fmla="*/ 468086 h 1665515"/>
              <a:gd name="connsiteX10" fmla="*/ 0 w 2525486"/>
              <a:gd name="connsiteY10" fmla="*/ 381000 h 1665515"/>
              <a:gd name="connsiteX0" fmla="*/ 0 w 2492829"/>
              <a:gd name="connsiteY0" fmla="*/ 381000 h 1589315"/>
              <a:gd name="connsiteX1" fmla="*/ 1785257 w 2492829"/>
              <a:gd name="connsiteY1" fmla="*/ 359229 h 1589315"/>
              <a:gd name="connsiteX2" fmla="*/ 1763486 w 2492829"/>
              <a:gd name="connsiteY2" fmla="*/ 0 h 1589315"/>
              <a:gd name="connsiteX3" fmla="*/ 2481943 w 2492829"/>
              <a:gd name="connsiteY3" fmla="*/ 21772 h 1589315"/>
              <a:gd name="connsiteX4" fmla="*/ 2492829 w 2492829"/>
              <a:gd name="connsiteY4" fmla="*/ 1589315 h 1589315"/>
              <a:gd name="connsiteX5" fmla="*/ 1719943 w 2492829"/>
              <a:gd name="connsiteY5" fmla="*/ 1578429 h 1589315"/>
              <a:gd name="connsiteX6" fmla="*/ 1676400 w 2492829"/>
              <a:gd name="connsiteY6" fmla="*/ 653143 h 1589315"/>
              <a:gd name="connsiteX7" fmla="*/ 43543 w 2492829"/>
              <a:gd name="connsiteY7" fmla="*/ 587829 h 1589315"/>
              <a:gd name="connsiteX8" fmla="*/ 21771 w 2492829"/>
              <a:gd name="connsiteY8" fmla="*/ 468086 h 1589315"/>
              <a:gd name="connsiteX9" fmla="*/ 21771 w 2492829"/>
              <a:gd name="connsiteY9" fmla="*/ 468086 h 1589315"/>
              <a:gd name="connsiteX10" fmla="*/ 0 w 2492829"/>
              <a:gd name="connsiteY10" fmla="*/ 381000 h 1589315"/>
              <a:gd name="connsiteX0" fmla="*/ 0 w 2492829"/>
              <a:gd name="connsiteY0" fmla="*/ 381000 h 1589315"/>
              <a:gd name="connsiteX1" fmla="*/ 1785257 w 2492829"/>
              <a:gd name="connsiteY1" fmla="*/ 359229 h 1589315"/>
              <a:gd name="connsiteX2" fmla="*/ 1763486 w 2492829"/>
              <a:gd name="connsiteY2" fmla="*/ 0 h 1589315"/>
              <a:gd name="connsiteX3" fmla="*/ 2481943 w 2492829"/>
              <a:gd name="connsiteY3" fmla="*/ 21772 h 1589315"/>
              <a:gd name="connsiteX4" fmla="*/ 2492829 w 2492829"/>
              <a:gd name="connsiteY4" fmla="*/ 1589315 h 1589315"/>
              <a:gd name="connsiteX5" fmla="*/ 1719943 w 2492829"/>
              <a:gd name="connsiteY5" fmla="*/ 1578429 h 1589315"/>
              <a:gd name="connsiteX6" fmla="*/ 1796143 w 2492829"/>
              <a:gd name="connsiteY6" fmla="*/ 620486 h 1589315"/>
              <a:gd name="connsiteX7" fmla="*/ 43543 w 2492829"/>
              <a:gd name="connsiteY7" fmla="*/ 587829 h 1589315"/>
              <a:gd name="connsiteX8" fmla="*/ 21771 w 2492829"/>
              <a:gd name="connsiteY8" fmla="*/ 468086 h 1589315"/>
              <a:gd name="connsiteX9" fmla="*/ 21771 w 2492829"/>
              <a:gd name="connsiteY9" fmla="*/ 468086 h 1589315"/>
              <a:gd name="connsiteX10" fmla="*/ 0 w 2492829"/>
              <a:gd name="connsiteY10" fmla="*/ 381000 h 1589315"/>
              <a:gd name="connsiteX0" fmla="*/ 0 w 2492829"/>
              <a:gd name="connsiteY0" fmla="*/ 381000 h 1589315"/>
              <a:gd name="connsiteX1" fmla="*/ 1785257 w 2492829"/>
              <a:gd name="connsiteY1" fmla="*/ 359229 h 1589315"/>
              <a:gd name="connsiteX2" fmla="*/ 1763486 w 2492829"/>
              <a:gd name="connsiteY2" fmla="*/ 0 h 1589315"/>
              <a:gd name="connsiteX3" fmla="*/ 2481943 w 2492829"/>
              <a:gd name="connsiteY3" fmla="*/ 21772 h 1589315"/>
              <a:gd name="connsiteX4" fmla="*/ 2492829 w 2492829"/>
              <a:gd name="connsiteY4" fmla="*/ 1589315 h 1589315"/>
              <a:gd name="connsiteX5" fmla="*/ 1817914 w 2492829"/>
              <a:gd name="connsiteY5" fmla="*/ 1556657 h 1589315"/>
              <a:gd name="connsiteX6" fmla="*/ 1796143 w 2492829"/>
              <a:gd name="connsiteY6" fmla="*/ 620486 h 1589315"/>
              <a:gd name="connsiteX7" fmla="*/ 43543 w 2492829"/>
              <a:gd name="connsiteY7" fmla="*/ 587829 h 1589315"/>
              <a:gd name="connsiteX8" fmla="*/ 21771 w 2492829"/>
              <a:gd name="connsiteY8" fmla="*/ 468086 h 1589315"/>
              <a:gd name="connsiteX9" fmla="*/ 21771 w 2492829"/>
              <a:gd name="connsiteY9" fmla="*/ 468086 h 1589315"/>
              <a:gd name="connsiteX10" fmla="*/ 0 w 2492829"/>
              <a:gd name="connsiteY10" fmla="*/ 381000 h 1589315"/>
              <a:gd name="connsiteX0" fmla="*/ 0 w 2492829"/>
              <a:gd name="connsiteY0" fmla="*/ 370114 h 1578429"/>
              <a:gd name="connsiteX1" fmla="*/ 1785257 w 2492829"/>
              <a:gd name="connsiteY1" fmla="*/ 348343 h 1578429"/>
              <a:gd name="connsiteX2" fmla="*/ 1807029 w 2492829"/>
              <a:gd name="connsiteY2" fmla="*/ 0 h 1578429"/>
              <a:gd name="connsiteX3" fmla="*/ 2481943 w 2492829"/>
              <a:gd name="connsiteY3" fmla="*/ 10886 h 1578429"/>
              <a:gd name="connsiteX4" fmla="*/ 2492829 w 2492829"/>
              <a:gd name="connsiteY4" fmla="*/ 1578429 h 1578429"/>
              <a:gd name="connsiteX5" fmla="*/ 1817914 w 2492829"/>
              <a:gd name="connsiteY5" fmla="*/ 1545771 h 1578429"/>
              <a:gd name="connsiteX6" fmla="*/ 1796143 w 2492829"/>
              <a:gd name="connsiteY6" fmla="*/ 609600 h 1578429"/>
              <a:gd name="connsiteX7" fmla="*/ 43543 w 2492829"/>
              <a:gd name="connsiteY7" fmla="*/ 576943 h 1578429"/>
              <a:gd name="connsiteX8" fmla="*/ 21771 w 2492829"/>
              <a:gd name="connsiteY8" fmla="*/ 457200 h 1578429"/>
              <a:gd name="connsiteX9" fmla="*/ 21771 w 2492829"/>
              <a:gd name="connsiteY9" fmla="*/ 457200 h 1578429"/>
              <a:gd name="connsiteX10" fmla="*/ 0 w 2492829"/>
              <a:gd name="connsiteY10" fmla="*/ 370114 h 1578429"/>
              <a:gd name="connsiteX0" fmla="*/ 0 w 2482990"/>
              <a:gd name="connsiteY0" fmla="*/ 370114 h 1556658"/>
              <a:gd name="connsiteX1" fmla="*/ 1785257 w 2482990"/>
              <a:gd name="connsiteY1" fmla="*/ 348343 h 1556658"/>
              <a:gd name="connsiteX2" fmla="*/ 1807029 w 2482990"/>
              <a:gd name="connsiteY2" fmla="*/ 0 h 1556658"/>
              <a:gd name="connsiteX3" fmla="*/ 2481943 w 2482990"/>
              <a:gd name="connsiteY3" fmla="*/ 10886 h 1556658"/>
              <a:gd name="connsiteX4" fmla="*/ 2481943 w 2482990"/>
              <a:gd name="connsiteY4" fmla="*/ 1556658 h 1556658"/>
              <a:gd name="connsiteX5" fmla="*/ 1817914 w 2482990"/>
              <a:gd name="connsiteY5" fmla="*/ 1545771 h 1556658"/>
              <a:gd name="connsiteX6" fmla="*/ 1796143 w 2482990"/>
              <a:gd name="connsiteY6" fmla="*/ 609600 h 1556658"/>
              <a:gd name="connsiteX7" fmla="*/ 43543 w 2482990"/>
              <a:gd name="connsiteY7" fmla="*/ 576943 h 1556658"/>
              <a:gd name="connsiteX8" fmla="*/ 21771 w 2482990"/>
              <a:gd name="connsiteY8" fmla="*/ 457200 h 1556658"/>
              <a:gd name="connsiteX9" fmla="*/ 21771 w 2482990"/>
              <a:gd name="connsiteY9" fmla="*/ 457200 h 1556658"/>
              <a:gd name="connsiteX10" fmla="*/ 0 w 2482990"/>
              <a:gd name="connsiteY10" fmla="*/ 370114 h 1556658"/>
              <a:gd name="connsiteX0" fmla="*/ 0 w 2482990"/>
              <a:gd name="connsiteY0" fmla="*/ 381000 h 1567544"/>
              <a:gd name="connsiteX1" fmla="*/ 1785257 w 2482990"/>
              <a:gd name="connsiteY1" fmla="*/ 359229 h 1567544"/>
              <a:gd name="connsiteX2" fmla="*/ 1741715 w 2482990"/>
              <a:gd name="connsiteY2" fmla="*/ 0 h 1567544"/>
              <a:gd name="connsiteX3" fmla="*/ 2481943 w 2482990"/>
              <a:gd name="connsiteY3" fmla="*/ 21772 h 1567544"/>
              <a:gd name="connsiteX4" fmla="*/ 2481943 w 2482990"/>
              <a:gd name="connsiteY4" fmla="*/ 1567544 h 1567544"/>
              <a:gd name="connsiteX5" fmla="*/ 1817914 w 2482990"/>
              <a:gd name="connsiteY5" fmla="*/ 1556657 h 1567544"/>
              <a:gd name="connsiteX6" fmla="*/ 1796143 w 2482990"/>
              <a:gd name="connsiteY6" fmla="*/ 620486 h 1567544"/>
              <a:gd name="connsiteX7" fmla="*/ 43543 w 2482990"/>
              <a:gd name="connsiteY7" fmla="*/ 587829 h 1567544"/>
              <a:gd name="connsiteX8" fmla="*/ 21771 w 2482990"/>
              <a:gd name="connsiteY8" fmla="*/ 468086 h 1567544"/>
              <a:gd name="connsiteX9" fmla="*/ 21771 w 2482990"/>
              <a:gd name="connsiteY9" fmla="*/ 468086 h 1567544"/>
              <a:gd name="connsiteX10" fmla="*/ 0 w 2482990"/>
              <a:gd name="connsiteY10" fmla="*/ 381000 h 1567544"/>
              <a:gd name="connsiteX0" fmla="*/ 0 w 2482990"/>
              <a:gd name="connsiteY0" fmla="*/ 381000 h 1567544"/>
              <a:gd name="connsiteX1" fmla="*/ 1785257 w 2482990"/>
              <a:gd name="connsiteY1" fmla="*/ 359229 h 1567544"/>
              <a:gd name="connsiteX2" fmla="*/ 1763487 w 2482990"/>
              <a:gd name="connsiteY2" fmla="*/ 0 h 1567544"/>
              <a:gd name="connsiteX3" fmla="*/ 2481943 w 2482990"/>
              <a:gd name="connsiteY3" fmla="*/ 21772 h 1567544"/>
              <a:gd name="connsiteX4" fmla="*/ 2481943 w 2482990"/>
              <a:gd name="connsiteY4" fmla="*/ 1567544 h 1567544"/>
              <a:gd name="connsiteX5" fmla="*/ 1817914 w 2482990"/>
              <a:gd name="connsiteY5" fmla="*/ 1556657 h 1567544"/>
              <a:gd name="connsiteX6" fmla="*/ 1796143 w 2482990"/>
              <a:gd name="connsiteY6" fmla="*/ 620486 h 1567544"/>
              <a:gd name="connsiteX7" fmla="*/ 43543 w 2482990"/>
              <a:gd name="connsiteY7" fmla="*/ 587829 h 1567544"/>
              <a:gd name="connsiteX8" fmla="*/ 21771 w 2482990"/>
              <a:gd name="connsiteY8" fmla="*/ 468086 h 1567544"/>
              <a:gd name="connsiteX9" fmla="*/ 21771 w 2482990"/>
              <a:gd name="connsiteY9" fmla="*/ 468086 h 1567544"/>
              <a:gd name="connsiteX10" fmla="*/ 0 w 2482990"/>
              <a:gd name="connsiteY10" fmla="*/ 381000 h 1567544"/>
              <a:gd name="connsiteX0" fmla="*/ 0 w 2482990"/>
              <a:gd name="connsiteY0" fmla="*/ 381000 h 1567544"/>
              <a:gd name="connsiteX1" fmla="*/ 1785257 w 2482990"/>
              <a:gd name="connsiteY1" fmla="*/ 359229 h 1567544"/>
              <a:gd name="connsiteX2" fmla="*/ 1763487 w 2482990"/>
              <a:gd name="connsiteY2" fmla="*/ 0 h 1567544"/>
              <a:gd name="connsiteX3" fmla="*/ 2481943 w 2482990"/>
              <a:gd name="connsiteY3" fmla="*/ 21772 h 1567544"/>
              <a:gd name="connsiteX4" fmla="*/ 2481943 w 2482990"/>
              <a:gd name="connsiteY4" fmla="*/ 1567544 h 1567544"/>
              <a:gd name="connsiteX5" fmla="*/ 1817914 w 2482990"/>
              <a:gd name="connsiteY5" fmla="*/ 1556657 h 1567544"/>
              <a:gd name="connsiteX6" fmla="*/ 1796143 w 2482990"/>
              <a:gd name="connsiteY6" fmla="*/ 620486 h 1567544"/>
              <a:gd name="connsiteX7" fmla="*/ 43543 w 2482990"/>
              <a:gd name="connsiteY7" fmla="*/ 587829 h 1567544"/>
              <a:gd name="connsiteX8" fmla="*/ 21771 w 2482990"/>
              <a:gd name="connsiteY8" fmla="*/ 468086 h 1567544"/>
              <a:gd name="connsiteX9" fmla="*/ 21771 w 2482990"/>
              <a:gd name="connsiteY9" fmla="*/ 468086 h 1567544"/>
              <a:gd name="connsiteX10" fmla="*/ 0 w 2482990"/>
              <a:gd name="connsiteY10" fmla="*/ 381000 h 1567544"/>
              <a:gd name="connsiteX0" fmla="*/ 0 w 2482990"/>
              <a:gd name="connsiteY0" fmla="*/ 381000 h 1567544"/>
              <a:gd name="connsiteX1" fmla="*/ 1752600 w 2482990"/>
              <a:gd name="connsiteY1" fmla="*/ 359229 h 1567544"/>
              <a:gd name="connsiteX2" fmla="*/ 1763487 w 2482990"/>
              <a:gd name="connsiteY2" fmla="*/ 0 h 1567544"/>
              <a:gd name="connsiteX3" fmla="*/ 2481943 w 2482990"/>
              <a:gd name="connsiteY3" fmla="*/ 21772 h 1567544"/>
              <a:gd name="connsiteX4" fmla="*/ 2481943 w 2482990"/>
              <a:gd name="connsiteY4" fmla="*/ 1567544 h 1567544"/>
              <a:gd name="connsiteX5" fmla="*/ 1817914 w 2482990"/>
              <a:gd name="connsiteY5" fmla="*/ 1556657 h 1567544"/>
              <a:gd name="connsiteX6" fmla="*/ 1796143 w 2482990"/>
              <a:gd name="connsiteY6" fmla="*/ 620486 h 1567544"/>
              <a:gd name="connsiteX7" fmla="*/ 43543 w 2482990"/>
              <a:gd name="connsiteY7" fmla="*/ 587829 h 1567544"/>
              <a:gd name="connsiteX8" fmla="*/ 21771 w 2482990"/>
              <a:gd name="connsiteY8" fmla="*/ 468086 h 1567544"/>
              <a:gd name="connsiteX9" fmla="*/ 21771 w 2482990"/>
              <a:gd name="connsiteY9" fmla="*/ 468086 h 1567544"/>
              <a:gd name="connsiteX10" fmla="*/ 0 w 2482990"/>
              <a:gd name="connsiteY10" fmla="*/ 381000 h 1567544"/>
              <a:gd name="connsiteX0" fmla="*/ 0 w 2481943"/>
              <a:gd name="connsiteY0" fmla="*/ 381000 h 1567544"/>
              <a:gd name="connsiteX1" fmla="*/ 1752600 w 2481943"/>
              <a:gd name="connsiteY1" fmla="*/ 359229 h 1567544"/>
              <a:gd name="connsiteX2" fmla="*/ 1763487 w 2481943"/>
              <a:gd name="connsiteY2" fmla="*/ 0 h 1567544"/>
              <a:gd name="connsiteX3" fmla="*/ 2471057 w 2481943"/>
              <a:gd name="connsiteY3" fmla="*/ 1 h 1567544"/>
              <a:gd name="connsiteX4" fmla="*/ 2481943 w 2481943"/>
              <a:gd name="connsiteY4" fmla="*/ 1567544 h 1567544"/>
              <a:gd name="connsiteX5" fmla="*/ 1817914 w 2481943"/>
              <a:gd name="connsiteY5" fmla="*/ 1556657 h 1567544"/>
              <a:gd name="connsiteX6" fmla="*/ 1796143 w 2481943"/>
              <a:gd name="connsiteY6" fmla="*/ 620486 h 1567544"/>
              <a:gd name="connsiteX7" fmla="*/ 43543 w 2481943"/>
              <a:gd name="connsiteY7" fmla="*/ 587829 h 1567544"/>
              <a:gd name="connsiteX8" fmla="*/ 21771 w 2481943"/>
              <a:gd name="connsiteY8" fmla="*/ 468086 h 1567544"/>
              <a:gd name="connsiteX9" fmla="*/ 21771 w 2481943"/>
              <a:gd name="connsiteY9" fmla="*/ 468086 h 1567544"/>
              <a:gd name="connsiteX10" fmla="*/ 0 w 2481943"/>
              <a:gd name="connsiteY10" fmla="*/ 381000 h 1567544"/>
              <a:gd name="connsiteX0" fmla="*/ 0 w 2460172"/>
              <a:gd name="connsiteY0" fmla="*/ 468086 h 1567544"/>
              <a:gd name="connsiteX1" fmla="*/ 1730829 w 2460172"/>
              <a:gd name="connsiteY1" fmla="*/ 359229 h 1567544"/>
              <a:gd name="connsiteX2" fmla="*/ 1741716 w 2460172"/>
              <a:gd name="connsiteY2" fmla="*/ 0 h 1567544"/>
              <a:gd name="connsiteX3" fmla="*/ 2449286 w 2460172"/>
              <a:gd name="connsiteY3" fmla="*/ 1 h 1567544"/>
              <a:gd name="connsiteX4" fmla="*/ 2460172 w 2460172"/>
              <a:gd name="connsiteY4" fmla="*/ 1567544 h 1567544"/>
              <a:gd name="connsiteX5" fmla="*/ 1796143 w 2460172"/>
              <a:gd name="connsiteY5" fmla="*/ 1556657 h 1567544"/>
              <a:gd name="connsiteX6" fmla="*/ 1774372 w 2460172"/>
              <a:gd name="connsiteY6" fmla="*/ 620486 h 1567544"/>
              <a:gd name="connsiteX7" fmla="*/ 21772 w 2460172"/>
              <a:gd name="connsiteY7" fmla="*/ 587829 h 1567544"/>
              <a:gd name="connsiteX8" fmla="*/ 0 w 2460172"/>
              <a:gd name="connsiteY8" fmla="*/ 468086 h 1567544"/>
              <a:gd name="connsiteX9" fmla="*/ 0 w 2460172"/>
              <a:gd name="connsiteY9" fmla="*/ 468086 h 1567544"/>
              <a:gd name="connsiteX0" fmla="*/ 0 w 2481943"/>
              <a:gd name="connsiteY0" fmla="*/ 359229 h 1567544"/>
              <a:gd name="connsiteX1" fmla="*/ 1752600 w 2481943"/>
              <a:gd name="connsiteY1" fmla="*/ 359229 h 1567544"/>
              <a:gd name="connsiteX2" fmla="*/ 1763487 w 2481943"/>
              <a:gd name="connsiteY2" fmla="*/ 0 h 1567544"/>
              <a:gd name="connsiteX3" fmla="*/ 2471057 w 2481943"/>
              <a:gd name="connsiteY3" fmla="*/ 1 h 1567544"/>
              <a:gd name="connsiteX4" fmla="*/ 2481943 w 2481943"/>
              <a:gd name="connsiteY4" fmla="*/ 1567544 h 1567544"/>
              <a:gd name="connsiteX5" fmla="*/ 1817914 w 2481943"/>
              <a:gd name="connsiteY5" fmla="*/ 1556657 h 1567544"/>
              <a:gd name="connsiteX6" fmla="*/ 1796143 w 2481943"/>
              <a:gd name="connsiteY6" fmla="*/ 620486 h 1567544"/>
              <a:gd name="connsiteX7" fmla="*/ 43543 w 2481943"/>
              <a:gd name="connsiteY7" fmla="*/ 587829 h 1567544"/>
              <a:gd name="connsiteX8" fmla="*/ 21771 w 2481943"/>
              <a:gd name="connsiteY8" fmla="*/ 468086 h 1567544"/>
              <a:gd name="connsiteX9" fmla="*/ 0 w 2481943"/>
              <a:gd name="connsiteY9" fmla="*/ 359229 h 1567544"/>
              <a:gd name="connsiteX0" fmla="*/ 11803 w 2493746"/>
              <a:gd name="connsiteY0" fmla="*/ 359229 h 1567544"/>
              <a:gd name="connsiteX1" fmla="*/ 1764403 w 2493746"/>
              <a:gd name="connsiteY1" fmla="*/ 359229 h 1567544"/>
              <a:gd name="connsiteX2" fmla="*/ 1775290 w 2493746"/>
              <a:gd name="connsiteY2" fmla="*/ 0 h 1567544"/>
              <a:gd name="connsiteX3" fmla="*/ 2482860 w 2493746"/>
              <a:gd name="connsiteY3" fmla="*/ 1 h 1567544"/>
              <a:gd name="connsiteX4" fmla="*/ 2493746 w 2493746"/>
              <a:gd name="connsiteY4" fmla="*/ 1567544 h 1567544"/>
              <a:gd name="connsiteX5" fmla="*/ 1829717 w 2493746"/>
              <a:gd name="connsiteY5" fmla="*/ 1556657 h 1567544"/>
              <a:gd name="connsiteX6" fmla="*/ 1807946 w 2493746"/>
              <a:gd name="connsiteY6" fmla="*/ 620486 h 1567544"/>
              <a:gd name="connsiteX7" fmla="*/ 917 w 2493746"/>
              <a:gd name="connsiteY7" fmla="*/ 587829 h 1567544"/>
              <a:gd name="connsiteX8" fmla="*/ 33574 w 2493746"/>
              <a:gd name="connsiteY8" fmla="*/ 468086 h 1567544"/>
              <a:gd name="connsiteX9" fmla="*/ 11803 w 2493746"/>
              <a:gd name="connsiteY9" fmla="*/ 359229 h 1567544"/>
              <a:gd name="connsiteX0" fmla="*/ 11803 w 2493746"/>
              <a:gd name="connsiteY0" fmla="*/ 359229 h 1567544"/>
              <a:gd name="connsiteX1" fmla="*/ 1764403 w 2493746"/>
              <a:gd name="connsiteY1" fmla="*/ 359229 h 1567544"/>
              <a:gd name="connsiteX2" fmla="*/ 1775290 w 2493746"/>
              <a:gd name="connsiteY2" fmla="*/ 0 h 1567544"/>
              <a:gd name="connsiteX3" fmla="*/ 2482860 w 2493746"/>
              <a:gd name="connsiteY3" fmla="*/ 1 h 1567544"/>
              <a:gd name="connsiteX4" fmla="*/ 2493746 w 2493746"/>
              <a:gd name="connsiteY4" fmla="*/ 1567544 h 1567544"/>
              <a:gd name="connsiteX5" fmla="*/ 1829717 w 2493746"/>
              <a:gd name="connsiteY5" fmla="*/ 1556657 h 1567544"/>
              <a:gd name="connsiteX6" fmla="*/ 1807946 w 2493746"/>
              <a:gd name="connsiteY6" fmla="*/ 620486 h 1567544"/>
              <a:gd name="connsiteX7" fmla="*/ 917 w 2493746"/>
              <a:gd name="connsiteY7" fmla="*/ 622241 h 1567544"/>
              <a:gd name="connsiteX8" fmla="*/ 33574 w 2493746"/>
              <a:gd name="connsiteY8" fmla="*/ 468086 h 1567544"/>
              <a:gd name="connsiteX9" fmla="*/ 11803 w 2493746"/>
              <a:gd name="connsiteY9" fmla="*/ 359229 h 1567544"/>
              <a:gd name="connsiteX0" fmla="*/ 11803 w 2493746"/>
              <a:gd name="connsiteY0" fmla="*/ 452635 h 1567544"/>
              <a:gd name="connsiteX1" fmla="*/ 1764403 w 2493746"/>
              <a:gd name="connsiteY1" fmla="*/ 359229 h 1567544"/>
              <a:gd name="connsiteX2" fmla="*/ 1775290 w 2493746"/>
              <a:gd name="connsiteY2" fmla="*/ 0 h 1567544"/>
              <a:gd name="connsiteX3" fmla="*/ 2482860 w 2493746"/>
              <a:gd name="connsiteY3" fmla="*/ 1 h 1567544"/>
              <a:gd name="connsiteX4" fmla="*/ 2493746 w 2493746"/>
              <a:gd name="connsiteY4" fmla="*/ 1567544 h 1567544"/>
              <a:gd name="connsiteX5" fmla="*/ 1829717 w 2493746"/>
              <a:gd name="connsiteY5" fmla="*/ 1556657 h 1567544"/>
              <a:gd name="connsiteX6" fmla="*/ 1807946 w 2493746"/>
              <a:gd name="connsiteY6" fmla="*/ 620486 h 1567544"/>
              <a:gd name="connsiteX7" fmla="*/ 917 w 2493746"/>
              <a:gd name="connsiteY7" fmla="*/ 622241 h 1567544"/>
              <a:gd name="connsiteX8" fmla="*/ 33574 w 2493746"/>
              <a:gd name="connsiteY8" fmla="*/ 468086 h 1567544"/>
              <a:gd name="connsiteX9" fmla="*/ 11803 w 2493746"/>
              <a:gd name="connsiteY9" fmla="*/ 452635 h 1567544"/>
              <a:gd name="connsiteX0" fmla="*/ 11803 w 2493746"/>
              <a:gd name="connsiteY0" fmla="*/ 452635 h 1567544"/>
              <a:gd name="connsiteX1" fmla="*/ 1788983 w 2493746"/>
              <a:gd name="connsiteY1" fmla="*/ 437887 h 1567544"/>
              <a:gd name="connsiteX2" fmla="*/ 1775290 w 2493746"/>
              <a:gd name="connsiteY2" fmla="*/ 0 h 1567544"/>
              <a:gd name="connsiteX3" fmla="*/ 2482860 w 2493746"/>
              <a:gd name="connsiteY3" fmla="*/ 1 h 1567544"/>
              <a:gd name="connsiteX4" fmla="*/ 2493746 w 2493746"/>
              <a:gd name="connsiteY4" fmla="*/ 1567544 h 1567544"/>
              <a:gd name="connsiteX5" fmla="*/ 1829717 w 2493746"/>
              <a:gd name="connsiteY5" fmla="*/ 1556657 h 1567544"/>
              <a:gd name="connsiteX6" fmla="*/ 1807946 w 2493746"/>
              <a:gd name="connsiteY6" fmla="*/ 620486 h 1567544"/>
              <a:gd name="connsiteX7" fmla="*/ 917 w 2493746"/>
              <a:gd name="connsiteY7" fmla="*/ 622241 h 1567544"/>
              <a:gd name="connsiteX8" fmla="*/ 33574 w 2493746"/>
              <a:gd name="connsiteY8" fmla="*/ 468086 h 1567544"/>
              <a:gd name="connsiteX9" fmla="*/ 11803 w 2493746"/>
              <a:gd name="connsiteY9" fmla="*/ 452635 h 1567544"/>
              <a:gd name="connsiteX0" fmla="*/ 11803 w 2493746"/>
              <a:gd name="connsiteY0" fmla="*/ 452635 h 1567544"/>
              <a:gd name="connsiteX1" fmla="*/ 1788983 w 2493746"/>
              <a:gd name="connsiteY1" fmla="*/ 437887 h 1567544"/>
              <a:gd name="connsiteX2" fmla="*/ 1775290 w 2493746"/>
              <a:gd name="connsiteY2" fmla="*/ 0 h 1567544"/>
              <a:gd name="connsiteX3" fmla="*/ 2482860 w 2493746"/>
              <a:gd name="connsiteY3" fmla="*/ 1 h 1567544"/>
              <a:gd name="connsiteX4" fmla="*/ 2493746 w 2493746"/>
              <a:gd name="connsiteY4" fmla="*/ 1567544 h 1567544"/>
              <a:gd name="connsiteX5" fmla="*/ 1824800 w 2493746"/>
              <a:gd name="connsiteY5" fmla="*/ 1566490 h 1567544"/>
              <a:gd name="connsiteX6" fmla="*/ 1807946 w 2493746"/>
              <a:gd name="connsiteY6" fmla="*/ 620486 h 1567544"/>
              <a:gd name="connsiteX7" fmla="*/ 917 w 2493746"/>
              <a:gd name="connsiteY7" fmla="*/ 622241 h 1567544"/>
              <a:gd name="connsiteX8" fmla="*/ 33574 w 2493746"/>
              <a:gd name="connsiteY8" fmla="*/ 468086 h 1567544"/>
              <a:gd name="connsiteX9" fmla="*/ 11803 w 2493746"/>
              <a:gd name="connsiteY9" fmla="*/ 452635 h 1567544"/>
              <a:gd name="connsiteX0" fmla="*/ 0 w 2481943"/>
              <a:gd name="connsiteY0" fmla="*/ 452635 h 1567544"/>
              <a:gd name="connsiteX1" fmla="*/ 1777180 w 2481943"/>
              <a:gd name="connsiteY1" fmla="*/ 437887 h 1567544"/>
              <a:gd name="connsiteX2" fmla="*/ 1763487 w 2481943"/>
              <a:gd name="connsiteY2" fmla="*/ 0 h 1567544"/>
              <a:gd name="connsiteX3" fmla="*/ 2471057 w 2481943"/>
              <a:gd name="connsiteY3" fmla="*/ 1 h 1567544"/>
              <a:gd name="connsiteX4" fmla="*/ 2481943 w 2481943"/>
              <a:gd name="connsiteY4" fmla="*/ 1567544 h 1567544"/>
              <a:gd name="connsiteX5" fmla="*/ 1812997 w 2481943"/>
              <a:gd name="connsiteY5" fmla="*/ 1566490 h 1567544"/>
              <a:gd name="connsiteX6" fmla="*/ 1796143 w 2481943"/>
              <a:gd name="connsiteY6" fmla="*/ 620486 h 1567544"/>
              <a:gd name="connsiteX7" fmla="*/ 28443 w 2481943"/>
              <a:gd name="connsiteY7" fmla="*/ 627157 h 1567544"/>
              <a:gd name="connsiteX8" fmla="*/ 21771 w 2481943"/>
              <a:gd name="connsiteY8" fmla="*/ 468086 h 1567544"/>
              <a:gd name="connsiteX9" fmla="*/ 0 w 2481943"/>
              <a:gd name="connsiteY9" fmla="*/ 452635 h 1567544"/>
              <a:gd name="connsiteX0" fmla="*/ 0 w 2472111"/>
              <a:gd name="connsiteY0" fmla="*/ 457551 h 1567544"/>
              <a:gd name="connsiteX1" fmla="*/ 1767348 w 2472111"/>
              <a:gd name="connsiteY1" fmla="*/ 437887 h 1567544"/>
              <a:gd name="connsiteX2" fmla="*/ 1753655 w 2472111"/>
              <a:gd name="connsiteY2" fmla="*/ 0 h 1567544"/>
              <a:gd name="connsiteX3" fmla="*/ 2461225 w 2472111"/>
              <a:gd name="connsiteY3" fmla="*/ 1 h 1567544"/>
              <a:gd name="connsiteX4" fmla="*/ 2472111 w 2472111"/>
              <a:gd name="connsiteY4" fmla="*/ 1567544 h 1567544"/>
              <a:gd name="connsiteX5" fmla="*/ 1803165 w 2472111"/>
              <a:gd name="connsiteY5" fmla="*/ 1566490 h 1567544"/>
              <a:gd name="connsiteX6" fmla="*/ 1786311 w 2472111"/>
              <a:gd name="connsiteY6" fmla="*/ 620486 h 1567544"/>
              <a:gd name="connsiteX7" fmla="*/ 18611 w 2472111"/>
              <a:gd name="connsiteY7" fmla="*/ 627157 h 1567544"/>
              <a:gd name="connsiteX8" fmla="*/ 11939 w 2472111"/>
              <a:gd name="connsiteY8" fmla="*/ 468086 h 1567544"/>
              <a:gd name="connsiteX9" fmla="*/ 0 w 2472111"/>
              <a:gd name="connsiteY9" fmla="*/ 457551 h 15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111" h="1567544">
                <a:moveTo>
                  <a:pt x="0" y="457551"/>
                </a:moveTo>
                <a:lnTo>
                  <a:pt x="1767348" y="437887"/>
                </a:lnTo>
                <a:lnTo>
                  <a:pt x="1753655" y="0"/>
                </a:lnTo>
                <a:lnTo>
                  <a:pt x="2461225" y="1"/>
                </a:lnTo>
                <a:cubicBezTo>
                  <a:pt x="2464854" y="522515"/>
                  <a:pt x="2468482" y="1045030"/>
                  <a:pt x="2472111" y="1567544"/>
                </a:cubicBezTo>
                <a:lnTo>
                  <a:pt x="1803165" y="1566490"/>
                </a:lnTo>
                <a:lnTo>
                  <a:pt x="1786311" y="620486"/>
                </a:lnTo>
                <a:lnTo>
                  <a:pt x="18611" y="627157"/>
                </a:lnTo>
                <a:cubicBezTo>
                  <a:pt x="11354" y="587243"/>
                  <a:pt x="15041" y="496354"/>
                  <a:pt x="11939" y="468086"/>
                </a:cubicBezTo>
                <a:cubicBezTo>
                  <a:pt x="8837" y="439818"/>
                  <a:pt x="7257" y="493837"/>
                  <a:pt x="0" y="457551"/>
                </a:cubicBezTo>
                <a:close/>
              </a:path>
            </a:pathLst>
          </a:custGeom>
          <a:ln w="38100">
            <a:solidFill>
              <a:srgbClr val="FF0000"/>
            </a:solidFill>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391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9D31-8578-43EF-9DD3-70A42346E70C}"/>
              </a:ext>
            </a:extLst>
          </p:cNvPr>
          <p:cNvSpPr>
            <a:spLocks noGrp="1"/>
          </p:cNvSpPr>
          <p:nvPr>
            <p:ph type="title"/>
          </p:nvPr>
        </p:nvSpPr>
        <p:spPr/>
        <p:txBody>
          <a:bodyPr/>
          <a:lstStyle/>
          <a:p>
            <a:r>
              <a:rPr lang="en-US" dirty="0"/>
              <a:t>Charging Level vs. Charging Speed</a:t>
            </a:r>
          </a:p>
        </p:txBody>
      </p:sp>
      <p:sp>
        <p:nvSpPr>
          <p:cNvPr id="3" name="Content Placeholder 2">
            <a:extLst>
              <a:ext uri="{FF2B5EF4-FFF2-40B4-BE49-F238E27FC236}">
                <a16:creationId xmlns:a16="http://schemas.microsoft.com/office/drawing/2014/main" id="{2DA36742-FDA4-45F6-89EB-998807DF1BB9}"/>
              </a:ext>
            </a:extLst>
          </p:cNvPr>
          <p:cNvSpPr>
            <a:spLocks noGrp="1"/>
          </p:cNvSpPr>
          <p:nvPr>
            <p:ph idx="1"/>
          </p:nvPr>
        </p:nvSpPr>
        <p:spPr>
          <a:xfrm>
            <a:off x="233855" y="1536332"/>
            <a:ext cx="3804745" cy="4178667"/>
          </a:xfrm>
        </p:spPr>
        <p:txBody>
          <a:bodyPr>
            <a:normAutofit fontScale="92500"/>
          </a:bodyPr>
          <a:lstStyle/>
          <a:p>
            <a:pPr lvl="1"/>
            <a:endParaRPr lang="en-US" dirty="0"/>
          </a:p>
          <a:p>
            <a:pPr lvl="0"/>
            <a:r>
              <a:rPr lang="en-US" b="1" i="1" dirty="0"/>
              <a:t>Level 1</a:t>
            </a:r>
            <a:r>
              <a:rPr lang="en-US" dirty="0"/>
              <a:t>: 1 to 2 kW</a:t>
            </a:r>
          </a:p>
          <a:p>
            <a:pPr lvl="0"/>
            <a:r>
              <a:rPr lang="en-US" b="1" i="1" dirty="0"/>
              <a:t>Level 2</a:t>
            </a:r>
            <a:r>
              <a:rPr lang="en-US" dirty="0"/>
              <a:t>: 3.3 to 19 kW </a:t>
            </a:r>
          </a:p>
          <a:p>
            <a:pPr lvl="0"/>
            <a:r>
              <a:rPr lang="en-US" b="1" i="1" dirty="0"/>
              <a:t>Level 3</a:t>
            </a:r>
            <a:r>
              <a:rPr lang="en-US" dirty="0"/>
              <a:t>: 10 - 350 kW and up</a:t>
            </a:r>
          </a:p>
          <a:p>
            <a:pPr lvl="0"/>
            <a:endParaRPr lang="en-US" dirty="0"/>
          </a:p>
          <a:p>
            <a:pPr lvl="0"/>
            <a:endParaRPr lang="en-US" dirty="0"/>
          </a:p>
          <a:p>
            <a:pPr marL="0" indent="0">
              <a:buNone/>
            </a:pPr>
            <a:r>
              <a:rPr lang="en-US" sz="2400" b="1" dirty="0">
                <a:solidFill>
                  <a:srgbClr val="359D95"/>
                </a:solidFill>
              </a:rPr>
              <a:t>kW= kilowatt</a:t>
            </a:r>
          </a:p>
        </p:txBody>
      </p:sp>
      <p:pic>
        <p:nvPicPr>
          <p:cNvPr id="4" name="Picture 3">
            <a:extLst>
              <a:ext uri="{FF2B5EF4-FFF2-40B4-BE49-F238E27FC236}">
                <a16:creationId xmlns:a16="http://schemas.microsoft.com/office/drawing/2014/main" id="{2F24A902-7BB9-4132-BAFD-5B6EAC656A8C}"/>
              </a:ext>
            </a:extLst>
          </p:cNvPr>
          <p:cNvPicPr>
            <a:picLocks noChangeAspect="1"/>
          </p:cNvPicPr>
          <p:nvPr/>
        </p:nvPicPr>
        <p:blipFill>
          <a:blip r:embed="rId2"/>
          <a:stretch>
            <a:fillRect/>
          </a:stretch>
        </p:blipFill>
        <p:spPr>
          <a:xfrm>
            <a:off x="4038599" y="3928556"/>
            <a:ext cx="4700529" cy="2654806"/>
          </a:xfrm>
          <a:prstGeom prst="rect">
            <a:avLst/>
          </a:prstGeom>
          <a:ln>
            <a:solidFill>
              <a:schemeClr val="tx1"/>
            </a:solidFill>
          </a:ln>
        </p:spPr>
      </p:pic>
      <p:pic>
        <p:nvPicPr>
          <p:cNvPr id="6" name="Picture 5">
            <a:extLst>
              <a:ext uri="{FF2B5EF4-FFF2-40B4-BE49-F238E27FC236}">
                <a16:creationId xmlns:a16="http://schemas.microsoft.com/office/drawing/2014/main" id="{2779471D-5441-4604-A41F-45D464D221E5}"/>
              </a:ext>
            </a:extLst>
          </p:cNvPr>
          <p:cNvPicPr>
            <a:picLocks noChangeAspect="1"/>
          </p:cNvPicPr>
          <p:nvPr/>
        </p:nvPicPr>
        <p:blipFill>
          <a:blip r:embed="rId3"/>
          <a:stretch>
            <a:fillRect/>
          </a:stretch>
        </p:blipFill>
        <p:spPr>
          <a:xfrm>
            <a:off x="4025462" y="1325395"/>
            <a:ext cx="4713667" cy="2582214"/>
          </a:xfrm>
          <a:prstGeom prst="rect">
            <a:avLst/>
          </a:prstGeom>
          <a:ln>
            <a:solidFill>
              <a:schemeClr val="tx1"/>
            </a:solidFill>
          </a:ln>
        </p:spPr>
      </p:pic>
      <p:cxnSp>
        <p:nvCxnSpPr>
          <p:cNvPr id="9" name="Straight Connector 8">
            <a:extLst>
              <a:ext uri="{FF2B5EF4-FFF2-40B4-BE49-F238E27FC236}">
                <a16:creationId xmlns:a16="http://schemas.microsoft.com/office/drawing/2014/main" id="{11AE1109-BA21-4185-81D0-959C6E4BD3CF}"/>
              </a:ext>
            </a:extLst>
          </p:cNvPr>
          <p:cNvCxnSpPr/>
          <p:nvPr/>
        </p:nvCxnSpPr>
        <p:spPr>
          <a:xfrm flipV="1">
            <a:off x="6553200" y="5181600"/>
            <a:ext cx="0" cy="9144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00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FC3-0F36-4597-9E3F-27A20CC00557}"/>
              </a:ext>
            </a:extLst>
          </p:cNvPr>
          <p:cNvSpPr>
            <a:spLocks noGrp="1"/>
          </p:cNvSpPr>
          <p:nvPr>
            <p:ph type="title"/>
          </p:nvPr>
        </p:nvSpPr>
        <p:spPr>
          <a:xfrm>
            <a:off x="152400" y="274638"/>
            <a:ext cx="8839200" cy="1143000"/>
          </a:xfrm>
        </p:spPr>
        <p:txBody>
          <a:bodyPr>
            <a:normAutofit/>
          </a:bodyPr>
          <a:lstStyle/>
          <a:p>
            <a:r>
              <a:rPr lang="en-US" dirty="0"/>
              <a:t>Where to Charge?</a:t>
            </a:r>
          </a:p>
        </p:txBody>
      </p:sp>
      <p:graphicFrame>
        <p:nvGraphicFramePr>
          <p:cNvPr id="6" name="Table 5">
            <a:extLst>
              <a:ext uri="{FF2B5EF4-FFF2-40B4-BE49-F238E27FC236}">
                <a16:creationId xmlns:a16="http://schemas.microsoft.com/office/drawing/2014/main" id="{4FF0E23B-C784-4235-BB71-3D4215496685}"/>
              </a:ext>
            </a:extLst>
          </p:cNvPr>
          <p:cNvGraphicFramePr>
            <a:graphicFrameLocks noGrp="1"/>
          </p:cNvGraphicFramePr>
          <p:nvPr>
            <p:extLst>
              <p:ext uri="{D42A27DB-BD31-4B8C-83A1-F6EECF244321}">
                <p14:modId xmlns:p14="http://schemas.microsoft.com/office/powerpoint/2010/main" val="2099839011"/>
              </p:ext>
            </p:extLst>
          </p:nvPr>
        </p:nvGraphicFramePr>
        <p:xfrm>
          <a:off x="4267200" y="1556702"/>
          <a:ext cx="4149887" cy="3779520"/>
        </p:xfrm>
        <a:graphic>
          <a:graphicData uri="http://schemas.openxmlformats.org/drawingml/2006/table">
            <a:tbl>
              <a:tblPr firstRow="1" bandRow="1">
                <a:tableStyleId>{5C22544A-7EE6-4342-B048-85BDC9FD1C3A}</a:tableStyleId>
              </a:tblPr>
              <a:tblGrid>
                <a:gridCol w="2016287">
                  <a:extLst>
                    <a:ext uri="{9D8B030D-6E8A-4147-A177-3AD203B41FA5}">
                      <a16:colId xmlns:a16="http://schemas.microsoft.com/office/drawing/2014/main" val="2656670905"/>
                    </a:ext>
                  </a:extLst>
                </a:gridCol>
                <a:gridCol w="2133600">
                  <a:extLst>
                    <a:ext uri="{9D8B030D-6E8A-4147-A177-3AD203B41FA5}">
                      <a16:colId xmlns:a16="http://schemas.microsoft.com/office/drawing/2014/main" val="2836958645"/>
                    </a:ext>
                  </a:extLst>
                </a:gridCol>
              </a:tblGrid>
              <a:tr h="370840">
                <a:tc>
                  <a:txBody>
                    <a:bodyPr/>
                    <a:lstStyle/>
                    <a:p>
                      <a:pPr algn="ctr"/>
                      <a:r>
                        <a:rPr lang="en-US" dirty="0"/>
                        <a:t>EV Charging Station Owners</a:t>
                      </a:r>
                    </a:p>
                  </a:txBody>
                  <a:tcPr/>
                </a:tc>
                <a:tc>
                  <a:txBody>
                    <a:bodyPr/>
                    <a:lstStyle/>
                    <a:p>
                      <a:pPr algn="ctr"/>
                      <a:r>
                        <a:rPr lang="en-US" dirty="0"/>
                        <a:t>Types of Users</a:t>
                      </a:r>
                    </a:p>
                  </a:txBody>
                  <a:tcPr/>
                </a:tc>
                <a:extLst>
                  <a:ext uri="{0D108BD9-81ED-4DB2-BD59-A6C34878D82A}">
                    <a16:rowId xmlns:a16="http://schemas.microsoft.com/office/drawing/2014/main" val="1524587546"/>
                  </a:ext>
                </a:extLst>
              </a:tr>
              <a:tr h="370840">
                <a:tc>
                  <a:txBody>
                    <a:bodyPr/>
                    <a:lstStyle/>
                    <a:p>
                      <a:pPr algn="ctr"/>
                      <a:r>
                        <a:rPr lang="en-US" dirty="0"/>
                        <a:t>Workplace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Employees</a:t>
                      </a:r>
                    </a:p>
                    <a:p>
                      <a:pPr algn="ctr"/>
                      <a:r>
                        <a:rPr lang="en-US" dirty="0"/>
                        <a:t>Business and public fleets</a:t>
                      </a:r>
                    </a:p>
                  </a:txBody>
                  <a:tcPr/>
                </a:tc>
                <a:extLst>
                  <a:ext uri="{0D108BD9-81ED-4DB2-BD59-A6C34878D82A}">
                    <a16:rowId xmlns:a16="http://schemas.microsoft.com/office/drawing/2014/main" val="3657039071"/>
                  </a:ext>
                </a:extLst>
              </a:tr>
              <a:tr h="370840">
                <a:tc>
                  <a:txBody>
                    <a:bodyPr/>
                    <a:lstStyle/>
                    <a:p>
                      <a:pPr algn="ctr"/>
                      <a:r>
                        <a:rPr lang="en-US" dirty="0"/>
                        <a:t>Retail </a:t>
                      </a:r>
                    </a:p>
                  </a:txBody>
                  <a:tcPr/>
                </a:tc>
                <a:tc>
                  <a:txBody>
                    <a:bodyPr/>
                    <a:lstStyle/>
                    <a:p>
                      <a:pPr algn="ctr"/>
                      <a:r>
                        <a:rPr lang="en-US" dirty="0"/>
                        <a:t>Patrons</a:t>
                      </a:r>
                    </a:p>
                  </a:txBody>
                  <a:tcPr/>
                </a:tc>
                <a:extLst>
                  <a:ext uri="{0D108BD9-81ED-4DB2-BD59-A6C34878D82A}">
                    <a16:rowId xmlns:a16="http://schemas.microsoft.com/office/drawing/2014/main" val="1770265671"/>
                  </a:ext>
                </a:extLst>
              </a:tr>
              <a:tr h="370840">
                <a:tc>
                  <a:txBody>
                    <a:bodyPr/>
                    <a:lstStyle/>
                    <a:p>
                      <a:pPr algn="ctr"/>
                      <a:r>
                        <a:rPr lang="en-US" dirty="0"/>
                        <a:t>Professional Offices</a:t>
                      </a:r>
                    </a:p>
                  </a:txBody>
                  <a:tcPr/>
                </a:tc>
                <a:tc>
                  <a:txBody>
                    <a:bodyPr/>
                    <a:lstStyle/>
                    <a:p>
                      <a:pPr algn="ctr"/>
                      <a:r>
                        <a:rPr lang="en-US" dirty="0"/>
                        <a:t>Patrons, employees</a:t>
                      </a:r>
                    </a:p>
                  </a:txBody>
                  <a:tcPr/>
                </a:tc>
                <a:extLst>
                  <a:ext uri="{0D108BD9-81ED-4DB2-BD59-A6C34878D82A}">
                    <a16:rowId xmlns:a16="http://schemas.microsoft.com/office/drawing/2014/main" val="2689256488"/>
                  </a:ext>
                </a:extLst>
              </a:tr>
              <a:tr h="370840">
                <a:tc>
                  <a:txBody>
                    <a:bodyPr/>
                    <a:lstStyle/>
                    <a:p>
                      <a:pPr algn="ctr"/>
                      <a:r>
                        <a:rPr lang="en-US" dirty="0"/>
                        <a:t>Parking Garages</a:t>
                      </a:r>
                    </a:p>
                  </a:txBody>
                  <a:tcPr/>
                </a:tc>
                <a:tc>
                  <a:txBody>
                    <a:bodyPr/>
                    <a:lstStyle/>
                    <a:p>
                      <a:pPr algn="ctr"/>
                      <a:r>
                        <a:rPr lang="en-US" dirty="0"/>
                        <a:t>Patrons</a:t>
                      </a:r>
                    </a:p>
                  </a:txBody>
                  <a:tcPr/>
                </a:tc>
                <a:extLst>
                  <a:ext uri="{0D108BD9-81ED-4DB2-BD59-A6C34878D82A}">
                    <a16:rowId xmlns:a16="http://schemas.microsoft.com/office/drawing/2014/main" val="554569585"/>
                  </a:ext>
                </a:extLst>
              </a:tr>
              <a:tr h="370840">
                <a:tc>
                  <a:txBody>
                    <a:bodyPr/>
                    <a:lstStyle/>
                    <a:p>
                      <a:pPr algn="ctr"/>
                      <a:r>
                        <a:rPr lang="en-US" dirty="0"/>
                        <a:t>Public parking lots</a:t>
                      </a:r>
                    </a:p>
                  </a:txBody>
                  <a:tcPr/>
                </a:tc>
                <a:tc>
                  <a:txBody>
                    <a:bodyPr/>
                    <a:lstStyle/>
                    <a:p>
                      <a:pPr algn="ctr"/>
                      <a:r>
                        <a:rPr lang="en-US" dirty="0"/>
                        <a:t>General public</a:t>
                      </a:r>
                    </a:p>
                  </a:txBody>
                  <a:tcPr/>
                </a:tc>
                <a:extLst>
                  <a:ext uri="{0D108BD9-81ED-4DB2-BD59-A6C34878D82A}">
                    <a16:rowId xmlns:a16="http://schemas.microsoft.com/office/drawing/2014/main" val="3171413542"/>
                  </a:ext>
                </a:extLst>
              </a:tr>
              <a:tr h="370840">
                <a:tc>
                  <a:txBody>
                    <a:bodyPr/>
                    <a:lstStyle/>
                    <a:p>
                      <a:pPr algn="ctr"/>
                      <a:r>
                        <a:rPr lang="en-US" dirty="0"/>
                        <a:t>Health Care</a:t>
                      </a:r>
                    </a:p>
                  </a:txBody>
                  <a:tcPr/>
                </a:tc>
                <a:tc>
                  <a:txBody>
                    <a:bodyPr/>
                    <a:lstStyle/>
                    <a:p>
                      <a:pPr algn="ctr"/>
                      <a:r>
                        <a:rPr lang="en-US" dirty="0"/>
                        <a:t>Patrons, employees</a:t>
                      </a:r>
                    </a:p>
                  </a:txBody>
                  <a:tcPr/>
                </a:tc>
                <a:extLst>
                  <a:ext uri="{0D108BD9-81ED-4DB2-BD59-A6C34878D82A}">
                    <a16:rowId xmlns:a16="http://schemas.microsoft.com/office/drawing/2014/main" val="3466213665"/>
                  </a:ext>
                </a:extLst>
              </a:tr>
              <a:tr h="370840">
                <a:tc>
                  <a:txBody>
                    <a:bodyPr/>
                    <a:lstStyle/>
                    <a:p>
                      <a:pPr algn="ctr"/>
                      <a:r>
                        <a:rPr lang="en-US" dirty="0"/>
                        <a:t>Residential</a:t>
                      </a:r>
                    </a:p>
                  </a:txBody>
                  <a:tcPr/>
                </a:tc>
                <a:tc>
                  <a:txBody>
                    <a:bodyPr/>
                    <a:lstStyle/>
                    <a:p>
                      <a:pPr algn="ctr"/>
                      <a:r>
                        <a:rPr lang="en-US" dirty="0"/>
                        <a:t>EV Owners</a:t>
                      </a:r>
                    </a:p>
                  </a:txBody>
                  <a:tcPr/>
                </a:tc>
                <a:extLst>
                  <a:ext uri="{0D108BD9-81ED-4DB2-BD59-A6C34878D82A}">
                    <a16:rowId xmlns:a16="http://schemas.microsoft.com/office/drawing/2014/main" val="759665728"/>
                  </a:ext>
                </a:extLst>
              </a:tr>
            </a:tbl>
          </a:graphicData>
        </a:graphic>
      </p:graphicFrame>
      <p:graphicFrame>
        <p:nvGraphicFramePr>
          <p:cNvPr id="9" name="Content Placeholder 8">
            <a:extLst>
              <a:ext uri="{FF2B5EF4-FFF2-40B4-BE49-F238E27FC236}">
                <a16:creationId xmlns:a16="http://schemas.microsoft.com/office/drawing/2014/main" id="{E99E3AD4-5F8F-48DB-B937-CC8AB18AACCD}"/>
              </a:ext>
            </a:extLst>
          </p:cNvPr>
          <p:cNvGraphicFramePr>
            <a:graphicFrameLocks noGrp="1"/>
          </p:cNvGraphicFramePr>
          <p:nvPr>
            <p:ph idx="1"/>
            <p:extLst>
              <p:ext uri="{D42A27DB-BD31-4B8C-83A1-F6EECF244321}">
                <p14:modId xmlns:p14="http://schemas.microsoft.com/office/powerpoint/2010/main" val="4208028539"/>
              </p:ext>
            </p:extLst>
          </p:nvPr>
        </p:nvGraphicFramePr>
        <p:xfrm>
          <a:off x="432999" y="1556702"/>
          <a:ext cx="3124200" cy="47828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89185549"/>
                    </a:ext>
                  </a:extLst>
                </a:gridCol>
                <a:gridCol w="1676400">
                  <a:extLst>
                    <a:ext uri="{9D8B030D-6E8A-4147-A177-3AD203B41FA5}">
                      <a16:colId xmlns:a16="http://schemas.microsoft.com/office/drawing/2014/main" val="3400384253"/>
                    </a:ext>
                  </a:extLst>
                </a:gridCol>
              </a:tblGrid>
              <a:tr h="370840">
                <a:tc gridSpan="2">
                  <a:txBody>
                    <a:bodyPr/>
                    <a:lstStyle/>
                    <a:p>
                      <a:pPr algn="ctr"/>
                      <a:r>
                        <a:rPr lang="en-US" sz="1600" dirty="0">
                          <a:latin typeface="+mn-lt"/>
                        </a:rPr>
                        <a:t>Charge Point Level 2 Chargers Owned by Municipalities</a:t>
                      </a:r>
                    </a:p>
                  </a:txBody>
                  <a:tcPr/>
                </a:tc>
                <a:tc hMerge="1">
                  <a:txBody>
                    <a:bodyPr/>
                    <a:lstStyle/>
                    <a:p>
                      <a:endParaRPr lang="en-US" dirty="0"/>
                    </a:p>
                  </a:txBody>
                  <a:tcPr/>
                </a:tc>
                <a:extLst>
                  <a:ext uri="{0D108BD9-81ED-4DB2-BD59-A6C34878D82A}">
                    <a16:rowId xmlns:a16="http://schemas.microsoft.com/office/drawing/2014/main" val="367054462"/>
                  </a:ext>
                </a:extLst>
              </a:tr>
              <a:tr h="370840">
                <a:tc>
                  <a:txBody>
                    <a:bodyPr/>
                    <a:lstStyle/>
                    <a:p>
                      <a:pPr algn="l" fontAlgn="ctr"/>
                      <a:r>
                        <a:rPr lang="en-US" sz="1600" b="0" i="0" u="none" strike="noStrike" dirty="0">
                          <a:solidFill>
                            <a:srgbClr val="000000"/>
                          </a:solidFill>
                          <a:effectLst/>
                          <a:latin typeface="+mn-lt"/>
                        </a:rPr>
                        <a:t>Batavia </a:t>
                      </a:r>
                    </a:p>
                  </a:txBody>
                  <a:tcPr marL="7620" marR="7620" marT="7620" marB="0" anchor="ctr"/>
                </a:tc>
                <a:tc>
                  <a:txBody>
                    <a:bodyPr/>
                    <a:lstStyle/>
                    <a:p>
                      <a:pPr algn="l" fontAlgn="ctr"/>
                      <a:r>
                        <a:rPr lang="en-US" sz="1600" b="0" i="0" u="none" strike="noStrike" dirty="0">
                          <a:solidFill>
                            <a:srgbClr val="000000"/>
                          </a:solidFill>
                          <a:effectLst/>
                          <a:latin typeface="+mn-lt"/>
                        </a:rPr>
                        <a:t>Glen Ellyn</a:t>
                      </a:r>
                    </a:p>
                  </a:txBody>
                  <a:tcPr marL="7620" marR="7620" marT="7620" marB="0" anchor="ctr"/>
                </a:tc>
                <a:extLst>
                  <a:ext uri="{0D108BD9-81ED-4DB2-BD59-A6C34878D82A}">
                    <a16:rowId xmlns:a16="http://schemas.microsoft.com/office/drawing/2014/main" val="3440653054"/>
                  </a:ext>
                </a:extLst>
              </a:tr>
              <a:tr h="370840">
                <a:tc>
                  <a:txBody>
                    <a:bodyPr/>
                    <a:lstStyle/>
                    <a:p>
                      <a:pPr algn="l" fontAlgn="ctr"/>
                      <a:r>
                        <a:rPr lang="en-US" sz="1600" b="0" i="0" u="none" strike="noStrike" dirty="0">
                          <a:solidFill>
                            <a:srgbClr val="000000"/>
                          </a:solidFill>
                          <a:effectLst/>
                          <a:latin typeface="+mn-lt"/>
                        </a:rPr>
                        <a:t>Carol Stream Park District </a:t>
                      </a:r>
                    </a:p>
                  </a:txBody>
                  <a:tcPr marL="7620" marR="7620" marT="7620" marB="0" anchor="ctr"/>
                </a:tc>
                <a:tc>
                  <a:txBody>
                    <a:bodyPr/>
                    <a:lstStyle/>
                    <a:p>
                      <a:pPr algn="l" fontAlgn="ctr"/>
                      <a:r>
                        <a:rPr lang="en-US" sz="1600" b="0" i="0" u="none" strike="noStrike" dirty="0">
                          <a:solidFill>
                            <a:srgbClr val="000000"/>
                          </a:solidFill>
                          <a:effectLst/>
                          <a:latin typeface="+mn-lt"/>
                        </a:rPr>
                        <a:t>Kane County Forest Preserve District</a:t>
                      </a:r>
                    </a:p>
                  </a:txBody>
                  <a:tcPr marL="7620" marR="7620" marT="7620" marB="0" anchor="ctr"/>
                </a:tc>
                <a:extLst>
                  <a:ext uri="{0D108BD9-81ED-4DB2-BD59-A6C34878D82A}">
                    <a16:rowId xmlns:a16="http://schemas.microsoft.com/office/drawing/2014/main" val="3258737288"/>
                  </a:ext>
                </a:extLst>
              </a:tr>
              <a:tr h="370840">
                <a:tc>
                  <a:txBody>
                    <a:bodyPr/>
                    <a:lstStyle/>
                    <a:p>
                      <a:pPr algn="l" fontAlgn="ctr"/>
                      <a:r>
                        <a:rPr lang="en-US" sz="1600" b="0" i="0" u="none" strike="noStrike">
                          <a:solidFill>
                            <a:srgbClr val="000000"/>
                          </a:solidFill>
                          <a:effectLst/>
                          <a:latin typeface="+mn-lt"/>
                        </a:rPr>
                        <a:t>Chicago </a:t>
                      </a:r>
                    </a:p>
                  </a:txBody>
                  <a:tcPr marL="7620" marR="7620" marT="7620" marB="0" anchor="ctr"/>
                </a:tc>
                <a:tc>
                  <a:txBody>
                    <a:bodyPr/>
                    <a:lstStyle/>
                    <a:p>
                      <a:pPr algn="l" fontAlgn="ctr"/>
                      <a:r>
                        <a:rPr lang="en-US" sz="1600" b="0" i="0" u="none" strike="noStrike" dirty="0">
                          <a:solidFill>
                            <a:srgbClr val="000000"/>
                          </a:solidFill>
                          <a:effectLst/>
                          <a:latin typeface="+mn-lt"/>
                        </a:rPr>
                        <a:t>Highland Park</a:t>
                      </a:r>
                    </a:p>
                  </a:txBody>
                  <a:tcPr marL="7620" marR="7620" marT="7620" marB="0" anchor="ctr"/>
                </a:tc>
                <a:extLst>
                  <a:ext uri="{0D108BD9-81ED-4DB2-BD59-A6C34878D82A}">
                    <a16:rowId xmlns:a16="http://schemas.microsoft.com/office/drawing/2014/main" val="1993937451"/>
                  </a:ext>
                </a:extLst>
              </a:tr>
              <a:tr h="370840">
                <a:tc>
                  <a:txBody>
                    <a:bodyPr/>
                    <a:lstStyle/>
                    <a:p>
                      <a:pPr algn="l" fontAlgn="ctr"/>
                      <a:r>
                        <a:rPr lang="en-US" sz="1600" b="0" i="0" u="none" strike="noStrike">
                          <a:solidFill>
                            <a:srgbClr val="000000"/>
                          </a:solidFill>
                          <a:effectLst/>
                          <a:latin typeface="+mn-lt"/>
                        </a:rPr>
                        <a:t>Des Plaines </a:t>
                      </a:r>
                    </a:p>
                  </a:txBody>
                  <a:tcPr marL="7620" marR="7620" marT="7620" marB="0" anchor="ctr"/>
                </a:tc>
                <a:tc>
                  <a:txBody>
                    <a:bodyPr/>
                    <a:lstStyle/>
                    <a:p>
                      <a:pPr algn="l" fontAlgn="ctr"/>
                      <a:r>
                        <a:rPr lang="en-US" sz="1600" b="0" i="0" u="none" strike="noStrike" dirty="0">
                          <a:solidFill>
                            <a:srgbClr val="000000"/>
                          </a:solidFill>
                          <a:effectLst/>
                          <a:latin typeface="+mn-lt"/>
                        </a:rPr>
                        <a:t>Kane County</a:t>
                      </a:r>
                    </a:p>
                  </a:txBody>
                  <a:tcPr marL="7620" marR="7620" marT="7620" marB="0" anchor="ctr"/>
                </a:tc>
                <a:extLst>
                  <a:ext uri="{0D108BD9-81ED-4DB2-BD59-A6C34878D82A}">
                    <a16:rowId xmlns:a16="http://schemas.microsoft.com/office/drawing/2014/main" val="251466339"/>
                  </a:ext>
                </a:extLst>
              </a:tr>
              <a:tr h="370840">
                <a:tc>
                  <a:txBody>
                    <a:bodyPr/>
                    <a:lstStyle/>
                    <a:p>
                      <a:pPr algn="l" fontAlgn="ctr"/>
                      <a:r>
                        <a:rPr lang="en-US" sz="1600" b="0" i="0" u="none" strike="noStrike">
                          <a:solidFill>
                            <a:srgbClr val="000000"/>
                          </a:solidFill>
                          <a:effectLst/>
                          <a:latin typeface="+mn-lt"/>
                        </a:rPr>
                        <a:t>DuPage County </a:t>
                      </a:r>
                    </a:p>
                  </a:txBody>
                  <a:tcPr marL="7620" marR="7620" marT="7620" marB="0" anchor="ctr"/>
                </a:tc>
                <a:tc>
                  <a:txBody>
                    <a:bodyPr/>
                    <a:lstStyle/>
                    <a:p>
                      <a:pPr algn="l" fontAlgn="ctr"/>
                      <a:r>
                        <a:rPr lang="en-US" sz="1600" b="0" i="0" u="none" strike="noStrike">
                          <a:solidFill>
                            <a:srgbClr val="000000"/>
                          </a:solidFill>
                          <a:effectLst/>
                          <a:latin typeface="+mn-lt"/>
                        </a:rPr>
                        <a:t>Lake County</a:t>
                      </a:r>
                    </a:p>
                  </a:txBody>
                  <a:tcPr marL="7620" marR="7620" marT="7620" marB="0" anchor="ctr"/>
                </a:tc>
                <a:extLst>
                  <a:ext uri="{0D108BD9-81ED-4DB2-BD59-A6C34878D82A}">
                    <a16:rowId xmlns:a16="http://schemas.microsoft.com/office/drawing/2014/main" val="1831494332"/>
                  </a:ext>
                </a:extLst>
              </a:tr>
              <a:tr h="370840">
                <a:tc>
                  <a:txBody>
                    <a:bodyPr/>
                    <a:lstStyle/>
                    <a:p>
                      <a:pPr algn="l" fontAlgn="ctr"/>
                      <a:r>
                        <a:rPr lang="en-US" sz="1600" b="0" i="0" u="none" strike="noStrike">
                          <a:solidFill>
                            <a:srgbClr val="000000"/>
                          </a:solidFill>
                          <a:effectLst/>
                          <a:latin typeface="+mn-lt"/>
                        </a:rPr>
                        <a:t>Elgin</a:t>
                      </a:r>
                    </a:p>
                  </a:txBody>
                  <a:tcPr marL="7620" marR="7620" marT="7620" marB="0" anchor="ctr"/>
                </a:tc>
                <a:tc>
                  <a:txBody>
                    <a:bodyPr/>
                    <a:lstStyle/>
                    <a:p>
                      <a:pPr algn="l" fontAlgn="ctr"/>
                      <a:r>
                        <a:rPr lang="en-US" sz="1600" b="0" i="0" u="none" strike="noStrike" dirty="0">
                          <a:solidFill>
                            <a:srgbClr val="000000"/>
                          </a:solidFill>
                          <a:effectLst/>
                          <a:latin typeface="+mn-lt"/>
                        </a:rPr>
                        <a:t>Lake Forest  </a:t>
                      </a:r>
                    </a:p>
                  </a:txBody>
                  <a:tcPr marL="7620" marR="7620" marT="7620" marB="0" anchor="ctr"/>
                </a:tc>
                <a:extLst>
                  <a:ext uri="{0D108BD9-81ED-4DB2-BD59-A6C34878D82A}">
                    <a16:rowId xmlns:a16="http://schemas.microsoft.com/office/drawing/2014/main" val="3179801100"/>
                  </a:ext>
                </a:extLst>
              </a:tr>
              <a:tr h="370840">
                <a:tc>
                  <a:txBody>
                    <a:bodyPr/>
                    <a:lstStyle/>
                    <a:p>
                      <a:pPr algn="l" fontAlgn="ctr"/>
                      <a:r>
                        <a:rPr lang="en-US" sz="1600" b="0" i="0" u="none" strike="noStrike">
                          <a:solidFill>
                            <a:srgbClr val="000000"/>
                          </a:solidFill>
                          <a:effectLst/>
                          <a:latin typeface="+mn-lt"/>
                        </a:rPr>
                        <a:t>Elmhurst </a:t>
                      </a:r>
                    </a:p>
                  </a:txBody>
                  <a:tcPr marL="7620" marR="7620" marT="7620" marB="0" anchor="ctr"/>
                </a:tc>
                <a:tc>
                  <a:txBody>
                    <a:bodyPr/>
                    <a:lstStyle/>
                    <a:p>
                      <a:pPr algn="l" fontAlgn="ctr"/>
                      <a:r>
                        <a:rPr lang="en-US" sz="1600" b="0" i="0" u="none" strike="noStrike" dirty="0">
                          <a:solidFill>
                            <a:srgbClr val="000000"/>
                          </a:solidFill>
                          <a:effectLst/>
                          <a:latin typeface="+mn-lt"/>
                        </a:rPr>
                        <a:t>St. Charles </a:t>
                      </a:r>
                    </a:p>
                  </a:txBody>
                  <a:tcPr marL="7620" marR="7620" marT="7620" marB="0" anchor="ctr"/>
                </a:tc>
                <a:extLst>
                  <a:ext uri="{0D108BD9-81ED-4DB2-BD59-A6C34878D82A}">
                    <a16:rowId xmlns:a16="http://schemas.microsoft.com/office/drawing/2014/main" val="2623052715"/>
                  </a:ext>
                </a:extLst>
              </a:tr>
              <a:tr h="370840">
                <a:tc>
                  <a:txBody>
                    <a:bodyPr/>
                    <a:lstStyle/>
                    <a:p>
                      <a:pPr algn="l" fontAlgn="ctr"/>
                      <a:r>
                        <a:rPr lang="en-US" sz="1600" b="0" i="0" u="none" strike="noStrike">
                          <a:solidFill>
                            <a:srgbClr val="000000"/>
                          </a:solidFill>
                          <a:effectLst/>
                          <a:latin typeface="+mn-lt"/>
                        </a:rPr>
                        <a:t>Evanston </a:t>
                      </a:r>
                    </a:p>
                  </a:txBody>
                  <a:tcPr marL="7620" marR="7620" marT="7620" marB="0" anchor="ctr"/>
                </a:tc>
                <a:tc>
                  <a:txBody>
                    <a:bodyPr/>
                    <a:lstStyle/>
                    <a:p>
                      <a:pPr algn="l" fontAlgn="ctr"/>
                      <a:r>
                        <a:rPr lang="en-US" sz="1600" b="0" i="0" u="none" strike="noStrike" dirty="0">
                          <a:solidFill>
                            <a:srgbClr val="000000"/>
                          </a:solidFill>
                          <a:effectLst/>
                          <a:latin typeface="+mn-lt"/>
                        </a:rPr>
                        <a:t>Oak Park</a:t>
                      </a:r>
                    </a:p>
                  </a:txBody>
                  <a:tcPr marL="7620" marR="7620" marT="7620" marB="0" anchor="ctr"/>
                </a:tc>
                <a:extLst>
                  <a:ext uri="{0D108BD9-81ED-4DB2-BD59-A6C34878D82A}">
                    <a16:rowId xmlns:a16="http://schemas.microsoft.com/office/drawing/2014/main" val="1352528306"/>
                  </a:ext>
                </a:extLst>
              </a:tr>
              <a:tr h="370840">
                <a:tc>
                  <a:txBody>
                    <a:bodyPr/>
                    <a:lstStyle/>
                    <a:p>
                      <a:pPr algn="l" fontAlgn="ctr"/>
                      <a:r>
                        <a:rPr lang="en-US" sz="1600" b="0" i="0" u="none" strike="noStrike">
                          <a:solidFill>
                            <a:srgbClr val="000000"/>
                          </a:solidFill>
                          <a:effectLst/>
                          <a:latin typeface="+mn-lt"/>
                        </a:rPr>
                        <a:t>Frankfort </a:t>
                      </a:r>
                    </a:p>
                  </a:txBody>
                  <a:tcPr marL="7620" marR="7620" marT="7620" marB="0" anchor="ctr"/>
                </a:tc>
                <a:tc>
                  <a:txBody>
                    <a:bodyPr/>
                    <a:lstStyle/>
                    <a:p>
                      <a:pPr algn="l" fontAlgn="ctr"/>
                      <a:r>
                        <a:rPr lang="en-US" sz="1600" b="0" i="0" u="none" strike="noStrike" dirty="0">
                          <a:solidFill>
                            <a:srgbClr val="000000"/>
                          </a:solidFill>
                          <a:effectLst/>
                          <a:latin typeface="+mn-lt"/>
                        </a:rPr>
                        <a:t>Park Forest</a:t>
                      </a:r>
                    </a:p>
                  </a:txBody>
                  <a:tcPr marL="7620" marR="7620" marT="7620" marB="0" anchor="ctr"/>
                </a:tc>
                <a:extLst>
                  <a:ext uri="{0D108BD9-81ED-4DB2-BD59-A6C34878D82A}">
                    <a16:rowId xmlns:a16="http://schemas.microsoft.com/office/drawing/2014/main" val="892462509"/>
                  </a:ext>
                </a:extLst>
              </a:tr>
              <a:tr h="370840">
                <a:tc>
                  <a:txBody>
                    <a:bodyPr/>
                    <a:lstStyle/>
                    <a:p>
                      <a:pPr algn="l" fontAlgn="ctr"/>
                      <a:r>
                        <a:rPr lang="en-US" sz="1600" b="0" i="0" u="none" strike="noStrike">
                          <a:solidFill>
                            <a:srgbClr val="000000"/>
                          </a:solidFill>
                          <a:effectLst/>
                          <a:latin typeface="+mn-lt"/>
                        </a:rPr>
                        <a:t>Franklin Park </a:t>
                      </a:r>
                    </a:p>
                  </a:txBody>
                  <a:tcPr marL="7620" marR="7620" marT="7620" marB="0" anchor="ctr"/>
                </a:tc>
                <a:tc>
                  <a:txBody>
                    <a:bodyPr/>
                    <a:lstStyle/>
                    <a:p>
                      <a:pPr algn="l" fontAlgn="ctr"/>
                      <a:r>
                        <a:rPr lang="en-US" sz="1600" b="0" i="0" u="none" strike="noStrike" dirty="0">
                          <a:solidFill>
                            <a:srgbClr val="000000"/>
                          </a:solidFill>
                          <a:effectLst/>
                          <a:latin typeface="+mn-lt"/>
                        </a:rPr>
                        <a:t>Skokie </a:t>
                      </a:r>
                    </a:p>
                  </a:txBody>
                  <a:tcPr marL="7620" marR="7620" marT="7620" marB="0" anchor="ctr"/>
                </a:tc>
                <a:extLst>
                  <a:ext uri="{0D108BD9-81ED-4DB2-BD59-A6C34878D82A}">
                    <a16:rowId xmlns:a16="http://schemas.microsoft.com/office/drawing/2014/main" val="99488651"/>
                  </a:ext>
                </a:extLst>
              </a:tr>
              <a:tr h="370840">
                <a:tc>
                  <a:txBody>
                    <a:bodyPr/>
                    <a:lstStyle/>
                    <a:p>
                      <a:pPr algn="l" fontAlgn="ctr"/>
                      <a:r>
                        <a:rPr lang="en-US" sz="1600" b="0" i="0" u="none" strike="noStrike">
                          <a:solidFill>
                            <a:srgbClr val="000000"/>
                          </a:solidFill>
                          <a:effectLst/>
                          <a:latin typeface="+mn-lt"/>
                        </a:rPr>
                        <a:t>Wheeling</a:t>
                      </a:r>
                    </a:p>
                  </a:txBody>
                  <a:tcPr marL="7620" marR="7620" marT="7620" marB="0" anchor="ctr"/>
                </a:tc>
                <a:tc>
                  <a:txBody>
                    <a:bodyPr/>
                    <a:lstStyle/>
                    <a:p>
                      <a:pPr algn="l" fontAlgn="b"/>
                      <a:endParaRPr lang="en-US" sz="16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776770524"/>
                  </a:ext>
                </a:extLst>
              </a:tr>
            </a:tbl>
          </a:graphicData>
        </a:graphic>
      </p:graphicFrame>
    </p:spTree>
    <p:extLst>
      <p:ext uri="{BB962C8B-B14F-4D97-AF65-F5344CB8AC3E}">
        <p14:creationId xmlns:p14="http://schemas.microsoft.com/office/powerpoint/2010/main" val="172353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6C68-8E80-45D2-8E3C-74126AA11DFD}"/>
              </a:ext>
            </a:extLst>
          </p:cNvPr>
          <p:cNvSpPr>
            <a:spLocks noGrp="1"/>
          </p:cNvSpPr>
          <p:nvPr>
            <p:ph type="title"/>
          </p:nvPr>
        </p:nvSpPr>
        <p:spPr/>
        <p:txBody>
          <a:bodyPr/>
          <a:lstStyle/>
          <a:p>
            <a:r>
              <a:rPr lang="en-US" dirty="0"/>
              <a:t>Finding Stations</a:t>
            </a:r>
          </a:p>
        </p:txBody>
      </p:sp>
      <p:pic>
        <p:nvPicPr>
          <p:cNvPr id="4" name="Content Placeholder 3">
            <a:extLst>
              <a:ext uri="{FF2B5EF4-FFF2-40B4-BE49-F238E27FC236}">
                <a16:creationId xmlns:a16="http://schemas.microsoft.com/office/drawing/2014/main" id="{BEBBB0B6-48D5-43FA-9AB7-EC8CE4E1E4C0}"/>
              </a:ext>
            </a:extLst>
          </p:cNvPr>
          <p:cNvPicPr>
            <a:picLocks noGrp="1" noChangeAspect="1"/>
          </p:cNvPicPr>
          <p:nvPr>
            <p:ph idx="1"/>
          </p:nvPr>
        </p:nvPicPr>
        <p:blipFill>
          <a:blip r:embed="rId3"/>
          <a:stretch>
            <a:fillRect/>
          </a:stretch>
        </p:blipFill>
        <p:spPr>
          <a:xfrm>
            <a:off x="439356" y="1248619"/>
            <a:ext cx="2580242" cy="2199592"/>
          </a:xfrm>
          <a:prstGeom prst="rect">
            <a:avLst/>
          </a:prstGeom>
        </p:spPr>
      </p:pic>
      <p:pic>
        <p:nvPicPr>
          <p:cNvPr id="5" name="Picture 4">
            <a:extLst>
              <a:ext uri="{FF2B5EF4-FFF2-40B4-BE49-F238E27FC236}">
                <a16:creationId xmlns:a16="http://schemas.microsoft.com/office/drawing/2014/main" id="{4724EE71-3ED6-493E-97F8-5E1C6A0298FB}"/>
              </a:ext>
            </a:extLst>
          </p:cNvPr>
          <p:cNvPicPr>
            <a:picLocks noChangeAspect="1"/>
          </p:cNvPicPr>
          <p:nvPr/>
        </p:nvPicPr>
        <p:blipFill>
          <a:blip r:embed="rId4"/>
          <a:stretch>
            <a:fillRect/>
          </a:stretch>
        </p:blipFill>
        <p:spPr>
          <a:xfrm>
            <a:off x="3776914" y="3638113"/>
            <a:ext cx="2600928" cy="2308776"/>
          </a:xfrm>
          <a:prstGeom prst="rect">
            <a:avLst/>
          </a:prstGeom>
        </p:spPr>
      </p:pic>
      <p:pic>
        <p:nvPicPr>
          <p:cNvPr id="6" name="Picture 5">
            <a:extLst>
              <a:ext uri="{FF2B5EF4-FFF2-40B4-BE49-F238E27FC236}">
                <a16:creationId xmlns:a16="http://schemas.microsoft.com/office/drawing/2014/main" id="{C1895DEE-D97E-4199-9253-D632D485E260}"/>
              </a:ext>
            </a:extLst>
          </p:cNvPr>
          <p:cNvPicPr>
            <a:picLocks noChangeAspect="1"/>
          </p:cNvPicPr>
          <p:nvPr/>
        </p:nvPicPr>
        <p:blipFill>
          <a:blip r:embed="rId5"/>
          <a:stretch>
            <a:fillRect/>
          </a:stretch>
        </p:blipFill>
        <p:spPr>
          <a:xfrm>
            <a:off x="3776914" y="1516445"/>
            <a:ext cx="3895471" cy="1755045"/>
          </a:xfrm>
          <a:prstGeom prst="rect">
            <a:avLst/>
          </a:prstGeom>
        </p:spPr>
      </p:pic>
      <p:pic>
        <p:nvPicPr>
          <p:cNvPr id="7" name="Picture 6">
            <a:extLst>
              <a:ext uri="{FF2B5EF4-FFF2-40B4-BE49-F238E27FC236}">
                <a16:creationId xmlns:a16="http://schemas.microsoft.com/office/drawing/2014/main" id="{3E834E56-1F99-4F3F-9FD9-2EF8D1F1D33B}"/>
              </a:ext>
            </a:extLst>
          </p:cNvPr>
          <p:cNvPicPr>
            <a:picLocks noChangeAspect="1"/>
          </p:cNvPicPr>
          <p:nvPr/>
        </p:nvPicPr>
        <p:blipFill>
          <a:blip r:embed="rId6"/>
          <a:stretch>
            <a:fillRect/>
          </a:stretch>
        </p:blipFill>
        <p:spPr>
          <a:xfrm>
            <a:off x="483226" y="3673265"/>
            <a:ext cx="3111105" cy="1748671"/>
          </a:xfrm>
          <a:prstGeom prst="rect">
            <a:avLst/>
          </a:prstGeom>
        </p:spPr>
      </p:pic>
      <p:sp>
        <p:nvSpPr>
          <p:cNvPr id="8" name="TextBox 7">
            <a:extLst>
              <a:ext uri="{FF2B5EF4-FFF2-40B4-BE49-F238E27FC236}">
                <a16:creationId xmlns:a16="http://schemas.microsoft.com/office/drawing/2014/main" id="{6EBF6951-72A7-45B9-B0CE-C1705566A4C2}"/>
              </a:ext>
            </a:extLst>
          </p:cNvPr>
          <p:cNvSpPr txBox="1"/>
          <p:nvPr/>
        </p:nvSpPr>
        <p:spPr>
          <a:xfrm>
            <a:off x="190926" y="1516445"/>
            <a:ext cx="2971800" cy="369332"/>
          </a:xfrm>
          <a:prstGeom prst="rect">
            <a:avLst/>
          </a:prstGeom>
          <a:noFill/>
        </p:spPr>
        <p:txBody>
          <a:bodyPr wrap="square" rtlCol="0">
            <a:spAutoFit/>
          </a:bodyPr>
          <a:lstStyle/>
          <a:p>
            <a:pPr algn="ctr"/>
            <a:r>
              <a:rPr lang="en-US" dirty="0">
                <a:highlight>
                  <a:srgbClr val="FFFF00"/>
                </a:highlight>
              </a:rPr>
              <a:t>US DOE Alt Fuel Data Center</a:t>
            </a:r>
          </a:p>
        </p:txBody>
      </p:sp>
      <p:sp>
        <p:nvSpPr>
          <p:cNvPr id="9" name="TextBox 8">
            <a:extLst>
              <a:ext uri="{FF2B5EF4-FFF2-40B4-BE49-F238E27FC236}">
                <a16:creationId xmlns:a16="http://schemas.microsoft.com/office/drawing/2014/main" id="{3F332D61-025D-4126-8B97-52F80049A2F2}"/>
              </a:ext>
            </a:extLst>
          </p:cNvPr>
          <p:cNvSpPr txBox="1"/>
          <p:nvPr/>
        </p:nvSpPr>
        <p:spPr>
          <a:xfrm>
            <a:off x="4186150" y="3819289"/>
            <a:ext cx="2381599" cy="646331"/>
          </a:xfrm>
          <a:prstGeom prst="rect">
            <a:avLst/>
          </a:prstGeom>
          <a:noFill/>
        </p:spPr>
        <p:txBody>
          <a:bodyPr wrap="square" rtlCol="0">
            <a:spAutoFit/>
          </a:bodyPr>
          <a:lstStyle/>
          <a:p>
            <a:pPr algn="ctr"/>
            <a:r>
              <a:rPr lang="en-US" dirty="0">
                <a:highlight>
                  <a:srgbClr val="FFFF00"/>
                </a:highlight>
              </a:rPr>
              <a:t>Google Maps :</a:t>
            </a:r>
          </a:p>
          <a:p>
            <a:pPr algn="ctr"/>
            <a:r>
              <a:rPr lang="en-US" dirty="0">
                <a:highlight>
                  <a:srgbClr val="FFFF00"/>
                </a:highlight>
              </a:rPr>
              <a:t>“EV charger near me”</a:t>
            </a:r>
          </a:p>
        </p:txBody>
      </p:sp>
      <p:sp>
        <p:nvSpPr>
          <p:cNvPr id="10" name="TextBox 9">
            <a:extLst>
              <a:ext uri="{FF2B5EF4-FFF2-40B4-BE49-F238E27FC236}">
                <a16:creationId xmlns:a16="http://schemas.microsoft.com/office/drawing/2014/main" id="{09F786DF-DC6B-46FF-BAE3-B381E6B7C175}"/>
              </a:ext>
            </a:extLst>
          </p:cNvPr>
          <p:cNvSpPr txBox="1"/>
          <p:nvPr/>
        </p:nvSpPr>
        <p:spPr>
          <a:xfrm>
            <a:off x="4109357" y="1573137"/>
            <a:ext cx="1475772" cy="369332"/>
          </a:xfrm>
          <a:prstGeom prst="rect">
            <a:avLst/>
          </a:prstGeom>
          <a:noFill/>
        </p:spPr>
        <p:txBody>
          <a:bodyPr wrap="square" rtlCol="0">
            <a:spAutoFit/>
          </a:bodyPr>
          <a:lstStyle/>
          <a:p>
            <a:pPr algn="ctr"/>
            <a:r>
              <a:rPr lang="en-US" dirty="0">
                <a:highlight>
                  <a:srgbClr val="FFFF00"/>
                </a:highlight>
              </a:rPr>
              <a:t>ChargePoint</a:t>
            </a:r>
          </a:p>
        </p:txBody>
      </p:sp>
      <p:sp>
        <p:nvSpPr>
          <p:cNvPr id="11" name="TextBox 10">
            <a:extLst>
              <a:ext uri="{FF2B5EF4-FFF2-40B4-BE49-F238E27FC236}">
                <a16:creationId xmlns:a16="http://schemas.microsoft.com/office/drawing/2014/main" id="{5B9E189E-F4CF-4609-9B98-F4C5F8939C24}"/>
              </a:ext>
            </a:extLst>
          </p:cNvPr>
          <p:cNvSpPr txBox="1"/>
          <p:nvPr/>
        </p:nvSpPr>
        <p:spPr>
          <a:xfrm>
            <a:off x="439355" y="4384489"/>
            <a:ext cx="1475772" cy="369332"/>
          </a:xfrm>
          <a:prstGeom prst="rect">
            <a:avLst/>
          </a:prstGeom>
          <a:noFill/>
        </p:spPr>
        <p:txBody>
          <a:bodyPr wrap="square" rtlCol="0">
            <a:spAutoFit/>
          </a:bodyPr>
          <a:lstStyle/>
          <a:p>
            <a:pPr algn="ctr"/>
            <a:r>
              <a:rPr lang="en-US" dirty="0" err="1">
                <a:highlight>
                  <a:srgbClr val="FFFF00"/>
                </a:highlight>
              </a:rPr>
              <a:t>PlugShare</a:t>
            </a:r>
            <a:endParaRPr lang="en-US" dirty="0">
              <a:highlight>
                <a:srgbClr val="FFFF00"/>
              </a:highlight>
            </a:endParaRPr>
          </a:p>
        </p:txBody>
      </p:sp>
      <p:pic>
        <p:nvPicPr>
          <p:cNvPr id="2052" name="Picture 4" descr="Image result for dashboard apps for ev charging stations">
            <a:extLst>
              <a:ext uri="{FF2B5EF4-FFF2-40B4-BE49-F238E27FC236}">
                <a16:creationId xmlns:a16="http://schemas.microsoft.com/office/drawing/2014/main" id="{A1BBFA2C-851F-4646-88F1-70B8908C92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4179"/>
          <a:stretch/>
        </p:blipFill>
        <p:spPr bwMode="auto">
          <a:xfrm>
            <a:off x="6743270" y="1736032"/>
            <a:ext cx="2209803" cy="15345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 vehicle dashboard apps for ev charging stations">
            <a:extLst>
              <a:ext uri="{FF2B5EF4-FFF2-40B4-BE49-F238E27FC236}">
                <a16:creationId xmlns:a16="http://schemas.microsoft.com/office/drawing/2014/main" id="{36B72451-2D43-46B5-86A9-F029397FE35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333" r="25000"/>
          <a:stretch/>
        </p:blipFill>
        <p:spPr bwMode="auto">
          <a:xfrm>
            <a:off x="6895672" y="3618837"/>
            <a:ext cx="1905000" cy="25213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20DBD1B-EED1-4BF8-BD21-7ABB88B33311}"/>
              </a:ext>
            </a:extLst>
          </p:cNvPr>
          <p:cNvSpPr txBox="1"/>
          <p:nvPr/>
        </p:nvSpPr>
        <p:spPr>
          <a:xfrm>
            <a:off x="6934499" y="1885777"/>
            <a:ext cx="1475772" cy="369332"/>
          </a:xfrm>
          <a:prstGeom prst="rect">
            <a:avLst/>
          </a:prstGeom>
          <a:noFill/>
        </p:spPr>
        <p:txBody>
          <a:bodyPr wrap="square" rtlCol="0">
            <a:spAutoFit/>
          </a:bodyPr>
          <a:lstStyle/>
          <a:p>
            <a:pPr algn="ctr"/>
            <a:r>
              <a:rPr lang="en-US" dirty="0">
                <a:highlight>
                  <a:srgbClr val="FFFF00"/>
                </a:highlight>
              </a:rPr>
              <a:t>Mobile Apps</a:t>
            </a:r>
          </a:p>
        </p:txBody>
      </p:sp>
      <p:sp>
        <p:nvSpPr>
          <p:cNvPr id="15" name="TextBox 14">
            <a:extLst>
              <a:ext uri="{FF2B5EF4-FFF2-40B4-BE49-F238E27FC236}">
                <a16:creationId xmlns:a16="http://schemas.microsoft.com/office/drawing/2014/main" id="{5F0EEDC0-CE69-460B-B83E-69918063D3F2}"/>
              </a:ext>
            </a:extLst>
          </p:cNvPr>
          <p:cNvSpPr txBox="1"/>
          <p:nvPr/>
        </p:nvSpPr>
        <p:spPr>
          <a:xfrm>
            <a:off x="7110286" y="5052604"/>
            <a:ext cx="1475772" cy="369332"/>
          </a:xfrm>
          <a:prstGeom prst="rect">
            <a:avLst/>
          </a:prstGeom>
          <a:noFill/>
        </p:spPr>
        <p:txBody>
          <a:bodyPr wrap="square" rtlCol="0">
            <a:spAutoFit/>
          </a:bodyPr>
          <a:lstStyle/>
          <a:p>
            <a:pPr algn="ctr"/>
            <a:r>
              <a:rPr lang="en-US" dirty="0">
                <a:highlight>
                  <a:srgbClr val="FFFF00"/>
                </a:highlight>
              </a:rPr>
              <a:t>Dashboard</a:t>
            </a:r>
          </a:p>
        </p:txBody>
      </p:sp>
    </p:spTree>
    <p:extLst>
      <p:ext uri="{BB962C8B-B14F-4D97-AF65-F5344CB8AC3E}">
        <p14:creationId xmlns:p14="http://schemas.microsoft.com/office/powerpoint/2010/main" val="344532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709F-DEB8-415A-8ABC-3ECA2A9B32FB}"/>
              </a:ext>
            </a:extLst>
          </p:cNvPr>
          <p:cNvSpPr>
            <a:spLocks noGrp="1"/>
          </p:cNvSpPr>
          <p:nvPr>
            <p:ph type="title"/>
          </p:nvPr>
        </p:nvSpPr>
        <p:spPr>
          <a:xfrm>
            <a:off x="457200" y="274638"/>
            <a:ext cx="8229600" cy="1143000"/>
          </a:xfrm>
        </p:spPr>
        <p:txBody>
          <a:bodyPr/>
          <a:lstStyle/>
          <a:p>
            <a:r>
              <a:rPr lang="en-US"/>
              <a:t>EV Charging Infrastructure Costs</a:t>
            </a:r>
            <a:endParaRPr lang="en-US" dirty="0"/>
          </a:p>
        </p:txBody>
      </p:sp>
      <p:sp>
        <p:nvSpPr>
          <p:cNvPr id="3" name="Content Placeholder 2">
            <a:extLst>
              <a:ext uri="{FF2B5EF4-FFF2-40B4-BE49-F238E27FC236}">
                <a16:creationId xmlns:a16="http://schemas.microsoft.com/office/drawing/2014/main" id="{667E6290-3FD8-408C-AED0-D6AC97DE537A}"/>
              </a:ext>
            </a:extLst>
          </p:cNvPr>
          <p:cNvSpPr>
            <a:spLocks noGrp="1"/>
          </p:cNvSpPr>
          <p:nvPr>
            <p:ph idx="1"/>
          </p:nvPr>
        </p:nvSpPr>
        <p:spPr>
          <a:xfrm>
            <a:off x="457200" y="1600201"/>
            <a:ext cx="8229600" cy="380999"/>
          </a:xfrm>
        </p:spPr>
        <p:txBody>
          <a:bodyPr>
            <a:normAutofit fontScale="70000" lnSpcReduction="20000"/>
          </a:bodyPr>
          <a:lstStyle/>
          <a:p>
            <a:r>
              <a:rPr lang="en-US" dirty="0"/>
              <a:t>L1: comes with EV, $150 to $400 to buy</a:t>
            </a:r>
          </a:p>
        </p:txBody>
      </p:sp>
      <p:graphicFrame>
        <p:nvGraphicFramePr>
          <p:cNvPr id="4" name="Table 3">
            <a:extLst>
              <a:ext uri="{FF2B5EF4-FFF2-40B4-BE49-F238E27FC236}">
                <a16:creationId xmlns:a16="http://schemas.microsoft.com/office/drawing/2014/main" id="{7F10B35A-1EAD-4C2A-AA91-8CA0C79790D5}"/>
              </a:ext>
            </a:extLst>
          </p:cNvPr>
          <p:cNvGraphicFramePr>
            <a:graphicFrameLocks noGrp="1"/>
          </p:cNvGraphicFramePr>
          <p:nvPr>
            <p:extLst>
              <p:ext uri="{D42A27DB-BD31-4B8C-83A1-F6EECF244321}">
                <p14:modId xmlns:p14="http://schemas.microsoft.com/office/powerpoint/2010/main" val="935965175"/>
              </p:ext>
            </p:extLst>
          </p:nvPr>
        </p:nvGraphicFramePr>
        <p:xfrm>
          <a:off x="609600" y="2074895"/>
          <a:ext cx="7924800" cy="2819612"/>
        </p:xfrm>
        <a:graphic>
          <a:graphicData uri="http://schemas.openxmlformats.org/drawingml/2006/table">
            <a:tbl>
              <a:tblPr>
                <a:tableStyleId>{073A0DAA-6AF3-43AB-8588-CEC1D06C72B9}</a:tableStyleId>
              </a:tblPr>
              <a:tblGrid>
                <a:gridCol w="1058404">
                  <a:extLst>
                    <a:ext uri="{9D8B030D-6E8A-4147-A177-3AD203B41FA5}">
                      <a16:colId xmlns:a16="http://schemas.microsoft.com/office/drawing/2014/main" val="865689152"/>
                    </a:ext>
                  </a:extLst>
                </a:gridCol>
                <a:gridCol w="1715276">
                  <a:extLst>
                    <a:ext uri="{9D8B030D-6E8A-4147-A177-3AD203B41FA5}">
                      <a16:colId xmlns:a16="http://schemas.microsoft.com/office/drawing/2014/main" val="2843564465"/>
                    </a:ext>
                  </a:extLst>
                </a:gridCol>
                <a:gridCol w="1822704">
                  <a:extLst>
                    <a:ext uri="{9D8B030D-6E8A-4147-A177-3AD203B41FA5}">
                      <a16:colId xmlns:a16="http://schemas.microsoft.com/office/drawing/2014/main" val="1890514215"/>
                    </a:ext>
                  </a:extLst>
                </a:gridCol>
                <a:gridCol w="1780500">
                  <a:extLst>
                    <a:ext uri="{9D8B030D-6E8A-4147-A177-3AD203B41FA5}">
                      <a16:colId xmlns:a16="http://schemas.microsoft.com/office/drawing/2014/main" val="730178372"/>
                    </a:ext>
                  </a:extLst>
                </a:gridCol>
                <a:gridCol w="1547916">
                  <a:extLst>
                    <a:ext uri="{9D8B030D-6E8A-4147-A177-3AD203B41FA5}">
                      <a16:colId xmlns:a16="http://schemas.microsoft.com/office/drawing/2014/main" val="1619172569"/>
                    </a:ext>
                  </a:extLst>
                </a:gridCol>
              </a:tblGrid>
              <a:tr h="426773">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ctr"/>
                </a:tc>
                <a:tc gridSpan="4">
                  <a:txBody>
                    <a:bodyPr/>
                    <a:lstStyle/>
                    <a:p>
                      <a:pPr algn="ctr" fontAlgn="b"/>
                      <a:r>
                        <a:rPr lang="en-US" sz="1800" b="1" u="none" strike="noStrike" dirty="0">
                          <a:effectLst/>
                        </a:rPr>
                        <a:t>Cost of EVSE and Installation, no rebates</a:t>
                      </a:r>
                      <a:endParaRPr lang="en-US" sz="18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2657791"/>
                  </a:ext>
                </a:extLst>
              </a:tr>
              <a:tr h="426773">
                <a:tc>
                  <a:txBody>
                    <a:bodyPr/>
                    <a:lstStyle/>
                    <a:p>
                      <a:pPr algn="ctr" fontAlgn="b"/>
                      <a:r>
                        <a:rPr lang="en-US" sz="1800" b="1" u="none" strike="noStrike" dirty="0">
                          <a:effectLst/>
                        </a:rPr>
                        <a:t>Level</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ctr" fontAlgn="b"/>
                      <a:r>
                        <a:rPr lang="en-US" sz="1800" b="1" u="none" strike="noStrike" dirty="0">
                          <a:effectLst/>
                        </a:rPr>
                        <a:t>Residential</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ctr" fontAlgn="b"/>
                      <a:r>
                        <a:rPr lang="en-US" sz="1800" b="1" u="none" strike="noStrike" dirty="0">
                          <a:effectLst/>
                        </a:rPr>
                        <a:t>Non-Residential</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314799898"/>
                  </a:ext>
                </a:extLst>
              </a:tr>
              <a:tr h="426773">
                <a:tc>
                  <a:txBody>
                    <a:bodyPr/>
                    <a:lstStyle/>
                    <a:p>
                      <a:pPr algn="ctr" fontAlgn="b"/>
                      <a:r>
                        <a:rPr lang="en-US" sz="1800" b="1" u="none" strike="noStrike" dirty="0">
                          <a:solidFill>
                            <a:srgbClr val="0000FF"/>
                          </a:solidFill>
                          <a:effectLst/>
                        </a:rPr>
                        <a:t>2 (240 V)</a:t>
                      </a:r>
                      <a:endParaRPr lang="en-US" sz="1800" b="1" i="0" u="none" strike="noStrike" dirty="0">
                        <a:solidFill>
                          <a:srgbClr val="0000FF"/>
                        </a:solidFill>
                        <a:effectLst/>
                        <a:latin typeface="Calibri" panose="020F0502020204030204" pitchFamily="34" charset="0"/>
                      </a:endParaRPr>
                    </a:p>
                  </a:txBody>
                  <a:tcPr marL="7620" marR="7620" marT="7620" marB="0" anchor="ctr"/>
                </a:tc>
                <a:tc>
                  <a:txBody>
                    <a:bodyPr/>
                    <a:lstStyle/>
                    <a:p>
                      <a:pPr algn="ctr" fontAlgn="b"/>
                      <a:r>
                        <a:rPr lang="en-US" sz="1800" b="1" u="none" strike="noStrike" dirty="0">
                          <a:solidFill>
                            <a:srgbClr val="0000FF"/>
                          </a:solidFill>
                          <a:effectLst/>
                        </a:rPr>
                        <a:t>$1,000 to $2,500</a:t>
                      </a:r>
                      <a:endParaRPr lang="en-US" sz="1800" b="1" i="0" u="none" strike="noStrike" dirty="0">
                        <a:solidFill>
                          <a:srgbClr val="0000FF"/>
                        </a:solidFill>
                        <a:effectLst/>
                        <a:latin typeface="Calibri" panose="020F0502020204030204" pitchFamily="34" charset="0"/>
                      </a:endParaRPr>
                    </a:p>
                  </a:txBody>
                  <a:tcPr marL="7620" marR="7620" marT="7620" marB="0" anchor="ctr"/>
                </a:tc>
                <a:tc>
                  <a:txBody>
                    <a:bodyPr/>
                    <a:lstStyle/>
                    <a:p>
                      <a:pPr algn="ctr" fontAlgn="b"/>
                      <a:r>
                        <a:rPr lang="en-US" sz="1800" b="1" u="none" strike="noStrike" dirty="0">
                          <a:solidFill>
                            <a:srgbClr val="0000FF"/>
                          </a:solidFill>
                          <a:effectLst/>
                        </a:rPr>
                        <a:t>$2,000 to $20,000</a:t>
                      </a:r>
                      <a:endParaRPr lang="en-US" sz="1800" b="1" i="0" u="none" strike="noStrike" dirty="0">
                        <a:solidFill>
                          <a:srgbClr val="0000FF"/>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46988957"/>
                  </a:ext>
                </a:extLst>
              </a:tr>
              <a:tr h="426773">
                <a:tc>
                  <a:txBody>
                    <a:bodyPr/>
                    <a:lstStyle/>
                    <a:p>
                      <a:pPr algn="ctr" fontAlgn="b"/>
                      <a:r>
                        <a:rPr lang="en-US" sz="1800" u="none" strike="noStrike" dirty="0">
                          <a:effectLst/>
                          <a:highlight>
                            <a:srgbClr val="808080"/>
                          </a:highlight>
                        </a:rPr>
                        <a:t> </a:t>
                      </a:r>
                      <a:endParaRPr lang="en-US" sz="1800" b="0" i="0" u="none" strike="noStrike" dirty="0">
                        <a:solidFill>
                          <a:srgbClr val="000000"/>
                        </a:solidFill>
                        <a:effectLst/>
                        <a:highlight>
                          <a:srgbClr val="808080"/>
                        </a:highlight>
                        <a:latin typeface="Calibri" panose="020F0502020204030204" pitchFamily="34" charset="0"/>
                      </a:endParaRPr>
                    </a:p>
                  </a:txBody>
                  <a:tcPr marL="7620" marR="7620" marT="7620" marB="0" anchor="ctr"/>
                </a:tc>
                <a:tc>
                  <a:txBody>
                    <a:bodyPr/>
                    <a:lstStyle/>
                    <a:p>
                      <a:pPr algn="ctr" fontAlgn="b"/>
                      <a:r>
                        <a:rPr lang="en-US" sz="1800" u="none" strike="noStrike" dirty="0">
                          <a:effectLst/>
                          <a:highlight>
                            <a:srgbClr val="808080"/>
                          </a:highlight>
                        </a:rPr>
                        <a:t> </a:t>
                      </a:r>
                      <a:endParaRPr lang="en-US" sz="1800" b="0" i="0" u="none" strike="noStrike" dirty="0">
                        <a:solidFill>
                          <a:srgbClr val="000000"/>
                        </a:solidFill>
                        <a:effectLst/>
                        <a:highlight>
                          <a:srgbClr val="808080"/>
                        </a:highlight>
                        <a:latin typeface="Calibri" panose="020F0502020204030204" pitchFamily="34" charset="0"/>
                      </a:endParaRPr>
                    </a:p>
                  </a:txBody>
                  <a:tcPr marL="7620" marR="7620" marT="7620" marB="0" anchor="ctr"/>
                </a:tc>
                <a:tc>
                  <a:txBody>
                    <a:bodyPr/>
                    <a:lstStyle/>
                    <a:p>
                      <a:pPr algn="ctr" fontAlgn="b"/>
                      <a:r>
                        <a:rPr lang="en-US" sz="1800" u="none" strike="noStrike">
                          <a:effectLst/>
                          <a:highlight>
                            <a:srgbClr val="808080"/>
                          </a:highlight>
                        </a:rPr>
                        <a:t> </a:t>
                      </a:r>
                      <a:endParaRPr lang="en-US" sz="1800" b="0" i="0" u="none" strike="noStrike">
                        <a:solidFill>
                          <a:srgbClr val="000000"/>
                        </a:solidFill>
                        <a:effectLst/>
                        <a:highlight>
                          <a:srgbClr val="808080"/>
                        </a:highlight>
                        <a:latin typeface="Calibri" panose="020F0502020204030204" pitchFamily="34" charset="0"/>
                      </a:endParaRPr>
                    </a:p>
                  </a:txBody>
                  <a:tcPr marL="7620" marR="7620" marT="7620" marB="0" anchor="ctr"/>
                </a:tc>
                <a:tc>
                  <a:txBody>
                    <a:bodyPr/>
                    <a:lstStyle/>
                    <a:p>
                      <a:pPr algn="ctr" fontAlgn="b"/>
                      <a:r>
                        <a:rPr lang="en-US" sz="1800" u="none" strike="noStrike">
                          <a:effectLst/>
                          <a:highlight>
                            <a:srgbClr val="808080"/>
                          </a:highlight>
                        </a:rPr>
                        <a:t> </a:t>
                      </a:r>
                      <a:endParaRPr lang="en-US" sz="1800" b="0" i="0" u="none" strike="noStrike">
                        <a:solidFill>
                          <a:srgbClr val="000000"/>
                        </a:solidFill>
                        <a:effectLst/>
                        <a:highlight>
                          <a:srgbClr val="808080"/>
                        </a:highlight>
                        <a:latin typeface="Calibri" panose="020F0502020204030204" pitchFamily="34" charset="0"/>
                      </a:endParaRPr>
                    </a:p>
                  </a:txBody>
                  <a:tcPr marL="7620" marR="7620" marT="7620" marB="0" anchor="ctr"/>
                </a:tc>
                <a:tc>
                  <a:txBody>
                    <a:bodyPr/>
                    <a:lstStyle/>
                    <a:p>
                      <a:pPr algn="ctr" fontAlgn="b"/>
                      <a:r>
                        <a:rPr lang="en-US" sz="1800" u="none" strike="noStrike" dirty="0">
                          <a:effectLst/>
                          <a:highlight>
                            <a:srgbClr val="808080"/>
                          </a:highlight>
                        </a:rPr>
                        <a:t> </a:t>
                      </a:r>
                      <a:endParaRPr lang="en-US" sz="1800" b="0" i="0" u="none" strike="noStrike" dirty="0">
                        <a:solidFill>
                          <a:srgbClr val="000000"/>
                        </a:solidFill>
                        <a:effectLst/>
                        <a:highlight>
                          <a:srgbClr val="808080"/>
                        </a:highlight>
                        <a:latin typeface="Calibri" panose="020F0502020204030204" pitchFamily="34" charset="0"/>
                      </a:endParaRPr>
                    </a:p>
                  </a:txBody>
                  <a:tcPr marL="7620" marR="7620" marT="7620" marB="0" anchor="ctr"/>
                </a:tc>
                <a:extLst>
                  <a:ext uri="{0D108BD9-81ED-4DB2-BD59-A6C34878D82A}">
                    <a16:rowId xmlns:a16="http://schemas.microsoft.com/office/drawing/2014/main" val="1711033200"/>
                  </a:ext>
                </a:extLst>
              </a:tr>
              <a:tr h="4267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a:t>
                      </a:r>
                      <a:r>
                        <a:rPr lang="en-US" sz="1800" b="1" u="none" strike="noStrike" dirty="0">
                          <a:effectLst/>
                        </a:rPr>
                        <a:t>Level</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a:t>
                      </a:r>
                      <a:r>
                        <a:rPr lang="en-US" sz="1800" b="1" u="none" strike="noStrike" dirty="0">
                          <a:effectLst/>
                        </a:rPr>
                        <a:t>Residential</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ctr" fontAlgn="b"/>
                      <a:r>
                        <a:rPr lang="en-US" sz="1800" b="1" u="none" strike="noStrike" dirty="0">
                          <a:effectLst/>
                        </a:rPr>
                        <a:t>Single </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ctr" fontAlgn="b"/>
                      <a:r>
                        <a:rPr lang="en-US" sz="1800" b="1" u="none" strike="noStrike" dirty="0">
                          <a:effectLst/>
                        </a:rPr>
                        <a:t>Multiple</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ctr" fontAlgn="b"/>
                      <a:r>
                        <a:rPr lang="en-US" sz="1800" b="1" u="none" strike="noStrike" dirty="0">
                          <a:effectLst/>
                        </a:rPr>
                        <a:t>Large Transit System</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735644918"/>
                  </a:ext>
                </a:extLst>
              </a:tr>
              <a:tr h="426773">
                <a:tc>
                  <a:txBody>
                    <a:bodyPr/>
                    <a:lstStyle/>
                    <a:p>
                      <a:pPr algn="ctr" fontAlgn="b"/>
                      <a:r>
                        <a:rPr lang="en-US" sz="1800" b="1" u="none" strike="noStrike" dirty="0">
                          <a:solidFill>
                            <a:schemeClr val="accent2">
                              <a:lumMod val="75000"/>
                            </a:schemeClr>
                          </a:solidFill>
                          <a:effectLst/>
                        </a:rPr>
                        <a:t>3 (480 V)</a:t>
                      </a:r>
                      <a:endParaRPr lang="en-US" sz="1800" b="1" i="0" u="none" strike="noStrike" dirty="0">
                        <a:solidFill>
                          <a:schemeClr val="accent2">
                            <a:lumMod val="75000"/>
                          </a:schemeClr>
                        </a:solidFill>
                        <a:effectLst/>
                        <a:latin typeface="Calibri" panose="020F0502020204030204" pitchFamily="34" charset="0"/>
                      </a:endParaRPr>
                    </a:p>
                  </a:txBody>
                  <a:tcPr marL="7620" marR="7620" marT="7620" marB="0" anchor="ctr"/>
                </a:tc>
                <a:tc>
                  <a:txBody>
                    <a:bodyPr/>
                    <a:lstStyle/>
                    <a:p>
                      <a:pPr algn="ctr" fontAlgn="b"/>
                      <a:r>
                        <a:rPr lang="en-US" sz="1800" b="1" u="none" strike="noStrike" dirty="0">
                          <a:solidFill>
                            <a:schemeClr val="accent2">
                              <a:lumMod val="75000"/>
                            </a:schemeClr>
                          </a:solidFill>
                          <a:effectLst/>
                        </a:rPr>
                        <a:t>N/A</a:t>
                      </a:r>
                      <a:endParaRPr lang="en-US" sz="1800" b="1" i="0" u="none" strike="noStrike" dirty="0">
                        <a:solidFill>
                          <a:schemeClr val="accent2">
                            <a:lumMod val="75000"/>
                          </a:schemeClr>
                        </a:solidFill>
                        <a:effectLst/>
                        <a:latin typeface="Calibri" panose="020F0502020204030204" pitchFamily="34" charset="0"/>
                      </a:endParaRPr>
                    </a:p>
                  </a:txBody>
                  <a:tcPr marL="7620" marR="7620" marT="7620" marB="0" anchor="ctr"/>
                </a:tc>
                <a:tc>
                  <a:txBody>
                    <a:bodyPr/>
                    <a:lstStyle/>
                    <a:p>
                      <a:pPr algn="ctr" fontAlgn="b"/>
                      <a:r>
                        <a:rPr lang="en-US" sz="1800" b="1" u="none" strike="noStrike" dirty="0">
                          <a:solidFill>
                            <a:schemeClr val="accent2">
                              <a:lumMod val="75000"/>
                            </a:schemeClr>
                          </a:solidFill>
                          <a:effectLst/>
                        </a:rPr>
                        <a:t>$50,000 to $80,000</a:t>
                      </a:r>
                      <a:endParaRPr lang="en-US" sz="1800" b="1" i="0" u="none" strike="noStrike" dirty="0">
                        <a:solidFill>
                          <a:schemeClr val="accent2">
                            <a:lumMod val="75000"/>
                          </a:schemeClr>
                        </a:solidFill>
                        <a:effectLst/>
                        <a:latin typeface="Calibri" panose="020F0502020204030204" pitchFamily="34" charset="0"/>
                      </a:endParaRPr>
                    </a:p>
                  </a:txBody>
                  <a:tcPr marL="7620" marR="7620" marT="7620" marB="0" anchor="ctr"/>
                </a:tc>
                <a:tc>
                  <a:txBody>
                    <a:bodyPr/>
                    <a:lstStyle/>
                    <a:p>
                      <a:pPr algn="ctr" fontAlgn="b"/>
                      <a:r>
                        <a:rPr lang="en-US" sz="1800" b="1" u="none" strike="noStrike" dirty="0">
                          <a:solidFill>
                            <a:schemeClr val="accent2">
                              <a:lumMod val="75000"/>
                            </a:schemeClr>
                          </a:solidFill>
                          <a:effectLst/>
                        </a:rPr>
                        <a:t>$100,000 to $1,000,000</a:t>
                      </a:r>
                      <a:endParaRPr lang="en-US" sz="1800" b="1" i="0" u="none" strike="noStrike" dirty="0">
                        <a:solidFill>
                          <a:schemeClr val="accent2">
                            <a:lumMod val="75000"/>
                          </a:schemeClr>
                        </a:solidFill>
                        <a:effectLst/>
                        <a:latin typeface="Calibri" panose="020F0502020204030204" pitchFamily="34" charset="0"/>
                      </a:endParaRPr>
                    </a:p>
                  </a:txBody>
                  <a:tcPr marL="7620" marR="7620" marT="7620" marB="0" anchor="ctr"/>
                </a:tc>
                <a:tc>
                  <a:txBody>
                    <a:bodyPr/>
                    <a:lstStyle/>
                    <a:p>
                      <a:pPr algn="ctr" fontAlgn="b"/>
                      <a:r>
                        <a:rPr lang="en-US" sz="1800" b="1" u="none" strike="noStrike" dirty="0">
                          <a:solidFill>
                            <a:schemeClr val="accent2">
                              <a:lumMod val="75000"/>
                            </a:schemeClr>
                          </a:solidFill>
                          <a:effectLst/>
                        </a:rPr>
                        <a:t>&gt; $1million</a:t>
                      </a:r>
                      <a:endParaRPr lang="en-US" sz="1800" b="1" i="0" u="none" strike="noStrike" dirty="0">
                        <a:solidFill>
                          <a:schemeClr val="accent2">
                            <a:lumMod val="75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31921578"/>
                  </a:ext>
                </a:extLst>
              </a:tr>
            </a:tbl>
          </a:graphicData>
        </a:graphic>
      </p:graphicFrame>
      <p:sp>
        <p:nvSpPr>
          <p:cNvPr id="5" name="TextBox 4">
            <a:extLst>
              <a:ext uri="{FF2B5EF4-FFF2-40B4-BE49-F238E27FC236}">
                <a16:creationId xmlns:a16="http://schemas.microsoft.com/office/drawing/2014/main" id="{79F6AC48-5D54-441A-ACF8-0772C086124B}"/>
              </a:ext>
            </a:extLst>
          </p:cNvPr>
          <p:cNvSpPr txBox="1"/>
          <p:nvPr/>
        </p:nvSpPr>
        <p:spPr>
          <a:xfrm>
            <a:off x="3048000" y="4995471"/>
            <a:ext cx="3886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Voltage</a:t>
            </a:r>
          </a:p>
          <a:p>
            <a:pPr marL="285750" indent="-285750">
              <a:buFont typeface="Arial" panose="020B0604020202020204" pitchFamily="34" charset="0"/>
              <a:buChar char="•"/>
            </a:pPr>
            <a:r>
              <a:rPr lang="en-US" dirty="0"/>
              <a:t>Distance between power and EVSE</a:t>
            </a:r>
          </a:p>
          <a:p>
            <a:pPr marL="285750" indent="-285750">
              <a:buFont typeface="Arial" panose="020B0604020202020204" pitchFamily="34" charset="0"/>
              <a:buChar char="•"/>
            </a:pPr>
            <a:r>
              <a:rPr lang="en-US" dirty="0"/>
              <a:t>Indoor vs. outdoor</a:t>
            </a:r>
          </a:p>
          <a:p>
            <a:pPr marL="285750" indent="-285750">
              <a:buFont typeface="Arial" panose="020B0604020202020204" pitchFamily="34" charset="0"/>
              <a:buChar char="•"/>
            </a:pPr>
            <a:r>
              <a:rPr lang="en-US" dirty="0"/>
              <a:t>Type of EVSE</a:t>
            </a:r>
          </a:p>
          <a:p>
            <a:pPr marL="285750" indent="-285750">
              <a:buFont typeface="Arial" panose="020B0604020202020204" pitchFamily="34" charset="0"/>
              <a:buChar char="•"/>
            </a:pPr>
            <a:r>
              <a:rPr lang="en-US" dirty="0"/>
              <a:t>Existing power capacity</a:t>
            </a:r>
          </a:p>
        </p:txBody>
      </p:sp>
      <p:sp>
        <p:nvSpPr>
          <p:cNvPr id="8" name="TextBox 7">
            <a:extLst>
              <a:ext uri="{FF2B5EF4-FFF2-40B4-BE49-F238E27FC236}">
                <a16:creationId xmlns:a16="http://schemas.microsoft.com/office/drawing/2014/main" id="{56DA72E6-9BBE-4297-B586-421505D0C65D}"/>
              </a:ext>
            </a:extLst>
          </p:cNvPr>
          <p:cNvSpPr txBox="1"/>
          <p:nvPr/>
        </p:nvSpPr>
        <p:spPr>
          <a:xfrm>
            <a:off x="1447800" y="5543636"/>
            <a:ext cx="1524000" cy="380998"/>
          </a:xfrm>
          <a:prstGeom prst="rect">
            <a:avLst/>
          </a:prstGeom>
          <a:noFill/>
        </p:spPr>
        <p:txBody>
          <a:bodyPr wrap="square" rtlCol="0">
            <a:spAutoFit/>
          </a:bodyPr>
          <a:lstStyle/>
          <a:p>
            <a:r>
              <a:rPr lang="en-US" b="1" i="1" dirty="0"/>
              <a:t>Key Variables</a:t>
            </a:r>
            <a:r>
              <a:rPr lang="en-US" dirty="0"/>
              <a:t>: </a:t>
            </a:r>
          </a:p>
        </p:txBody>
      </p:sp>
    </p:spTree>
    <p:extLst>
      <p:ext uri="{BB962C8B-B14F-4D97-AF65-F5344CB8AC3E}">
        <p14:creationId xmlns:p14="http://schemas.microsoft.com/office/powerpoint/2010/main" val="384745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691D-D0D3-4880-8E0F-85F65CC01ED5}"/>
              </a:ext>
            </a:extLst>
          </p:cNvPr>
          <p:cNvSpPr>
            <a:spLocks noGrp="1"/>
          </p:cNvSpPr>
          <p:nvPr>
            <p:ph type="title"/>
          </p:nvPr>
        </p:nvSpPr>
        <p:spPr/>
        <p:txBody>
          <a:bodyPr>
            <a:normAutofit/>
          </a:bodyPr>
          <a:lstStyle/>
          <a:p>
            <a:r>
              <a:rPr lang="en-US" dirty="0"/>
              <a:t>EV Charging Connectors</a:t>
            </a:r>
          </a:p>
        </p:txBody>
      </p:sp>
      <p:pic>
        <p:nvPicPr>
          <p:cNvPr id="6146" name="Picture 2" descr="Image result for electric vehicle charging stations flow sheet">
            <a:extLst>
              <a:ext uri="{FF2B5EF4-FFF2-40B4-BE49-F238E27FC236}">
                <a16:creationId xmlns:a16="http://schemas.microsoft.com/office/drawing/2014/main" id="{7182750A-7137-43DA-A173-08F8A708D49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23895" y="3733800"/>
            <a:ext cx="2380638" cy="108068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level 3 ccs ev connector">
            <a:extLst>
              <a:ext uri="{FF2B5EF4-FFF2-40B4-BE49-F238E27FC236}">
                <a16:creationId xmlns:a16="http://schemas.microsoft.com/office/drawing/2014/main" id="{DE32B2E2-B3C0-4615-9678-688161EFB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153" y="2438400"/>
            <a:ext cx="1145247" cy="102013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level 3 ccs ev connector">
            <a:extLst>
              <a:ext uri="{FF2B5EF4-FFF2-40B4-BE49-F238E27FC236}">
                <a16:creationId xmlns:a16="http://schemas.microsoft.com/office/drawing/2014/main" id="{3AC44CF3-C33D-43F0-85FF-0370062DC5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41" t="11812"/>
          <a:stretch/>
        </p:blipFill>
        <p:spPr bwMode="auto">
          <a:xfrm>
            <a:off x="7127946" y="2455680"/>
            <a:ext cx="1482654" cy="102414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CDFFD57-114F-44C0-BFC1-B1EBA4CE9B60}"/>
              </a:ext>
            </a:extLst>
          </p:cNvPr>
          <p:cNvSpPr txBox="1">
            <a:spLocks/>
          </p:cNvSpPr>
          <p:nvPr/>
        </p:nvSpPr>
        <p:spPr>
          <a:xfrm>
            <a:off x="374933" y="1503743"/>
            <a:ext cx="8229600" cy="482085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L1 &amp; L2 – J1772 – AC </a:t>
            </a:r>
            <a:br>
              <a:rPr lang="en-US" sz="2800" dirty="0"/>
            </a:br>
            <a:r>
              <a:rPr lang="en-US" sz="2800" dirty="0">
                <a:sym typeface="Wingdings" panose="05000000000000000000" pitchFamily="2" charset="2"/>
              </a:rPr>
              <a:t></a:t>
            </a:r>
            <a:r>
              <a:rPr lang="en-US" sz="2800" u="sng" dirty="0">
                <a:sym typeface="Wingdings" panose="05000000000000000000" pitchFamily="2" charset="2"/>
              </a:rPr>
              <a:t> </a:t>
            </a:r>
            <a:r>
              <a:rPr lang="en-US" sz="2800" b="1" i="1" u="sng" dirty="0">
                <a:solidFill>
                  <a:srgbClr val="0000FF"/>
                </a:solidFill>
              </a:rPr>
              <a:t>All </a:t>
            </a:r>
            <a:r>
              <a:rPr lang="en-US" sz="2800" b="1" i="1" dirty="0" err="1">
                <a:solidFill>
                  <a:srgbClr val="0000FF"/>
                </a:solidFill>
              </a:rPr>
              <a:t>Evs</a:t>
            </a:r>
            <a:r>
              <a:rPr lang="en-US" sz="2800" b="1" i="1" dirty="0">
                <a:solidFill>
                  <a:srgbClr val="0000FF"/>
                </a:solidFill>
              </a:rPr>
              <a:t> (Universal)</a:t>
            </a:r>
          </a:p>
          <a:p>
            <a:endParaRPr lang="en-US" sz="2800" dirty="0"/>
          </a:p>
          <a:p>
            <a:r>
              <a:rPr lang="en-US" sz="2800" dirty="0"/>
              <a:t>L3 – Combo Charging</a:t>
            </a:r>
            <a:br>
              <a:rPr lang="en-US" sz="2800" dirty="0"/>
            </a:br>
            <a:r>
              <a:rPr lang="en-US" sz="2800" dirty="0"/>
              <a:t> System (“CCS”) - AC &amp; DC</a:t>
            </a:r>
            <a:br>
              <a:rPr lang="en-US" sz="2800" dirty="0"/>
            </a:br>
            <a:r>
              <a:rPr lang="en-US" sz="2800" dirty="0">
                <a:sym typeface="Wingdings" panose="05000000000000000000" pitchFamily="2" charset="2"/>
              </a:rPr>
              <a:t> </a:t>
            </a:r>
            <a:r>
              <a:rPr lang="en-US" sz="2800" b="1" i="1" dirty="0">
                <a:solidFill>
                  <a:srgbClr val="0000FF"/>
                </a:solidFill>
                <a:sym typeface="Wingdings" panose="05000000000000000000" pitchFamily="2" charset="2"/>
              </a:rPr>
              <a:t>Some BEVs</a:t>
            </a:r>
            <a:endParaRPr lang="en-US" sz="2800" b="1" i="1" dirty="0">
              <a:solidFill>
                <a:srgbClr val="0000FF"/>
              </a:solidFill>
            </a:endParaRPr>
          </a:p>
          <a:p>
            <a:endParaRPr lang="en-US" sz="2800" dirty="0"/>
          </a:p>
          <a:p>
            <a:endParaRPr lang="en-US" sz="2800" dirty="0"/>
          </a:p>
          <a:p>
            <a:r>
              <a:rPr lang="en-US" sz="2800" dirty="0"/>
              <a:t>L3 – </a:t>
            </a:r>
            <a:r>
              <a:rPr lang="en-US" sz="2800" dirty="0" err="1"/>
              <a:t>CHAdeMo</a:t>
            </a:r>
            <a:r>
              <a:rPr lang="en-US" sz="2800" dirty="0"/>
              <a:t> – DC</a:t>
            </a:r>
            <a:br>
              <a:rPr lang="en-US" sz="2800" dirty="0"/>
            </a:br>
            <a:r>
              <a:rPr lang="en-US" sz="2800" dirty="0">
                <a:sym typeface="Wingdings" panose="05000000000000000000" pitchFamily="2" charset="2"/>
              </a:rPr>
              <a:t> </a:t>
            </a:r>
            <a:r>
              <a:rPr lang="en-US" sz="2800" b="1" i="1" dirty="0">
                <a:solidFill>
                  <a:srgbClr val="0000FF"/>
                </a:solidFill>
                <a:sym typeface="Wingdings" panose="05000000000000000000" pitchFamily="2" charset="2"/>
              </a:rPr>
              <a:t>Some BEVs</a:t>
            </a:r>
            <a:endParaRPr lang="en-US" sz="2800" b="1" i="1" dirty="0">
              <a:solidFill>
                <a:srgbClr val="0000FF"/>
              </a:solidFill>
            </a:endParaRPr>
          </a:p>
          <a:p>
            <a:endParaRPr lang="en-US" sz="2800" dirty="0"/>
          </a:p>
          <a:p>
            <a:pPr marL="0" indent="0">
              <a:buNone/>
            </a:pPr>
            <a:endParaRPr lang="en-US" sz="2800" dirty="0"/>
          </a:p>
          <a:p>
            <a:r>
              <a:rPr lang="en-US" sz="2800" dirty="0"/>
              <a:t>L3 – Tesla Supercharger- DC</a:t>
            </a:r>
          </a:p>
          <a:p>
            <a:pPr marL="0" indent="0">
              <a:buNone/>
            </a:pPr>
            <a:r>
              <a:rPr lang="en-US" sz="2800" dirty="0">
                <a:sym typeface="Wingdings" panose="05000000000000000000" pitchFamily="2" charset="2"/>
              </a:rPr>
              <a:t>      </a:t>
            </a:r>
            <a:r>
              <a:rPr lang="en-US" sz="2800" b="1" i="1" dirty="0">
                <a:solidFill>
                  <a:srgbClr val="0000FF"/>
                </a:solidFill>
                <a:sym typeface="Wingdings" panose="05000000000000000000" pitchFamily="2" charset="2"/>
              </a:rPr>
              <a:t>Tesla BEVs ONLY</a:t>
            </a:r>
            <a:endParaRPr lang="en-US" sz="2800" b="1" i="1" dirty="0">
              <a:solidFill>
                <a:srgbClr val="0000FF"/>
              </a:solidFill>
            </a:endParaRPr>
          </a:p>
        </p:txBody>
      </p:sp>
      <p:pic>
        <p:nvPicPr>
          <p:cNvPr id="12298" name="Picture 10" descr="Image result for level 2  j1772 ev connector">
            <a:extLst>
              <a:ext uri="{FF2B5EF4-FFF2-40B4-BE49-F238E27FC236}">
                <a16:creationId xmlns:a16="http://schemas.microsoft.com/office/drawing/2014/main" id="{CD70A743-0C1A-42DE-B1F6-B57C0E08A9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4675" y="1219200"/>
            <a:ext cx="1878725" cy="969471"/>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Image result for tesla supercharger level 3 connector">
            <a:extLst>
              <a:ext uri="{FF2B5EF4-FFF2-40B4-BE49-F238E27FC236}">
                <a16:creationId xmlns:a16="http://schemas.microsoft.com/office/drawing/2014/main" id="{591C5E4C-154A-4FE2-A328-98484D10636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14000"/>
                    </a14:imgEffect>
                    <a14:imgEffect>
                      <a14:brightnessContrast bright="45000"/>
                    </a14:imgEffect>
                  </a14:imgLayer>
                </a14:imgProps>
              </a:ext>
              <a:ext uri="{28A0092B-C50C-407E-A947-70E740481C1C}">
                <a14:useLocalDpi xmlns:a14="http://schemas.microsoft.com/office/drawing/2010/main" val="0"/>
              </a:ext>
            </a:extLst>
          </a:blip>
          <a:srcRect/>
          <a:stretch>
            <a:fillRect/>
          </a:stretch>
        </p:blipFill>
        <p:spPr bwMode="auto">
          <a:xfrm>
            <a:off x="7010400" y="5105400"/>
            <a:ext cx="1647825" cy="109655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Image result for tesla supercharger level 3 plug">
            <a:extLst>
              <a:ext uri="{FF2B5EF4-FFF2-40B4-BE49-F238E27FC236}">
                <a16:creationId xmlns:a16="http://schemas.microsoft.com/office/drawing/2014/main" id="{71F756AF-DC0B-43DB-9FC5-712B663749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5146129"/>
            <a:ext cx="1369858" cy="102607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level 3 ccs ev connector">
            <a:extLst>
              <a:ext uri="{FF2B5EF4-FFF2-40B4-BE49-F238E27FC236}">
                <a16:creationId xmlns:a16="http://schemas.microsoft.com/office/drawing/2014/main" id="{79129D8A-7E72-4185-ACE0-0E47962BB7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2494" y="3733800"/>
            <a:ext cx="988712" cy="108068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283F586-93F3-403E-BF86-7DFCD382A4EA}"/>
              </a:ext>
            </a:extLst>
          </p:cNvPr>
          <p:cNvGrpSpPr/>
          <p:nvPr/>
        </p:nvGrpSpPr>
        <p:grpSpPr>
          <a:xfrm>
            <a:off x="378372" y="1219200"/>
            <a:ext cx="8311867" cy="5048275"/>
            <a:chOff x="378372" y="1260854"/>
            <a:chExt cx="8311867" cy="5048275"/>
          </a:xfrm>
        </p:grpSpPr>
        <p:sp>
          <p:nvSpPr>
            <p:cNvPr id="3" name="Rectangle 2">
              <a:extLst>
                <a:ext uri="{FF2B5EF4-FFF2-40B4-BE49-F238E27FC236}">
                  <a16:creationId xmlns:a16="http://schemas.microsoft.com/office/drawing/2014/main" id="{3876078D-8F99-427B-BB4F-5D55C5AEFDCE}"/>
                </a:ext>
              </a:extLst>
            </p:cNvPr>
            <p:cNvSpPr/>
            <p:nvPr/>
          </p:nvSpPr>
          <p:spPr>
            <a:xfrm>
              <a:off x="378372" y="1260854"/>
              <a:ext cx="8311867" cy="100584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F6963F7-8C05-4534-BAE6-2189414D7689}"/>
                </a:ext>
              </a:extLst>
            </p:cNvPr>
            <p:cNvSpPr/>
            <p:nvPr/>
          </p:nvSpPr>
          <p:spPr>
            <a:xfrm>
              <a:off x="378372" y="2455932"/>
              <a:ext cx="8311867" cy="109728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B91BF2C-00D5-4535-BD19-724ECDDE033B}"/>
                </a:ext>
              </a:extLst>
            </p:cNvPr>
            <p:cNvSpPr/>
            <p:nvPr/>
          </p:nvSpPr>
          <p:spPr>
            <a:xfrm>
              <a:off x="378372" y="3742450"/>
              <a:ext cx="8311867" cy="118872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3552E5-E304-4E39-9DA9-C0E8F07F3EB7}"/>
                </a:ext>
              </a:extLst>
            </p:cNvPr>
            <p:cNvSpPr/>
            <p:nvPr/>
          </p:nvSpPr>
          <p:spPr>
            <a:xfrm>
              <a:off x="378372" y="5120409"/>
              <a:ext cx="8311867" cy="118872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110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0A7BF5-ABC9-46D9-8F4B-49C4193C9F5F}"/>
              </a:ext>
            </a:extLst>
          </p:cNvPr>
          <p:cNvPicPr>
            <a:picLocks noChangeAspect="1"/>
          </p:cNvPicPr>
          <p:nvPr/>
        </p:nvPicPr>
        <p:blipFill rotWithShape="1">
          <a:blip r:embed="rId3"/>
          <a:srcRect l="15735" r="30838" b="-2"/>
          <a:stretch/>
        </p:blipFill>
        <p:spPr>
          <a:xfrm>
            <a:off x="5056314" y="10"/>
            <a:ext cx="4087684" cy="2008534"/>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Picture 4">
            <a:extLst>
              <a:ext uri="{FF2B5EF4-FFF2-40B4-BE49-F238E27FC236}">
                <a16:creationId xmlns:a16="http://schemas.microsoft.com/office/drawing/2014/main" id="{B557C2FD-95E5-4947-8F84-8A6418290BD1}"/>
              </a:ext>
            </a:extLst>
          </p:cNvPr>
          <p:cNvPicPr>
            <a:picLocks noChangeAspect="1"/>
          </p:cNvPicPr>
          <p:nvPr/>
        </p:nvPicPr>
        <p:blipFill rotWithShape="1">
          <a:blip r:embed="rId4"/>
          <a:srcRect r="3969"/>
          <a:stretch/>
        </p:blipFill>
        <p:spPr>
          <a:xfrm>
            <a:off x="5756267" y="2057400"/>
            <a:ext cx="3387733" cy="1895095"/>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7" name="Picture 6">
            <a:extLst>
              <a:ext uri="{FF2B5EF4-FFF2-40B4-BE49-F238E27FC236}">
                <a16:creationId xmlns:a16="http://schemas.microsoft.com/office/drawing/2014/main" id="{9CF9A39D-32DF-4D48-B79A-682D189DFD1C}"/>
              </a:ext>
            </a:extLst>
          </p:cNvPr>
          <p:cNvPicPr>
            <a:picLocks noChangeAspect="1"/>
          </p:cNvPicPr>
          <p:nvPr/>
        </p:nvPicPr>
        <p:blipFill rotWithShape="1">
          <a:blip r:embed="rId5"/>
          <a:srcRect t="23404" r="4" b="16659"/>
          <a:stretch/>
        </p:blipFill>
        <p:spPr>
          <a:xfrm>
            <a:off x="6412984" y="4059066"/>
            <a:ext cx="2731016" cy="2008535"/>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4"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B44434-04B5-4B60-AF33-EEE6E2A0E23E}"/>
              </a:ext>
            </a:extLst>
          </p:cNvPr>
          <p:cNvSpPr>
            <a:spLocks noGrp="1"/>
          </p:cNvSpPr>
          <p:nvPr>
            <p:ph type="title"/>
          </p:nvPr>
        </p:nvSpPr>
        <p:spPr>
          <a:xfrm>
            <a:off x="628650" y="365125"/>
            <a:ext cx="3943350" cy="1325563"/>
          </a:xfrm>
        </p:spPr>
        <p:txBody>
          <a:bodyPr vert="horz" lIns="91440" tIns="45720" rIns="91440" bIns="45720" rtlCol="0" anchor="ctr">
            <a:normAutofit/>
          </a:bodyPr>
          <a:lstStyle/>
          <a:p>
            <a:pPr algn="l">
              <a:lnSpc>
                <a:spcPct val="90000"/>
              </a:lnSpc>
            </a:pPr>
            <a:r>
              <a:rPr lang="en-US" sz="3500" kern="1200" dirty="0">
                <a:solidFill>
                  <a:srgbClr val="000000"/>
                </a:solidFill>
                <a:latin typeface="+mj-lt"/>
                <a:ea typeface="+mj-ea"/>
                <a:cs typeface="+mj-cs"/>
              </a:rPr>
              <a:t>Tesla Superchargers</a:t>
            </a:r>
          </a:p>
        </p:txBody>
      </p:sp>
      <p:sp>
        <p:nvSpPr>
          <p:cNvPr id="3" name="Content Placeholder 2">
            <a:extLst>
              <a:ext uri="{FF2B5EF4-FFF2-40B4-BE49-F238E27FC236}">
                <a16:creationId xmlns:a16="http://schemas.microsoft.com/office/drawing/2014/main" id="{18961684-31C9-4C91-9321-521A26A025D8}"/>
              </a:ext>
            </a:extLst>
          </p:cNvPr>
          <p:cNvSpPr>
            <a:spLocks noGrp="1"/>
          </p:cNvSpPr>
          <p:nvPr>
            <p:ph idx="1"/>
          </p:nvPr>
        </p:nvSpPr>
        <p:spPr>
          <a:xfrm>
            <a:off x="628650" y="2021249"/>
            <a:ext cx="4280673" cy="4155713"/>
          </a:xfrm>
        </p:spPr>
        <p:txBody>
          <a:bodyPr vert="horz" lIns="91440" tIns="45720" rIns="91440" bIns="45720" rtlCol="0">
            <a:normAutofit/>
          </a:bodyPr>
          <a:lstStyle/>
          <a:p>
            <a:pPr indent="-228600">
              <a:lnSpc>
                <a:spcPct val="90000"/>
              </a:lnSpc>
            </a:pPr>
            <a:r>
              <a:rPr lang="en-US" sz="2400" b="1" dirty="0">
                <a:solidFill>
                  <a:srgbClr val="000000"/>
                </a:solidFill>
              </a:rPr>
              <a:t>Network</a:t>
            </a:r>
            <a:r>
              <a:rPr lang="en-US" sz="2400" dirty="0">
                <a:solidFill>
                  <a:srgbClr val="000000"/>
                </a:solidFill>
              </a:rPr>
              <a:t>: system of 480-volt </a:t>
            </a:r>
            <a:r>
              <a:rPr lang="en-US" sz="2400" dirty="0">
                <a:solidFill>
                  <a:srgbClr val="000000"/>
                </a:solidFill>
                <a:hlinkClick r:id="rId6" tooltip="Direct current"/>
              </a:rPr>
              <a:t>DC</a:t>
            </a:r>
            <a:r>
              <a:rPr lang="en-US" sz="2400" dirty="0">
                <a:solidFill>
                  <a:srgbClr val="000000"/>
                </a:solidFill>
              </a:rPr>
              <a:t> </a:t>
            </a:r>
            <a:r>
              <a:rPr lang="en-US" sz="2400" dirty="0">
                <a:solidFill>
                  <a:srgbClr val="000000"/>
                </a:solidFill>
                <a:hlinkClick r:id="rId7" tooltip="Charging station"/>
              </a:rPr>
              <a:t>fast-charging stations</a:t>
            </a:r>
            <a:r>
              <a:rPr lang="en-US" sz="2400" dirty="0">
                <a:solidFill>
                  <a:srgbClr val="000000"/>
                </a:solidFill>
              </a:rPr>
              <a:t> </a:t>
            </a:r>
          </a:p>
          <a:p>
            <a:pPr indent="-228600">
              <a:lnSpc>
                <a:spcPct val="90000"/>
              </a:lnSpc>
            </a:pPr>
            <a:r>
              <a:rPr lang="en-US" sz="2400" dirty="0">
                <a:solidFill>
                  <a:srgbClr val="000000"/>
                </a:solidFill>
              </a:rPr>
              <a:t>300 mile range from “empty”</a:t>
            </a:r>
          </a:p>
          <a:p>
            <a:pPr lvl="1" indent="-228600">
              <a:lnSpc>
                <a:spcPct val="90000"/>
              </a:lnSpc>
              <a:buFont typeface="Arial" panose="020B0604020202020204" pitchFamily="34" charset="0"/>
              <a:buChar char="•"/>
            </a:pPr>
            <a:r>
              <a:rPr lang="en-US" sz="2400" dirty="0">
                <a:solidFill>
                  <a:srgbClr val="000000"/>
                </a:solidFill>
              </a:rPr>
              <a:t>20 minutes </a:t>
            </a:r>
            <a:r>
              <a:rPr lang="en-US" sz="2400" dirty="0">
                <a:solidFill>
                  <a:srgbClr val="000000"/>
                </a:solidFill>
                <a:sym typeface="Wingdings" panose="05000000000000000000" pitchFamily="2" charset="2"/>
              </a:rPr>
              <a:t> </a:t>
            </a:r>
            <a:r>
              <a:rPr lang="en-US" sz="2400" dirty="0">
                <a:solidFill>
                  <a:srgbClr val="000000"/>
                </a:solidFill>
              </a:rPr>
              <a:t>50%</a:t>
            </a:r>
          </a:p>
          <a:p>
            <a:pPr lvl="1" indent="-228600">
              <a:lnSpc>
                <a:spcPct val="90000"/>
              </a:lnSpc>
              <a:buFont typeface="Arial" panose="020B0604020202020204" pitchFamily="34" charset="0"/>
              <a:buChar char="•"/>
            </a:pPr>
            <a:r>
              <a:rPr lang="en-US" sz="2400" dirty="0">
                <a:solidFill>
                  <a:srgbClr val="000000"/>
                </a:solidFill>
              </a:rPr>
              <a:t>40 minutes </a:t>
            </a:r>
            <a:r>
              <a:rPr lang="en-US" sz="2400" dirty="0">
                <a:solidFill>
                  <a:srgbClr val="000000"/>
                </a:solidFill>
                <a:sym typeface="Wingdings" panose="05000000000000000000" pitchFamily="2" charset="2"/>
              </a:rPr>
              <a:t> </a:t>
            </a:r>
            <a:r>
              <a:rPr lang="en-US" sz="2400" dirty="0">
                <a:solidFill>
                  <a:srgbClr val="000000"/>
                </a:solidFill>
              </a:rPr>
              <a:t>80%</a:t>
            </a:r>
          </a:p>
          <a:p>
            <a:pPr lvl="1" indent="-228600">
              <a:lnSpc>
                <a:spcPct val="90000"/>
              </a:lnSpc>
              <a:buFont typeface="Arial" panose="020B0604020202020204" pitchFamily="34" charset="0"/>
              <a:buChar char="•"/>
            </a:pPr>
            <a:r>
              <a:rPr lang="en-US" sz="2400" dirty="0">
                <a:solidFill>
                  <a:srgbClr val="000000"/>
                </a:solidFill>
              </a:rPr>
              <a:t>75 minutes</a:t>
            </a:r>
            <a:r>
              <a:rPr lang="en-US" sz="2400" dirty="0">
                <a:solidFill>
                  <a:srgbClr val="000000"/>
                </a:solidFill>
                <a:sym typeface="Wingdings" panose="05000000000000000000" pitchFamily="2" charset="2"/>
              </a:rPr>
              <a:t> </a:t>
            </a:r>
            <a:r>
              <a:rPr lang="en-US" sz="2400" dirty="0">
                <a:solidFill>
                  <a:srgbClr val="000000"/>
                </a:solidFill>
              </a:rPr>
              <a:t>100%</a:t>
            </a:r>
          </a:p>
          <a:p>
            <a:pPr indent="-228600">
              <a:lnSpc>
                <a:spcPct val="90000"/>
              </a:lnSpc>
            </a:pPr>
            <a:endParaRPr lang="en-US" sz="2400" u="sng" dirty="0">
              <a:solidFill>
                <a:srgbClr val="000000"/>
              </a:solidFill>
            </a:endParaRPr>
          </a:p>
        </p:txBody>
      </p:sp>
      <p:sp>
        <p:nvSpPr>
          <p:cNvPr id="6" name="Content Placeholder 2">
            <a:extLst>
              <a:ext uri="{FF2B5EF4-FFF2-40B4-BE49-F238E27FC236}">
                <a16:creationId xmlns:a16="http://schemas.microsoft.com/office/drawing/2014/main" id="{6C025BC5-A04D-4A0B-A446-23E140C048D5}"/>
              </a:ext>
            </a:extLst>
          </p:cNvPr>
          <p:cNvSpPr txBox="1">
            <a:spLocks/>
          </p:cNvSpPr>
          <p:nvPr/>
        </p:nvSpPr>
        <p:spPr>
          <a:xfrm>
            <a:off x="457200" y="2881460"/>
            <a:ext cx="5334000" cy="2071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4576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26B8-C1E2-4BB9-96EA-B6AE4A8571D4}"/>
              </a:ext>
            </a:extLst>
          </p:cNvPr>
          <p:cNvSpPr>
            <a:spLocks noGrp="1"/>
          </p:cNvSpPr>
          <p:nvPr>
            <p:ph type="title"/>
          </p:nvPr>
        </p:nvSpPr>
        <p:spPr/>
        <p:txBody>
          <a:bodyPr/>
          <a:lstStyle/>
          <a:p>
            <a:r>
              <a:rPr lang="en-US" dirty="0"/>
              <a:t>Why Plug-In Electric Vehicles?</a:t>
            </a:r>
          </a:p>
        </p:txBody>
      </p:sp>
      <p:sp>
        <p:nvSpPr>
          <p:cNvPr id="4" name="Rectangle 3">
            <a:extLst>
              <a:ext uri="{FF2B5EF4-FFF2-40B4-BE49-F238E27FC236}">
                <a16:creationId xmlns:a16="http://schemas.microsoft.com/office/drawing/2014/main" id="{F8B81686-1A3C-4F58-A7E9-69897F159AD1}"/>
              </a:ext>
            </a:extLst>
          </p:cNvPr>
          <p:cNvSpPr/>
          <p:nvPr/>
        </p:nvSpPr>
        <p:spPr>
          <a:xfrm>
            <a:off x="1198025" y="1447800"/>
            <a:ext cx="2646878" cy="338554"/>
          </a:xfrm>
          <a:prstGeom prst="rect">
            <a:avLst/>
          </a:prstGeom>
        </p:spPr>
        <p:txBody>
          <a:bodyPr wrap="none">
            <a:spAutoFit/>
          </a:bodyPr>
          <a:lstStyle/>
          <a:p>
            <a:pPr algn="ctr"/>
            <a:r>
              <a:rPr lang="en-US" sz="1600" b="1" dirty="0">
                <a:solidFill>
                  <a:srgbClr val="47484A"/>
                </a:solidFill>
                <a:latin typeface="Arial"/>
              </a:rPr>
              <a:t>System Level Challenges</a:t>
            </a:r>
          </a:p>
        </p:txBody>
      </p:sp>
      <p:sp>
        <p:nvSpPr>
          <p:cNvPr id="5" name="Rectangle 4">
            <a:extLst>
              <a:ext uri="{FF2B5EF4-FFF2-40B4-BE49-F238E27FC236}">
                <a16:creationId xmlns:a16="http://schemas.microsoft.com/office/drawing/2014/main" id="{8F618E27-E583-46DC-A283-A62C92BE8C1A}"/>
              </a:ext>
            </a:extLst>
          </p:cNvPr>
          <p:cNvSpPr/>
          <p:nvPr/>
        </p:nvSpPr>
        <p:spPr>
          <a:xfrm>
            <a:off x="5033710" y="1454111"/>
            <a:ext cx="2444900" cy="338554"/>
          </a:xfrm>
          <a:prstGeom prst="rect">
            <a:avLst/>
          </a:prstGeom>
        </p:spPr>
        <p:txBody>
          <a:bodyPr wrap="none">
            <a:spAutoFit/>
          </a:bodyPr>
          <a:lstStyle/>
          <a:p>
            <a:pPr algn="ctr"/>
            <a:r>
              <a:rPr lang="en-US" sz="1600" b="1" dirty="0">
                <a:solidFill>
                  <a:srgbClr val="47484A"/>
                </a:solidFill>
                <a:latin typeface="Arial"/>
              </a:rPr>
              <a:t>Opportunities with EVs</a:t>
            </a:r>
          </a:p>
        </p:txBody>
      </p:sp>
      <p:graphicFrame>
        <p:nvGraphicFramePr>
          <p:cNvPr id="6" name="Content Placeholder 7">
            <a:extLst>
              <a:ext uri="{FF2B5EF4-FFF2-40B4-BE49-F238E27FC236}">
                <a16:creationId xmlns:a16="http://schemas.microsoft.com/office/drawing/2014/main" id="{78663BE7-B6EF-47C9-9E8E-9357C86CCE09}"/>
              </a:ext>
            </a:extLst>
          </p:cNvPr>
          <p:cNvGraphicFramePr>
            <a:graphicFrameLocks/>
          </p:cNvGraphicFramePr>
          <p:nvPr>
            <p:extLst>
              <p:ext uri="{D42A27DB-BD31-4B8C-83A1-F6EECF244321}">
                <p14:modId xmlns:p14="http://schemas.microsoft.com/office/powerpoint/2010/main" val="2594353585"/>
              </p:ext>
            </p:extLst>
          </p:nvPr>
        </p:nvGraphicFramePr>
        <p:xfrm>
          <a:off x="1206492" y="4094576"/>
          <a:ext cx="6650735" cy="64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a:extLst>
              <a:ext uri="{FF2B5EF4-FFF2-40B4-BE49-F238E27FC236}">
                <a16:creationId xmlns:a16="http://schemas.microsoft.com/office/drawing/2014/main" id="{474C723B-AB60-42E0-942D-A65002DE469E}"/>
              </a:ext>
            </a:extLst>
          </p:cNvPr>
          <p:cNvSpPr/>
          <p:nvPr/>
        </p:nvSpPr>
        <p:spPr>
          <a:xfrm>
            <a:off x="1155971" y="5117086"/>
            <a:ext cx="2743200" cy="64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Electric Grid Management</a:t>
            </a:r>
          </a:p>
        </p:txBody>
      </p:sp>
      <p:sp>
        <p:nvSpPr>
          <p:cNvPr id="8" name="Rectangle: Rounded Corners 7">
            <a:extLst>
              <a:ext uri="{FF2B5EF4-FFF2-40B4-BE49-F238E27FC236}">
                <a16:creationId xmlns:a16="http://schemas.microsoft.com/office/drawing/2014/main" id="{21A2B1E5-4605-445B-B36E-0FB509DE6868}"/>
              </a:ext>
            </a:extLst>
          </p:cNvPr>
          <p:cNvSpPr/>
          <p:nvPr/>
        </p:nvSpPr>
        <p:spPr>
          <a:xfrm>
            <a:off x="1155971" y="2192795"/>
            <a:ext cx="2743200" cy="64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Fuel Diversity (petroleum independence)</a:t>
            </a:r>
          </a:p>
        </p:txBody>
      </p:sp>
      <p:sp>
        <p:nvSpPr>
          <p:cNvPr id="9" name="Rectangle: Rounded Corners 8">
            <a:extLst>
              <a:ext uri="{FF2B5EF4-FFF2-40B4-BE49-F238E27FC236}">
                <a16:creationId xmlns:a16="http://schemas.microsoft.com/office/drawing/2014/main" id="{B5DC53F7-4F51-446E-BD11-76CD86B72820}"/>
              </a:ext>
            </a:extLst>
          </p:cNvPr>
          <p:cNvSpPr/>
          <p:nvPr/>
        </p:nvSpPr>
        <p:spPr>
          <a:xfrm>
            <a:off x="1155971" y="2923868"/>
            <a:ext cx="2743200" cy="64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Global Climate Change</a:t>
            </a:r>
          </a:p>
        </p:txBody>
      </p:sp>
      <p:sp>
        <p:nvSpPr>
          <p:cNvPr id="10" name="Rectangle: Rounded Corners 9">
            <a:extLst>
              <a:ext uri="{FF2B5EF4-FFF2-40B4-BE49-F238E27FC236}">
                <a16:creationId xmlns:a16="http://schemas.microsoft.com/office/drawing/2014/main" id="{F3D6B64D-0C88-4F92-8F7F-7DBE1CA72742}"/>
              </a:ext>
            </a:extLst>
          </p:cNvPr>
          <p:cNvSpPr/>
          <p:nvPr/>
        </p:nvSpPr>
        <p:spPr>
          <a:xfrm>
            <a:off x="1155971" y="3654941"/>
            <a:ext cx="2743200" cy="64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Local Air Quality</a:t>
            </a:r>
          </a:p>
        </p:txBody>
      </p:sp>
      <p:sp>
        <p:nvSpPr>
          <p:cNvPr id="11" name="Rectangle: Rounded Corners 10">
            <a:extLst>
              <a:ext uri="{FF2B5EF4-FFF2-40B4-BE49-F238E27FC236}">
                <a16:creationId xmlns:a16="http://schemas.microsoft.com/office/drawing/2014/main" id="{CF6354EC-EE67-4D7F-962E-8A884F261FFC}"/>
              </a:ext>
            </a:extLst>
          </p:cNvPr>
          <p:cNvSpPr/>
          <p:nvPr/>
        </p:nvSpPr>
        <p:spPr>
          <a:xfrm>
            <a:off x="1155971" y="4386014"/>
            <a:ext cx="2743200" cy="64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Economic Development</a:t>
            </a:r>
          </a:p>
        </p:txBody>
      </p:sp>
      <p:sp>
        <p:nvSpPr>
          <p:cNvPr id="12" name="Rectangle: Rounded Corners 11">
            <a:extLst>
              <a:ext uri="{FF2B5EF4-FFF2-40B4-BE49-F238E27FC236}">
                <a16:creationId xmlns:a16="http://schemas.microsoft.com/office/drawing/2014/main" id="{2AC411CB-CBC0-4745-AAAF-92E725C4E57D}"/>
              </a:ext>
            </a:extLst>
          </p:cNvPr>
          <p:cNvSpPr/>
          <p:nvPr/>
        </p:nvSpPr>
        <p:spPr>
          <a:xfrm>
            <a:off x="4884560" y="5117086"/>
            <a:ext cx="274320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Optimize utilization of electrical power assets</a:t>
            </a:r>
          </a:p>
        </p:txBody>
      </p:sp>
      <p:sp>
        <p:nvSpPr>
          <p:cNvPr id="13" name="Rectangle: Rounded Corners 12">
            <a:extLst>
              <a:ext uri="{FF2B5EF4-FFF2-40B4-BE49-F238E27FC236}">
                <a16:creationId xmlns:a16="http://schemas.microsoft.com/office/drawing/2014/main" id="{95AA9FA9-D1C3-4AE7-815B-E23FEE574FCE}"/>
              </a:ext>
            </a:extLst>
          </p:cNvPr>
          <p:cNvSpPr/>
          <p:nvPr/>
        </p:nvSpPr>
        <p:spPr>
          <a:xfrm>
            <a:off x="4884560" y="2192795"/>
            <a:ext cx="274320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Electricity from domestic sources</a:t>
            </a:r>
          </a:p>
        </p:txBody>
      </p:sp>
      <p:sp>
        <p:nvSpPr>
          <p:cNvPr id="14" name="Rectangle: Rounded Corners 13">
            <a:extLst>
              <a:ext uri="{FF2B5EF4-FFF2-40B4-BE49-F238E27FC236}">
                <a16:creationId xmlns:a16="http://schemas.microsoft.com/office/drawing/2014/main" id="{A48F7083-6487-4456-9176-FB3F41FBA7FC}"/>
              </a:ext>
            </a:extLst>
          </p:cNvPr>
          <p:cNvSpPr/>
          <p:nvPr/>
        </p:nvSpPr>
        <p:spPr>
          <a:xfrm>
            <a:off x="4884560" y="3654941"/>
            <a:ext cx="274320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Lower or Zero Tailpipe Emissions</a:t>
            </a:r>
          </a:p>
        </p:txBody>
      </p:sp>
      <p:sp>
        <p:nvSpPr>
          <p:cNvPr id="15" name="Rectangle: Rounded Corners 14">
            <a:extLst>
              <a:ext uri="{FF2B5EF4-FFF2-40B4-BE49-F238E27FC236}">
                <a16:creationId xmlns:a16="http://schemas.microsoft.com/office/drawing/2014/main" id="{C0A217BD-FDB2-4F6A-9C7A-6694D7655CC4}"/>
              </a:ext>
            </a:extLst>
          </p:cNvPr>
          <p:cNvSpPr/>
          <p:nvPr/>
        </p:nvSpPr>
        <p:spPr>
          <a:xfrm>
            <a:off x="4884560" y="4386014"/>
            <a:ext cx="274320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Technology Innovation, Jobs, Cash Flow</a:t>
            </a:r>
          </a:p>
        </p:txBody>
      </p:sp>
      <p:sp>
        <p:nvSpPr>
          <p:cNvPr id="16" name="Rectangle: Rounded Corners 15">
            <a:extLst>
              <a:ext uri="{FF2B5EF4-FFF2-40B4-BE49-F238E27FC236}">
                <a16:creationId xmlns:a16="http://schemas.microsoft.com/office/drawing/2014/main" id="{B0002C70-9F7F-4D66-95D1-6D1FEDCF0AA9}"/>
              </a:ext>
            </a:extLst>
          </p:cNvPr>
          <p:cNvSpPr/>
          <p:nvPr/>
        </p:nvSpPr>
        <p:spPr>
          <a:xfrm>
            <a:off x="4884560" y="2923868"/>
            <a:ext cx="274320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Reduced Lifecycle GHG</a:t>
            </a:r>
          </a:p>
        </p:txBody>
      </p:sp>
      <p:sp>
        <p:nvSpPr>
          <p:cNvPr id="17" name="Arrow: Right 16">
            <a:extLst>
              <a:ext uri="{FF2B5EF4-FFF2-40B4-BE49-F238E27FC236}">
                <a16:creationId xmlns:a16="http://schemas.microsoft.com/office/drawing/2014/main" id="{7E224F1B-C0D1-4C85-A2CA-8E10A7F4C421}"/>
              </a:ext>
            </a:extLst>
          </p:cNvPr>
          <p:cNvSpPr/>
          <p:nvPr/>
        </p:nvSpPr>
        <p:spPr>
          <a:xfrm>
            <a:off x="4125165" y="5232135"/>
            <a:ext cx="533400" cy="4590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EEE82F88-EC75-466A-A3CD-CFB8925103B8}"/>
              </a:ext>
            </a:extLst>
          </p:cNvPr>
          <p:cNvSpPr/>
          <p:nvPr/>
        </p:nvSpPr>
        <p:spPr>
          <a:xfrm>
            <a:off x="4122830" y="2282004"/>
            <a:ext cx="533400" cy="4590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968472F-6FCE-4049-9A91-3144902D5A0F}"/>
              </a:ext>
            </a:extLst>
          </p:cNvPr>
          <p:cNvSpPr/>
          <p:nvPr/>
        </p:nvSpPr>
        <p:spPr>
          <a:xfrm>
            <a:off x="4122830" y="2983486"/>
            <a:ext cx="533400" cy="4590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C8F36D3D-B1BF-4303-AC54-C612419097B5}"/>
              </a:ext>
            </a:extLst>
          </p:cNvPr>
          <p:cNvSpPr/>
          <p:nvPr/>
        </p:nvSpPr>
        <p:spPr>
          <a:xfrm>
            <a:off x="4125165" y="3739884"/>
            <a:ext cx="533400" cy="4590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539218F-2E26-4238-9DB4-9A4890E32030}"/>
              </a:ext>
            </a:extLst>
          </p:cNvPr>
          <p:cNvSpPr/>
          <p:nvPr/>
        </p:nvSpPr>
        <p:spPr>
          <a:xfrm>
            <a:off x="4125165" y="4505142"/>
            <a:ext cx="533400" cy="4590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89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ev bus fleet charging">
            <a:extLst>
              <a:ext uri="{FF2B5EF4-FFF2-40B4-BE49-F238E27FC236}">
                <a16:creationId xmlns:a16="http://schemas.microsoft.com/office/drawing/2014/main" id="{F3BB6058-3158-468A-9325-A829CBC9F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662" y="2547696"/>
            <a:ext cx="1900652" cy="1248804"/>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2" name="Picture 10" descr="Image result for electric rail charging">
            <a:extLst>
              <a:ext uri="{FF2B5EF4-FFF2-40B4-BE49-F238E27FC236}">
                <a16:creationId xmlns:a16="http://schemas.microsoft.com/office/drawing/2014/main" id="{71A6FF25-7C15-45A6-90EC-D752523AB3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5072" y="4886630"/>
            <a:ext cx="2122812" cy="1414463"/>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F2B4D0-FBA6-4545-85D2-32C4A91ECBAF}"/>
              </a:ext>
            </a:extLst>
          </p:cNvPr>
          <p:cNvSpPr>
            <a:spLocks noGrp="1"/>
          </p:cNvSpPr>
          <p:nvPr>
            <p:ph type="title"/>
          </p:nvPr>
        </p:nvSpPr>
        <p:spPr/>
        <p:txBody>
          <a:bodyPr/>
          <a:lstStyle/>
          <a:p>
            <a:r>
              <a:rPr lang="en-US" dirty="0"/>
              <a:t>High-Powered L3 Charging</a:t>
            </a:r>
          </a:p>
        </p:txBody>
      </p:sp>
      <p:sp>
        <p:nvSpPr>
          <p:cNvPr id="3" name="Content Placeholder 2">
            <a:extLst>
              <a:ext uri="{FF2B5EF4-FFF2-40B4-BE49-F238E27FC236}">
                <a16:creationId xmlns:a16="http://schemas.microsoft.com/office/drawing/2014/main" id="{2FD3D256-18FA-46FB-B57E-D285F0EC4E17}"/>
              </a:ext>
            </a:extLst>
          </p:cNvPr>
          <p:cNvSpPr>
            <a:spLocks noGrp="1"/>
          </p:cNvSpPr>
          <p:nvPr>
            <p:ph idx="1"/>
          </p:nvPr>
        </p:nvSpPr>
        <p:spPr>
          <a:xfrm>
            <a:off x="530703" y="1275475"/>
            <a:ext cx="5791200" cy="2544442"/>
          </a:xfrm>
          <a:noFill/>
          <a:ln w="12700">
            <a:noFill/>
          </a:ln>
          <a:effectLst/>
          <a:extLst>
            <a:ext uri="{909E8E84-426E-40DD-AFC4-6F175D3DCCD1}">
              <a14:hiddenFill xmlns:a14="http://schemas.microsoft.com/office/drawing/2010/main">
                <a:solidFill>
                  <a:srgbClr val="FFFFFF"/>
                </a:solidFill>
              </a14:hiddenFill>
            </a:ext>
          </a:extLst>
        </p:spPr>
        <p:txBody>
          <a:bodyPr>
            <a:normAutofit fontScale="77500" lnSpcReduction="20000"/>
          </a:bodyPr>
          <a:lstStyle/>
          <a:p>
            <a:r>
              <a:rPr lang="en-US" dirty="0"/>
              <a:t>50 to 600 kW</a:t>
            </a:r>
            <a:r>
              <a:rPr lang="en-US" baseline="30000" dirty="0"/>
              <a:t>+</a:t>
            </a:r>
            <a:r>
              <a:rPr lang="en-US" dirty="0"/>
              <a:t>  </a:t>
            </a:r>
          </a:p>
          <a:p>
            <a:r>
              <a:rPr lang="en-US" dirty="0"/>
              <a:t>Retail and e-Bus applications, maybe rail</a:t>
            </a:r>
          </a:p>
          <a:p>
            <a:r>
              <a:rPr lang="en-US" dirty="0"/>
              <a:t>Vehicle and charging designed to suit operations</a:t>
            </a:r>
          </a:p>
          <a:p>
            <a:pPr lvl="1"/>
            <a:r>
              <a:rPr lang="en-US" dirty="0"/>
              <a:t>Battery size</a:t>
            </a:r>
          </a:p>
          <a:p>
            <a:pPr lvl="1"/>
            <a:r>
              <a:rPr lang="en-US" dirty="0"/>
              <a:t>Recharge frequency and access to charging</a:t>
            </a:r>
          </a:p>
          <a:p>
            <a:pPr lvl="1"/>
            <a:r>
              <a:rPr lang="en-US" dirty="0"/>
              <a:t>Routes</a:t>
            </a:r>
          </a:p>
          <a:p>
            <a:endParaRPr lang="en-US" dirty="0"/>
          </a:p>
        </p:txBody>
      </p:sp>
      <p:pic>
        <p:nvPicPr>
          <p:cNvPr id="4" name="Picture 2" descr="Image result for ev bus charging">
            <a:extLst>
              <a:ext uri="{FF2B5EF4-FFF2-40B4-BE49-F238E27FC236}">
                <a16:creationId xmlns:a16="http://schemas.microsoft.com/office/drawing/2014/main" id="{620A0FE7-5648-4DD6-B44C-676469B59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255" y="1493235"/>
            <a:ext cx="1882068" cy="1232145"/>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Image result for inductive ev bus charging">
            <a:extLst>
              <a:ext uri="{FF2B5EF4-FFF2-40B4-BE49-F238E27FC236}">
                <a16:creationId xmlns:a16="http://schemas.microsoft.com/office/drawing/2014/main" id="{3EDA3B62-6EC9-4FC9-9A60-A562BC1432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2178" y="3549081"/>
            <a:ext cx="1924300" cy="1442245"/>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9E19DBC1-0DD4-4001-AA93-BBAC77D8E039}"/>
              </a:ext>
            </a:extLst>
          </p:cNvPr>
          <p:cNvGraphicFramePr/>
          <p:nvPr>
            <p:extLst>
              <p:ext uri="{D42A27DB-BD31-4B8C-83A1-F6EECF244321}">
                <p14:modId xmlns:p14="http://schemas.microsoft.com/office/powerpoint/2010/main" val="1608585183"/>
              </p:ext>
            </p:extLst>
          </p:nvPr>
        </p:nvGraphicFramePr>
        <p:xfrm>
          <a:off x="1373544" y="3210228"/>
          <a:ext cx="4705350" cy="34184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48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2049-7D5E-41D7-95B8-9A09084293B6}"/>
              </a:ext>
            </a:extLst>
          </p:cNvPr>
          <p:cNvSpPr>
            <a:spLocks noGrp="1"/>
          </p:cNvSpPr>
          <p:nvPr>
            <p:ph type="title"/>
          </p:nvPr>
        </p:nvSpPr>
        <p:spPr/>
        <p:txBody>
          <a:bodyPr/>
          <a:lstStyle/>
          <a:p>
            <a:r>
              <a:rPr lang="en-US" dirty="0"/>
              <a:t>Power to EVs</a:t>
            </a:r>
          </a:p>
        </p:txBody>
      </p:sp>
      <p:sp>
        <p:nvSpPr>
          <p:cNvPr id="3" name="Content Placeholder 2">
            <a:extLst>
              <a:ext uri="{FF2B5EF4-FFF2-40B4-BE49-F238E27FC236}">
                <a16:creationId xmlns:a16="http://schemas.microsoft.com/office/drawing/2014/main" id="{36015EEC-D2C3-4ADD-A518-C9B5B47B4034}"/>
              </a:ext>
            </a:extLst>
          </p:cNvPr>
          <p:cNvSpPr>
            <a:spLocks noGrp="1"/>
          </p:cNvSpPr>
          <p:nvPr>
            <p:ph idx="1"/>
          </p:nvPr>
        </p:nvSpPr>
        <p:spPr>
          <a:xfrm>
            <a:off x="425570" y="1417638"/>
            <a:ext cx="4191000" cy="2697162"/>
          </a:xfrm>
        </p:spPr>
        <p:txBody>
          <a:bodyPr>
            <a:normAutofit fontScale="70000" lnSpcReduction="20000"/>
          </a:bodyPr>
          <a:lstStyle/>
          <a:p>
            <a:r>
              <a:rPr lang="en-US" dirty="0"/>
              <a:t>Power plants</a:t>
            </a:r>
          </a:p>
          <a:p>
            <a:r>
              <a:rPr lang="en-US" dirty="0"/>
              <a:t>Transmission lines </a:t>
            </a:r>
          </a:p>
          <a:p>
            <a:r>
              <a:rPr lang="en-US" dirty="0"/>
              <a:t>Transformers</a:t>
            </a:r>
          </a:p>
          <a:p>
            <a:r>
              <a:rPr lang="en-US" dirty="0"/>
              <a:t>Distribution /delivery lines</a:t>
            </a:r>
          </a:p>
          <a:p>
            <a:r>
              <a:rPr lang="en-US" dirty="0"/>
              <a:t>Electrical service panels, breakers</a:t>
            </a:r>
          </a:p>
          <a:p>
            <a:r>
              <a:rPr lang="en-US" dirty="0"/>
              <a:t>Conduits and wiring</a:t>
            </a:r>
          </a:p>
          <a:p>
            <a:r>
              <a:rPr lang="en-US" dirty="0"/>
              <a:t>EV Supply Equipment (EVSE)</a:t>
            </a:r>
          </a:p>
          <a:p>
            <a:endParaRPr lang="en-US" dirty="0"/>
          </a:p>
          <a:p>
            <a:endParaRPr lang="en-US" dirty="0"/>
          </a:p>
        </p:txBody>
      </p:sp>
      <p:pic>
        <p:nvPicPr>
          <p:cNvPr id="4" name="Picture 6" descr="A flow diagram of power generation, transmission, and distribution from the power plant to residential houses. ">
            <a:extLst>
              <a:ext uri="{FF2B5EF4-FFF2-40B4-BE49-F238E27FC236}">
                <a16:creationId xmlns:a16="http://schemas.microsoft.com/office/drawing/2014/main" id="{B9B2A074-0D71-4FC1-A0A9-B8EF85BF4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4191000" cy="2092200"/>
          </a:xfrm>
          <a:prstGeom prst="rect">
            <a:avLst/>
          </a:prstGeom>
          <a:noFill/>
          <a:extLst>
            <a:ext uri="{909E8E84-426E-40DD-AFC4-6F175D3DCCD1}">
              <a14:hiddenFill xmlns:a14="http://schemas.microsoft.com/office/drawing/2010/main">
                <a:solidFill>
                  <a:srgbClr val="FFFFFF"/>
                </a:solidFill>
              </a14:hiddenFill>
            </a:ext>
          </a:extLst>
        </p:spPr>
      </p:pic>
      <p:sp>
        <p:nvSpPr>
          <p:cNvPr id="5" name="Callout: Bent Line 4">
            <a:extLst>
              <a:ext uri="{FF2B5EF4-FFF2-40B4-BE49-F238E27FC236}">
                <a16:creationId xmlns:a16="http://schemas.microsoft.com/office/drawing/2014/main" id="{34631025-1483-4E30-97C1-DD6167EBEFB7}"/>
              </a:ext>
            </a:extLst>
          </p:cNvPr>
          <p:cNvSpPr/>
          <p:nvPr/>
        </p:nvSpPr>
        <p:spPr>
          <a:xfrm>
            <a:off x="5715000" y="4495800"/>
            <a:ext cx="2895600" cy="1143000"/>
          </a:xfrm>
          <a:prstGeom prst="borderCallout2">
            <a:avLst>
              <a:gd name="adj1" fmla="val 2356"/>
              <a:gd name="adj2" fmla="val 101987"/>
              <a:gd name="adj3" fmla="val -62284"/>
              <a:gd name="adj4" fmla="val 114367"/>
              <a:gd name="adj5" fmla="val -106420"/>
              <a:gd name="adj6" fmla="val 91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 Charging</a:t>
            </a:r>
          </a:p>
          <a:p>
            <a:pPr algn="ctr"/>
            <a:r>
              <a:rPr lang="en-US" dirty="0"/>
              <a:t>Level 2 – typically &lt;10kW</a:t>
            </a:r>
          </a:p>
          <a:p>
            <a:pPr algn="ctr"/>
            <a:r>
              <a:rPr lang="en-US" dirty="0"/>
              <a:t>Level 3 can be up to 150 kW</a:t>
            </a:r>
          </a:p>
        </p:txBody>
      </p:sp>
      <p:sp>
        <p:nvSpPr>
          <p:cNvPr id="6" name="Content Placeholder 2">
            <a:extLst>
              <a:ext uri="{FF2B5EF4-FFF2-40B4-BE49-F238E27FC236}">
                <a16:creationId xmlns:a16="http://schemas.microsoft.com/office/drawing/2014/main" id="{A26D36BC-17E9-416D-8E4B-2A37F76D353E}"/>
              </a:ext>
            </a:extLst>
          </p:cNvPr>
          <p:cNvSpPr txBox="1">
            <a:spLocks/>
          </p:cNvSpPr>
          <p:nvPr/>
        </p:nvSpPr>
        <p:spPr>
          <a:xfrm>
            <a:off x="425570" y="4327554"/>
            <a:ext cx="5052204" cy="188041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Local energy capacities (typ.)</a:t>
            </a:r>
          </a:p>
          <a:p>
            <a:pPr lvl="1"/>
            <a:r>
              <a:rPr lang="en-US" dirty="0"/>
              <a:t>Homes – 10 to 50 kW</a:t>
            </a:r>
          </a:p>
          <a:p>
            <a:pPr lvl="1"/>
            <a:r>
              <a:rPr lang="en-US" dirty="0"/>
              <a:t>Commercial Businesses – 50 to 500 kW</a:t>
            </a:r>
          </a:p>
          <a:p>
            <a:pPr lvl="1"/>
            <a:r>
              <a:rPr lang="en-US" dirty="0"/>
              <a:t>Industrial Businesses – 100 to 5000</a:t>
            </a:r>
            <a:r>
              <a:rPr lang="en-US" baseline="30000" dirty="0"/>
              <a:t>+ </a:t>
            </a:r>
            <a:r>
              <a:rPr lang="en-US" dirty="0"/>
              <a:t>kW</a:t>
            </a:r>
          </a:p>
          <a:p>
            <a:endParaRPr lang="en-US" dirty="0"/>
          </a:p>
          <a:p>
            <a:endParaRPr lang="en-US" dirty="0"/>
          </a:p>
        </p:txBody>
      </p:sp>
    </p:spTree>
    <p:extLst>
      <p:ext uri="{BB962C8B-B14F-4D97-AF65-F5344CB8AC3E}">
        <p14:creationId xmlns:p14="http://schemas.microsoft.com/office/powerpoint/2010/main" val="297278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501A-7A5A-4D33-9245-003914D9DF3A}"/>
              </a:ext>
            </a:extLst>
          </p:cNvPr>
          <p:cNvSpPr>
            <a:spLocks noGrp="1"/>
          </p:cNvSpPr>
          <p:nvPr>
            <p:ph type="title"/>
          </p:nvPr>
        </p:nvSpPr>
        <p:spPr/>
        <p:txBody>
          <a:bodyPr/>
          <a:lstStyle/>
          <a:p>
            <a:r>
              <a:rPr lang="en-US" dirty="0"/>
              <a:t>Evolution of EV Power</a:t>
            </a:r>
          </a:p>
        </p:txBody>
      </p:sp>
      <p:sp>
        <p:nvSpPr>
          <p:cNvPr id="3" name="Content Placeholder 2">
            <a:extLst>
              <a:ext uri="{FF2B5EF4-FFF2-40B4-BE49-F238E27FC236}">
                <a16:creationId xmlns:a16="http://schemas.microsoft.com/office/drawing/2014/main" id="{9CD2CD1A-7E7C-4F11-9CF1-E9AD3C597574}"/>
              </a:ext>
            </a:extLst>
          </p:cNvPr>
          <p:cNvSpPr>
            <a:spLocks noGrp="1"/>
          </p:cNvSpPr>
          <p:nvPr>
            <p:ph idx="1"/>
          </p:nvPr>
        </p:nvSpPr>
        <p:spPr>
          <a:xfrm>
            <a:off x="381000" y="1417638"/>
            <a:ext cx="8229600" cy="4648200"/>
          </a:xfrm>
        </p:spPr>
        <p:txBody>
          <a:bodyPr>
            <a:normAutofit fontScale="85000" lnSpcReduction="20000"/>
          </a:bodyPr>
          <a:lstStyle/>
          <a:p>
            <a:r>
              <a:rPr lang="en-US" b="1" dirty="0">
                <a:solidFill>
                  <a:srgbClr val="0000FF"/>
                </a:solidFill>
              </a:rPr>
              <a:t>Current</a:t>
            </a:r>
            <a:r>
              <a:rPr lang="en-US" dirty="0"/>
              <a:t>: Mainly use </a:t>
            </a:r>
            <a:r>
              <a:rPr lang="en-US" b="1" i="1" dirty="0"/>
              <a:t>existing capacity </a:t>
            </a:r>
            <a:r>
              <a:rPr lang="en-US" dirty="0"/>
              <a:t>of facility (e.g. spare circuit breakers) </a:t>
            </a:r>
          </a:p>
          <a:p>
            <a:r>
              <a:rPr lang="en-US" b="1" dirty="0">
                <a:solidFill>
                  <a:srgbClr val="0000FF"/>
                </a:solidFill>
              </a:rPr>
              <a:t>Sometimes</a:t>
            </a:r>
            <a:r>
              <a:rPr lang="en-US" dirty="0"/>
              <a:t>: need to </a:t>
            </a:r>
            <a:r>
              <a:rPr lang="en-US" b="1" i="1" dirty="0"/>
              <a:t>transform power </a:t>
            </a:r>
            <a:r>
              <a:rPr lang="en-US" dirty="0"/>
              <a:t>within facility or </a:t>
            </a:r>
            <a:r>
              <a:rPr lang="en-US" b="1" i="1" dirty="0"/>
              <a:t>add capacity </a:t>
            </a:r>
            <a:r>
              <a:rPr lang="en-US" dirty="0"/>
              <a:t>into facility</a:t>
            </a:r>
          </a:p>
          <a:p>
            <a:r>
              <a:rPr lang="en-US" b="1" dirty="0">
                <a:solidFill>
                  <a:srgbClr val="0000FF"/>
                </a:solidFill>
              </a:rPr>
              <a:t>Coming</a:t>
            </a:r>
            <a:r>
              <a:rPr lang="en-US" dirty="0"/>
              <a:t>: </a:t>
            </a:r>
          </a:p>
          <a:p>
            <a:pPr lvl="1"/>
            <a:r>
              <a:rPr lang="en-US" b="1" i="1" dirty="0"/>
              <a:t>Add more utility local high voltage </a:t>
            </a:r>
            <a:r>
              <a:rPr lang="en-US" b="1" i="1" u="sng" dirty="0"/>
              <a:t>power lines</a:t>
            </a:r>
            <a:r>
              <a:rPr lang="en-US" u="sng" dirty="0"/>
              <a:t> </a:t>
            </a:r>
            <a:r>
              <a:rPr lang="en-US" dirty="0"/>
              <a:t>and supporting infrastructure, based on demand: at specific sites  </a:t>
            </a:r>
          </a:p>
          <a:p>
            <a:pPr lvl="1"/>
            <a:r>
              <a:rPr lang="en-US" b="1" i="1" dirty="0"/>
              <a:t>Add more central and /or distributed </a:t>
            </a:r>
            <a:r>
              <a:rPr lang="en-US" b="1" i="1" u="sng" dirty="0"/>
              <a:t>generation</a:t>
            </a:r>
            <a:r>
              <a:rPr lang="en-US" b="1" i="1" dirty="0"/>
              <a:t> capacity (renewable, micro power plants)</a:t>
            </a:r>
            <a:endParaRPr lang="en-US" dirty="0"/>
          </a:p>
          <a:p>
            <a:pPr lvl="1"/>
            <a:r>
              <a:rPr lang="en-US" dirty="0"/>
              <a:t>Smarter energy management – demand / time of use management, energy storage</a:t>
            </a:r>
          </a:p>
          <a:p>
            <a:pPr lvl="1"/>
            <a:r>
              <a:rPr lang="en-US" dirty="0"/>
              <a:t>Grid tied EV batteries- helps manage power assets</a:t>
            </a:r>
          </a:p>
        </p:txBody>
      </p:sp>
    </p:spTree>
    <p:extLst>
      <p:ext uri="{BB962C8B-B14F-4D97-AF65-F5344CB8AC3E}">
        <p14:creationId xmlns:p14="http://schemas.microsoft.com/office/powerpoint/2010/main" val="181079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2C2B-C904-4123-AB07-499AD337B4B2}"/>
              </a:ext>
            </a:extLst>
          </p:cNvPr>
          <p:cNvSpPr>
            <a:spLocks noGrp="1"/>
          </p:cNvSpPr>
          <p:nvPr>
            <p:ph type="title"/>
          </p:nvPr>
        </p:nvSpPr>
        <p:spPr/>
        <p:txBody>
          <a:bodyPr/>
          <a:lstStyle/>
          <a:p>
            <a:r>
              <a:rPr lang="en-US" dirty="0"/>
              <a:t>Illinois: How much power for EVs?</a:t>
            </a:r>
          </a:p>
        </p:txBody>
      </p:sp>
      <p:sp>
        <p:nvSpPr>
          <p:cNvPr id="3" name="Content Placeholder 2">
            <a:extLst>
              <a:ext uri="{FF2B5EF4-FFF2-40B4-BE49-F238E27FC236}">
                <a16:creationId xmlns:a16="http://schemas.microsoft.com/office/drawing/2014/main" id="{2FE6AC19-49D6-4424-9951-328CB5F2CD2D}"/>
              </a:ext>
            </a:extLst>
          </p:cNvPr>
          <p:cNvSpPr>
            <a:spLocks noGrp="1"/>
          </p:cNvSpPr>
          <p:nvPr>
            <p:ph idx="1"/>
          </p:nvPr>
        </p:nvSpPr>
        <p:spPr>
          <a:xfrm>
            <a:off x="533400" y="1400911"/>
            <a:ext cx="8458200" cy="4771290"/>
          </a:xfrm>
        </p:spPr>
        <p:txBody>
          <a:bodyPr>
            <a:normAutofit fontScale="77500" lnSpcReduction="20000"/>
          </a:bodyPr>
          <a:lstStyle/>
          <a:p>
            <a:r>
              <a:rPr lang="en-US" dirty="0"/>
              <a:t>If 10% vehicles are electric:</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Challenges: </a:t>
            </a:r>
          </a:p>
          <a:p>
            <a:pPr lvl="1"/>
            <a:r>
              <a:rPr lang="en-US" dirty="0"/>
              <a:t>Local capacities, distributed solutions </a:t>
            </a:r>
          </a:p>
          <a:p>
            <a:pPr lvl="1"/>
            <a:r>
              <a:rPr lang="en-US" dirty="0"/>
              <a:t>Leveraging new technologies to optimize</a:t>
            </a:r>
          </a:p>
        </p:txBody>
      </p:sp>
      <p:pic>
        <p:nvPicPr>
          <p:cNvPr id="6" name="Picture 5">
            <a:extLst>
              <a:ext uri="{FF2B5EF4-FFF2-40B4-BE49-F238E27FC236}">
                <a16:creationId xmlns:a16="http://schemas.microsoft.com/office/drawing/2014/main" id="{29031646-F2B0-4AFA-A46A-3FD3E74A1CE2}"/>
              </a:ext>
            </a:extLst>
          </p:cNvPr>
          <p:cNvPicPr>
            <a:picLocks noChangeAspect="1"/>
          </p:cNvPicPr>
          <p:nvPr/>
        </p:nvPicPr>
        <p:blipFill>
          <a:blip r:embed="rId2"/>
          <a:stretch>
            <a:fillRect/>
          </a:stretch>
        </p:blipFill>
        <p:spPr>
          <a:xfrm>
            <a:off x="914400" y="1752600"/>
            <a:ext cx="7086600" cy="2868724"/>
          </a:xfrm>
          <a:prstGeom prst="rect">
            <a:avLst/>
          </a:prstGeom>
        </p:spPr>
      </p:pic>
      <p:sp>
        <p:nvSpPr>
          <p:cNvPr id="9" name="TextBox 8">
            <a:extLst>
              <a:ext uri="{FF2B5EF4-FFF2-40B4-BE49-F238E27FC236}">
                <a16:creationId xmlns:a16="http://schemas.microsoft.com/office/drawing/2014/main" id="{773D036B-C7FB-4E72-BD1C-402952B17236}"/>
              </a:ext>
            </a:extLst>
          </p:cNvPr>
          <p:cNvSpPr txBox="1"/>
          <p:nvPr/>
        </p:nvSpPr>
        <p:spPr>
          <a:xfrm>
            <a:off x="5562600" y="4191000"/>
            <a:ext cx="1981200" cy="338554"/>
          </a:xfrm>
          <a:prstGeom prst="rect">
            <a:avLst/>
          </a:prstGeom>
          <a:noFill/>
        </p:spPr>
        <p:txBody>
          <a:bodyPr wrap="square" rtlCol="0">
            <a:spAutoFit/>
          </a:bodyPr>
          <a:lstStyle/>
          <a:p>
            <a:pPr algn="ctr"/>
            <a:r>
              <a:rPr lang="en-US" sz="1600" dirty="0"/>
              <a:t>Source: US EIA</a:t>
            </a:r>
          </a:p>
        </p:txBody>
      </p:sp>
    </p:spTree>
    <p:extLst>
      <p:ext uri="{BB962C8B-B14F-4D97-AF65-F5344CB8AC3E}">
        <p14:creationId xmlns:p14="http://schemas.microsoft.com/office/powerpoint/2010/main" val="41882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
            <a:ext cx="5653278" cy="6858002"/>
          </a:xfrm>
          <a:prstGeom prst="rect">
            <a:avLst/>
          </a:prstGeom>
          <a:solidFill>
            <a:srgbClr val="285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92215" y="1306071"/>
            <a:ext cx="4108784" cy="4027929"/>
          </a:xfrm>
        </p:spPr>
        <p:txBody>
          <a:bodyPr>
            <a:normAutofit fontScale="90000"/>
          </a:bodyPr>
          <a:lstStyle/>
          <a:p>
            <a:pPr algn="l">
              <a:lnSpc>
                <a:spcPct val="90000"/>
              </a:lnSpc>
            </a:pPr>
            <a:r>
              <a:rPr lang="en-US" sz="2400" dirty="0">
                <a:solidFill>
                  <a:srgbClr val="FFFFFF"/>
                </a:solidFill>
              </a:rPr>
              <a:t>THANK YOU!</a:t>
            </a: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r>
              <a:rPr lang="en-US" sz="2400" dirty="0">
                <a:solidFill>
                  <a:srgbClr val="FFFFFF"/>
                </a:solidFill>
              </a:rPr>
              <a:t>Tim Milburn	</a:t>
            </a:r>
            <a:br>
              <a:rPr lang="en-US" sz="2400" dirty="0">
                <a:solidFill>
                  <a:srgbClr val="FFFFFF"/>
                </a:solidFill>
              </a:rPr>
            </a:br>
            <a:r>
              <a:rPr lang="en-US" sz="2400" dirty="0">
                <a:solidFill>
                  <a:srgbClr val="FFFFFF"/>
                </a:solidFill>
              </a:rPr>
              <a:t>847-823-9205</a:t>
            </a:r>
            <a:br>
              <a:rPr lang="en-US" sz="2400" dirty="0">
                <a:solidFill>
                  <a:srgbClr val="FFFFFF"/>
                </a:solidFill>
              </a:rPr>
            </a:br>
            <a:r>
              <a:rPr lang="en-US" sz="2400" dirty="0">
                <a:solidFill>
                  <a:srgbClr val="FFFFFF"/>
                </a:solidFill>
              </a:rPr>
              <a:t>tim.milburn@greenways2go.com</a:t>
            </a:r>
            <a:br>
              <a:rPr lang="en-US" sz="2400" dirty="0">
                <a:solidFill>
                  <a:srgbClr val="FFFFFF"/>
                </a:solidFill>
              </a:rPr>
            </a:br>
            <a:r>
              <a:rPr lang="en-US" sz="2400" dirty="0">
                <a:solidFill>
                  <a:srgbClr val="FFFFFF"/>
                </a:solidFill>
              </a:rPr>
              <a:t>www.greenways2go.com</a:t>
            </a:r>
            <a:br>
              <a:rPr lang="en-US" sz="2400" b="1" dirty="0">
                <a:ln w="17780" cmpd="sng">
                  <a:solidFill>
                    <a:srgbClr val="FFFFFF"/>
                  </a:solidFill>
                  <a:prstDash val="solid"/>
                  <a:miter lim="800000"/>
                </a:ln>
                <a:solidFill>
                  <a:srgbClr val="FFFFFF"/>
                </a:solidFill>
                <a:effectLst>
                  <a:outerShdw blurRad="50800" algn="tl" rotWithShape="0">
                    <a:srgbClr val="000000"/>
                  </a:outerShdw>
                </a:effectLst>
              </a:rPr>
            </a:br>
            <a:endParaRPr lang="en-US" sz="2400" b="1" dirty="0">
              <a:ln w="17780" cmpd="sng">
                <a:solidFill>
                  <a:srgbClr val="FFFFFF"/>
                </a:solidFill>
                <a:prstDash val="solid"/>
                <a:miter lim="800000"/>
              </a:ln>
              <a:solidFill>
                <a:srgbClr val="FFFFFF"/>
              </a:solidFill>
              <a:effectLst>
                <a:outerShdw blurRad="50800" algn="tl" rotWithShape="0">
                  <a:srgbClr val="000000"/>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37638"/>
            <a:ext cx="2474129" cy="391361"/>
          </a:xfrm>
          <a:prstGeom prst="rect">
            <a:avLst/>
          </a:prstGeom>
        </p:spPr>
      </p:pic>
    </p:spTree>
    <p:extLst>
      <p:ext uri="{BB962C8B-B14F-4D97-AF65-F5344CB8AC3E}">
        <p14:creationId xmlns:p14="http://schemas.microsoft.com/office/powerpoint/2010/main" val="383969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14"/>
            <a:ext cx="8229600" cy="1255713"/>
          </a:xfrm>
        </p:spPr>
        <p:txBody>
          <a:bodyPr/>
          <a:lstStyle/>
          <a:p>
            <a:r>
              <a:rPr lang="en-US" sz="3600"/>
              <a:t>PEV Terminology: Vehicle Choices</a:t>
            </a:r>
            <a:endParaRPr lang="en-US" sz="3600" dirty="0"/>
          </a:p>
        </p:txBody>
      </p:sp>
      <p:sp>
        <p:nvSpPr>
          <p:cNvPr id="3" name="Content Placeholder 2"/>
          <p:cNvSpPr>
            <a:spLocks noGrp="1"/>
          </p:cNvSpPr>
          <p:nvPr>
            <p:ph idx="1"/>
          </p:nvPr>
        </p:nvSpPr>
        <p:spPr>
          <a:xfrm>
            <a:off x="457199" y="1391527"/>
            <a:ext cx="5925795" cy="4964823"/>
          </a:xfrm>
        </p:spPr>
        <p:txBody>
          <a:bodyPr>
            <a:normAutofit fontScale="62500" lnSpcReduction="20000"/>
          </a:bodyPr>
          <a:lstStyle/>
          <a:p>
            <a:r>
              <a:rPr lang="en-US" dirty="0"/>
              <a:t>Plug-in Electric Vehicles (PEV)</a:t>
            </a:r>
          </a:p>
          <a:p>
            <a:pPr lvl="1"/>
            <a:r>
              <a:rPr lang="en-US" dirty="0">
                <a:solidFill>
                  <a:srgbClr val="0000FF"/>
                </a:solidFill>
              </a:rPr>
              <a:t>Plug-in Hybrid Electric Vehicle (PHEV) </a:t>
            </a:r>
            <a:r>
              <a:rPr lang="en-US" dirty="0"/>
              <a:t>aka Extended Range Electric Vehicles (</a:t>
            </a:r>
            <a:r>
              <a:rPr lang="en-US" dirty="0">
                <a:solidFill>
                  <a:srgbClr val="0000FF"/>
                </a:solidFill>
              </a:rPr>
              <a:t>EREV</a:t>
            </a:r>
            <a:r>
              <a:rPr lang="en-US" dirty="0"/>
              <a:t>)</a:t>
            </a:r>
          </a:p>
          <a:p>
            <a:pPr lvl="2"/>
            <a:r>
              <a:rPr lang="en-US" dirty="0"/>
              <a:t>Can run on electricity or internal combustion engine (ICE)</a:t>
            </a:r>
          </a:p>
          <a:p>
            <a:pPr lvl="2"/>
            <a:r>
              <a:rPr lang="en-US" dirty="0"/>
              <a:t>Primary power source is electricity</a:t>
            </a:r>
          </a:p>
          <a:p>
            <a:pPr lvl="2"/>
            <a:r>
              <a:rPr lang="en-US" dirty="0"/>
              <a:t>Internal combustion engine automatically </a:t>
            </a:r>
            <a:br>
              <a:rPr lang="en-US" dirty="0"/>
            </a:br>
            <a:r>
              <a:rPr lang="en-US" dirty="0"/>
              <a:t>engages when battery runs low</a:t>
            </a:r>
          </a:p>
          <a:p>
            <a:pPr lvl="2"/>
            <a:r>
              <a:rPr lang="en-US" dirty="0"/>
              <a:t>Zero tailpipe emissions when running on battery only</a:t>
            </a:r>
          </a:p>
          <a:p>
            <a:pPr lvl="2"/>
            <a:r>
              <a:rPr lang="en-US" dirty="0"/>
              <a:t>ICE feature alleviates range anxiety</a:t>
            </a:r>
          </a:p>
          <a:p>
            <a:pPr lvl="1"/>
            <a:r>
              <a:rPr lang="en-US" dirty="0">
                <a:solidFill>
                  <a:srgbClr val="0000FF"/>
                </a:solidFill>
              </a:rPr>
              <a:t>All Electric Vehicle (AEV)</a:t>
            </a:r>
            <a:r>
              <a:rPr lang="en-US" dirty="0"/>
              <a:t> </a:t>
            </a:r>
            <a:br>
              <a:rPr lang="en-US" dirty="0"/>
            </a:br>
            <a:r>
              <a:rPr lang="en-US" dirty="0"/>
              <a:t>aka Battery Electric Vehicles (</a:t>
            </a:r>
            <a:r>
              <a:rPr lang="en-US" dirty="0">
                <a:solidFill>
                  <a:srgbClr val="0000FF"/>
                </a:solidFill>
              </a:rPr>
              <a:t>BEV</a:t>
            </a:r>
            <a:r>
              <a:rPr lang="en-US" dirty="0"/>
              <a:t>)</a:t>
            </a:r>
            <a:endParaRPr lang="en-US" dirty="0">
              <a:solidFill>
                <a:srgbClr val="0000FF"/>
              </a:solidFill>
            </a:endParaRPr>
          </a:p>
          <a:p>
            <a:pPr lvl="2"/>
            <a:r>
              <a:rPr lang="en-US" dirty="0"/>
              <a:t>100% electric battery powered</a:t>
            </a:r>
          </a:p>
          <a:p>
            <a:pPr lvl="2"/>
            <a:r>
              <a:rPr lang="en-US" dirty="0"/>
              <a:t>Range limited (Leaf:150/Bolt:240/Tesla:310)</a:t>
            </a:r>
          </a:p>
          <a:p>
            <a:pPr lvl="3"/>
            <a:r>
              <a:rPr lang="en-US" dirty="0"/>
              <a:t>Constrained by battery</a:t>
            </a:r>
          </a:p>
          <a:p>
            <a:pPr lvl="2"/>
            <a:r>
              <a:rPr lang="en-US" dirty="0"/>
              <a:t>Zero tailpipe emissions</a:t>
            </a:r>
          </a:p>
          <a:p>
            <a:pPr lvl="2"/>
            <a:r>
              <a:rPr lang="en-US" dirty="0"/>
              <a:t>Quiet</a:t>
            </a:r>
          </a:p>
          <a:p>
            <a:pPr lvl="2"/>
            <a:r>
              <a:rPr lang="en-US" dirty="0"/>
              <a:t>Lower maintenance</a:t>
            </a:r>
          </a:p>
          <a:p>
            <a:pPr lvl="1"/>
            <a:r>
              <a:rPr lang="en-US" dirty="0"/>
              <a:t>PEVs Different from </a:t>
            </a:r>
            <a:r>
              <a:rPr lang="en-US" dirty="0">
                <a:solidFill>
                  <a:srgbClr val="0000FF"/>
                </a:solidFill>
              </a:rPr>
              <a:t>Hybrid Electric Vehicles (HEVs) </a:t>
            </a:r>
          </a:p>
          <a:p>
            <a:pPr lvl="2"/>
            <a:r>
              <a:rPr lang="en-US" dirty="0"/>
              <a:t>Petroleum primary with electric assist for efficiency</a:t>
            </a:r>
          </a:p>
        </p:txBody>
      </p:sp>
      <p:pic>
        <p:nvPicPr>
          <p:cNvPr id="7" name="Picture 6">
            <a:extLst>
              <a:ext uri="{FF2B5EF4-FFF2-40B4-BE49-F238E27FC236}">
                <a16:creationId xmlns:a16="http://schemas.microsoft.com/office/drawing/2014/main" id="{124FE979-0CE5-494C-97A0-3777237CC599}"/>
              </a:ext>
            </a:extLst>
          </p:cNvPr>
          <p:cNvPicPr>
            <a:picLocks noChangeAspect="1"/>
          </p:cNvPicPr>
          <p:nvPr/>
        </p:nvPicPr>
        <p:blipFill rotWithShape="1">
          <a:blip r:embed="rId3"/>
          <a:srcRect t="7886" b="11561"/>
          <a:stretch/>
        </p:blipFill>
        <p:spPr>
          <a:xfrm>
            <a:off x="6500658" y="3579769"/>
            <a:ext cx="2347773" cy="1258516"/>
          </a:xfrm>
          <a:prstGeom prst="rect">
            <a:avLst/>
          </a:prstGeom>
        </p:spPr>
      </p:pic>
      <p:pic>
        <p:nvPicPr>
          <p:cNvPr id="13314" name="Picture 2" descr="Image result for chevy bolt">
            <a:extLst>
              <a:ext uri="{FF2B5EF4-FFF2-40B4-BE49-F238E27FC236}">
                <a16:creationId xmlns:a16="http://schemas.microsoft.com/office/drawing/2014/main" id="{521AB695-09C3-437C-9F98-26409D9D1E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1" t="9407"/>
          <a:stretch/>
        </p:blipFill>
        <p:spPr bwMode="auto">
          <a:xfrm>
            <a:off x="6382995" y="4939843"/>
            <a:ext cx="2682192" cy="146411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phev">
            <a:extLst>
              <a:ext uri="{FF2B5EF4-FFF2-40B4-BE49-F238E27FC236}">
                <a16:creationId xmlns:a16="http://schemas.microsoft.com/office/drawing/2014/main" id="{8FF5F602-9CF5-46B5-A97A-AD504A268F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8669" y="1049883"/>
            <a:ext cx="2571750" cy="12585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8E56014-91C3-4761-91EF-E484C5BE2D86}"/>
              </a:ext>
            </a:extLst>
          </p:cNvPr>
          <p:cNvPicPr>
            <a:picLocks noChangeAspect="1"/>
          </p:cNvPicPr>
          <p:nvPr/>
        </p:nvPicPr>
        <p:blipFill>
          <a:blip r:embed="rId6"/>
          <a:stretch>
            <a:fillRect/>
          </a:stretch>
        </p:blipFill>
        <p:spPr>
          <a:xfrm>
            <a:off x="6517591" y="2271710"/>
            <a:ext cx="2413001" cy="1206501"/>
          </a:xfrm>
          <a:prstGeom prst="rect">
            <a:avLst/>
          </a:prstGeom>
        </p:spPr>
      </p:pic>
    </p:spTree>
    <p:extLst>
      <p:ext uri="{BB962C8B-B14F-4D97-AF65-F5344CB8AC3E}">
        <p14:creationId xmlns:p14="http://schemas.microsoft.com/office/powerpoint/2010/main" val="382348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9C69-0AE4-4430-B54B-8D28ABC0201E}"/>
              </a:ext>
            </a:extLst>
          </p:cNvPr>
          <p:cNvSpPr>
            <a:spLocks noGrp="1"/>
          </p:cNvSpPr>
          <p:nvPr>
            <p:ph type="title"/>
          </p:nvPr>
        </p:nvSpPr>
        <p:spPr/>
        <p:txBody>
          <a:bodyPr/>
          <a:lstStyle/>
          <a:p>
            <a:r>
              <a:rPr lang="en-US" dirty="0"/>
              <a:t>Municipal PEVs: 2018</a:t>
            </a:r>
          </a:p>
        </p:txBody>
      </p:sp>
      <p:pic>
        <p:nvPicPr>
          <p:cNvPr id="2052" name="Picture 4" descr="https://upload.wikimedia.org/wikipedia/commons/7/73/MotivPowerSystems_powered_ERV_for_the_City_of_Chicago.jpg">
            <a:extLst>
              <a:ext uri="{FF2B5EF4-FFF2-40B4-BE49-F238E27FC236}">
                <a16:creationId xmlns:a16="http://schemas.microsoft.com/office/drawing/2014/main" id="{987E7C3C-EABA-4C33-B3E3-298CC27DC4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107" y="2495568"/>
            <a:ext cx="1485900" cy="9899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lectric buses">
            <a:extLst>
              <a:ext uri="{FF2B5EF4-FFF2-40B4-BE49-F238E27FC236}">
                <a16:creationId xmlns:a16="http://schemas.microsoft.com/office/drawing/2014/main" id="{CDF511D6-2F75-4B16-BF45-0D6F9600C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064" y="5035421"/>
            <a:ext cx="2686050" cy="97477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B6A8FCDC-69EE-44CA-8D7F-C9B50B4FED70}"/>
              </a:ext>
            </a:extLst>
          </p:cNvPr>
          <p:cNvSpPr txBox="1">
            <a:spLocks/>
          </p:cNvSpPr>
          <p:nvPr/>
        </p:nvSpPr>
        <p:spPr>
          <a:xfrm>
            <a:off x="231635" y="1467969"/>
            <a:ext cx="6566093" cy="287543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Passenger EV Models: 26 PHEVs and 17 AEVs – w/ rebates, some are cost competitive with Internal Combustion Engine Vehicles (ICEVs)</a:t>
            </a:r>
          </a:p>
          <a:p>
            <a:r>
              <a:rPr lang="en-US" dirty="0"/>
              <a:t>SUVs/Vans – 4 PHEVs (&lt;33 e-miles), 3 Tesla X models</a:t>
            </a:r>
          </a:p>
          <a:p>
            <a:r>
              <a:rPr lang="en-US" dirty="0"/>
              <a:t>Small, Medium and Large Trucks</a:t>
            </a:r>
          </a:p>
          <a:p>
            <a:pPr lvl="1"/>
            <a:r>
              <a:rPr lang="en-US" dirty="0"/>
              <a:t>Several models available from Class 1 to 8</a:t>
            </a:r>
          </a:p>
          <a:p>
            <a:pPr lvl="1"/>
            <a:r>
              <a:rPr lang="en-US" dirty="0"/>
              <a:t>Combination of PHEVs and AEVs</a:t>
            </a:r>
          </a:p>
          <a:p>
            <a:pPr lvl="1"/>
            <a:r>
              <a:rPr lang="en-US" dirty="0"/>
              <a:t>Most OEMs actively developing solutions</a:t>
            </a:r>
          </a:p>
          <a:p>
            <a:pPr lvl="1"/>
            <a:r>
              <a:rPr lang="en-US" dirty="0"/>
              <a:t>Challenges with cost, range, payload, charge times, operational flexibility</a:t>
            </a:r>
          </a:p>
          <a:p>
            <a:pPr lvl="1"/>
            <a:endParaRPr lang="en-US" dirty="0"/>
          </a:p>
          <a:p>
            <a:pPr lvl="1"/>
            <a:endParaRPr lang="en-US" dirty="0"/>
          </a:p>
        </p:txBody>
      </p:sp>
      <p:sp>
        <p:nvSpPr>
          <p:cNvPr id="10" name="Content Placeholder 2">
            <a:extLst>
              <a:ext uri="{FF2B5EF4-FFF2-40B4-BE49-F238E27FC236}">
                <a16:creationId xmlns:a16="http://schemas.microsoft.com/office/drawing/2014/main" id="{E4285EA0-2FE0-48F1-A09A-FCBA72F4A30F}"/>
              </a:ext>
            </a:extLst>
          </p:cNvPr>
          <p:cNvSpPr>
            <a:spLocks noGrp="1"/>
          </p:cNvSpPr>
          <p:nvPr>
            <p:ph idx="1"/>
          </p:nvPr>
        </p:nvSpPr>
        <p:spPr>
          <a:xfrm>
            <a:off x="273957" y="4191000"/>
            <a:ext cx="5715000" cy="1524000"/>
          </a:xfrm>
        </p:spPr>
        <p:txBody>
          <a:bodyPr>
            <a:normAutofit fontScale="70000" lnSpcReduction="20000"/>
          </a:bodyPr>
          <a:lstStyle/>
          <a:p>
            <a:r>
              <a:rPr lang="en-US" dirty="0"/>
              <a:t>E-buses</a:t>
            </a:r>
          </a:p>
          <a:p>
            <a:pPr lvl="1"/>
            <a:r>
              <a:rPr lang="en-US" dirty="0"/>
              <a:t>Appealing for schools and public transit: better air quality, less noise</a:t>
            </a:r>
          </a:p>
          <a:p>
            <a:pPr lvl="1"/>
            <a:r>
              <a:rPr lang="en-US" dirty="0"/>
              <a:t>Operation based charging – versatility, on route &amp; dynamic charging, range planning</a:t>
            </a:r>
          </a:p>
          <a:p>
            <a:pPr lvl="1"/>
            <a:endParaRPr lang="en-US" dirty="0"/>
          </a:p>
          <a:p>
            <a:pPr lvl="1"/>
            <a:endParaRPr lang="en-US" dirty="0"/>
          </a:p>
          <a:p>
            <a:pPr lvl="1"/>
            <a:endParaRPr lang="en-US" dirty="0"/>
          </a:p>
        </p:txBody>
      </p:sp>
      <p:pic>
        <p:nvPicPr>
          <p:cNvPr id="3076" name="Picture 4" descr="e350">
            <a:extLst>
              <a:ext uri="{FF2B5EF4-FFF2-40B4-BE49-F238E27FC236}">
                <a16:creationId xmlns:a16="http://schemas.microsoft.com/office/drawing/2014/main" id="{BF6DF620-6A15-4F4D-A65D-AF488BE7F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728" y="1195358"/>
            <a:ext cx="2090737" cy="12544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D39560-BA45-4D79-B821-9925AFBF83F8}"/>
              </a:ext>
            </a:extLst>
          </p:cNvPr>
          <p:cNvPicPr>
            <a:picLocks noChangeAspect="1"/>
          </p:cNvPicPr>
          <p:nvPr/>
        </p:nvPicPr>
        <p:blipFill>
          <a:blip r:embed="rId6"/>
          <a:stretch>
            <a:fillRect/>
          </a:stretch>
        </p:blipFill>
        <p:spPr>
          <a:xfrm>
            <a:off x="6541407" y="3537637"/>
            <a:ext cx="2133600" cy="1035746"/>
          </a:xfrm>
          <a:prstGeom prst="rect">
            <a:avLst/>
          </a:prstGeom>
        </p:spPr>
      </p:pic>
    </p:spTree>
    <p:extLst>
      <p:ext uri="{BB962C8B-B14F-4D97-AF65-F5344CB8AC3E}">
        <p14:creationId xmlns:p14="http://schemas.microsoft.com/office/powerpoint/2010/main" val="388793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3B3C-5FE3-4D94-8ABB-30C9D9C5A8A7}"/>
              </a:ext>
            </a:extLst>
          </p:cNvPr>
          <p:cNvSpPr>
            <a:spLocks noGrp="1"/>
          </p:cNvSpPr>
          <p:nvPr>
            <p:ph type="title"/>
          </p:nvPr>
        </p:nvSpPr>
        <p:spPr/>
        <p:txBody>
          <a:bodyPr>
            <a:normAutofit/>
          </a:bodyPr>
          <a:lstStyle/>
          <a:p>
            <a:r>
              <a:rPr lang="en-US" dirty="0"/>
              <a:t>PEV Sales Forecasts</a:t>
            </a:r>
          </a:p>
        </p:txBody>
      </p:sp>
      <p:pic>
        <p:nvPicPr>
          <p:cNvPr id="2050" name="Picture 2" descr="bnef ev outlook 2017">
            <a:extLst>
              <a:ext uri="{FF2B5EF4-FFF2-40B4-BE49-F238E27FC236}">
                <a16:creationId xmlns:a16="http://schemas.microsoft.com/office/drawing/2014/main" id="{D2A98B77-977F-43A3-BE8F-2AAAF7F95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816" y="1352126"/>
            <a:ext cx="3609203" cy="2076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10DF71-1062-4335-920C-12A3D6FB00D5}"/>
              </a:ext>
            </a:extLst>
          </p:cNvPr>
          <p:cNvSpPr txBox="1"/>
          <p:nvPr/>
        </p:nvSpPr>
        <p:spPr>
          <a:xfrm>
            <a:off x="4551744" y="6130306"/>
            <a:ext cx="4343400" cy="461665"/>
          </a:xfrm>
          <a:prstGeom prst="rect">
            <a:avLst/>
          </a:prstGeom>
          <a:noFill/>
        </p:spPr>
        <p:txBody>
          <a:bodyPr wrap="square" rtlCol="0">
            <a:spAutoFit/>
          </a:bodyPr>
          <a:lstStyle/>
          <a:p>
            <a:r>
              <a:rPr lang="en-US" sz="1200" dirty="0"/>
              <a:t>Sources: Bloomberg New Energy Finance</a:t>
            </a:r>
          </a:p>
          <a:p>
            <a:r>
              <a:rPr lang="en-US" sz="1200" dirty="0"/>
              <a:t>Statistica.com</a:t>
            </a:r>
          </a:p>
        </p:txBody>
      </p:sp>
      <p:sp>
        <p:nvSpPr>
          <p:cNvPr id="6" name="Content Placeholder 2">
            <a:extLst>
              <a:ext uri="{FF2B5EF4-FFF2-40B4-BE49-F238E27FC236}">
                <a16:creationId xmlns:a16="http://schemas.microsoft.com/office/drawing/2014/main" id="{BD7501C5-A3E7-47A3-A64D-CC886B266693}"/>
              </a:ext>
            </a:extLst>
          </p:cNvPr>
          <p:cNvSpPr>
            <a:spLocks noGrp="1"/>
          </p:cNvSpPr>
          <p:nvPr>
            <p:ph idx="1"/>
          </p:nvPr>
        </p:nvSpPr>
        <p:spPr>
          <a:xfrm>
            <a:off x="201114" y="1524001"/>
            <a:ext cx="4314064" cy="3962400"/>
          </a:xfrm>
        </p:spPr>
        <p:txBody>
          <a:bodyPr>
            <a:normAutofit fontScale="92500" lnSpcReduction="10000"/>
          </a:bodyPr>
          <a:lstStyle/>
          <a:p>
            <a:r>
              <a:rPr lang="en-US" sz="2800" dirty="0"/>
              <a:t>250 MM total vehicles on the road globally (2017)</a:t>
            </a:r>
          </a:p>
          <a:p>
            <a:r>
              <a:rPr lang="en-US" sz="2800" dirty="0"/>
              <a:t>EVs</a:t>
            </a:r>
          </a:p>
          <a:p>
            <a:pPr lvl="1"/>
            <a:r>
              <a:rPr lang="en-US" sz="2400" dirty="0"/>
              <a:t>3.2 MM - Globally</a:t>
            </a:r>
          </a:p>
          <a:p>
            <a:pPr lvl="1"/>
            <a:r>
              <a:rPr lang="en-US" sz="2400" dirty="0"/>
              <a:t>750,000 - US</a:t>
            </a:r>
          </a:p>
          <a:p>
            <a:r>
              <a:rPr lang="en-US" sz="2800" dirty="0"/>
              <a:t>Several major cities, countries, automakers eliminating Internal Combustion Engine Vehicles (ICEVs) in next few years</a:t>
            </a:r>
          </a:p>
        </p:txBody>
      </p:sp>
      <p:pic>
        <p:nvPicPr>
          <p:cNvPr id="7" name="Picture 6">
            <a:extLst>
              <a:ext uri="{FF2B5EF4-FFF2-40B4-BE49-F238E27FC236}">
                <a16:creationId xmlns:a16="http://schemas.microsoft.com/office/drawing/2014/main" id="{6AC41CE0-708B-49EA-97C6-45C3213F4C05}"/>
              </a:ext>
            </a:extLst>
          </p:cNvPr>
          <p:cNvPicPr>
            <a:picLocks noChangeAspect="1"/>
          </p:cNvPicPr>
          <p:nvPr/>
        </p:nvPicPr>
        <p:blipFill>
          <a:blip r:embed="rId4"/>
          <a:stretch>
            <a:fillRect/>
          </a:stretch>
        </p:blipFill>
        <p:spPr>
          <a:xfrm>
            <a:off x="4628823" y="3499697"/>
            <a:ext cx="3587187" cy="2550266"/>
          </a:xfrm>
          <a:prstGeom prst="rect">
            <a:avLst/>
          </a:prstGeom>
          <a:noFill/>
          <a:ln>
            <a:solidFill>
              <a:schemeClr val="tx1"/>
            </a:solidFill>
          </a:ln>
        </p:spPr>
      </p:pic>
      <p:sp>
        <p:nvSpPr>
          <p:cNvPr id="3" name="TextBox 2">
            <a:extLst>
              <a:ext uri="{FF2B5EF4-FFF2-40B4-BE49-F238E27FC236}">
                <a16:creationId xmlns:a16="http://schemas.microsoft.com/office/drawing/2014/main" id="{24DE0400-7AA5-4209-822C-CAD1218A4691}"/>
              </a:ext>
            </a:extLst>
          </p:cNvPr>
          <p:cNvSpPr txBox="1"/>
          <p:nvPr/>
        </p:nvSpPr>
        <p:spPr>
          <a:xfrm>
            <a:off x="6553200" y="1330356"/>
            <a:ext cx="990600" cy="369332"/>
          </a:xfrm>
          <a:prstGeom prst="rect">
            <a:avLst/>
          </a:prstGeom>
          <a:noFill/>
        </p:spPr>
        <p:txBody>
          <a:bodyPr wrap="square" rtlCol="0">
            <a:spAutoFit/>
          </a:bodyPr>
          <a:lstStyle/>
          <a:p>
            <a:r>
              <a:rPr lang="en-US" dirty="0">
                <a:highlight>
                  <a:srgbClr val="FFFF00"/>
                </a:highlight>
              </a:rPr>
              <a:t>Forecast</a:t>
            </a:r>
          </a:p>
        </p:txBody>
      </p:sp>
      <p:sp>
        <p:nvSpPr>
          <p:cNvPr id="8" name="TextBox 7">
            <a:extLst>
              <a:ext uri="{FF2B5EF4-FFF2-40B4-BE49-F238E27FC236}">
                <a16:creationId xmlns:a16="http://schemas.microsoft.com/office/drawing/2014/main" id="{CB99F7E4-F334-44EE-9AFC-C7FA3BDA532B}"/>
              </a:ext>
            </a:extLst>
          </p:cNvPr>
          <p:cNvSpPr txBox="1"/>
          <p:nvPr/>
        </p:nvSpPr>
        <p:spPr>
          <a:xfrm>
            <a:off x="6723444" y="3749612"/>
            <a:ext cx="990600" cy="369332"/>
          </a:xfrm>
          <a:prstGeom prst="rect">
            <a:avLst/>
          </a:prstGeom>
          <a:noFill/>
        </p:spPr>
        <p:txBody>
          <a:bodyPr wrap="square" rtlCol="0">
            <a:spAutoFit/>
          </a:bodyPr>
          <a:lstStyle/>
          <a:p>
            <a:r>
              <a:rPr lang="en-US" dirty="0">
                <a:highlight>
                  <a:srgbClr val="FFFF00"/>
                </a:highlight>
              </a:rPr>
              <a:t>History</a:t>
            </a:r>
          </a:p>
        </p:txBody>
      </p:sp>
    </p:spTree>
    <p:extLst>
      <p:ext uri="{BB962C8B-B14F-4D97-AF65-F5344CB8AC3E}">
        <p14:creationId xmlns:p14="http://schemas.microsoft.com/office/powerpoint/2010/main" val="52308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66" y="3921"/>
            <a:ext cx="8321663" cy="1025922"/>
          </a:xfrm>
        </p:spPr>
        <p:txBody>
          <a:bodyPr>
            <a:noAutofit/>
          </a:bodyPr>
          <a:lstStyle/>
          <a:p>
            <a:r>
              <a:rPr lang="en-US" sz="2800" dirty="0"/>
              <a:t>US DOE and Original Equipment Manufacturers (OEMs) </a:t>
            </a:r>
            <a:br>
              <a:rPr lang="en-US" sz="2800" dirty="0"/>
            </a:br>
            <a:r>
              <a:rPr lang="en-US" sz="2800" dirty="0"/>
              <a:t>R&amp;D </a:t>
            </a:r>
            <a:r>
              <a:rPr lang="en-US" sz="2800" cap="none" dirty="0"/>
              <a:t>is Bringing Down Battery Costs of </a:t>
            </a:r>
            <a:r>
              <a:rPr lang="en-US" sz="2800" dirty="0"/>
              <a:t>PEV</a:t>
            </a:r>
            <a:r>
              <a:rPr lang="en-US" sz="2800" cap="none" dirty="0"/>
              <a:t>s</a:t>
            </a:r>
            <a:endParaRPr lang="en-US" sz="2800" dirty="0"/>
          </a:p>
        </p:txBody>
      </p:sp>
      <p:sp>
        <p:nvSpPr>
          <p:cNvPr id="4" name="Slide Number Placeholder 3"/>
          <p:cNvSpPr>
            <a:spLocks noGrp="1"/>
          </p:cNvSpPr>
          <p:nvPr>
            <p:ph type="sldNum" sz="quarter" idx="13"/>
          </p:nvPr>
        </p:nvSpPr>
        <p:spPr/>
        <p:txBody>
          <a:bodyPr/>
          <a:lstStyle/>
          <a:p>
            <a:fld id="{AEFAAC5A-9C4F-4278-920D-DF2BAB595749}" type="slidenum">
              <a:rPr lang="en-US" smtClean="0"/>
              <a:pPr/>
              <a:t>6</a:t>
            </a:fld>
            <a:endParaRPr lang="en-US" dirty="0"/>
          </a:p>
        </p:txBody>
      </p:sp>
      <p:sp>
        <p:nvSpPr>
          <p:cNvPr id="16" name="Text Placeholder 2"/>
          <p:cNvSpPr txBox="1">
            <a:spLocks/>
          </p:cNvSpPr>
          <p:nvPr/>
        </p:nvSpPr>
        <p:spPr>
          <a:xfrm>
            <a:off x="227098" y="1333849"/>
            <a:ext cx="3893625" cy="2095151"/>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0"/>
              </a:spcAft>
              <a:buFont typeface="Wingdings" pitchFamily="2" charset="2"/>
              <a:buNone/>
              <a:defRPr sz="2000" b="1" kern="1200" baseline="0">
                <a:solidFill>
                  <a:srgbClr val="0065A2"/>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Reducing  Battery Costs </a:t>
            </a:r>
          </a:p>
          <a:p>
            <a:pPr marL="171450" indent="-171450">
              <a:buFont typeface="Arial" panose="020B0604020202020204" pitchFamily="34" charset="0"/>
              <a:buChar char="•"/>
            </a:pPr>
            <a:r>
              <a:rPr lang="en-US" sz="1800" b="0" dirty="0">
                <a:solidFill>
                  <a:schemeClr val="tx1"/>
                </a:solidFill>
              </a:rPr>
              <a:t>US DOE R&amp;D </a:t>
            </a:r>
          </a:p>
          <a:p>
            <a:pPr marL="692150" lvl="1" indent="-171450">
              <a:buFont typeface="Arial" panose="020B0604020202020204" pitchFamily="34" charset="0"/>
              <a:buChar char="•"/>
            </a:pPr>
            <a:r>
              <a:rPr lang="en-US" sz="1600" dirty="0">
                <a:solidFill>
                  <a:schemeClr val="tx1"/>
                </a:solidFill>
              </a:rPr>
              <a:t>S</a:t>
            </a:r>
            <a:r>
              <a:rPr lang="en-US" sz="1600" b="0" dirty="0">
                <a:solidFill>
                  <a:schemeClr val="tx1"/>
                </a:solidFill>
              </a:rPr>
              <a:t>upported significant battery cost reductions (3X) since 2008</a:t>
            </a:r>
          </a:p>
          <a:p>
            <a:pPr marL="692150" lvl="1" indent="-171450">
              <a:buFont typeface="Arial" panose="020B0604020202020204" pitchFamily="34" charset="0"/>
              <a:buChar char="•"/>
            </a:pPr>
            <a:r>
              <a:rPr lang="en-US" sz="1600" dirty="0">
                <a:solidFill>
                  <a:schemeClr val="tx1"/>
                </a:solidFill>
              </a:rPr>
              <a:t>Worked with OEMs universities, others</a:t>
            </a:r>
            <a:endParaRPr lang="en-US" sz="1600" b="0" dirty="0">
              <a:solidFill>
                <a:schemeClr val="tx1"/>
              </a:solidFill>
            </a:endParaRPr>
          </a:p>
          <a:p>
            <a:pPr marL="171450" indent="-171450">
              <a:spcBef>
                <a:spcPts val="750"/>
              </a:spcBef>
              <a:buFont typeface="Arial" panose="020B0604020202020204" pitchFamily="34" charset="0"/>
              <a:buChar char="•"/>
            </a:pPr>
            <a:r>
              <a:rPr lang="en-US" sz="1800" b="0" dirty="0">
                <a:solidFill>
                  <a:schemeClr val="tx1"/>
                </a:solidFill>
              </a:rPr>
              <a:t>Goal: $100-150/kWh by 2025- basis for cost parity with ICEV</a:t>
            </a:r>
          </a:p>
        </p:txBody>
      </p:sp>
      <p:grpSp>
        <p:nvGrpSpPr>
          <p:cNvPr id="20" name="Group 19"/>
          <p:cNvGrpSpPr/>
          <p:nvPr/>
        </p:nvGrpSpPr>
        <p:grpSpPr>
          <a:xfrm>
            <a:off x="4875309" y="1202881"/>
            <a:ext cx="3940162" cy="2861161"/>
            <a:chOff x="4013200" y="1119757"/>
            <a:chExt cx="4429760" cy="3090707"/>
          </a:xfrm>
        </p:grpSpPr>
        <p:pic>
          <p:nvPicPr>
            <p:cNvPr id="17" name="Picture 16"/>
            <p:cNvPicPr>
              <a:picLocks noChangeAspect="1"/>
            </p:cNvPicPr>
            <p:nvPr/>
          </p:nvPicPr>
          <p:blipFill rotWithShape="1">
            <a:blip r:embed="rId3"/>
            <a:srcRect l="-1" r="909"/>
            <a:stretch/>
          </p:blipFill>
          <p:spPr>
            <a:xfrm>
              <a:off x="4013200" y="1119757"/>
              <a:ext cx="4429760" cy="2756243"/>
            </a:xfrm>
            <a:prstGeom prst="rect">
              <a:avLst/>
            </a:prstGeom>
            <a:ln>
              <a:solidFill>
                <a:schemeClr val="tx1"/>
              </a:solidFill>
            </a:ln>
          </p:spPr>
        </p:pic>
        <p:sp>
          <p:nvSpPr>
            <p:cNvPr id="18" name="TextBox 17"/>
            <p:cNvSpPr txBox="1"/>
            <p:nvPr/>
          </p:nvSpPr>
          <p:spPr>
            <a:xfrm>
              <a:off x="5434511" y="3810355"/>
              <a:ext cx="1475402" cy="400109"/>
            </a:xfrm>
            <a:prstGeom prst="rect">
              <a:avLst/>
            </a:prstGeom>
            <a:noFill/>
            <a:ln>
              <a:noFill/>
            </a:ln>
          </p:spPr>
          <p:txBody>
            <a:bodyPr wrap="square" rtlCol="0">
              <a:spAutoFit/>
            </a:bodyPr>
            <a:lstStyle/>
            <a:p>
              <a:pPr algn="ctr"/>
              <a:r>
                <a:rPr lang="en-US" sz="1350" dirty="0"/>
                <a:t>Year</a:t>
              </a:r>
            </a:p>
          </p:txBody>
        </p:sp>
      </p:grpSp>
      <p:sp>
        <p:nvSpPr>
          <p:cNvPr id="22" name="TextBox 21"/>
          <p:cNvSpPr txBox="1"/>
          <p:nvPr/>
        </p:nvSpPr>
        <p:spPr>
          <a:xfrm>
            <a:off x="5465646" y="4064042"/>
            <a:ext cx="3075044" cy="253916"/>
          </a:xfrm>
          <a:prstGeom prst="rect">
            <a:avLst/>
          </a:prstGeom>
          <a:noFill/>
        </p:spPr>
        <p:txBody>
          <a:bodyPr wrap="square" rtlCol="0">
            <a:spAutoFit/>
          </a:bodyPr>
          <a:lstStyle/>
          <a:p>
            <a:r>
              <a:rPr lang="en-US" sz="1050" dirty="0">
                <a:solidFill>
                  <a:schemeClr val="tx2"/>
                </a:solidFill>
                <a:hlinkClick r:id="rId4"/>
              </a:rPr>
              <a:t>https://www.energy.gov/eere/vehicles/batteries</a:t>
            </a:r>
            <a:endParaRPr lang="en-US" sz="1050" dirty="0">
              <a:solidFill>
                <a:schemeClr val="tx2"/>
              </a:solidFill>
            </a:endParaRPr>
          </a:p>
        </p:txBody>
      </p:sp>
      <p:pic>
        <p:nvPicPr>
          <p:cNvPr id="15" name="Content Placeholder 3">
            <a:extLst>
              <a:ext uri="{FF2B5EF4-FFF2-40B4-BE49-F238E27FC236}">
                <a16:creationId xmlns:a16="http://schemas.microsoft.com/office/drawing/2014/main" id="{9208BDB5-5A8A-4A33-9FE9-798AA47B0D3C}"/>
              </a:ext>
            </a:extLst>
          </p:cNvPr>
          <p:cNvPicPr>
            <a:picLocks noChangeAspect="1"/>
          </p:cNvPicPr>
          <p:nvPr/>
        </p:nvPicPr>
        <p:blipFill rotWithShape="1">
          <a:blip r:embed="rId5"/>
          <a:srcRect b="11495"/>
          <a:stretch/>
        </p:blipFill>
        <p:spPr>
          <a:xfrm>
            <a:off x="328529" y="3558613"/>
            <a:ext cx="4412368" cy="2480706"/>
          </a:xfrm>
          <a:prstGeom prst="rect">
            <a:avLst/>
          </a:prstGeom>
          <a:ln>
            <a:solidFill>
              <a:schemeClr val="tx1"/>
            </a:solidFill>
          </a:ln>
        </p:spPr>
      </p:pic>
      <p:sp>
        <p:nvSpPr>
          <p:cNvPr id="7" name="TextBox 6">
            <a:extLst>
              <a:ext uri="{FF2B5EF4-FFF2-40B4-BE49-F238E27FC236}">
                <a16:creationId xmlns:a16="http://schemas.microsoft.com/office/drawing/2014/main" id="{34029EEB-F7B9-4F82-9DF4-093FB9660912}"/>
              </a:ext>
            </a:extLst>
          </p:cNvPr>
          <p:cNvSpPr txBox="1"/>
          <p:nvPr/>
        </p:nvSpPr>
        <p:spPr>
          <a:xfrm>
            <a:off x="4986033" y="5201435"/>
            <a:ext cx="3893626" cy="369332"/>
          </a:xfrm>
          <a:prstGeom prst="rect">
            <a:avLst/>
          </a:prstGeom>
          <a:noFill/>
        </p:spPr>
        <p:txBody>
          <a:bodyPr wrap="square" rtlCol="0">
            <a:spAutoFit/>
          </a:bodyPr>
          <a:lstStyle/>
          <a:p>
            <a:r>
              <a:rPr lang="en-US" sz="900" dirty="0"/>
              <a:t>SOURCES: ARB 2017; SOULOPOULOS 2017; VOELCKER 2017; SLOWIK, PAVLENKO, AND LUTSEY 2016; VOELCKER 2016; NYKVIST AND NILSSON 2015.</a:t>
            </a:r>
          </a:p>
        </p:txBody>
      </p:sp>
      <p:cxnSp>
        <p:nvCxnSpPr>
          <p:cNvPr id="9" name="Straight Connector 8">
            <a:extLst>
              <a:ext uri="{FF2B5EF4-FFF2-40B4-BE49-F238E27FC236}">
                <a16:creationId xmlns:a16="http://schemas.microsoft.com/office/drawing/2014/main" id="{9B089EA3-51D0-42B6-A534-DD9DB0D48FD6}"/>
              </a:ext>
            </a:extLst>
          </p:cNvPr>
          <p:cNvCxnSpPr/>
          <p:nvPr/>
        </p:nvCxnSpPr>
        <p:spPr>
          <a:xfrm flipV="1">
            <a:off x="2362200" y="4419600"/>
            <a:ext cx="0" cy="12192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718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66" y="3921"/>
            <a:ext cx="8321663" cy="1025922"/>
          </a:xfrm>
        </p:spPr>
        <p:txBody>
          <a:bodyPr>
            <a:noAutofit/>
          </a:bodyPr>
          <a:lstStyle/>
          <a:p>
            <a:r>
              <a:rPr lang="en-US" sz="2800" dirty="0"/>
              <a:t>US DOE and Vehicle OEMs </a:t>
            </a:r>
            <a:br>
              <a:rPr lang="en-US" sz="2800" dirty="0"/>
            </a:br>
            <a:r>
              <a:rPr lang="en-US" sz="2800" cap="none" dirty="0"/>
              <a:t>Bringing Down Costs of </a:t>
            </a:r>
            <a:r>
              <a:rPr lang="en-US" sz="2800" dirty="0"/>
              <a:t>PEV</a:t>
            </a:r>
            <a:r>
              <a:rPr lang="en-US" sz="2800" cap="none" dirty="0"/>
              <a:t>s</a:t>
            </a:r>
            <a:endParaRPr lang="en-US" sz="2800" dirty="0"/>
          </a:p>
        </p:txBody>
      </p:sp>
      <p:sp>
        <p:nvSpPr>
          <p:cNvPr id="4" name="Slide Number Placeholder 3"/>
          <p:cNvSpPr>
            <a:spLocks noGrp="1"/>
          </p:cNvSpPr>
          <p:nvPr>
            <p:ph type="sldNum" sz="quarter" idx="13"/>
          </p:nvPr>
        </p:nvSpPr>
        <p:spPr/>
        <p:txBody>
          <a:bodyPr/>
          <a:lstStyle/>
          <a:p>
            <a:fld id="{AEFAAC5A-9C4F-4278-920D-DF2BAB595749}" type="slidenum">
              <a:rPr lang="en-US" smtClean="0"/>
              <a:pPr/>
              <a:t>7</a:t>
            </a:fld>
            <a:endParaRPr lang="en-US" dirty="0"/>
          </a:p>
        </p:txBody>
      </p:sp>
      <p:sp>
        <p:nvSpPr>
          <p:cNvPr id="23" name="TextBox 22"/>
          <p:cNvSpPr txBox="1"/>
          <p:nvPr/>
        </p:nvSpPr>
        <p:spPr>
          <a:xfrm>
            <a:off x="5715000" y="3602585"/>
            <a:ext cx="2460713" cy="738664"/>
          </a:xfrm>
          <a:prstGeom prst="rect">
            <a:avLst/>
          </a:prstGeom>
          <a:noFill/>
        </p:spPr>
        <p:txBody>
          <a:bodyPr wrap="square" rtlCol="0">
            <a:spAutoFit/>
          </a:bodyPr>
          <a:lstStyle/>
          <a:p>
            <a:pPr algn="ctr"/>
            <a:r>
              <a:rPr lang="en-US" sz="1050" dirty="0">
                <a:solidFill>
                  <a:schemeClr val="tx2"/>
                </a:solidFill>
                <a:hlinkClick r:id="rId3"/>
              </a:rPr>
              <a:t>https://www.energy.gov/sites/prod/files/2017/06/f34/edt000_boyd_2017_o.pdf</a:t>
            </a:r>
          </a:p>
          <a:p>
            <a:pPr algn="ctr"/>
            <a:endParaRPr lang="en-US" sz="1050" dirty="0">
              <a:solidFill>
                <a:schemeClr val="tx2"/>
              </a:solidFill>
            </a:endParaRPr>
          </a:p>
          <a:p>
            <a:pPr algn="ctr"/>
            <a:endParaRPr lang="en-US" sz="1050" dirty="0">
              <a:solidFill>
                <a:schemeClr val="tx2"/>
              </a:solidFill>
            </a:endParaRPr>
          </a:p>
        </p:txBody>
      </p:sp>
      <p:sp>
        <p:nvSpPr>
          <p:cNvPr id="3" name="Text Placeholder 2"/>
          <p:cNvSpPr>
            <a:spLocks noGrp="1"/>
          </p:cNvSpPr>
          <p:nvPr>
            <p:ph type="body" sz="quarter" idx="12"/>
          </p:nvPr>
        </p:nvSpPr>
        <p:spPr>
          <a:xfrm>
            <a:off x="334519" y="2048486"/>
            <a:ext cx="4207744" cy="1551359"/>
          </a:xfrm>
        </p:spPr>
        <p:txBody>
          <a:bodyPr/>
          <a:lstStyle/>
          <a:p>
            <a:r>
              <a:rPr lang="en-US" sz="1800" dirty="0"/>
              <a:t>Reducing Other Costs</a:t>
            </a:r>
          </a:p>
          <a:p>
            <a:pPr marL="285750" indent="-285750">
              <a:buFont typeface="Arial" panose="020B0604020202020204" pitchFamily="34" charset="0"/>
              <a:buChar char="•"/>
            </a:pPr>
            <a:r>
              <a:rPr lang="en-US" sz="1800" b="0" dirty="0">
                <a:solidFill>
                  <a:schemeClr val="tx1"/>
                </a:solidFill>
              </a:rPr>
              <a:t>All components</a:t>
            </a:r>
          </a:p>
          <a:p>
            <a:pPr marL="285750" indent="-285750">
              <a:buFont typeface="Arial" panose="020B0604020202020204" pitchFamily="34" charset="0"/>
              <a:buChar char="•"/>
            </a:pPr>
            <a:r>
              <a:rPr lang="en-US" sz="1800" b="0" dirty="0">
                <a:solidFill>
                  <a:schemeClr val="tx1"/>
                </a:solidFill>
              </a:rPr>
              <a:t>Apply Innovation</a:t>
            </a:r>
          </a:p>
          <a:p>
            <a:pPr marL="285750" indent="-285750">
              <a:buFont typeface="Arial" panose="020B0604020202020204" pitchFamily="34" charset="0"/>
              <a:buChar char="•"/>
            </a:pPr>
            <a:r>
              <a:rPr lang="en-US" sz="1800" b="0" dirty="0">
                <a:solidFill>
                  <a:schemeClr val="tx1"/>
                </a:solidFill>
              </a:rPr>
              <a:t>Mature Supply chain management</a:t>
            </a:r>
          </a:p>
          <a:p>
            <a:pPr marL="285750" indent="-285750">
              <a:buFont typeface="Arial" panose="020B0604020202020204" pitchFamily="34" charset="0"/>
              <a:buChar char="•"/>
            </a:pPr>
            <a:r>
              <a:rPr lang="en-US" sz="1800" b="0" dirty="0">
                <a:solidFill>
                  <a:schemeClr val="tx1"/>
                </a:solidFill>
              </a:rPr>
              <a:t>Optimize production methods and leverage volume</a:t>
            </a:r>
          </a:p>
        </p:txBody>
      </p:sp>
      <p:sp>
        <p:nvSpPr>
          <p:cNvPr id="26" name="Text Placeholder 2">
            <a:extLst>
              <a:ext uri="{FF2B5EF4-FFF2-40B4-BE49-F238E27FC236}">
                <a16:creationId xmlns:a16="http://schemas.microsoft.com/office/drawing/2014/main" id="{9A8ED42D-0333-49F4-83FC-E7E125CB3CFD}"/>
              </a:ext>
            </a:extLst>
          </p:cNvPr>
          <p:cNvSpPr txBox="1">
            <a:spLocks/>
          </p:cNvSpPr>
          <p:nvPr/>
        </p:nvSpPr>
        <p:spPr>
          <a:xfrm>
            <a:off x="334519" y="4081736"/>
            <a:ext cx="5380481" cy="1841054"/>
          </a:xfrm>
          <a:prstGeom prst="rect">
            <a:avLst/>
          </a:prstGeom>
        </p:spPr>
        <p:txBody>
          <a:bodyPr vert="horz" lIns="91440" tIns="45720" rIns="91440" bIns="0" rtlCol="0">
            <a:noAutofit/>
          </a:bodyPr>
          <a:lstStyle>
            <a:lvl1pPr marL="0" indent="0" algn="l" defTabSz="914400" rtl="0" eaLnBrk="1" latinLnBrk="0" hangingPunct="1">
              <a:lnSpc>
                <a:spcPct val="90000"/>
              </a:lnSpc>
              <a:spcBef>
                <a:spcPts val="0"/>
              </a:spcBef>
              <a:buFont typeface="Arial" pitchFamily="34" charset="0"/>
              <a:buNone/>
              <a:defRPr sz="1500" b="1" kern="1200">
                <a:solidFill>
                  <a:srgbClr val="0065A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50"/>
              </a:spcBef>
            </a:pPr>
            <a:r>
              <a:rPr lang="en-US" sz="2400" dirty="0"/>
              <a:t>Goals</a:t>
            </a:r>
          </a:p>
          <a:p>
            <a:pPr marL="285750" indent="-285750">
              <a:buFont typeface="Arial" panose="020B0604020202020204" pitchFamily="34" charset="0"/>
              <a:buChar char="•"/>
            </a:pPr>
            <a:r>
              <a:rPr lang="en-US" sz="2400" i="1" dirty="0">
                <a:solidFill>
                  <a:srgbClr val="05CD2B"/>
                </a:solidFill>
              </a:rPr>
              <a:t>Charge times &lt;15 min</a:t>
            </a:r>
          </a:p>
          <a:p>
            <a:pPr marL="285750" indent="-285750">
              <a:buFont typeface="Arial" panose="020B0604020202020204" pitchFamily="34" charset="0"/>
              <a:buChar char="•"/>
            </a:pPr>
            <a:r>
              <a:rPr lang="en-US" sz="2400" i="1" dirty="0">
                <a:solidFill>
                  <a:srgbClr val="05CD2B"/>
                </a:solidFill>
              </a:rPr>
              <a:t>Range 300 miles  </a:t>
            </a:r>
          </a:p>
          <a:p>
            <a:pPr marL="285750" indent="-285750">
              <a:buFont typeface="Arial" panose="020B0604020202020204" pitchFamily="34" charset="0"/>
              <a:buChar char="•"/>
            </a:pPr>
            <a:r>
              <a:rPr lang="en-US" sz="2400" i="1" dirty="0">
                <a:solidFill>
                  <a:srgbClr val="05CD2B"/>
                </a:solidFill>
              </a:rPr>
              <a:t>Cost parity with Internal Combustion Engine Vehicles by 2025, no incentives</a:t>
            </a:r>
          </a:p>
        </p:txBody>
      </p:sp>
      <p:pic>
        <p:nvPicPr>
          <p:cNvPr id="25" name="Picture 24">
            <a:extLst>
              <a:ext uri="{FF2B5EF4-FFF2-40B4-BE49-F238E27FC236}">
                <a16:creationId xmlns:a16="http://schemas.microsoft.com/office/drawing/2014/main" id="{E13FE375-2E36-4EF8-ADE4-F66BF464FA5D}"/>
              </a:ext>
            </a:extLst>
          </p:cNvPr>
          <p:cNvPicPr>
            <a:picLocks noChangeAspect="1"/>
          </p:cNvPicPr>
          <p:nvPr/>
        </p:nvPicPr>
        <p:blipFill rotWithShape="1">
          <a:blip r:embed="rId4"/>
          <a:srcRect r="3900"/>
          <a:stretch/>
        </p:blipFill>
        <p:spPr>
          <a:xfrm>
            <a:off x="4212156" y="1540898"/>
            <a:ext cx="4855644" cy="2039916"/>
          </a:xfrm>
          <a:prstGeom prst="rect">
            <a:avLst/>
          </a:prstGeom>
        </p:spPr>
      </p:pic>
    </p:spTree>
    <p:extLst>
      <p:ext uri="{BB962C8B-B14F-4D97-AF65-F5344CB8AC3E}">
        <p14:creationId xmlns:p14="http://schemas.microsoft.com/office/powerpoint/2010/main" val="4057907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B008-7A18-4CB1-8FFF-F049908AFE5D}"/>
              </a:ext>
            </a:extLst>
          </p:cNvPr>
          <p:cNvSpPr>
            <a:spLocks noGrp="1"/>
          </p:cNvSpPr>
          <p:nvPr>
            <p:ph type="title"/>
          </p:nvPr>
        </p:nvSpPr>
        <p:spPr>
          <a:xfrm>
            <a:off x="468505" y="208476"/>
            <a:ext cx="8229600" cy="1143000"/>
          </a:xfrm>
        </p:spPr>
        <p:txBody>
          <a:bodyPr/>
          <a:lstStyle/>
          <a:p>
            <a:r>
              <a:rPr lang="en-US" dirty="0"/>
              <a:t>Today’s PEVs: </a:t>
            </a:r>
            <a:r>
              <a:rPr lang="en-US" dirty="0">
                <a:solidFill>
                  <a:srgbClr val="FF0000"/>
                </a:solidFill>
              </a:rPr>
              <a:t>Total</a:t>
            </a:r>
            <a:r>
              <a:rPr lang="en-US" dirty="0"/>
              <a:t> Range</a:t>
            </a:r>
          </a:p>
        </p:txBody>
      </p:sp>
      <p:sp>
        <p:nvSpPr>
          <p:cNvPr id="5" name="TextBox 4">
            <a:extLst>
              <a:ext uri="{FF2B5EF4-FFF2-40B4-BE49-F238E27FC236}">
                <a16:creationId xmlns:a16="http://schemas.microsoft.com/office/drawing/2014/main" id="{2BA1F275-3D10-429D-8B67-187AC77DD0C8}"/>
              </a:ext>
            </a:extLst>
          </p:cNvPr>
          <p:cNvSpPr txBox="1"/>
          <p:nvPr/>
        </p:nvSpPr>
        <p:spPr>
          <a:xfrm>
            <a:off x="3898913" y="6036379"/>
            <a:ext cx="1631409" cy="369332"/>
          </a:xfrm>
          <a:prstGeom prst="rect">
            <a:avLst/>
          </a:prstGeom>
          <a:noFill/>
        </p:spPr>
        <p:txBody>
          <a:bodyPr wrap="none" rtlCol="0">
            <a:spAutoFit/>
          </a:bodyPr>
          <a:lstStyle/>
          <a:p>
            <a:r>
              <a:rPr lang="en-US" dirty="0"/>
              <a:t>Source </a:t>
            </a:r>
            <a:r>
              <a:rPr lang="en-US" dirty="0" err="1"/>
              <a:t>Plugstar</a:t>
            </a:r>
            <a:endParaRPr lang="en-US" dirty="0"/>
          </a:p>
        </p:txBody>
      </p:sp>
      <p:grpSp>
        <p:nvGrpSpPr>
          <p:cNvPr id="33" name="Group 32">
            <a:extLst>
              <a:ext uri="{FF2B5EF4-FFF2-40B4-BE49-F238E27FC236}">
                <a16:creationId xmlns:a16="http://schemas.microsoft.com/office/drawing/2014/main" id="{0DE86959-1E0D-44A0-A90A-8374C3FA0812}"/>
              </a:ext>
            </a:extLst>
          </p:cNvPr>
          <p:cNvGrpSpPr/>
          <p:nvPr/>
        </p:nvGrpSpPr>
        <p:grpSpPr>
          <a:xfrm>
            <a:off x="468505" y="1676400"/>
            <a:ext cx="8229600" cy="4246308"/>
            <a:chOff x="457200" y="1648326"/>
            <a:chExt cx="8229600" cy="4246308"/>
          </a:xfrm>
        </p:grpSpPr>
        <p:pic>
          <p:nvPicPr>
            <p:cNvPr id="4" name="Picture 3">
              <a:extLst>
                <a:ext uri="{FF2B5EF4-FFF2-40B4-BE49-F238E27FC236}">
                  <a16:creationId xmlns:a16="http://schemas.microsoft.com/office/drawing/2014/main" id="{582212A5-9439-4DF4-A82A-590CD804A61E}"/>
                </a:ext>
              </a:extLst>
            </p:cNvPr>
            <p:cNvPicPr>
              <a:picLocks noChangeAspect="1"/>
            </p:cNvPicPr>
            <p:nvPr/>
          </p:nvPicPr>
          <p:blipFill>
            <a:blip r:embed="rId3"/>
            <a:stretch>
              <a:fillRect/>
            </a:stretch>
          </p:blipFill>
          <p:spPr>
            <a:xfrm>
              <a:off x="457200" y="1654790"/>
              <a:ext cx="8229600" cy="4239844"/>
            </a:xfrm>
            <a:prstGeom prst="rect">
              <a:avLst/>
            </a:prstGeom>
            <a:ln>
              <a:solidFill>
                <a:schemeClr val="tx1"/>
              </a:solidFill>
            </a:ln>
          </p:spPr>
        </p:pic>
        <p:sp>
          <p:nvSpPr>
            <p:cNvPr id="6" name="TextBox 5">
              <a:extLst>
                <a:ext uri="{FF2B5EF4-FFF2-40B4-BE49-F238E27FC236}">
                  <a16:creationId xmlns:a16="http://schemas.microsoft.com/office/drawing/2014/main" id="{753E7FC7-D5A0-4D44-98C7-0D37A0D7E35F}"/>
                </a:ext>
              </a:extLst>
            </p:cNvPr>
            <p:cNvSpPr txBox="1"/>
            <p:nvPr/>
          </p:nvSpPr>
          <p:spPr>
            <a:xfrm>
              <a:off x="1947418" y="2744956"/>
              <a:ext cx="1333185" cy="276999"/>
            </a:xfrm>
            <a:prstGeom prst="rect">
              <a:avLst/>
            </a:prstGeom>
            <a:noFill/>
          </p:spPr>
          <p:txBody>
            <a:bodyPr wrap="none" rtlCol="0">
              <a:spAutoFit/>
            </a:bodyPr>
            <a:lstStyle/>
            <a:p>
              <a:r>
                <a:rPr lang="en-US" sz="1200" dirty="0"/>
                <a:t>2018 Tesla X and S</a:t>
              </a:r>
            </a:p>
          </p:txBody>
        </p:sp>
        <p:cxnSp>
          <p:nvCxnSpPr>
            <p:cNvPr id="7" name="Straight Arrow Connector 6">
              <a:extLst>
                <a:ext uri="{FF2B5EF4-FFF2-40B4-BE49-F238E27FC236}">
                  <a16:creationId xmlns:a16="http://schemas.microsoft.com/office/drawing/2014/main" id="{BD418111-C84D-408B-BAC2-9CD530A44097}"/>
                </a:ext>
              </a:extLst>
            </p:cNvPr>
            <p:cNvCxnSpPr>
              <a:cxnSpLocks/>
            </p:cNvCxnSpPr>
            <p:nvPr/>
          </p:nvCxnSpPr>
          <p:spPr>
            <a:xfrm>
              <a:off x="2819400" y="3096399"/>
              <a:ext cx="0" cy="591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E7BB25F-3958-4BEA-BC68-0F7C987955A4}"/>
                </a:ext>
              </a:extLst>
            </p:cNvPr>
            <p:cNvCxnSpPr>
              <a:cxnSpLocks/>
            </p:cNvCxnSpPr>
            <p:nvPr/>
          </p:nvCxnSpPr>
          <p:spPr>
            <a:xfrm>
              <a:off x="3238185" y="2819400"/>
              <a:ext cx="495616"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9CEAFA6-C805-4BA9-9EB4-44D804B93979}"/>
                </a:ext>
              </a:extLst>
            </p:cNvPr>
            <p:cNvCxnSpPr>
              <a:cxnSpLocks/>
            </p:cNvCxnSpPr>
            <p:nvPr/>
          </p:nvCxnSpPr>
          <p:spPr>
            <a:xfrm flipV="1">
              <a:off x="2820572" y="2362200"/>
              <a:ext cx="417613" cy="4383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657D057-33FD-4FCE-AC83-E116BD4F3BBC}"/>
                </a:ext>
              </a:extLst>
            </p:cNvPr>
            <p:cNvSpPr txBox="1"/>
            <p:nvPr/>
          </p:nvSpPr>
          <p:spPr>
            <a:xfrm>
              <a:off x="2298142" y="5139637"/>
              <a:ext cx="846642" cy="276999"/>
            </a:xfrm>
            <a:prstGeom prst="rect">
              <a:avLst/>
            </a:prstGeom>
            <a:noFill/>
          </p:spPr>
          <p:txBody>
            <a:bodyPr wrap="none" rtlCol="0">
              <a:spAutoFit/>
            </a:bodyPr>
            <a:lstStyle/>
            <a:p>
              <a:r>
                <a:rPr lang="en-US" sz="1200" dirty="0"/>
                <a:t>Chevy Bolt</a:t>
              </a:r>
            </a:p>
          </p:txBody>
        </p:sp>
        <p:sp>
          <p:nvSpPr>
            <p:cNvPr id="15" name="TextBox 14">
              <a:extLst>
                <a:ext uri="{FF2B5EF4-FFF2-40B4-BE49-F238E27FC236}">
                  <a16:creationId xmlns:a16="http://schemas.microsoft.com/office/drawing/2014/main" id="{8AAD71F6-EB42-411B-9217-6C8E22365723}"/>
                </a:ext>
              </a:extLst>
            </p:cNvPr>
            <p:cNvSpPr txBox="1"/>
            <p:nvPr/>
          </p:nvSpPr>
          <p:spPr>
            <a:xfrm>
              <a:off x="4405046" y="4772656"/>
              <a:ext cx="1425455" cy="276999"/>
            </a:xfrm>
            <a:prstGeom prst="rect">
              <a:avLst/>
            </a:prstGeom>
            <a:noFill/>
          </p:spPr>
          <p:txBody>
            <a:bodyPr wrap="none" rtlCol="0">
              <a:spAutoFit/>
            </a:bodyPr>
            <a:lstStyle/>
            <a:p>
              <a:r>
                <a:rPr lang="en-US" sz="1200" dirty="0"/>
                <a:t>Chevy Volt (53/420)</a:t>
              </a:r>
            </a:p>
          </p:txBody>
        </p:sp>
        <p:sp>
          <p:nvSpPr>
            <p:cNvPr id="16" name="TextBox 15">
              <a:extLst>
                <a:ext uri="{FF2B5EF4-FFF2-40B4-BE49-F238E27FC236}">
                  <a16:creationId xmlns:a16="http://schemas.microsoft.com/office/drawing/2014/main" id="{95762CCC-B58E-4981-A091-1E556A7B7259}"/>
                </a:ext>
              </a:extLst>
            </p:cNvPr>
            <p:cNvSpPr txBox="1"/>
            <p:nvPr/>
          </p:nvSpPr>
          <p:spPr>
            <a:xfrm>
              <a:off x="5382127" y="2871400"/>
              <a:ext cx="1956626" cy="276999"/>
            </a:xfrm>
            <a:prstGeom prst="rect">
              <a:avLst/>
            </a:prstGeom>
            <a:noFill/>
          </p:spPr>
          <p:txBody>
            <a:bodyPr wrap="none" rtlCol="0">
              <a:spAutoFit/>
            </a:bodyPr>
            <a:lstStyle/>
            <a:p>
              <a:r>
                <a:rPr lang="en-US" sz="1200" dirty="0"/>
                <a:t>Porsche Panamera (16/480) </a:t>
              </a:r>
            </a:p>
          </p:txBody>
        </p:sp>
        <p:sp>
          <p:nvSpPr>
            <p:cNvPr id="17" name="TextBox 16">
              <a:extLst>
                <a:ext uri="{FF2B5EF4-FFF2-40B4-BE49-F238E27FC236}">
                  <a16:creationId xmlns:a16="http://schemas.microsoft.com/office/drawing/2014/main" id="{97D4381E-13D4-41B4-9203-22AD473C264F}"/>
                </a:ext>
              </a:extLst>
            </p:cNvPr>
            <p:cNvSpPr txBox="1"/>
            <p:nvPr/>
          </p:nvSpPr>
          <p:spPr>
            <a:xfrm>
              <a:off x="7402809" y="5119300"/>
              <a:ext cx="1074333" cy="276999"/>
            </a:xfrm>
            <a:prstGeom prst="rect">
              <a:avLst/>
            </a:prstGeom>
            <a:noFill/>
          </p:spPr>
          <p:txBody>
            <a:bodyPr wrap="none" rtlCol="0">
              <a:spAutoFit/>
            </a:bodyPr>
            <a:lstStyle/>
            <a:p>
              <a:r>
                <a:rPr lang="en-US" sz="1200" dirty="0"/>
                <a:t>Prius (25/640)</a:t>
              </a:r>
            </a:p>
          </p:txBody>
        </p:sp>
        <p:sp>
          <p:nvSpPr>
            <p:cNvPr id="18" name="TextBox 17">
              <a:extLst>
                <a:ext uri="{FF2B5EF4-FFF2-40B4-BE49-F238E27FC236}">
                  <a16:creationId xmlns:a16="http://schemas.microsoft.com/office/drawing/2014/main" id="{3B9EF8CD-7243-487A-86B7-748CEBE5DFCD}"/>
                </a:ext>
              </a:extLst>
            </p:cNvPr>
            <p:cNvSpPr txBox="1"/>
            <p:nvPr/>
          </p:nvSpPr>
          <p:spPr>
            <a:xfrm>
              <a:off x="6092835" y="4031211"/>
              <a:ext cx="1309974" cy="276999"/>
            </a:xfrm>
            <a:prstGeom prst="rect">
              <a:avLst/>
            </a:prstGeom>
            <a:noFill/>
          </p:spPr>
          <p:txBody>
            <a:bodyPr wrap="none" rtlCol="0">
              <a:spAutoFit/>
            </a:bodyPr>
            <a:lstStyle/>
            <a:p>
              <a:r>
                <a:rPr lang="en-US" sz="1200" dirty="0"/>
                <a:t>BMW X5 (16/480)</a:t>
              </a:r>
            </a:p>
          </p:txBody>
        </p:sp>
        <p:sp>
          <p:nvSpPr>
            <p:cNvPr id="19" name="TextBox 18">
              <a:extLst>
                <a:ext uri="{FF2B5EF4-FFF2-40B4-BE49-F238E27FC236}">
                  <a16:creationId xmlns:a16="http://schemas.microsoft.com/office/drawing/2014/main" id="{884C32E5-6231-4290-9B78-14845F1A4D93}"/>
                </a:ext>
              </a:extLst>
            </p:cNvPr>
            <p:cNvSpPr txBox="1"/>
            <p:nvPr/>
          </p:nvSpPr>
          <p:spPr>
            <a:xfrm>
              <a:off x="7077055" y="4787133"/>
              <a:ext cx="1490088" cy="276999"/>
            </a:xfrm>
            <a:prstGeom prst="rect">
              <a:avLst/>
            </a:prstGeom>
            <a:noFill/>
          </p:spPr>
          <p:txBody>
            <a:bodyPr wrap="none" rtlCol="0">
              <a:spAutoFit/>
            </a:bodyPr>
            <a:lstStyle/>
            <a:p>
              <a:r>
                <a:rPr lang="en-US" sz="1200" dirty="0"/>
                <a:t>Ford Fusion (21/610)</a:t>
              </a:r>
            </a:p>
          </p:txBody>
        </p:sp>
        <p:sp>
          <p:nvSpPr>
            <p:cNvPr id="20" name="TextBox 19">
              <a:extLst>
                <a:ext uri="{FF2B5EF4-FFF2-40B4-BE49-F238E27FC236}">
                  <a16:creationId xmlns:a16="http://schemas.microsoft.com/office/drawing/2014/main" id="{94B71E4F-C35F-4C99-8086-083CD1BA3FBD}"/>
                </a:ext>
              </a:extLst>
            </p:cNvPr>
            <p:cNvSpPr txBox="1"/>
            <p:nvPr/>
          </p:nvSpPr>
          <p:spPr>
            <a:xfrm>
              <a:off x="6858000" y="4241393"/>
              <a:ext cx="1705788" cy="276999"/>
            </a:xfrm>
            <a:prstGeom prst="rect">
              <a:avLst/>
            </a:prstGeom>
            <a:noFill/>
          </p:spPr>
          <p:txBody>
            <a:bodyPr wrap="none" rtlCol="0">
              <a:spAutoFit/>
            </a:bodyPr>
            <a:lstStyle/>
            <a:p>
              <a:r>
                <a:rPr lang="en-US" sz="1200" dirty="0"/>
                <a:t>Mitsubishi SUV (33/570)</a:t>
              </a:r>
            </a:p>
          </p:txBody>
        </p:sp>
        <p:sp>
          <p:nvSpPr>
            <p:cNvPr id="22" name="Freeform: Shape 21">
              <a:extLst>
                <a:ext uri="{FF2B5EF4-FFF2-40B4-BE49-F238E27FC236}">
                  <a16:creationId xmlns:a16="http://schemas.microsoft.com/office/drawing/2014/main" id="{BE365BF6-C8AD-4EF7-A20A-B0BC527A6311}"/>
                </a:ext>
              </a:extLst>
            </p:cNvPr>
            <p:cNvSpPr/>
            <p:nvPr/>
          </p:nvSpPr>
          <p:spPr>
            <a:xfrm>
              <a:off x="3019926" y="1648326"/>
              <a:ext cx="3068053" cy="3657600"/>
            </a:xfrm>
            <a:custGeom>
              <a:avLst/>
              <a:gdLst>
                <a:gd name="connsiteX0" fmla="*/ 12032 w 3068053"/>
                <a:gd name="connsiteY0" fmla="*/ 3657600 h 3657600"/>
                <a:gd name="connsiteX1" fmla="*/ 0 w 3068053"/>
                <a:gd name="connsiteY1" fmla="*/ 3056021 h 3657600"/>
                <a:gd name="connsiteX2" fmla="*/ 2334127 w 3068053"/>
                <a:gd name="connsiteY2" fmla="*/ 782053 h 3657600"/>
                <a:gd name="connsiteX3" fmla="*/ 3068053 w 3068053"/>
                <a:gd name="connsiteY3" fmla="*/ 0 h 3657600"/>
              </a:gdLst>
              <a:ahLst/>
              <a:cxnLst>
                <a:cxn ang="0">
                  <a:pos x="connsiteX0" y="connsiteY0"/>
                </a:cxn>
                <a:cxn ang="0">
                  <a:pos x="connsiteX1" y="connsiteY1"/>
                </a:cxn>
                <a:cxn ang="0">
                  <a:pos x="connsiteX2" y="connsiteY2"/>
                </a:cxn>
                <a:cxn ang="0">
                  <a:pos x="connsiteX3" y="connsiteY3"/>
                </a:cxn>
              </a:cxnLst>
              <a:rect l="l" t="t" r="r" b="b"/>
              <a:pathLst>
                <a:path w="3068053" h="3657600">
                  <a:moveTo>
                    <a:pt x="12032" y="3657600"/>
                  </a:moveTo>
                  <a:lnTo>
                    <a:pt x="0" y="3056021"/>
                  </a:lnTo>
                  <a:lnTo>
                    <a:pt x="2334127" y="782053"/>
                  </a:lnTo>
                  <a:lnTo>
                    <a:pt x="3068053" y="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94A4E75-FA28-4F33-9075-D8BCC2812093}"/>
                </a:ext>
              </a:extLst>
            </p:cNvPr>
            <p:cNvSpPr txBox="1"/>
            <p:nvPr/>
          </p:nvSpPr>
          <p:spPr>
            <a:xfrm>
              <a:off x="6059905" y="1744032"/>
              <a:ext cx="1628587" cy="677108"/>
            </a:xfrm>
            <a:prstGeom prst="rect">
              <a:avLst/>
            </a:prstGeom>
            <a:noFill/>
          </p:spPr>
          <p:txBody>
            <a:bodyPr wrap="none" rtlCol="0">
              <a:spAutoFit/>
            </a:bodyPr>
            <a:lstStyle/>
            <a:p>
              <a:pPr algn="ctr"/>
              <a:r>
                <a:rPr lang="en-US" sz="2400" b="1" dirty="0">
                  <a:solidFill>
                    <a:srgbClr val="FF0000"/>
                  </a:solidFill>
                </a:rPr>
                <a:t>PHEVs</a:t>
              </a:r>
            </a:p>
            <a:p>
              <a:pPr algn="ctr"/>
              <a:r>
                <a:rPr lang="en-US" sz="1400" b="1" dirty="0">
                  <a:solidFill>
                    <a:srgbClr val="FF0000"/>
                  </a:solidFill>
                </a:rPr>
                <a:t>(~ 26 models avail.)</a:t>
              </a:r>
              <a:endParaRPr lang="en-US" sz="2400" b="1" dirty="0">
                <a:solidFill>
                  <a:srgbClr val="FF0000"/>
                </a:solidFill>
              </a:endParaRPr>
            </a:p>
          </p:txBody>
        </p:sp>
        <p:sp>
          <p:nvSpPr>
            <p:cNvPr id="24" name="TextBox 23">
              <a:extLst>
                <a:ext uri="{FF2B5EF4-FFF2-40B4-BE49-F238E27FC236}">
                  <a16:creationId xmlns:a16="http://schemas.microsoft.com/office/drawing/2014/main" id="{09F714F1-F3A5-4EFF-9F1D-D2750120E024}"/>
                </a:ext>
              </a:extLst>
            </p:cNvPr>
            <p:cNvSpPr txBox="1"/>
            <p:nvPr/>
          </p:nvSpPr>
          <p:spPr>
            <a:xfrm>
              <a:off x="4001121" y="1685092"/>
              <a:ext cx="1476302" cy="677108"/>
            </a:xfrm>
            <a:prstGeom prst="rect">
              <a:avLst/>
            </a:prstGeom>
            <a:noFill/>
          </p:spPr>
          <p:txBody>
            <a:bodyPr wrap="none" rtlCol="0">
              <a:spAutoFit/>
            </a:bodyPr>
            <a:lstStyle/>
            <a:p>
              <a:pPr algn="ctr"/>
              <a:r>
                <a:rPr lang="en-US" sz="2400" b="1" dirty="0">
                  <a:solidFill>
                    <a:srgbClr val="FF0000"/>
                  </a:solidFill>
                </a:rPr>
                <a:t>AEVs </a:t>
              </a:r>
            </a:p>
            <a:p>
              <a:pPr algn="ctr"/>
              <a:r>
                <a:rPr lang="en-US" sz="1400" b="1" dirty="0">
                  <a:solidFill>
                    <a:srgbClr val="FF0000"/>
                  </a:solidFill>
                </a:rPr>
                <a:t>~17 models avail.</a:t>
              </a:r>
              <a:endParaRPr lang="en-US" sz="2400" b="1" dirty="0">
                <a:solidFill>
                  <a:srgbClr val="FF0000"/>
                </a:solidFill>
              </a:endParaRPr>
            </a:p>
          </p:txBody>
        </p:sp>
        <p:sp>
          <p:nvSpPr>
            <p:cNvPr id="25" name="TextBox 24">
              <a:extLst>
                <a:ext uri="{FF2B5EF4-FFF2-40B4-BE49-F238E27FC236}">
                  <a16:creationId xmlns:a16="http://schemas.microsoft.com/office/drawing/2014/main" id="{EC47BA94-7614-4386-ACDF-0728E7B22B71}"/>
                </a:ext>
              </a:extLst>
            </p:cNvPr>
            <p:cNvSpPr txBox="1"/>
            <p:nvPr/>
          </p:nvSpPr>
          <p:spPr>
            <a:xfrm>
              <a:off x="5670361" y="5394863"/>
              <a:ext cx="954107" cy="276999"/>
            </a:xfrm>
            <a:prstGeom prst="rect">
              <a:avLst/>
            </a:prstGeom>
            <a:noFill/>
          </p:spPr>
          <p:txBody>
            <a:bodyPr wrap="none" rtlCol="0">
              <a:spAutoFit/>
            </a:bodyPr>
            <a:lstStyle/>
            <a:p>
              <a:r>
                <a:rPr lang="en-US" sz="1200" dirty="0"/>
                <a:t>Kia (26/560)</a:t>
              </a:r>
            </a:p>
          </p:txBody>
        </p:sp>
        <p:sp>
          <p:nvSpPr>
            <p:cNvPr id="26" name="TextBox 25">
              <a:extLst>
                <a:ext uri="{FF2B5EF4-FFF2-40B4-BE49-F238E27FC236}">
                  <a16:creationId xmlns:a16="http://schemas.microsoft.com/office/drawing/2014/main" id="{B8F9CEC0-F082-4B5F-AC20-F534E1ED7825}"/>
                </a:ext>
              </a:extLst>
            </p:cNvPr>
            <p:cNvSpPr txBox="1"/>
            <p:nvPr/>
          </p:nvSpPr>
          <p:spPr>
            <a:xfrm>
              <a:off x="1099521" y="4344976"/>
              <a:ext cx="684803" cy="276999"/>
            </a:xfrm>
            <a:prstGeom prst="rect">
              <a:avLst/>
            </a:prstGeom>
            <a:noFill/>
          </p:spPr>
          <p:txBody>
            <a:bodyPr wrap="none" rtlCol="0">
              <a:spAutoFit/>
            </a:bodyPr>
            <a:lstStyle/>
            <a:p>
              <a:r>
                <a:rPr lang="en-US" sz="1200" dirty="0"/>
                <a:t>BMW i3</a:t>
              </a:r>
            </a:p>
          </p:txBody>
        </p:sp>
        <p:sp>
          <p:nvSpPr>
            <p:cNvPr id="27" name="TextBox 26">
              <a:extLst>
                <a:ext uri="{FF2B5EF4-FFF2-40B4-BE49-F238E27FC236}">
                  <a16:creationId xmlns:a16="http://schemas.microsoft.com/office/drawing/2014/main" id="{33081EA0-5C2E-48C6-A64D-812DE195C245}"/>
                </a:ext>
              </a:extLst>
            </p:cNvPr>
            <p:cNvSpPr txBox="1"/>
            <p:nvPr/>
          </p:nvSpPr>
          <p:spPr>
            <a:xfrm>
              <a:off x="1605016" y="5394864"/>
              <a:ext cx="445058" cy="276999"/>
            </a:xfrm>
            <a:prstGeom prst="rect">
              <a:avLst/>
            </a:prstGeom>
            <a:noFill/>
          </p:spPr>
          <p:txBody>
            <a:bodyPr wrap="none" rtlCol="0">
              <a:spAutoFit/>
            </a:bodyPr>
            <a:lstStyle/>
            <a:p>
              <a:r>
                <a:rPr lang="en-US" sz="1200" dirty="0"/>
                <a:t>Leaf</a:t>
              </a:r>
            </a:p>
          </p:txBody>
        </p:sp>
        <p:sp>
          <p:nvSpPr>
            <p:cNvPr id="28" name="TextBox 27">
              <a:extLst>
                <a:ext uri="{FF2B5EF4-FFF2-40B4-BE49-F238E27FC236}">
                  <a16:creationId xmlns:a16="http://schemas.microsoft.com/office/drawing/2014/main" id="{B051B48B-D1B8-4022-9DC5-07C9CE97CC38}"/>
                </a:ext>
              </a:extLst>
            </p:cNvPr>
            <p:cNvSpPr txBox="1"/>
            <p:nvPr/>
          </p:nvSpPr>
          <p:spPr>
            <a:xfrm>
              <a:off x="1563069" y="3830642"/>
              <a:ext cx="846642" cy="646331"/>
            </a:xfrm>
            <a:prstGeom prst="rect">
              <a:avLst/>
            </a:prstGeom>
            <a:noFill/>
          </p:spPr>
          <p:txBody>
            <a:bodyPr wrap="square" rtlCol="0">
              <a:spAutoFit/>
            </a:bodyPr>
            <a:lstStyle/>
            <a:p>
              <a:pPr algn="ctr"/>
              <a:r>
                <a:rPr lang="en-US" sz="1200" dirty="0"/>
                <a:t>BMW i3</a:t>
              </a:r>
            </a:p>
            <a:p>
              <a:pPr algn="ctr"/>
              <a:r>
                <a:rPr lang="en-US" sz="1200" b="1" i="1" dirty="0">
                  <a:solidFill>
                    <a:srgbClr val="FF0000"/>
                  </a:solidFill>
                </a:rPr>
                <a:t>PHEV </a:t>
              </a:r>
              <a:r>
                <a:rPr lang="en-US" sz="1200" dirty="0"/>
                <a:t>(97/180)</a:t>
              </a:r>
            </a:p>
          </p:txBody>
        </p:sp>
        <p:sp>
          <p:nvSpPr>
            <p:cNvPr id="29" name="Oval 28">
              <a:extLst>
                <a:ext uri="{FF2B5EF4-FFF2-40B4-BE49-F238E27FC236}">
                  <a16:creationId xmlns:a16="http://schemas.microsoft.com/office/drawing/2014/main" id="{8FE3A757-CB8B-4C18-9B9C-7E90144D5A99}"/>
                </a:ext>
              </a:extLst>
            </p:cNvPr>
            <p:cNvSpPr/>
            <p:nvPr/>
          </p:nvSpPr>
          <p:spPr>
            <a:xfrm>
              <a:off x="1605016" y="3706137"/>
              <a:ext cx="765626" cy="812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4F40F26C-2A63-4DD3-B7C8-EECDE4FB23A7}"/>
              </a:ext>
            </a:extLst>
          </p:cNvPr>
          <p:cNvSpPr txBox="1"/>
          <p:nvPr/>
        </p:nvSpPr>
        <p:spPr>
          <a:xfrm>
            <a:off x="2757878" y="5362978"/>
            <a:ext cx="607026" cy="461665"/>
          </a:xfrm>
          <a:prstGeom prst="rect">
            <a:avLst/>
          </a:prstGeom>
          <a:noFill/>
        </p:spPr>
        <p:txBody>
          <a:bodyPr wrap="none" rtlCol="0">
            <a:spAutoFit/>
          </a:bodyPr>
          <a:lstStyle/>
          <a:p>
            <a:pPr algn="ctr"/>
            <a:r>
              <a:rPr lang="en-US" sz="1200" dirty="0"/>
              <a:t>2018 </a:t>
            </a:r>
          </a:p>
          <a:p>
            <a:pPr algn="ctr"/>
            <a:r>
              <a:rPr lang="en-US" sz="1200" dirty="0"/>
              <a:t>Tesla 3</a:t>
            </a:r>
          </a:p>
        </p:txBody>
      </p:sp>
      <p:cxnSp>
        <p:nvCxnSpPr>
          <p:cNvPr id="32" name="Straight Arrow Connector 31">
            <a:extLst>
              <a:ext uri="{FF2B5EF4-FFF2-40B4-BE49-F238E27FC236}">
                <a16:creationId xmlns:a16="http://schemas.microsoft.com/office/drawing/2014/main" id="{1C6A0D24-8D64-4669-9DDB-98C9A1B49F28}"/>
              </a:ext>
            </a:extLst>
          </p:cNvPr>
          <p:cNvCxnSpPr>
            <a:cxnSpLocks/>
          </p:cNvCxnSpPr>
          <p:nvPr/>
        </p:nvCxnSpPr>
        <p:spPr>
          <a:xfrm flipV="1">
            <a:off x="3177538" y="4885286"/>
            <a:ext cx="308455" cy="5095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55D911-2B89-4328-98B2-E9D9853FFD52}"/>
              </a:ext>
            </a:extLst>
          </p:cNvPr>
          <p:cNvCxnSpPr>
            <a:cxnSpLocks/>
            <a:stCxn id="29" idx="5"/>
          </p:cNvCxnSpPr>
          <p:nvPr/>
        </p:nvCxnSpPr>
        <p:spPr>
          <a:xfrm>
            <a:off x="2269824" y="4427515"/>
            <a:ext cx="112123" cy="2225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05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B008-7A18-4CB1-8FFF-F049908AFE5D}"/>
              </a:ext>
            </a:extLst>
          </p:cNvPr>
          <p:cNvSpPr>
            <a:spLocks noGrp="1"/>
          </p:cNvSpPr>
          <p:nvPr>
            <p:ph type="title"/>
          </p:nvPr>
        </p:nvSpPr>
        <p:spPr/>
        <p:txBody>
          <a:bodyPr/>
          <a:lstStyle/>
          <a:p>
            <a:r>
              <a:rPr lang="en-US" dirty="0"/>
              <a:t>Today’s PEVs : </a:t>
            </a:r>
            <a:r>
              <a:rPr lang="en-US" dirty="0">
                <a:solidFill>
                  <a:srgbClr val="FF0000"/>
                </a:solidFill>
              </a:rPr>
              <a:t>Electric</a:t>
            </a:r>
            <a:r>
              <a:rPr lang="en-US" dirty="0"/>
              <a:t> </a:t>
            </a:r>
            <a:r>
              <a:rPr lang="en-US" dirty="0">
                <a:solidFill>
                  <a:srgbClr val="FF0000"/>
                </a:solidFill>
              </a:rPr>
              <a:t>Only</a:t>
            </a:r>
            <a:r>
              <a:rPr lang="en-US" dirty="0"/>
              <a:t> Range</a:t>
            </a:r>
          </a:p>
        </p:txBody>
      </p:sp>
      <p:sp>
        <p:nvSpPr>
          <p:cNvPr id="6" name="TextBox 5">
            <a:extLst>
              <a:ext uri="{FF2B5EF4-FFF2-40B4-BE49-F238E27FC236}">
                <a16:creationId xmlns:a16="http://schemas.microsoft.com/office/drawing/2014/main" id="{B334A744-D3D3-41F6-A679-D53B13183443}"/>
              </a:ext>
            </a:extLst>
          </p:cNvPr>
          <p:cNvSpPr txBox="1"/>
          <p:nvPr/>
        </p:nvSpPr>
        <p:spPr>
          <a:xfrm>
            <a:off x="3787402" y="6305021"/>
            <a:ext cx="1631409" cy="369332"/>
          </a:xfrm>
          <a:prstGeom prst="rect">
            <a:avLst/>
          </a:prstGeom>
          <a:noFill/>
        </p:spPr>
        <p:txBody>
          <a:bodyPr wrap="none" rtlCol="0">
            <a:spAutoFit/>
          </a:bodyPr>
          <a:lstStyle/>
          <a:p>
            <a:r>
              <a:rPr lang="en-US" dirty="0"/>
              <a:t>Source </a:t>
            </a:r>
            <a:r>
              <a:rPr lang="en-US" dirty="0" err="1"/>
              <a:t>Plugstar</a:t>
            </a:r>
            <a:endParaRPr lang="en-US" dirty="0"/>
          </a:p>
        </p:txBody>
      </p:sp>
      <p:grpSp>
        <p:nvGrpSpPr>
          <p:cNvPr id="30" name="Group 29">
            <a:extLst>
              <a:ext uri="{FF2B5EF4-FFF2-40B4-BE49-F238E27FC236}">
                <a16:creationId xmlns:a16="http://schemas.microsoft.com/office/drawing/2014/main" id="{FC94FCBF-9F77-4FAA-ADD8-5CE5C8AC4AB1}"/>
              </a:ext>
            </a:extLst>
          </p:cNvPr>
          <p:cNvGrpSpPr/>
          <p:nvPr/>
        </p:nvGrpSpPr>
        <p:grpSpPr>
          <a:xfrm>
            <a:off x="443214" y="1600199"/>
            <a:ext cx="8319786" cy="4525964"/>
            <a:chOff x="443214" y="1600199"/>
            <a:chExt cx="8319786" cy="4525964"/>
          </a:xfrm>
        </p:grpSpPr>
        <p:pic>
          <p:nvPicPr>
            <p:cNvPr id="5" name="Picture 4">
              <a:extLst>
                <a:ext uri="{FF2B5EF4-FFF2-40B4-BE49-F238E27FC236}">
                  <a16:creationId xmlns:a16="http://schemas.microsoft.com/office/drawing/2014/main" id="{05459D56-2394-4169-BE0B-74B7B948EDE2}"/>
                </a:ext>
              </a:extLst>
            </p:cNvPr>
            <p:cNvPicPr>
              <a:picLocks noChangeAspect="1"/>
            </p:cNvPicPr>
            <p:nvPr/>
          </p:nvPicPr>
          <p:blipFill>
            <a:blip r:embed="rId3"/>
            <a:stretch>
              <a:fillRect/>
            </a:stretch>
          </p:blipFill>
          <p:spPr>
            <a:xfrm>
              <a:off x="443214" y="1600199"/>
              <a:ext cx="8319786" cy="4525963"/>
            </a:xfrm>
            <a:prstGeom prst="rect">
              <a:avLst/>
            </a:prstGeom>
            <a:ln>
              <a:solidFill>
                <a:schemeClr val="tx1"/>
              </a:solidFill>
            </a:ln>
          </p:spPr>
        </p:pic>
        <p:sp>
          <p:nvSpPr>
            <p:cNvPr id="8" name="TextBox 7">
              <a:extLst>
                <a:ext uri="{FF2B5EF4-FFF2-40B4-BE49-F238E27FC236}">
                  <a16:creationId xmlns:a16="http://schemas.microsoft.com/office/drawing/2014/main" id="{58C4B963-4CBB-46B1-BBAE-F7909F96ED1E}"/>
                </a:ext>
              </a:extLst>
            </p:cNvPr>
            <p:cNvSpPr txBox="1"/>
            <p:nvPr/>
          </p:nvSpPr>
          <p:spPr>
            <a:xfrm>
              <a:off x="1363429" y="2541909"/>
              <a:ext cx="986039" cy="461665"/>
            </a:xfrm>
            <a:prstGeom prst="rect">
              <a:avLst/>
            </a:prstGeom>
            <a:noFill/>
          </p:spPr>
          <p:txBody>
            <a:bodyPr wrap="none" rtlCol="0">
              <a:spAutoFit/>
            </a:bodyPr>
            <a:lstStyle/>
            <a:p>
              <a:r>
                <a:rPr lang="en-US" sz="2400" b="1" dirty="0">
                  <a:solidFill>
                    <a:srgbClr val="FF0000"/>
                  </a:solidFill>
                </a:rPr>
                <a:t>PHEVs</a:t>
              </a:r>
            </a:p>
          </p:txBody>
        </p:sp>
        <p:sp>
          <p:nvSpPr>
            <p:cNvPr id="9" name="TextBox 8">
              <a:extLst>
                <a:ext uri="{FF2B5EF4-FFF2-40B4-BE49-F238E27FC236}">
                  <a16:creationId xmlns:a16="http://schemas.microsoft.com/office/drawing/2014/main" id="{8BB3B39B-B717-4DC6-930C-21FD3C133875}"/>
                </a:ext>
              </a:extLst>
            </p:cNvPr>
            <p:cNvSpPr txBox="1"/>
            <p:nvPr/>
          </p:nvSpPr>
          <p:spPr>
            <a:xfrm>
              <a:off x="3259007" y="2541908"/>
              <a:ext cx="814518" cy="461665"/>
            </a:xfrm>
            <a:prstGeom prst="rect">
              <a:avLst/>
            </a:prstGeom>
            <a:noFill/>
          </p:spPr>
          <p:txBody>
            <a:bodyPr wrap="none" rtlCol="0">
              <a:spAutoFit/>
            </a:bodyPr>
            <a:lstStyle/>
            <a:p>
              <a:r>
                <a:rPr lang="en-US" sz="2400" b="1" dirty="0">
                  <a:solidFill>
                    <a:srgbClr val="FF0000"/>
                  </a:solidFill>
                </a:rPr>
                <a:t>AEVs</a:t>
              </a:r>
            </a:p>
          </p:txBody>
        </p:sp>
        <p:cxnSp>
          <p:nvCxnSpPr>
            <p:cNvPr id="11" name="Straight Connector 10">
              <a:extLst>
                <a:ext uri="{FF2B5EF4-FFF2-40B4-BE49-F238E27FC236}">
                  <a16:creationId xmlns:a16="http://schemas.microsoft.com/office/drawing/2014/main" id="{2B3498F1-3AC8-4CBF-88A1-775B2C89782A}"/>
                </a:ext>
              </a:extLst>
            </p:cNvPr>
            <p:cNvCxnSpPr>
              <a:cxnSpLocks/>
            </p:cNvCxnSpPr>
            <p:nvPr/>
          </p:nvCxnSpPr>
          <p:spPr>
            <a:xfrm flipV="1">
              <a:off x="2514600" y="1600200"/>
              <a:ext cx="0" cy="4525963"/>
            </a:xfrm>
            <a:prstGeom prst="lin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4" name="TextBox 13">
              <a:extLst>
                <a:ext uri="{FF2B5EF4-FFF2-40B4-BE49-F238E27FC236}">
                  <a16:creationId xmlns:a16="http://schemas.microsoft.com/office/drawing/2014/main" id="{841B41B1-9590-4649-91F3-A09CAEEF2ACA}"/>
                </a:ext>
              </a:extLst>
            </p:cNvPr>
            <p:cNvSpPr txBox="1"/>
            <p:nvPr/>
          </p:nvSpPr>
          <p:spPr>
            <a:xfrm>
              <a:off x="3429000" y="4876800"/>
              <a:ext cx="794513" cy="276999"/>
            </a:xfrm>
            <a:prstGeom prst="rect">
              <a:avLst/>
            </a:prstGeom>
            <a:noFill/>
          </p:spPr>
          <p:txBody>
            <a:bodyPr wrap="none" rtlCol="0">
              <a:spAutoFit/>
            </a:bodyPr>
            <a:lstStyle/>
            <a:p>
              <a:r>
                <a:rPr lang="en-US" sz="1200" dirty="0"/>
                <a:t>2018 Leaf</a:t>
              </a:r>
            </a:p>
          </p:txBody>
        </p:sp>
        <p:sp>
          <p:nvSpPr>
            <p:cNvPr id="15" name="TextBox 14">
              <a:extLst>
                <a:ext uri="{FF2B5EF4-FFF2-40B4-BE49-F238E27FC236}">
                  <a16:creationId xmlns:a16="http://schemas.microsoft.com/office/drawing/2014/main" id="{14EE9294-3F71-4034-9B22-63F7853952BD}"/>
                </a:ext>
              </a:extLst>
            </p:cNvPr>
            <p:cNvSpPr txBox="1"/>
            <p:nvPr/>
          </p:nvSpPr>
          <p:spPr>
            <a:xfrm>
              <a:off x="4380385" y="2774570"/>
              <a:ext cx="1333185" cy="276999"/>
            </a:xfrm>
            <a:prstGeom prst="rect">
              <a:avLst/>
            </a:prstGeom>
            <a:noFill/>
          </p:spPr>
          <p:txBody>
            <a:bodyPr wrap="none" rtlCol="0">
              <a:spAutoFit/>
            </a:bodyPr>
            <a:lstStyle/>
            <a:p>
              <a:r>
                <a:rPr lang="en-US" sz="1200" dirty="0"/>
                <a:t>2018 Tesla X and S</a:t>
              </a:r>
            </a:p>
          </p:txBody>
        </p:sp>
        <p:cxnSp>
          <p:nvCxnSpPr>
            <p:cNvPr id="17" name="Straight Arrow Connector 16">
              <a:extLst>
                <a:ext uri="{FF2B5EF4-FFF2-40B4-BE49-F238E27FC236}">
                  <a16:creationId xmlns:a16="http://schemas.microsoft.com/office/drawing/2014/main" id="{C8F06B30-A4C4-4DA6-A1A1-66E1A898CE99}"/>
                </a:ext>
              </a:extLst>
            </p:cNvPr>
            <p:cNvCxnSpPr>
              <a:cxnSpLocks/>
            </p:cNvCxnSpPr>
            <p:nvPr/>
          </p:nvCxnSpPr>
          <p:spPr>
            <a:xfrm flipV="1">
              <a:off x="5334001" y="2567873"/>
              <a:ext cx="605308" cy="2048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F5C04A-7FC8-4678-B60C-EA5D81DC1737}"/>
                </a:ext>
              </a:extLst>
            </p:cNvPr>
            <p:cNvCxnSpPr>
              <a:cxnSpLocks/>
            </p:cNvCxnSpPr>
            <p:nvPr/>
          </p:nvCxnSpPr>
          <p:spPr>
            <a:xfrm>
              <a:off x="5070477" y="3142072"/>
              <a:ext cx="0" cy="591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B616DC3-74F7-4C77-9EC2-09C3FE06873F}"/>
                </a:ext>
              </a:extLst>
            </p:cNvPr>
            <p:cNvCxnSpPr>
              <a:cxnSpLocks/>
            </p:cNvCxnSpPr>
            <p:nvPr/>
          </p:nvCxnSpPr>
          <p:spPr>
            <a:xfrm>
              <a:off x="5410201" y="3030878"/>
              <a:ext cx="452908" cy="503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DED225B-15A5-469C-B9A0-0AE33BB983BE}"/>
                </a:ext>
              </a:extLst>
            </p:cNvPr>
            <p:cNvSpPr txBox="1"/>
            <p:nvPr/>
          </p:nvSpPr>
          <p:spPr>
            <a:xfrm>
              <a:off x="6570260" y="4931468"/>
              <a:ext cx="956480" cy="276999"/>
            </a:xfrm>
            <a:prstGeom prst="rect">
              <a:avLst/>
            </a:prstGeom>
            <a:noFill/>
          </p:spPr>
          <p:txBody>
            <a:bodyPr wrap="none" rtlCol="0">
              <a:spAutoFit/>
            </a:bodyPr>
            <a:lstStyle/>
            <a:p>
              <a:r>
                <a:rPr lang="en-US" sz="1200" dirty="0"/>
                <a:t>2018 Tesla 3</a:t>
              </a:r>
            </a:p>
          </p:txBody>
        </p:sp>
        <p:sp>
          <p:nvSpPr>
            <p:cNvPr id="28" name="TextBox 27">
              <a:extLst>
                <a:ext uri="{FF2B5EF4-FFF2-40B4-BE49-F238E27FC236}">
                  <a16:creationId xmlns:a16="http://schemas.microsoft.com/office/drawing/2014/main" id="{87079F80-AE92-4C86-ADFC-F1BB0BEEA0DB}"/>
                </a:ext>
              </a:extLst>
            </p:cNvPr>
            <p:cNvSpPr txBox="1"/>
            <p:nvPr/>
          </p:nvSpPr>
          <p:spPr>
            <a:xfrm>
              <a:off x="4487359" y="4824628"/>
              <a:ext cx="846642" cy="276999"/>
            </a:xfrm>
            <a:prstGeom prst="rect">
              <a:avLst/>
            </a:prstGeom>
            <a:noFill/>
          </p:spPr>
          <p:txBody>
            <a:bodyPr wrap="none" rtlCol="0">
              <a:spAutoFit/>
            </a:bodyPr>
            <a:lstStyle/>
            <a:p>
              <a:r>
                <a:rPr lang="en-US" sz="1200" dirty="0"/>
                <a:t>Chevy Bolt</a:t>
              </a:r>
            </a:p>
          </p:txBody>
        </p:sp>
        <p:sp>
          <p:nvSpPr>
            <p:cNvPr id="29" name="TextBox 28">
              <a:extLst>
                <a:ext uri="{FF2B5EF4-FFF2-40B4-BE49-F238E27FC236}">
                  <a16:creationId xmlns:a16="http://schemas.microsoft.com/office/drawing/2014/main" id="{CEA84AE3-7862-4462-B3D9-F996361E362A}"/>
                </a:ext>
              </a:extLst>
            </p:cNvPr>
            <p:cNvSpPr txBox="1"/>
            <p:nvPr/>
          </p:nvSpPr>
          <p:spPr>
            <a:xfrm>
              <a:off x="3182070" y="4644525"/>
              <a:ext cx="684803" cy="276999"/>
            </a:xfrm>
            <a:prstGeom prst="rect">
              <a:avLst/>
            </a:prstGeom>
            <a:noFill/>
          </p:spPr>
          <p:txBody>
            <a:bodyPr wrap="none" rtlCol="0">
              <a:spAutoFit/>
            </a:bodyPr>
            <a:lstStyle/>
            <a:p>
              <a:r>
                <a:rPr lang="en-US" sz="1200" dirty="0"/>
                <a:t>BMW i3</a:t>
              </a:r>
            </a:p>
          </p:txBody>
        </p:sp>
      </p:grpSp>
      <p:sp>
        <p:nvSpPr>
          <p:cNvPr id="18" name="TextBox 17">
            <a:extLst>
              <a:ext uri="{FF2B5EF4-FFF2-40B4-BE49-F238E27FC236}">
                <a16:creationId xmlns:a16="http://schemas.microsoft.com/office/drawing/2014/main" id="{3AC58D04-2B07-40AF-A14F-E9585C1E7A03}"/>
              </a:ext>
            </a:extLst>
          </p:cNvPr>
          <p:cNvSpPr txBox="1"/>
          <p:nvPr/>
        </p:nvSpPr>
        <p:spPr>
          <a:xfrm>
            <a:off x="2452038" y="5144805"/>
            <a:ext cx="846642" cy="461665"/>
          </a:xfrm>
          <a:prstGeom prst="rect">
            <a:avLst/>
          </a:prstGeom>
          <a:noFill/>
        </p:spPr>
        <p:txBody>
          <a:bodyPr wrap="square" rtlCol="0">
            <a:spAutoFit/>
          </a:bodyPr>
          <a:lstStyle/>
          <a:p>
            <a:pPr algn="ctr"/>
            <a:r>
              <a:rPr lang="en-US" sz="1200" dirty="0"/>
              <a:t>BMW i3</a:t>
            </a:r>
          </a:p>
          <a:p>
            <a:pPr algn="ctr"/>
            <a:r>
              <a:rPr lang="en-US" sz="1200" b="1" i="1" dirty="0">
                <a:solidFill>
                  <a:srgbClr val="FF0000"/>
                </a:solidFill>
              </a:rPr>
              <a:t>PHEV</a:t>
            </a:r>
            <a:endParaRPr lang="en-US" sz="1200" dirty="0"/>
          </a:p>
        </p:txBody>
      </p:sp>
      <p:sp>
        <p:nvSpPr>
          <p:cNvPr id="20" name="Oval 19">
            <a:extLst>
              <a:ext uri="{FF2B5EF4-FFF2-40B4-BE49-F238E27FC236}">
                <a16:creationId xmlns:a16="http://schemas.microsoft.com/office/drawing/2014/main" id="{3A4D90E5-39DC-4E6B-B73A-2C550601795C}"/>
              </a:ext>
            </a:extLst>
          </p:cNvPr>
          <p:cNvSpPr/>
          <p:nvPr/>
        </p:nvSpPr>
        <p:spPr>
          <a:xfrm>
            <a:off x="2531451" y="5103519"/>
            <a:ext cx="765626" cy="5861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CBE52C8-9F47-4019-A053-7D548E9D138D}"/>
              </a:ext>
            </a:extLst>
          </p:cNvPr>
          <p:cNvCxnSpPr>
            <a:cxnSpLocks/>
            <a:stCxn id="20" idx="1"/>
          </p:cNvCxnSpPr>
          <p:nvPr/>
        </p:nvCxnSpPr>
        <p:spPr>
          <a:xfrm flipV="1">
            <a:off x="2643574" y="4968994"/>
            <a:ext cx="114411" cy="220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65D2EC3-C675-46E2-9D5F-8A0737CC848E}"/>
              </a:ext>
            </a:extLst>
          </p:cNvPr>
          <p:cNvCxnSpPr>
            <a:cxnSpLocks/>
          </p:cNvCxnSpPr>
          <p:nvPr/>
        </p:nvCxnSpPr>
        <p:spPr>
          <a:xfrm flipH="1">
            <a:off x="3231677" y="4783024"/>
            <a:ext cx="73354" cy="2291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27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2173</Words>
  <Application>Microsoft Office PowerPoint</Application>
  <PresentationFormat>On-screen Show (4:3)</PresentationFormat>
  <Paragraphs>371</Paragraphs>
  <Slides>24</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Electric Vehicle &amp;  Charging Background</vt:lpstr>
      <vt:lpstr>Why Plug-In Electric Vehicles?</vt:lpstr>
      <vt:lpstr>PEV Terminology: Vehicle Choices</vt:lpstr>
      <vt:lpstr>Municipal PEVs: 2018</vt:lpstr>
      <vt:lpstr>PEV Sales Forecasts</vt:lpstr>
      <vt:lpstr>US DOE and Original Equipment Manufacturers (OEMs)  R&amp;D is Bringing Down Battery Costs of PEVs</vt:lpstr>
      <vt:lpstr>US DOE and Vehicle OEMs  Bringing Down Costs of PEVs</vt:lpstr>
      <vt:lpstr>Today’s PEVs: Total Range</vt:lpstr>
      <vt:lpstr>Today’s PEVs : Electric Only Range</vt:lpstr>
      <vt:lpstr>Annual fuel costs are considerably lower for PEVs than for conventional counterparts</vt:lpstr>
      <vt:lpstr>EV Charging </vt:lpstr>
      <vt:lpstr>EV Charging Summary</vt:lpstr>
      <vt:lpstr>Typical Level 2 Charging Installation</vt:lpstr>
      <vt:lpstr>Charging Level vs. Charging Speed</vt:lpstr>
      <vt:lpstr>Where to Charge?</vt:lpstr>
      <vt:lpstr>Finding Stations</vt:lpstr>
      <vt:lpstr>EV Charging Infrastructure Costs</vt:lpstr>
      <vt:lpstr>EV Charging Connectors</vt:lpstr>
      <vt:lpstr>Tesla Superchargers</vt:lpstr>
      <vt:lpstr>High-Powered L3 Charging</vt:lpstr>
      <vt:lpstr>Power to EVs</vt:lpstr>
      <vt:lpstr>Evolution of EV Power</vt:lpstr>
      <vt:lpstr>Illinois: How much power for EVs?</vt:lpstr>
      <vt:lpstr>THANK YOU!      Tim Milburn  847-823-9205 tim.milburn@greenways2go.com www.greenways2go.com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  Charging Background</dc:title>
  <dc:creator>Tim Milburn</dc:creator>
  <cp:lastModifiedBy>Tim Milburn</cp:lastModifiedBy>
  <cp:revision>11</cp:revision>
  <cp:lastPrinted>2018-10-29T09:34:57Z</cp:lastPrinted>
  <dcterms:created xsi:type="dcterms:W3CDTF">2018-10-28T21:51:19Z</dcterms:created>
  <dcterms:modified xsi:type="dcterms:W3CDTF">2018-10-29T11:33:13Z</dcterms:modified>
</cp:coreProperties>
</file>