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3" r:id="rId1"/>
  </p:sldMasterIdLst>
  <p:notesMasterIdLst>
    <p:notesMasterId r:id="rId18"/>
  </p:notesMasterIdLst>
  <p:sldIdLst>
    <p:sldId id="256" r:id="rId2"/>
    <p:sldId id="257" r:id="rId3"/>
    <p:sldId id="260" r:id="rId4"/>
    <p:sldId id="262" r:id="rId5"/>
    <p:sldId id="268" r:id="rId6"/>
    <p:sldId id="269" r:id="rId7"/>
    <p:sldId id="271" r:id="rId8"/>
    <p:sldId id="270" r:id="rId9"/>
    <p:sldId id="272" r:id="rId10"/>
    <p:sldId id="266" r:id="rId11"/>
    <p:sldId id="273" r:id="rId12"/>
    <p:sldId id="275" r:id="rId13"/>
    <p:sldId id="274" r:id="rId14"/>
    <p:sldId id="276" r:id="rId15"/>
    <p:sldId id="277" r:id="rId16"/>
    <p:sldId id="26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2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714" autoAdjust="0"/>
  </p:normalViewPr>
  <p:slideViewPr>
    <p:cSldViewPr snapToGrid="0">
      <p:cViewPr varScale="1">
        <p:scale>
          <a:sx n="74" d="100"/>
          <a:sy n="74" d="100"/>
        </p:scale>
        <p:origin x="99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D81CBC-4AFC-40B8-BD1E-3715C622C970}" type="doc">
      <dgm:prSet loTypeId="urn:microsoft.com/office/officeart/2005/8/layout/radial4" loCatId="relationship" qsTypeId="urn:microsoft.com/office/officeart/2005/8/quickstyle/3d1" qsCatId="3D" csTypeId="urn:microsoft.com/office/officeart/2005/8/colors/accent1_2" csCatId="accent1" phldr="1"/>
      <dgm:spPr/>
      <dgm:t>
        <a:bodyPr/>
        <a:lstStyle/>
        <a:p>
          <a:endParaRPr lang="en-US"/>
        </a:p>
      </dgm:t>
    </dgm:pt>
    <dgm:pt modelId="{9A02F79A-3B35-4334-BF3A-336B1D360506}">
      <dgm:prSet phldrT="[Text]"/>
      <dgm:spPr/>
      <dgm:t>
        <a:bodyPr/>
        <a:lstStyle/>
        <a:p>
          <a:pPr algn="ctr"/>
          <a:r>
            <a:rPr lang="en-US" dirty="0"/>
            <a:t>Drive EV Adoption Rates </a:t>
          </a:r>
        </a:p>
      </dgm:t>
    </dgm:pt>
    <dgm:pt modelId="{CDB0402A-68C9-4DF1-98CF-9EAB08B89866}" type="parTrans" cxnId="{BF01A614-834A-4DD4-B98F-0F77F75D96BD}">
      <dgm:prSet/>
      <dgm:spPr/>
      <dgm:t>
        <a:bodyPr/>
        <a:lstStyle/>
        <a:p>
          <a:pPr algn="ctr"/>
          <a:endParaRPr lang="en-US"/>
        </a:p>
      </dgm:t>
    </dgm:pt>
    <dgm:pt modelId="{A79272FB-309C-46A0-9F3D-86560C238A11}" type="sibTrans" cxnId="{BF01A614-834A-4DD4-B98F-0F77F75D96BD}">
      <dgm:prSet/>
      <dgm:spPr/>
      <dgm:t>
        <a:bodyPr/>
        <a:lstStyle/>
        <a:p>
          <a:pPr algn="ctr"/>
          <a:endParaRPr lang="en-US"/>
        </a:p>
      </dgm:t>
    </dgm:pt>
    <dgm:pt modelId="{9AA90F57-EBBE-469B-BEA4-281E4AB84553}">
      <dgm:prSet phldrT="[Text]"/>
      <dgm:spPr/>
      <dgm:t>
        <a:bodyPr/>
        <a:lstStyle/>
        <a:p>
          <a:pPr algn="ctr"/>
          <a:r>
            <a:rPr lang="en-US" dirty="0"/>
            <a:t>Install EV Charging Station </a:t>
          </a:r>
        </a:p>
      </dgm:t>
    </dgm:pt>
    <dgm:pt modelId="{9D9F84F6-FABA-47F7-9E1B-8B5E70C6EA17}" type="parTrans" cxnId="{26C8B424-25CA-47A1-A724-DF0E99EDB453}">
      <dgm:prSet/>
      <dgm:spPr/>
      <dgm:t>
        <a:bodyPr/>
        <a:lstStyle/>
        <a:p>
          <a:pPr algn="ctr"/>
          <a:endParaRPr lang="en-US"/>
        </a:p>
      </dgm:t>
    </dgm:pt>
    <dgm:pt modelId="{79E3F8A4-E758-41FA-BB36-F0E27D0CD60E}" type="sibTrans" cxnId="{26C8B424-25CA-47A1-A724-DF0E99EDB453}">
      <dgm:prSet/>
      <dgm:spPr/>
      <dgm:t>
        <a:bodyPr/>
        <a:lstStyle/>
        <a:p>
          <a:pPr algn="ctr"/>
          <a:endParaRPr lang="en-US"/>
        </a:p>
      </dgm:t>
    </dgm:pt>
    <dgm:pt modelId="{B771E8F1-D118-401A-9559-4E6987169D25}">
      <dgm:prSet phldrT="[Text]"/>
      <dgm:spPr/>
      <dgm:t>
        <a:bodyPr/>
        <a:lstStyle/>
        <a:p>
          <a:pPr algn="ctr"/>
          <a:r>
            <a:rPr lang="en-US" dirty="0"/>
            <a:t>Promote &amp; Educate </a:t>
          </a:r>
        </a:p>
      </dgm:t>
    </dgm:pt>
    <dgm:pt modelId="{84503BE0-D73E-4CD7-94EC-F77B9BD19922}" type="parTrans" cxnId="{6EFD73F0-F6E5-4F71-9C60-8F0F640E467F}">
      <dgm:prSet/>
      <dgm:spPr/>
      <dgm:t>
        <a:bodyPr/>
        <a:lstStyle/>
        <a:p>
          <a:pPr algn="ctr"/>
          <a:endParaRPr lang="en-US"/>
        </a:p>
      </dgm:t>
    </dgm:pt>
    <dgm:pt modelId="{0712B242-C5A5-45D4-A478-5D6B08B9C178}" type="sibTrans" cxnId="{6EFD73F0-F6E5-4F71-9C60-8F0F640E467F}">
      <dgm:prSet/>
      <dgm:spPr/>
      <dgm:t>
        <a:bodyPr/>
        <a:lstStyle/>
        <a:p>
          <a:pPr algn="ctr"/>
          <a:endParaRPr lang="en-US"/>
        </a:p>
      </dgm:t>
    </dgm:pt>
    <dgm:pt modelId="{BE7A1090-F9A7-4EFF-9DEA-074702451B85}">
      <dgm:prSet phldrT="[Text]"/>
      <dgm:spPr/>
      <dgm:t>
        <a:bodyPr/>
        <a:lstStyle/>
        <a:p>
          <a:pPr algn="ctr"/>
          <a:r>
            <a:rPr lang="en-US" dirty="0"/>
            <a:t>Incentives</a:t>
          </a:r>
        </a:p>
      </dgm:t>
    </dgm:pt>
    <dgm:pt modelId="{2826A34B-7C68-4FB0-82FC-AA005A138799}" type="parTrans" cxnId="{956AFE25-A0A4-47DA-97FB-FC1C6526B09E}">
      <dgm:prSet/>
      <dgm:spPr/>
      <dgm:t>
        <a:bodyPr/>
        <a:lstStyle/>
        <a:p>
          <a:pPr algn="ctr"/>
          <a:endParaRPr lang="en-US"/>
        </a:p>
      </dgm:t>
    </dgm:pt>
    <dgm:pt modelId="{76C3020A-EFB3-43D4-A174-6A1316422605}" type="sibTrans" cxnId="{956AFE25-A0A4-47DA-97FB-FC1C6526B09E}">
      <dgm:prSet/>
      <dgm:spPr/>
      <dgm:t>
        <a:bodyPr/>
        <a:lstStyle/>
        <a:p>
          <a:pPr algn="ctr"/>
          <a:endParaRPr lang="en-US"/>
        </a:p>
      </dgm:t>
    </dgm:pt>
    <dgm:pt modelId="{D1CABCA0-0089-495C-B2FA-4448CA8B9ED9}">
      <dgm:prSet phldrT="[Text]"/>
      <dgm:spPr/>
      <dgm:t>
        <a:bodyPr/>
        <a:lstStyle/>
        <a:p>
          <a:pPr algn="ctr"/>
          <a:r>
            <a:rPr lang="en-US" dirty="0"/>
            <a:t>Vendor Engagement</a:t>
          </a:r>
        </a:p>
      </dgm:t>
    </dgm:pt>
    <dgm:pt modelId="{19D123C7-7968-4A45-906A-9DFAA92B921B}" type="parTrans" cxnId="{D25E29A0-F326-4B3E-B9C5-5E9912CAD7F0}">
      <dgm:prSet/>
      <dgm:spPr/>
      <dgm:t>
        <a:bodyPr/>
        <a:lstStyle/>
        <a:p>
          <a:pPr algn="ctr"/>
          <a:endParaRPr lang="en-US"/>
        </a:p>
      </dgm:t>
    </dgm:pt>
    <dgm:pt modelId="{72D2C8A0-21E2-48CD-862D-D9D0BEEB0966}" type="sibTrans" cxnId="{D25E29A0-F326-4B3E-B9C5-5E9912CAD7F0}">
      <dgm:prSet/>
      <dgm:spPr/>
      <dgm:t>
        <a:bodyPr/>
        <a:lstStyle/>
        <a:p>
          <a:pPr algn="ctr"/>
          <a:endParaRPr lang="en-US"/>
        </a:p>
      </dgm:t>
    </dgm:pt>
    <dgm:pt modelId="{D7B9BCBB-26E0-425B-AF35-2F0D73A1C53A}">
      <dgm:prSet phldrT="[Text]"/>
      <dgm:spPr/>
      <dgm:t>
        <a:bodyPr/>
        <a:lstStyle/>
        <a:p>
          <a:pPr algn="ctr"/>
          <a:r>
            <a:rPr lang="en-US" dirty="0"/>
            <a:t>Builders &amp; Multifamily  </a:t>
          </a:r>
        </a:p>
      </dgm:t>
    </dgm:pt>
    <dgm:pt modelId="{CC14756E-2502-426A-8B31-60EEF1B2F9BA}" type="parTrans" cxnId="{07C90E93-BB21-48E1-A312-5DDE7044C6A8}">
      <dgm:prSet/>
      <dgm:spPr/>
      <dgm:t>
        <a:bodyPr/>
        <a:lstStyle/>
        <a:p>
          <a:pPr algn="ctr"/>
          <a:endParaRPr lang="en-US"/>
        </a:p>
      </dgm:t>
    </dgm:pt>
    <dgm:pt modelId="{50ABA129-B13E-4009-991D-E9472F78B61B}" type="sibTrans" cxnId="{07C90E93-BB21-48E1-A312-5DDE7044C6A8}">
      <dgm:prSet/>
      <dgm:spPr/>
      <dgm:t>
        <a:bodyPr/>
        <a:lstStyle/>
        <a:p>
          <a:pPr algn="ctr"/>
          <a:endParaRPr lang="en-US"/>
        </a:p>
      </dgm:t>
    </dgm:pt>
    <dgm:pt modelId="{80103CA5-53C6-4522-BE79-07A5A5CE9D2C}">
      <dgm:prSet phldrT="[Text]"/>
      <dgm:spPr/>
      <dgm:t>
        <a:bodyPr/>
        <a:lstStyle/>
        <a:p>
          <a:pPr algn="ctr"/>
          <a:r>
            <a:rPr lang="en-US" dirty="0"/>
            <a:t>Electrify City Fleet</a:t>
          </a:r>
        </a:p>
      </dgm:t>
    </dgm:pt>
    <dgm:pt modelId="{35E11F12-9F36-46B5-BD16-84D022AC038F}" type="parTrans" cxnId="{15EB8AFF-1010-492D-A381-754805C1FCFD}">
      <dgm:prSet/>
      <dgm:spPr/>
      <dgm:t>
        <a:bodyPr/>
        <a:lstStyle/>
        <a:p>
          <a:pPr algn="ctr"/>
          <a:endParaRPr lang="en-US"/>
        </a:p>
      </dgm:t>
    </dgm:pt>
    <dgm:pt modelId="{605B6D87-706A-47F0-900A-AC43BE4C4E19}" type="sibTrans" cxnId="{15EB8AFF-1010-492D-A381-754805C1FCFD}">
      <dgm:prSet/>
      <dgm:spPr/>
      <dgm:t>
        <a:bodyPr/>
        <a:lstStyle/>
        <a:p>
          <a:pPr algn="ctr"/>
          <a:endParaRPr lang="en-US"/>
        </a:p>
      </dgm:t>
    </dgm:pt>
    <dgm:pt modelId="{3E7A5ECC-B63B-4D10-9AC1-867FD1A4DED4}" type="pres">
      <dgm:prSet presAssocID="{6CD81CBC-4AFC-40B8-BD1E-3715C622C970}" presName="cycle" presStyleCnt="0">
        <dgm:presLayoutVars>
          <dgm:chMax val="1"/>
          <dgm:dir/>
          <dgm:animLvl val="ctr"/>
          <dgm:resizeHandles val="exact"/>
        </dgm:presLayoutVars>
      </dgm:prSet>
      <dgm:spPr/>
    </dgm:pt>
    <dgm:pt modelId="{786EA88D-D85E-4C70-BAD6-03F834B32087}" type="pres">
      <dgm:prSet presAssocID="{9A02F79A-3B35-4334-BF3A-336B1D360506}" presName="centerShape" presStyleLbl="node0" presStyleIdx="0" presStyleCnt="1"/>
      <dgm:spPr/>
    </dgm:pt>
    <dgm:pt modelId="{2E18EC09-87E0-4D5D-A874-02DFDC8ABA9F}" type="pres">
      <dgm:prSet presAssocID="{9D9F84F6-FABA-47F7-9E1B-8B5E70C6EA17}" presName="parTrans" presStyleLbl="bgSibTrans2D1" presStyleIdx="0" presStyleCnt="6"/>
      <dgm:spPr/>
    </dgm:pt>
    <dgm:pt modelId="{F0FDF2C0-47A4-4FDB-A752-AF949F1DE8F6}" type="pres">
      <dgm:prSet presAssocID="{9AA90F57-EBBE-469B-BEA4-281E4AB84553}" presName="node" presStyleLbl="node1" presStyleIdx="0" presStyleCnt="6">
        <dgm:presLayoutVars>
          <dgm:bulletEnabled val="1"/>
        </dgm:presLayoutVars>
      </dgm:prSet>
      <dgm:spPr/>
    </dgm:pt>
    <dgm:pt modelId="{DE199480-A75D-4D77-97D9-BEE74ABDA610}" type="pres">
      <dgm:prSet presAssocID="{84503BE0-D73E-4CD7-94EC-F77B9BD19922}" presName="parTrans" presStyleLbl="bgSibTrans2D1" presStyleIdx="1" presStyleCnt="6"/>
      <dgm:spPr/>
    </dgm:pt>
    <dgm:pt modelId="{5CE12A77-08CC-48D1-85E1-F119DF2FCA23}" type="pres">
      <dgm:prSet presAssocID="{B771E8F1-D118-401A-9559-4E6987169D25}" presName="node" presStyleLbl="node1" presStyleIdx="1" presStyleCnt="6">
        <dgm:presLayoutVars>
          <dgm:bulletEnabled val="1"/>
        </dgm:presLayoutVars>
      </dgm:prSet>
      <dgm:spPr/>
    </dgm:pt>
    <dgm:pt modelId="{3AE63877-0D70-4206-AC17-B3D66DC1DF6C}" type="pres">
      <dgm:prSet presAssocID="{2826A34B-7C68-4FB0-82FC-AA005A138799}" presName="parTrans" presStyleLbl="bgSibTrans2D1" presStyleIdx="2" presStyleCnt="6"/>
      <dgm:spPr/>
    </dgm:pt>
    <dgm:pt modelId="{FDD522AB-F86A-4CF0-A6F3-1BF1E497C616}" type="pres">
      <dgm:prSet presAssocID="{BE7A1090-F9A7-4EFF-9DEA-074702451B85}" presName="node" presStyleLbl="node1" presStyleIdx="2" presStyleCnt="6">
        <dgm:presLayoutVars>
          <dgm:bulletEnabled val="1"/>
        </dgm:presLayoutVars>
      </dgm:prSet>
      <dgm:spPr/>
    </dgm:pt>
    <dgm:pt modelId="{C72F4A78-3EA8-4E11-A8BA-884C6E681CB8}" type="pres">
      <dgm:prSet presAssocID="{19D123C7-7968-4A45-906A-9DFAA92B921B}" presName="parTrans" presStyleLbl="bgSibTrans2D1" presStyleIdx="3" presStyleCnt="6"/>
      <dgm:spPr/>
    </dgm:pt>
    <dgm:pt modelId="{26C656C5-C2A4-46AF-8A51-EB5949F2F701}" type="pres">
      <dgm:prSet presAssocID="{D1CABCA0-0089-495C-B2FA-4448CA8B9ED9}" presName="node" presStyleLbl="node1" presStyleIdx="3" presStyleCnt="6">
        <dgm:presLayoutVars>
          <dgm:bulletEnabled val="1"/>
        </dgm:presLayoutVars>
      </dgm:prSet>
      <dgm:spPr/>
    </dgm:pt>
    <dgm:pt modelId="{3794E895-B996-4EA9-816B-1CE64468C569}" type="pres">
      <dgm:prSet presAssocID="{CC14756E-2502-426A-8B31-60EEF1B2F9BA}" presName="parTrans" presStyleLbl="bgSibTrans2D1" presStyleIdx="4" presStyleCnt="6"/>
      <dgm:spPr/>
    </dgm:pt>
    <dgm:pt modelId="{A7B73DFA-E72A-47B4-83FC-E87ECCDD140C}" type="pres">
      <dgm:prSet presAssocID="{D7B9BCBB-26E0-425B-AF35-2F0D73A1C53A}" presName="node" presStyleLbl="node1" presStyleIdx="4" presStyleCnt="6">
        <dgm:presLayoutVars>
          <dgm:bulletEnabled val="1"/>
        </dgm:presLayoutVars>
      </dgm:prSet>
      <dgm:spPr/>
    </dgm:pt>
    <dgm:pt modelId="{7075A840-D2F9-4CAD-947B-18C41783C920}" type="pres">
      <dgm:prSet presAssocID="{35E11F12-9F36-46B5-BD16-84D022AC038F}" presName="parTrans" presStyleLbl="bgSibTrans2D1" presStyleIdx="5" presStyleCnt="6"/>
      <dgm:spPr/>
    </dgm:pt>
    <dgm:pt modelId="{CC61C83B-552E-4CFE-92BF-143BD5ABDA77}" type="pres">
      <dgm:prSet presAssocID="{80103CA5-53C6-4522-BE79-07A5A5CE9D2C}" presName="node" presStyleLbl="node1" presStyleIdx="5" presStyleCnt="6">
        <dgm:presLayoutVars>
          <dgm:bulletEnabled val="1"/>
        </dgm:presLayoutVars>
      </dgm:prSet>
      <dgm:spPr/>
    </dgm:pt>
  </dgm:ptLst>
  <dgm:cxnLst>
    <dgm:cxn modelId="{10420C02-13EF-4C29-8228-611C2E3F4248}" type="presOf" srcId="{9A02F79A-3B35-4334-BF3A-336B1D360506}" destId="{786EA88D-D85E-4C70-BAD6-03F834B32087}" srcOrd="0" destOrd="0" presId="urn:microsoft.com/office/officeart/2005/8/layout/radial4"/>
    <dgm:cxn modelId="{A3AF6B08-E519-4449-AEB0-9B459303173E}" type="presOf" srcId="{CC14756E-2502-426A-8B31-60EEF1B2F9BA}" destId="{3794E895-B996-4EA9-816B-1CE64468C569}" srcOrd="0" destOrd="0" presId="urn:microsoft.com/office/officeart/2005/8/layout/radial4"/>
    <dgm:cxn modelId="{CDF94011-6628-46BB-8F8D-1464BAD5C6CB}" type="presOf" srcId="{35E11F12-9F36-46B5-BD16-84D022AC038F}" destId="{7075A840-D2F9-4CAD-947B-18C41783C920}" srcOrd="0" destOrd="0" presId="urn:microsoft.com/office/officeart/2005/8/layout/radial4"/>
    <dgm:cxn modelId="{BF01A614-834A-4DD4-B98F-0F77F75D96BD}" srcId="{6CD81CBC-4AFC-40B8-BD1E-3715C622C970}" destId="{9A02F79A-3B35-4334-BF3A-336B1D360506}" srcOrd="0" destOrd="0" parTransId="{CDB0402A-68C9-4DF1-98CF-9EAB08B89866}" sibTransId="{A79272FB-309C-46A0-9F3D-86560C238A11}"/>
    <dgm:cxn modelId="{26C8B424-25CA-47A1-A724-DF0E99EDB453}" srcId="{9A02F79A-3B35-4334-BF3A-336B1D360506}" destId="{9AA90F57-EBBE-469B-BEA4-281E4AB84553}" srcOrd="0" destOrd="0" parTransId="{9D9F84F6-FABA-47F7-9E1B-8B5E70C6EA17}" sibTransId="{79E3F8A4-E758-41FA-BB36-F0E27D0CD60E}"/>
    <dgm:cxn modelId="{956AFE25-A0A4-47DA-97FB-FC1C6526B09E}" srcId="{9A02F79A-3B35-4334-BF3A-336B1D360506}" destId="{BE7A1090-F9A7-4EFF-9DEA-074702451B85}" srcOrd="2" destOrd="0" parTransId="{2826A34B-7C68-4FB0-82FC-AA005A138799}" sibTransId="{76C3020A-EFB3-43D4-A174-6A1316422605}"/>
    <dgm:cxn modelId="{64EC642A-677E-4B46-A0F6-D8AE265982C9}" type="presOf" srcId="{84503BE0-D73E-4CD7-94EC-F77B9BD19922}" destId="{DE199480-A75D-4D77-97D9-BEE74ABDA610}" srcOrd="0" destOrd="0" presId="urn:microsoft.com/office/officeart/2005/8/layout/radial4"/>
    <dgm:cxn modelId="{82D6F437-B45F-49E3-9090-1B0E113A9F08}" type="presOf" srcId="{D7B9BCBB-26E0-425B-AF35-2F0D73A1C53A}" destId="{A7B73DFA-E72A-47B4-83FC-E87ECCDD140C}" srcOrd="0" destOrd="0" presId="urn:microsoft.com/office/officeart/2005/8/layout/radial4"/>
    <dgm:cxn modelId="{63EB9B62-0D94-424D-A293-EDCCBEE31259}" type="presOf" srcId="{D1CABCA0-0089-495C-B2FA-4448CA8B9ED9}" destId="{26C656C5-C2A4-46AF-8A51-EB5949F2F701}" srcOrd="0" destOrd="0" presId="urn:microsoft.com/office/officeart/2005/8/layout/radial4"/>
    <dgm:cxn modelId="{094E586D-F76F-46F9-B627-472C40BD8330}" type="presOf" srcId="{9D9F84F6-FABA-47F7-9E1B-8B5E70C6EA17}" destId="{2E18EC09-87E0-4D5D-A874-02DFDC8ABA9F}" srcOrd="0" destOrd="0" presId="urn:microsoft.com/office/officeart/2005/8/layout/radial4"/>
    <dgm:cxn modelId="{49ED2C78-FD0B-45D6-82A4-45F7995B9309}" type="presOf" srcId="{B771E8F1-D118-401A-9559-4E6987169D25}" destId="{5CE12A77-08CC-48D1-85E1-F119DF2FCA23}" srcOrd="0" destOrd="0" presId="urn:microsoft.com/office/officeart/2005/8/layout/radial4"/>
    <dgm:cxn modelId="{5518A67F-8187-42C2-8BAE-E89CCE7B1CC7}" type="presOf" srcId="{6CD81CBC-4AFC-40B8-BD1E-3715C622C970}" destId="{3E7A5ECC-B63B-4D10-9AC1-867FD1A4DED4}" srcOrd="0" destOrd="0" presId="urn:microsoft.com/office/officeart/2005/8/layout/radial4"/>
    <dgm:cxn modelId="{07C90E93-BB21-48E1-A312-5DDE7044C6A8}" srcId="{9A02F79A-3B35-4334-BF3A-336B1D360506}" destId="{D7B9BCBB-26E0-425B-AF35-2F0D73A1C53A}" srcOrd="4" destOrd="0" parTransId="{CC14756E-2502-426A-8B31-60EEF1B2F9BA}" sibTransId="{50ABA129-B13E-4009-991D-E9472F78B61B}"/>
    <dgm:cxn modelId="{7346F79D-5173-4BF1-B00A-47CF8BE4F4D7}" type="presOf" srcId="{80103CA5-53C6-4522-BE79-07A5A5CE9D2C}" destId="{CC61C83B-552E-4CFE-92BF-143BD5ABDA77}" srcOrd="0" destOrd="0" presId="urn:microsoft.com/office/officeart/2005/8/layout/radial4"/>
    <dgm:cxn modelId="{D25E29A0-F326-4B3E-B9C5-5E9912CAD7F0}" srcId="{9A02F79A-3B35-4334-BF3A-336B1D360506}" destId="{D1CABCA0-0089-495C-B2FA-4448CA8B9ED9}" srcOrd="3" destOrd="0" parTransId="{19D123C7-7968-4A45-906A-9DFAA92B921B}" sibTransId="{72D2C8A0-21E2-48CD-862D-D9D0BEEB0966}"/>
    <dgm:cxn modelId="{FE53CDAC-7A74-425F-A4B3-30522695A7D6}" type="presOf" srcId="{19D123C7-7968-4A45-906A-9DFAA92B921B}" destId="{C72F4A78-3EA8-4E11-A8BA-884C6E681CB8}" srcOrd="0" destOrd="0" presId="urn:microsoft.com/office/officeart/2005/8/layout/radial4"/>
    <dgm:cxn modelId="{225FA9C7-CC28-4BEB-B413-FA184F8BA18C}" type="presOf" srcId="{BE7A1090-F9A7-4EFF-9DEA-074702451B85}" destId="{FDD522AB-F86A-4CF0-A6F3-1BF1E497C616}" srcOrd="0" destOrd="0" presId="urn:microsoft.com/office/officeart/2005/8/layout/radial4"/>
    <dgm:cxn modelId="{CAA3BFDD-60CE-49B9-849E-AAAA0EE37296}" type="presOf" srcId="{2826A34B-7C68-4FB0-82FC-AA005A138799}" destId="{3AE63877-0D70-4206-AC17-B3D66DC1DF6C}" srcOrd="0" destOrd="0" presId="urn:microsoft.com/office/officeart/2005/8/layout/radial4"/>
    <dgm:cxn modelId="{6EFD73F0-F6E5-4F71-9C60-8F0F640E467F}" srcId="{9A02F79A-3B35-4334-BF3A-336B1D360506}" destId="{B771E8F1-D118-401A-9559-4E6987169D25}" srcOrd="1" destOrd="0" parTransId="{84503BE0-D73E-4CD7-94EC-F77B9BD19922}" sibTransId="{0712B242-C5A5-45D4-A478-5D6B08B9C178}"/>
    <dgm:cxn modelId="{C66EA3F0-656A-470B-8474-395513582665}" type="presOf" srcId="{9AA90F57-EBBE-469B-BEA4-281E4AB84553}" destId="{F0FDF2C0-47A4-4FDB-A752-AF949F1DE8F6}" srcOrd="0" destOrd="0" presId="urn:microsoft.com/office/officeart/2005/8/layout/radial4"/>
    <dgm:cxn modelId="{15EB8AFF-1010-492D-A381-754805C1FCFD}" srcId="{9A02F79A-3B35-4334-BF3A-336B1D360506}" destId="{80103CA5-53C6-4522-BE79-07A5A5CE9D2C}" srcOrd="5" destOrd="0" parTransId="{35E11F12-9F36-46B5-BD16-84D022AC038F}" sibTransId="{605B6D87-706A-47F0-900A-AC43BE4C4E19}"/>
    <dgm:cxn modelId="{845E0C6D-25F6-4F26-A18C-008448638DB4}" type="presParOf" srcId="{3E7A5ECC-B63B-4D10-9AC1-867FD1A4DED4}" destId="{786EA88D-D85E-4C70-BAD6-03F834B32087}" srcOrd="0" destOrd="0" presId="urn:microsoft.com/office/officeart/2005/8/layout/radial4"/>
    <dgm:cxn modelId="{1000CCB1-AC8A-43F7-A32A-C6EDF831528F}" type="presParOf" srcId="{3E7A5ECC-B63B-4D10-9AC1-867FD1A4DED4}" destId="{2E18EC09-87E0-4D5D-A874-02DFDC8ABA9F}" srcOrd="1" destOrd="0" presId="urn:microsoft.com/office/officeart/2005/8/layout/radial4"/>
    <dgm:cxn modelId="{C5AF85CF-1F04-4905-BA56-1C4C6F00350E}" type="presParOf" srcId="{3E7A5ECC-B63B-4D10-9AC1-867FD1A4DED4}" destId="{F0FDF2C0-47A4-4FDB-A752-AF949F1DE8F6}" srcOrd="2" destOrd="0" presId="urn:microsoft.com/office/officeart/2005/8/layout/radial4"/>
    <dgm:cxn modelId="{E2F524B1-3C40-4305-955A-D464ED79A450}" type="presParOf" srcId="{3E7A5ECC-B63B-4D10-9AC1-867FD1A4DED4}" destId="{DE199480-A75D-4D77-97D9-BEE74ABDA610}" srcOrd="3" destOrd="0" presId="urn:microsoft.com/office/officeart/2005/8/layout/radial4"/>
    <dgm:cxn modelId="{C50B839D-2452-4652-9493-556D86D68064}" type="presParOf" srcId="{3E7A5ECC-B63B-4D10-9AC1-867FD1A4DED4}" destId="{5CE12A77-08CC-48D1-85E1-F119DF2FCA23}" srcOrd="4" destOrd="0" presId="urn:microsoft.com/office/officeart/2005/8/layout/radial4"/>
    <dgm:cxn modelId="{CD97F127-9602-4430-A536-43A93511C8F5}" type="presParOf" srcId="{3E7A5ECC-B63B-4D10-9AC1-867FD1A4DED4}" destId="{3AE63877-0D70-4206-AC17-B3D66DC1DF6C}" srcOrd="5" destOrd="0" presId="urn:microsoft.com/office/officeart/2005/8/layout/radial4"/>
    <dgm:cxn modelId="{C8DDED27-7B9A-4646-94D8-70F23FC53828}" type="presParOf" srcId="{3E7A5ECC-B63B-4D10-9AC1-867FD1A4DED4}" destId="{FDD522AB-F86A-4CF0-A6F3-1BF1E497C616}" srcOrd="6" destOrd="0" presId="urn:microsoft.com/office/officeart/2005/8/layout/radial4"/>
    <dgm:cxn modelId="{37C3C4A3-B52F-4BF8-9C30-6FC730D9A77C}" type="presParOf" srcId="{3E7A5ECC-B63B-4D10-9AC1-867FD1A4DED4}" destId="{C72F4A78-3EA8-4E11-A8BA-884C6E681CB8}" srcOrd="7" destOrd="0" presId="urn:microsoft.com/office/officeart/2005/8/layout/radial4"/>
    <dgm:cxn modelId="{A9985DCB-48F2-4E44-AB29-ED3C063E9D17}" type="presParOf" srcId="{3E7A5ECC-B63B-4D10-9AC1-867FD1A4DED4}" destId="{26C656C5-C2A4-46AF-8A51-EB5949F2F701}" srcOrd="8" destOrd="0" presId="urn:microsoft.com/office/officeart/2005/8/layout/radial4"/>
    <dgm:cxn modelId="{E6BD8335-BEAE-4D26-BA8C-00F45A661170}" type="presParOf" srcId="{3E7A5ECC-B63B-4D10-9AC1-867FD1A4DED4}" destId="{3794E895-B996-4EA9-816B-1CE64468C569}" srcOrd="9" destOrd="0" presId="urn:microsoft.com/office/officeart/2005/8/layout/radial4"/>
    <dgm:cxn modelId="{69F6CE81-5CCE-4DB1-9BE6-4C78EDE736F4}" type="presParOf" srcId="{3E7A5ECC-B63B-4D10-9AC1-867FD1A4DED4}" destId="{A7B73DFA-E72A-47B4-83FC-E87ECCDD140C}" srcOrd="10" destOrd="0" presId="urn:microsoft.com/office/officeart/2005/8/layout/radial4"/>
    <dgm:cxn modelId="{5D31B931-90D7-4448-BDFF-95FE954FBF43}" type="presParOf" srcId="{3E7A5ECC-B63B-4D10-9AC1-867FD1A4DED4}" destId="{7075A840-D2F9-4CAD-947B-18C41783C920}" srcOrd="11" destOrd="0" presId="urn:microsoft.com/office/officeart/2005/8/layout/radial4"/>
    <dgm:cxn modelId="{D3677240-AD48-45A6-8B98-442AA9761EF3}" type="presParOf" srcId="{3E7A5ECC-B63B-4D10-9AC1-867FD1A4DED4}" destId="{CC61C83B-552E-4CFE-92BF-143BD5ABDA77}" srcOrd="12"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4F9870-1D6E-4DF4-A78E-DBB1F6716B79}" type="doc">
      <dgm:prSet loTypeId="urn:microsoft.com/office/officeart/2011/layout/HexagonRadial" loCatId="cycle" qsTypeId="urn:microsoft.com/office/officeart/2005/8/quickstyle/simple2" qsCatId="simple" csTypeId="urn:microsoft.com/office/officeart/2005/8/colors/colorful5" csCatId="colorful" phldr="1"/>
      <dgm:spPr/>
      <dgm:t>
        <a:bodyPr/>
        <a:lstStyle/>
        <a:p>
          <a:endParaRPr lang="en-US"/>
        </a:p>
      </dgm:t>
    </dgm:pt>
    <dgm:pt modelId="{DBCC0C88-06B3-43C7-B03C-DFA660904490}">
      <dgm:prSet phldrT="[Text]"/>
      <dgm:spPr/>
      <dgm:t>
        <a:bodyPr/>
        <a:lstStyle/>
        <a:p>
          <a:r>
            <a:rPr lang="en-US" dirty="0"/>
            <a:t>Current Mobility Challenges</a:t>
          </a:r>
        </a:p>
      </dgm:t>
    </dgm:pt>
    <dgm:pt modelId="{1353A72F-894A-4077-9348-B47285338EF8}" type="parTrans" cxnId="{6644BE9A-56E9-4C4D-AE3A-3169E2C2CD18}">
      <dgm:prSet/>
      <dgm:spPr/>
      <dgm:t>
        <a:bodyPr/>
        <a:lstStyle/>
        <a:p>
          <a:endParaRPr lang="en-US"/>
        </a:p>
      </dgm:t>
    </dgm:pt>
    <dgm:pt modelId="{72F87999-2E14-4342-91BE-D21AD5F32ACE}" type="sibTrans" cxnId="{6644BE9A-56E9-4C4D-AE3A-3169E2C2CD18}">
      <dgm:prSet/>
      <dgm:spPr/>
      <dgm:t>
        <a:bodyPr/>
        <a:lstStyle/>
        <a:p>
          <a:endParaRPr lang="en-US"/>
        </a:p>
      </dgm:t>
    </dgm:pt>
    <dgm:pt modelId="{223EF54D-8B08-4A01-B994-94F304CCE5DE}">
      <dgm:prSet phldrT="[Text]"/>
      <dgm:spPr/>
      <dgm:t>
        <a:bodyPr/>
        <a:lstStyle/>
        <a:p>
          <a:r>
            <a:rPr lang="en-US" dirty="0"/>
            <a:t>Costs and Vehicle Usage Optimization</a:t>
          </a:r>
        </a:p>
      </dgm:t>
    </dgm:pt>
    <dgm:pt modelId="{2F66E0AB-EEC6-49F2-9AB4-B2CA756972A1}" type="parTrans" cxnId="{5C8C9090-16DB-4B0F-BB49-D5FA681B309C}">
      <dgm:prSet/>
      <dgm:spPr/>
      <dgm:t>
        <a:bodyPr/>
        <a:lstStyle/>
        <a:p>
          <a:endParaRPr lang="en-US"/>
        </a:p>
      </dgm:t>
    </dgm:pt>
    <dgm:pt modelId="{D37E47A7-D86A-4F97-B773-EC7CC13CFCE5}" type="sibTrans" cxnId="{5C8C9090-16DB-4B0F-BB49-D5FA681B309C}">
      <dgm:prSet/>
      <dgm:spPr/>
      <dgm:t>
        <a:bodyPr/>
        <a:lstStyle/>
        <a:p>
          <a:endParaRPr lang="en-US"/>
        </a:p>
      </dgm:t>
    </dgm:pt>
    <dgm:pt modelId="{F9DD7B1F-CF25-422B-8577-94313AA65EBC}">
      <dgm:prSet phldrT="[Text]"/>
      <dgm:spPr/>
      <dgm:t>
        <a:bodyPr/>
        <a:lstStyle/>
        <a:p>
          <a:r>
            <a:rPr lang="en-US" dirty="0"/>
            <a:t>Energy Independence </a:t>
          </a:r>
        </a:p>
      </dgm:t>
    </dgm:pt>
    <dgm:pt modelId="{32DB6C9A-AE00-4377-A2F0-8C5D287B66DF}" type="parTrans" cxnId="{CBE2FD05-8AC5-4D2E-A821-003EAB5AF7F3}">
      <dgm:prSet/>
      <dgm:spPr/>
      <dgm:t>
        <a:bodyPr/>
        <a:lstStyle/>
        <a:p>
          <a:endParaRPr lang="en-US"/>
        </a:p>
      </dgm:t>
    </dgm:pt>
    <dgm:pt modelId="{D808C842-26DA-4962-9CA5-5661F8851155}" type="sibTrans" cxnId="{CBE2FD05-8AC5-4D2E-A821-003EAB5AF7F3}">
      <dgm:prSet/>
      <dgm:spPr/>
      <dgm:t>
        <a:bodyPr/>
        <a:lstStyle/>
        <a:p>
          <a:endParaRPr lang="en-US"/>
        </a:p>
      </dgm:t>
    </dgm:pt>
    <dgm:pt modelId="{AB9AA064-E335-4FB0-92DF-C29C037F3A04}">
      <dgm:prSet phldrT="[Text]"/>
      <dgm:spPr/>
      <dgm:t>
        <a:bodyPr/>
        <a:lstStyle/>
        <a:p>
          <a:r>
            <a:rPr lang="en-US" dirty="0"/>
            <a:t>Rate of Accidents </a:t>
          </a:r>
        </a:p>
      </dgm:t>
    </dgm:pt>
    <dgm:pt modelId="{2056F0CE-5CEB-4A6B-881E-2DC45F11F1EE}" type="parTrans" cxnId="{B1CB8BAC-55CE-4F02-856E-42BD3396E44C}">
      <dgm:prSet/>
      <dgm:spPr/>
      <dgm:t>
        <a:bodyPr/>
        <a:lstStyle/>
        <a:p>
          <a:endParaRPr lang="en-US"/>
        </a:p>
      </dgm:t>
    </dgm:pt>
    <dgm:pt modelId="{5F6E5979-5D07-4A60-80D8-4F1EB014776F}" type="sibTrans" cxnId="{B1CB8BAC-55CE-4F02-856E-42BD3396E44C}">
      <dgm:prSet/>
      <dgm:spPr/>
      <dgm:t>
        <a:bodyPr/>
        <a:lstStyle/>
        <a:p>
          <a:endParaRPr lang="en-US"/>
        </a:p>
      </dgm:t>
    </dgm:pt>
    <dgm:pt modelId="{3B1A71A0-EC24-482C-A3A9-354B16F7BEE9}">
      <dgm:prSet phldrT="[Text]"/>
      <dgm:spPr/>
      <dgm:t>
        <a:bodyPr/>
        <a:lstStyle/>
        <a:p>
          <a:r>
            <a:rPr lang="en-US" dirty="0"/>
            <a:t>Congestion  &amp; Lost Time </a:t>
          </a:r>
        </a:p>
      </dgm:t>
    </dgm:pt>
    <dgm:pt modelId="{6FB2593F-72CA-463D-99E8-FE2720A4DEB8}" type="parTrans" cxnId="{DD88D77A-C3C9-4B03-9E21-B1E3DAE7AEC4}">
      <dgm:prSet/>
      <dgm:spPr/>
      <dgm:t>
        <a:bodyPr/>
        <a:lstStyle/>
        <a:p>
          <a:endParaRPr lang="en-US"/>
        </a:p>
      </dgm:t>
    </dgm:pt>
    <dgm:pt modelId="{3CE9D604-47AD-4EDC-92A9-968C1CCF636B}" type="sibTrans" cxnId="{DD88D77A-C3C9-4B03-9E21-B1E3DAE7AEC4}">
      <dgm:prSet/>
      <dgm:spPr/>
      <dgm:t>
        <a:bodyPr/>
        <a:lstStyle/>
        <a:p>
          <a:endParaRPr lang="en-US"/>
        </a:p>
      </dgm:t>
    </dgm:pt>
    <dgm:pt modelId="{A1AF221E-F449-45C9-A44D-38A00257AED4}">
      <dgm:prSet phldrT="[Text]"/>
      <dgm:spPr/>
      <dgm:t>
        <a:bodyPr/>
        <a:lstStyle/>
        <a:p>
          <a:r>
            <a:rPr lang="en-US" dirty="0">
              <a:solidFill>
                <a:schemeClr val="tx1"/>
              </a:solidFill>
            </a:rPr>
            <a:t>Pollution, GHGs, Health &amp; Sustainability </a:t>
          </a:r>
        </a:p>
      </dgm:t>
    </dgm:pt>
    <dgm:pt modelId="{6C4348F7-5E81-4C54-BE54-9BCBC6703F10}" type="parTrans" cxnId="{69B3AEAE-351C-4D9F-92AA-F673A6B2853E}">
      <dgm:prSet/>
      <dgm:spPr/>
      <dgm:t>
        <a:bodyPr/>
        <a:lstStyle/>
        <a:p>
          <a:endParaRPr lang="en-US"/>
        </a:p>
      </dgm:t>
    </dgm:pt>
    <dgm:pt modelId="{D225218B-1267-4F62-9FBA-D326B80A7030}" type="sibTrans" cxnId="{69B3AEAE-351C-4D9F-92AA-F673A6B2853E}">
      <dgm:prSet/>
      <dgm:spPr/>
      <dgm:t>
        <a:bodyPr/>
        <a:lstStyle/>
        <a:p>
          <a:endParaRPr lang="en-US"/>
        </a:p>
      </dgm:t>
    </dgm:pt>
    <dgm:pt modelId="{3A3B4445-1881-44DC-ABC9-5702717D0898}">
      <dgm:prSet phldrT="[Text]"/>
      <dgm:spPr/>
      <dgm:t>
        <a:bodyPr/>
        <a:lstStyle/>
        <a:p>
          <a:r>
            <a:rPr lang="en-US" dirty="0"/>
            <a:t>Use of Land</a:t>
          </a:r>
        </a:p>
      </dgm:t>
    </dgm:pt>
    <dgm:pt modelId="{0A13E8EC-684B-4FAE-9046-2972E5512EDE}" type="parTrans" cxnId="{3CB8DA96-1741-4980-9B95-D1CD23219198}">
      <dgm:prSet/>
      <dgm:spPr/>
      <dgm:t>
        <a:bodyPr/>
        <a:lstStyle/>
        <a:p>
          <a:endParaRPr lang="en-US"/>
        </a:p>
      </dgm:t>
    </dgm:pt>
    <dgm:pt modelId="{0C75A017-9617-4311-BE6E-F9916AD1E250}" type="sibTrans" cxnId="{3CB8DA96-1741-4980-9B95-D1CD23219198}">
      <dgm:prSet/>
      <dgm:spPr/>
      <dgm:t>
        <a:bodyPr/>
        <a:lstStyle/>
        <a:p>
          <a:endParaRPr lang="en-US"/>
        </a:p>
      </dgm:t>
    </dgm:pt>
    <dgm:pt modelId="{C071D031-E1F8-4C9D-99F2-C3BF45E24A93}" type="pres">
      <dgm:prSet presAssocID="{D14F9870-1D6E-4DF4-A78E-DBB1F6716B79}" presName="Name0" presStyleCnt="0">
        <dgm:presLayoutVars>
          <dgm:chMax val="1"/>
          <dgm:chPref val="1"/>
          <dgm:dir/>
          <dgm:animOne val="branch"/>
          <dgm:animLvl val="lvl"/>
        </dgm:presLayoutVars>
      </dgm:prSet>
      <dgm:spPr/>
    </dgm:pt>
    <dgm:pt modelId="{B3C74F57-3BC2-48B1-B905-01C7DB42B152}" type="pres">
      <dgm:prSet presAssocID="{DBCC0C88-06B3-43C7-B03C-DFA660904490}" presName="Parent" presStyleLbl="node0" presStyleIdx="0" presStyleCnt="1">
        <dgm:presLayoutVars>
          <dgm:chMax val="6"/>
          <dgm:chPref val="6"/>
        </dgm:presLayoutVars>
      </dgm:prSet>
      <dgm:spPr/>
    </dgm:pt>
    <dgm:pt modelId="{27EBF9F5-BD44-409F-B068-6344D56157F7}" type="pres">
      <dgm:prSet presAssocID="{223EF54D-8B08-4A01-B994-94F304CCE5DE}" presName="Accent1" presStyleCnt="0"/>
      <dgm:spPr/>
    </dgm:pt>
    <dgm:pt modelId="{6153D2C2-AE0E-4141-A4B6-0757825A1AFD}" type="pres">
      <dgm:prSet presAssocID="{223EF54D-8B08-4A01-B994-94F304CCE5DE}" presName="Accent" presStyleLbl="bgShp" presStyleIdx="0" presStyleCnt="6"/>
      <dgm:spPr/>
    </dgm:pt>
    <dgm:pt modelId="{1FE1B5E7-A11A-4360-ACFD-4F271344E1C3}" type="pres">
      <dgm:prSet presAssocID="{223EF54D-8B08-4A01-B994-94F304CCE5DE}" presName="Child1" presStyleLbl="node1" presStyleIdx="0" presStyleCnt="6">
        <dgm:presLayoutVars>
          <dgm:chMax val="0"/>
          <dgm:chPref val="0"/>
          <dgm:bulletEnabled val="1"/>
        </dgm:presLayoutVars>
      </dgm:prSet>
      <dgm:spPr/>
    </dgm:pt>
    <dgm:pt modelId="{12C7FD1D-E46C-47AB-808C-072EC4ADAF4A}" type="pres">
      <dgm:prSet presAssocID="{F9DD7B1F-CF25-422B-8577-94313AA65EBC}" presName="Accent2" presStyleCnt="0"/>
      <dgm:spPr/>
    </dgm:pt>
    <dgm:pt modelId="{0EDF1FBF-12E7-45EC-BFCF-70310FDEF705}" type="pres">
      <dgm:prSet presAssocID="{F9DD7B1F-CF25-422B-8577-94313AA65EBC}" presName="Accent" presStyleLbl="bgShp" presStyleIdx="1" presStyleCnt="6"/>
      <dgm:spPr/>
    </dgm:pt>
    <dgm:pt modelId="{3775C8D0-6C3D-4F2D-BEAC-0EBFA745952A}" type="pres">
      <dgm:prSet presAssocID="{F9DD7B1F-CF25-422B-8577-94313AA65EBC}" presName="Child2" presStyleLbl="node1" presStyleIdx="1" presStyleCnt="6">
        <dgm:presLayoutVars>
          <dgm:chMax val="0"/>
          <dgm:chPref val="0"/>
          <dgm:bulletEnabled val="1"/>
        </dgm:presLayoutVars>
      </dgm:prSet>
      <dgm:spPr/>
    </dgm:pt>
    <dgm:pt modelId="{88BBDBB5-291D-4663-BFEF-916BA1FB1BC2}" type="pres">
      <dgm:prSet presAssocID="{AB9AA064-E335-4FB0-92DF-C29C037F3A04}" presName="Accent3" presStyleCnt="0"/>
      <dgm:spPr/>
    </dgm:pt>
    <dgm:pt modelId="{CD4F0790-B47B-4A14-AD7B-8153B4DB5D5B}" type="pres">
      <dgm:prSet presAssocID="{AB9AA064-E335-4FB0-92DF-C29C037F3A04}" presName="Accent" presStyleLbl="bgShp" presStyleIdx="2" presStyleCnt="6"/>
      <dgm:spPr/>
    </dgm:pt>
    <dgm:pt modelId="{2FEB410D-2FC1-4A3F-8DF8-10183C336377}" type="pres">
      <dgm:prSet presAssocID="{AB9AA064-E335-4FB0-92DF-C29C037F3A04}" presName="Child3" presStyleLbl="node1" presStyleIdx="2" presStyleCnt="6">
        <dgm:presLayoutVars>
          <dgm:chMax val="0"/>
          <dgm:chPref val="0"/>
          <dgm:bulletEnabled val="1"/>
        </dgm:presLayoutVars>
      </dgm:prSet>
      <dgm:spPr/>
    </dgm:pt>
    <dgm:pt modelId="{47A748BA-D904-4F88-BDA8-ECE1E8B0A566}" type="pres">
      <dgm:prSet presAssocID="{3B1A71A0-EC24-482C-A3A9-354B16F7BEE9}" presName="Accent4" presStyleCnt="0"/>
      <dgm:spPr/>
    </dgm:pt>
    <dgm:pt modelId="{576AB387-CBB8-40E1-A59E-AC12DDF4B584}" type="pres">
      <dgm:prSet presAssocID="{3B1A71A0-EC24-482C-A3A9-354B16F7BEE9}" presName="Accent" presStyleLbl="bgShp" presStyleIdx="3" presStyleCnt="6"/>
      <dgm:spPr/>
    </dgm:pt>
    <dgm:pt modelId="{52EDD438-D546-4298-91B8-1B5C0E786E25}" type="pres">
      <dgm:prSet presAssocID="{3B1A71A0-EC24-482C-A3A9-354B16F7BEE9}" presName="Child4" presStyleLbl="node1" presStyleIdx="3" presStyleCnt="6">
        <dgm:presLayoutVars>
          <dgm:chMax val="0"/>
          <dgm:chPref val="0"/>
          <dgm:bulletEnabled val="1"/>
        </dgm:presLayoutVars>
      </dgm:prSet>
      <dgm:spPr/>
    </dgm:pt>
    <dgm:pt modelId="{27294B2C-5902-41F0-B6D2-D85D73506A77}" type="pres">
      <dgm:prSet presAssocID="{A1AF221E-F449-45C9-A44D-38A00257AED4}" presName="Accent5" presStyleCnt="0"/>
      <dgm:spPr/>
    </dgm:pt>
    <dgm:pt modelId="{A0794E54-7A8B-43CC-975C-C625994F15A5}" type="pres">
      <dgm:prSet presAssocID="{A1AF221E-F449-45C9-A44D-38A00257AED4}" presName="Accent" presStyleLbl="bgShp" presStyleIdx="4" presStyleCnt="6"/>
      <dgm:spPr/>
    </dgm:pt>
    <dgm:pt modelId="{B6CA3416-B279-4E3A-A136-B16B1CAADBEB}" type="pres">
      <dgm:prSet presAssocID="{A1AF221E-F449-45C9-A44D-38A00257AED4}" presName="Child5" presStyleLbl="node1" presStyleIdx="4" presStyleCnt="6">
        <dgm:presLayoutVars>
          <dgm:chMax val="0"/>
          <dgm:chPref val="0"/>
          <dgm:bulletEnabled val="1"/>
        </dgm:presLayoutVars>
      </dgm:prSet>
      <dgm:spPr/>
    </dgm:pt>
    <dgm:pt modelId="{B3F72B8B-37E5-4DA1-AEA9-5BC52E20575A}" type="pres">
      <dgm:prSet presAssocID="{3A3B4445-1881-44DC-ABC9-5702717D0898}" presName="Accent6" presStyleCnt="0"/>
      <dgm:spPr/>
    </dgm:pt>
    <dgm:pt modelId="{9FE211D6-62E6-48D2-9CF1-DDF2D6596B2E}" type="pres">
      <dgm:prSet presAssocID="{3A3B4445-1881-44DC-ABC9-5702717D0898}" presName="Accent" presStyleLbl="bgShp" presStyleIdx="5" presStyleCnt="6"/>
      <dgm:spPr/>
    </dgm:pt>
    <dgm:pt modelId="{8CFAD933-58CD-425F-96CB-52785CAA903A}" type="pres">
      <dgm:prSet presAssocID="{3A3B4445-1881-44DC-ABC9-5702717D0898}" presName="Child6" presStyleLbl="node1" presStyleIdx="5" presStyleCnt="6">
        <dgm:presLayoutVars>
          <dgm:chMax val="0"/>
          <dgm:chPref val="0"/>
          <dgm:bulletEnabled val="1"/>
        </dgm:presLayoutVars>
      </dgm:prSet>
      <dgm:spPr/>
    </dgm:pt>
  </dgm:ptLst>
  <dgm:cxnLst>
    <dgm:cxn modelId="{CBE2FD05-8AC5-4D2E-A821-003EAB5AF7F3}" srcId="{DBCC0C88-06B3-43C7-B03C-DFA660904490}" destId="{F9DD7B1F-CF25-422B-8577-94313AA65EBC}" srcOrd="1" destOrd="0" parTransId="{32DB6C9A-AE00-4377-A2F0-8C5D287B66DF}" sibTransId="{D808C842-26DA-4962-9CA5-5661F8851155}"/>
    <dgm:cxn modelId="{B5552672-5F30-4743-B1DC-C7EF110EB5F2}" type="presOf" srcId="{3B1A71A0-EC24-482C-A3A9-354B16F7BEE9}" destId="{52EDD438-D546-4298-91B8-1B5C0E786E25}" srcOrd="0" destOrd="0" presId="urn:microsoft.com/office/officeart/2011/layout/HexagonRadial"/>
    <dgm:cxn modelId="{B8A5DF56-174B-41D4-B87B-3C44001D73CB}" type="presOf" srcId="{F9DD7B1F-CF25-422B-8577-94313AA65EBC}" destId="{3775C8D0-6C3D-4F2D-BEAC-0EBFA745952A}" srcOrd="0" destOrd="0" presId="urn:microsoft.com/office/officeart/2011/layout/HexagonRadial"/>
    <dgm:cxn modelId="{DD88D77A-C3C9-4B03-9E21-B1E3DAE7AEC4}" srcId="{DBCC0C88-06B3-43C7-B03C-DFA660904490}" destId="{3B1A71A0-EC24-482C-A3A9-354B16F7BEE9}" srcOrd="3" destOrd="0" parTransId="{6FB2593F-72CA-463D-99E8-FE2720A4DEB8}" sibTransId="{3CE9D604-47AD-4EDC-92A9-968C1CCF636B}"/>
    <dgm:cxn modelId="{49886D7F-442F-4B16-AFFB-B0FC49D40CC7}" type="presOf" srcId="{3A3B4445-1881-44DC-ABC9-5702717D0898}" destId="{8CFAD933-58CD-425F-96CB-52785CAA903A}" srcOrd="0" destOrd="0" presId="urn:microsoft.com/office/officeart/2011/layout/HexagonRadial"/>
    <dgm:cxn modelId="{5C8C9090-16DB-4B0F-BB49-D5FA681B309C}" srcId="{DBCC0C88-06B3-43C7-B03C-DFA660904490}" destId="{223EF54D-8B08-4A01-B994-94F304CCE5DE}" srcOrd="0" destOrd="0" parTransId="{2F66E0AB-EEC6-49F2-9AB4-B2CA756972A1}" sibTransId="{D37E47A7-D86A-4F97-B773-EC7CC13CFCE5}"/>
    <dgm:cxn modelId="{3CB8DA96-1741-4980-9B95-D1CD23219198}" srcId="{DBCC0C88-06B3-43C7-B03C-DFA660904490}" destId="{3A3B4445-1881-44DC-ABC9-5702717D0898}" srcOrd="5" destOrd="0" parTransId="{0A13E8EC-684B-4FAE-9046-2972E5512EDE}" sibTransId="{0C75A017-9617-4311-BE6E-F9916AD1E250}"/>
    <dgm:cxn modelId="{6644BE9A-56E9-4C4D-AE3A-3169E2C2CD18}" srcId="{D14F9870-1D6E-4DF4-A78E-DBB1F6716B79}" destId="{DBCC0C88-06B3-43C7-B03C-DFA660904490}" srcOrd="0" destOrd="0" parTransId="{1353A72F-894A-4077-9348-B47285338EF8}" sibTransId="{72F87999-2E14-4342-91BE-D21AD5F32ACE}"/>
    <dgm:cxn modelId="{1E59EB9B-BC83-43C1-AB08-378A743D134E}" type="presOf" srcId="{AB9AA064-E335-4FB0-92DF-C29C037F3A04}" destId="{2FEB410D-2FC1-4A3F-8DF8-10183C336377}" srcOrd="0" destOrd="0" presId="urn:microsoft.com/office/officeart/2011/layout/HexagonRadial"/>
    <dgm:cxn modelId="{B1CB8BAC-55CE-4F02-856E-42BD3396E44C}" srcId="{DBCC0C88-06B3-43C7-B03C-DFA660904490}" destId="{AB9AA064-E335-4FB0-92DF-C29C037F3A04}" srcOrd="2" destOrd="0" parTransId="{2056F0CE-5CEB-4A6B-881E-2DC45F11F1EE}" sibTransId="{5F6E5979-5D07-4A60-80D8-4F1EB014776F}"/>
    <dgm:cxn modelId="{69B3AEAE-351C-4D9F-92AA-F673A6B2853E}" srcId="{DBCC0C88-06B3-43C7-B03C-DFA660904490}" destId="{A1AF221E-F449-45C9-A44D-38A00257AED4}" srcOrd="4" destOrd="0" parTransId="{6C4348F7-5E81-4C54-BE54-9BCBC6703F10}" sibTransId="{D225218B-1267-4F62-9FBA-D326B80A7030}"/>
    <dgm:cxn modelId="{7B09CDB4-E113-42F2-91E4-7900C1008260}" type="presOf" srcId="{DBCC0C88-06B3-43C7-B03C-DFA660904490}" destId="{B3C74F57-3BC2-48B1-B905-01C7DB42B152}" srcOrd="0" destOrd="0" presId="urn:microsoft.com/office/officeart/2011/layout/HexagonRadial"/>
    <dgm:cxn modelId="{3BB747C9-36AD-4EFA-A64A-16842BC4AD55}" type="presOf" srcId="{A1AF221E-F449-45C9-A44D-38A00257AED4}" destId="{B6CA3416-B279-4E3A-A136-B16B1CAADBEB}" srcOrd="0" destOrd="0" presId="urn:microsoft.com/office/officeart/2011/layout/HexagonRadial"/>
    <dgm:cxn modelId="{B6F9A4DE-E083-44E7-B56D-F689675C39C0}" type="presOf" srcId="{D14F9870-1D6E-4DF4-A78E-DBB1F6716B79}" destId="{C071D031-E1F8-4C9D-99F2-C3BF45E24A93}" srcOrd="0" destOrd="0" presId="urn:microsoft.com/office/officeart/2011/layout/HexagonRadial"/>
    <dgm:cxn modelId="{8B3106F5-C5D2-4B22-8C04-FBA0594FC2A8}" type="presOf" srcId="{223EF54D-8B08-4A01-B994-94F304CCE5DE}" destId="{1FE1B5E7-A11A-4360-ACFD-4F271344E1C3}" srcOrd="0" destOrd="0" presId="urn:microsoft.com/office/officeart/2011/layout/HexagonRadial"/>
    <dgm:cxn modelId="{3F805F30-9F9E-48B4-BCC3-70EF2BEFF8C4}" type="presParOf" srcId="{C071D031-E1F8-4C9D-99F2-C3BF45E24A93}" destId="{B3C74F57-3BC2-48B1-B905-01C7DB42B152}" srcOrd="0" destOrd="0" presId="urn:microsoft.com/office/officeart/2011/layout/HexagonRadial"/>
    <dgm:cxn modelId="{353382F3-D5AD-4C99-8457-8823ACE3E27F}" type="presParOf" srcId="{C071D031-E1F8-4C9D-99F2-C3BF45E24A93}" destId="{27EBF9F5-BD44-409F-B068-6344D56157F7}" srcOrd="1" destOrd="0" presId="urn:microsoft.com/office/officeart/2011/layout/HexagonRadial"/>
    <dgm:cxn modelId="{1333D520-BE26-40A6-844B-FAF95A83E5B8}" type="presParOf" srcId="{27EBF9F5-BD44-409F-B068-6344D56157F7}" destId="{6153D2C2-AE0E-4141-A4B6-0757825A1AFD}" srcOrd="0" destOrd="0" presId="urn:microsoft.com/office/officeart/2011/layout/HexagonRadial"/>
    <dgm:cxn modelId="{8A363D0A-3601-4D56-8D8A-546594EB5015}" type="presParOf" srcId="{C071D031-E1F8-4C9D-99F2-C3BF45E24A93}" destId="{1FE1B5E7-A11A-4360-ACFD-4F271344E1C3}" srcOrd="2" destOrd="0" presId="urn:microsoft.com/office/officeart/2011/layout/HexagonRadial"/>
    <dgm:cxn modelId="{0BFD215D-5547-4603-B921-4A3B59495A9F}" type="presParOf" srcId="{C071D031-E1F8-4C9D-99F2-C3BF45E24A93}" destId="{12C7FD1D-E46C-47AB-808C-072EC4ADAF4A}" srcOrd="3" destOrd="0" presId="urn:microsoft.com/office/officeart/2011/layout/HexagonRadial"/>
    <dgm:cxn modelId="{73CFBEAD-DF22-4718-A065-AB7DDD5D4B04}" type="presParOf" srcId="{12C7FD1D-E46C-47AB-808C-072EC4ADAF4A}" destId="{0EDF1FBF-12E7-45EC-BFCF-70310FDEF705}" srcOrd="0" destOrd="0" presId="urn:microsoft.com/office/officeart/2011/layout/HexagonRadial"/>
    <dgm:cxn modelId="{371EC21D-C30E-451A-9485-9A28F682E49F}" type="presParOf" srcId="{C071D031-E1F8-4C9D-99F2-C3BF45E24A93}" destId="{3775C8D0-6C3D-4F2D-BEAC-0EBFA745952A}" srcOrd="4" destOrd="0" presId="urn:microsoft.com/office/officeart/2011/layout/HexagonRadial"/>
    <dgm:cxn modelId="{A328861B-F3F2-41E2-A8FA-9565548C150D}" type="presParOf" srcId="{C071D031-E1F8-4C9D-99F2-C3BF45E24A93}" destId="{88BBDBB5-291D-4663-BFEF-916BA1FB1BC2}" srcOrd="5" destOrd="0" presId="urn:microsoft.com/office/officeart/2011/layout/HexagonRadial"/>
    <dgm:cxn modelId="{564ACFE5-B378-4FA3-B43C-AE342220345B}" type="presParOf" srcId="{88BBDBB5-291D-4663-BFEF-916BA1FB1BC2}" destId="{CD4F0790-B47B-4A14-AD7B-8153B4DB5D5B}" srcOrd="0" destOrd="0" presId="urn:microsoft.com/office/officeart/2011/layout/HexagonRadial"/>
    <dgm:cxn modelId="{B1C2931B-EB49-465A-9FC1-EC018C4F31D9}" type="presParOf" srcId="{C071D031-E1F8-4C9D-99F2-C3BF45E24A93}" destId="{2FEB410D-2FC1-4A3F-8DF8-10183C336377}" srcOrd="6" destOrd="0" presId="urn:microsoft.com/office/officeart/2011/layout/HexagonRadial"/>
    <dgm:cxn modelId="{5738449E-AEB1-4208-97CF-C722F6FED71E}" type="presParOf" srcId="{C071D031-E1F8-4C9D-99F2-C3BF45E24A93}" destId="{47A748BA-D904-4F88-BDA8-ECE1E8B0A566}" srcOrd="7" destOrd="0" presId="urn:microsoft.com/office/officeart/2011/layout/HexagonRadial"/>
    <dgm:cxn modelId="{7520B22E-AAB0-4137-874C-CFABF5A75F98}" type="presParOf" srcId="{47A748BA-D904-4F88-BDA8-ECE1E8B0A566}" destId="{576AB387-CBB8-40E1-A59E-AC12DDF4B584}" srcOrd="0" destOrd="0" presId="urn:microsoft.com/office/officeart/2011/layout/HexagonRadial"/>
    <dgm:cxn modelId="{D7B85E0F-4377-4255-AB73-779BEECB9A33}" type="presParOf" srcId="{C071D031-E1F8-4C9D-99F2-C3BF45E24A93}" destId="{52EDD438-D546-4298-91B8-1B5C0E786E25}" srcOrd="8" destOrd="0" presId="urn:microsoft.com/office/officeart/2011/layout/HexagonRadial"/>
    <dgm:cxn modelId="{67040D43-5813-4006-A181-38E07DEEBF82}" type="presParOf" srcId="{C071D031-E1F8-4C9D-99F2-C3BF45E24A93}" destId="{27294B2C-5902-41F0-B6D2-D85D73506A77}" srcOrd="9" destOrd="0" presId="urn:microsoft.com/office/officeart/2011/layout/HexagonRadial"/>
    <dgm:cxn modelId="{AAD3C670-D333-4D00-83A0-F8EF8962D104}" type="presParOf" srcId="{27294B2C-5902-41F0-B6D2-D85D73506A77}" destId="{A0794E54-7A8B-43CC-975C-C625994F15A5}" srcOrd="0" destOrd="0" presId="urn:microsoft.com/office/officeart/2011/layout/HexagonRadial"/>
    <dgm:cxn modelId="{3AE4BC2A-6F97-425B-ABC2-4C07C91BC115}" type="presParOf" srcId="{C071D031-E1F8-4C9D-99F2-C3BF45E24A93}" destId="{B6CA3416-B279-4E3A-A136-B16B1CAADBEB}" srcOrd="10" destOrd="0" presId="urn:microsoft.com/office/officeart/2011/layout/HexagonRadial"/>
    <dgm:cxn modelId="{FACE7C00-A3F3-429F-89BF-4BD13DB84BBE}" type="presParOf" srcId="{C071D031-E1F8-4C9D-99F2-C3BF45E24A93}" destId="{B3F72B8B-37E5-4DA1-AEA9-5BC52E20575A}" srcOrd="11" destOrd="0" presId="urn:microsoft.com/office/officeart/2011/layout/HexagonRadial"/>
    <dgm:cxn modelId="{DCA61033-9092-4CAA-9E78-BE65CF7DDA98}" type="presParOf" srcId="{B3F72B8B-37E5-4DA1-AEA9-5BC52E20575A}" destId="{9FE211D6-62E6-48D2-9CF1-DDF2D6596B2E}" srcOrd="0" destOrd="0" presId="urn:microsoft.com/office/officeart/2011/layout/HexagonRadial"/>
    <dgm:cxn modelId="{D2DD9E52-B050-42E3-8EB1-F75795D63CA9}" type="presParOf" srcId="{C071D031-E1F8-4C9D-99F2-C3BF45E24A93}" destId="{8CFAD933-58CD-425F-96CB-52785CAA903A}" srcOrd="12" destOrd="0" presId="urn:microsoft.com/office/officeart/2011/layout/HexagonRadial"/>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6EA88D-D85E-4C70-BAD6-03F834B32087}">
      <dsp:nvSpPr>
        <dsp:cNvPr id="0" name=""/>
        <dsp:cNvSpPr/>
      </dsp:nvSpPr>
      <dsp:spPr>
        <a:xfrm>
          <a:off x="4723867" y="2246730"/>
          <a:ext cx="1839196" cy="1839196"/>
        </a:xfrm>
        <a:prstGeom prst="ellipse">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Drive EV Adoption Rates </a:t>
          </a:r>
        </a:p>
      </dsp:txBody>
      <dsp:txXfrm>
        <a:off x="4993211" y="2516074"/>
        <a:ext cx="1300508" cy="1300508"/>
      </dsp:txXfrm>
    </dsp:sp>
    <dsp:sp modelId="{2E18EC09-87E0-4D5D-A874-02DFDC8ABA9F}">
      <dsp:nvSpPr>
        <dsp:cNvPr id="0" name=""/>
        <dsp:cNvSpPr/>
      </dsp:nvSpPr>
      <dsp:spPr>
        <a:xfrm rot="10800000">
          <a:off x="2856635" y="2904243"/>
          <a:ext cx="1764534" cy="524171"/>
        </a:xfrm>
        <a:prstGeom prst="leftArrow">
          <a:avLst>
            <a:gd name="adj1" fmla="val 60000"/>
            <a:gd name="adj2" fmla="val 50000"/>
          </a:avLst>
        </a:prstGeom>
        <a:gradFill rotWithShape="0">
          <a:gsLst>
            <a:gs pos="0">
              <a:schemeClr val="accent1">
                <a:tint val="60000"/>
                <a:hueOff val="0"/>
                <a:satOff val="0"/>
                <a:lumOff val="0"/>
                <a:alphaOff val="0"/>
                <a:tint val="85000"/>
                <a:shade val="98000"/>
                <a:satMod val="110000"/>
                <a:lumMod val="103000"/>
              </a:schemeClr>
            </a:gs>
            <a:gs pos="50000">
              <a:schemeClr val="accent1">
                <a:tint val="60000"/>
                <a:hueOff val="0"/>
                <a:satOff val="0"/>
                <a:lumOff val="0"/>
                <a:alphaOff val="0"/>
                <a:shade val="85000"/>
                <a:satMod val="105000"/>
                <a:lumMod val="100000"/>
              </a:schemeClr>
            </a:gs>
            <a:gs pos="100000">
              <a:schemeClr val="accent1">
                <a:tint val="60000"/>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0FDF2C0-47A4-4FDB-A752-AF949F1DE8F6}">
      <dsp:nvSpPr>
        <dsp:cNvPr id="0" name=""/>
        <dsp:cNvSpPr/>
      </dsp:nvSpPr>
      <dsp:spPr>
        <a:xfrm>
          <a:off x="2212916" y="2651353"/>
          <a:ext cx="1287437" cy="1029950"/>
        </a:xfrm>
        <a:prstGeom prst="roundRect">
          <a:avLst>
            <a:gd name="adj" fmla="val 10000"/>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Install EV Charging Station </a:t>
          </a:r>
        </a:p>
      </dsp:txBody>
      <dsp:txXfrm>
        <a:off x="2243082" y="2681519"/>
        <a:ext cx="1227105" cy="969618"/>
      </dsp:txXfrm>
    </dsp:sp>
    <dsp:sp modelId="{DE199480-A75D-4D77-97D9-BEE74ABDA610}">
      <dsp:nvSpPr>
        <dsp:cNvPr id="0" name=""/>
        <dsp:cNvSpPr/>
      </dsp:nvSpPr>
      <dsp:spPr>
        <a:xfrm rot="12960000">
          <a:off x="3220374" y="1784768"/>
          <a:ext cx="1764534" cy="524171"/>
        </a:xfrm>
        <a:prstGeom prst="leftArrow">
          <a:avLst>
            <a:gd name="adj1" fmla="val 60000"/>
            <a:gd name="adj2" fmla="val 50000"/>
          </a:avLst>
        </a:prstGeom>
        <a:gradFill rotWithShape="0">
          <a:gsLst>
            <a:gs pos="0">
              <a:schemeClr val="accent1">
                <a:tint val="60000"/>
                <a:hueOff val="0"/>
                <a:satOff val="0"/>
                <a:lumOff val="0"/>
                <a:alphaOff val="0"/>
                <a:tint val="85000"/>
                <a:shade val="98000"/>
                <a:satMod val="110000"/>
                <a:lumMod val="103000"/>
              </a:schemeClr>
            </a:gs>
            <a:gs pos="50000">
              <a:schemeClr val="accent1">
                <a:tint val="60000"/>
                <a:hueOff val="0"/>
                <a:satOff val="0"/>
                <a:lumOff val="0"/>
                <a:alphaOff val="0"/>
                <a:shade val="85000"/>
                <a:satMod val="105000"/>
                <a:lumMod val="100000"/>
              </a:schemeClr>
            </a:gs>
            <a:gs pos="100000">
              <a:schemeClr val="accent1">
                <a:tint val="60000"/>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CE12A77-08CC-48D1-85E1-F119DF2FCA23}">
      <dsp:nvSpPr>
        <dsp:cNvPr id="0" name=""/>
        <dsp:cNvSpPr/>
      </dsp:nvSpPr>
      <dsp:spPr>
        <a:xfrm>
          <a:off x="2745153" y="1013295"/>
          <a:ext cx="1287437" cy="1029950"/>
        </a:xfrm>
        <a:prstGeom prst="roundRect">
          <a:avLst>
            <a:gd name="adj" fmla="val 10000"/>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Promote &amp; Educate </a:t>
          </a:r>
        </a:p>
      </dsp:txBody>
      <dsp:txXfrm>
        <a:off x="2775319" y="1043461"/>
        <a:ext cx="1227105" cy="969618"/>
      </dsp:txXfrm>
    </dsp:sp>
    <dsp:sp modelId="{3AE63877-0D70-4206-AC17-B3D66DC1DF6C}">
      <dsp:nvSpPr>
        <dsp:cNvPr id="0" name=""/>
        <dsp:cNvSpPr/>
      </dsp:nvSpPr>
      <dsp:spPr>
        <a:xfrm rot="15120000">
          <a:off x="4172656" y="1092895"/>
          <a:ext cx="1764534" cy="524171"/>
        </a:xfrm>
        <a:prstGeom prst="leftArrow">
          <a:avLst>
            <a:gd name="adj1" fmla="val 60000"/>
            <a:gd name="adj2" fmla="val 50000"/>
          </a:avLst>
        </a:prstGeom>
        <a:gradFill rotWithShape="0">
          <a:gsLst>
            <a:gs pos="0">
              <a:schemeClr val="accent1">
                <a:tint val="60000"/>
                <a:hueOff val="0"/>
                <a:satOff val="0"/>
                <a:lumOff val="0"/>
                <a:alphaOff val="0"/>
                <a:tint val="85000"/>
                <a:shade val="98000"/>
                <a:satMod val="110000"/>
                <a:lumMod val="103000"/>
              </a:schemeClr>
            </a:gs>
            <a:gs pos="50000">
              <a:schemeClr val="accent1">
                <a:tint val="60000"/>
                <a:hueOff val="0"/>
                <a:satOff val="0"/>
                <a:lumOff val="0"/>
                <a:alphaOff val="0"/>
                <a:shade val="85000"/>
                <a:satMod val="105000"/>
                <a:lumMod val="100000"/>
              </a:schemeClr>
            </a:gs>
            <a:gs pos="100000">
              <a:schemeClr val="accent1">
                <a:tint val="60000"/>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DD522AB-F86A-4CF0-A6F3-1BF1E497C616}">
      <dsp:nvSpPr>
        <dsp:cNvPr id="0" name=""/>
        <dsp:cNvSpPr/>
      </dsp:nvSpPr>
      <dsp:spPr>
        <a:xfrm>
          <a:off x="4138569" y="920"/>
          <a:ext cx="1287437" cy="1029950"/>
        </a:xfrm>
        <a:prstGeom prst="roundRect">
          <a:avLst>
            <a:gd name="adj" fmla="val 10000"/>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Incentives</a:t>
          </a:r>
        </a:p>
      </dsp:txBody>
      <dsp:txXfrm>
        <a:off x="4168735" y="31086"/>
        <a:ext cx="1227105" cy="969618"/>
      </dsp:txXfrm>
    </dsp:sp>
    <dsp:sp modelId="{C72F4A78-3EA8-4E11-A8BA-884C6E681CB8}">
      <dsp:nvSpPr>
        <dsp:cNvPr id="0" name=""/>
        <dsp:cNvSpPr/>
      </dsp:nvSpPr>
      <dsp:spPr>
        <a:xfrm rot="17280000">
          <a:off x="5349741" y="1092895"/>
          <a:ext cx="1764534" cy="524171"/>
        </a:xfrm>
        <a:prstGeom prst="leftArrow">
          <a:avLst>
            <a:gd name="adj1" fmla="val 60000"/>
            <a:gd name="adj2" fmla="val 50000"/>
          </a:avLst>
        </a:prstGeom>
        <a:gradFill rotWithShape="0">
          <a:gsLst>
            <a:gs pos="0">
              <a:schemeClr val="accent1">
                <a:tint val="60000"/>
                <a:hueOff val="0"/>
                <a:satOff val="0"/>
                <a:lumOff val="0"/>
                <a:alphaOff val="0"/>
                <a:tint val="85000"/>
                <a:shade val="98000"/>
                <a:satMod val="110000"/>
                <a:lumMod val="103000"/>
              </a:schemeClr>
            </a:gs>
            <a:gs pos="50000">
              <a:schemeClr val="accent1">
                <a:tint val="60000"/>
                <a:hueOff val="0"/>
                <a:satOff val="0"/>
                <a:lumOff val="0"/>
                <a:alphaOff val="0"/>
                <a:shade val="85000"/>
                <a:satMod val="105000"/>
                <a:lumMod val="100000"/>
              </a:schemeClr>
            </a:gs>
            <a:gs pos="100000">
              <a:schemeClr val="accent1">
                <a:tint val="60000"/>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6C656C5-C2A4-46AF-8A51-EB5949F2F701}">
      <dsp:nvSpPr>
        <dsp:cNvPr id="0" name=""/>
        <dsp:cNvSpPr/>
      </dsp:nvSpPr>
      <dsp:spPr>
        <a:xfrm>
          <a:off x="5860925" y="920"/>
          <a:ext cx="1287437" cy="1029950"/>
        </a:xfrm>
        <a:prstGeom prst="roundRect">
          <a:avLst>
            <a:gd name="adj" fmla="val 10000"/>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Vendor Engagement</a:t>
          </a:r>
        </a:p>
      </dsp:txBody>
      <dsp:txXfrm>
        <a:off x="5891091" y="31086"/>
        <a:ext cx="1227105" cy="969618"/>
      </dsp:txXfrm>
    </dsp:sp>
    <dsp:sp modelId="{3794E895-B996-4EA9-816B-1CE64468C569}">
      <dsp:nvSpPr>
        <dsp:cNvPr id="0" name=""/>
        <dsp:cNvSpPr/>
      </dsp:nvSpPr>
      <dsp:spPr>
        <a:xfrm rot="19440000">
          <a:off x="6302022" y="1784768"/>
          <a:ext cx="1764534" cy="524171"/>
        </a:xfrm>
        <a:prstGeom prst="leftArrow">
          <a:avLst>
            <a:gd name="adj1" fmla="val 60000"/>
            <a:gd name="adj2" fmla="val 50000"/>
          </a:avLst>
        </a:prstGeom>
        <a:gradFill rotWithShape="0">
          <a:gsLst>
            <a:gs pos="0">
              <a:schemeClr val="accent1">
                <a:tint val="60000"/>
                <a:hueOff val="0"/>
                <a:satOff val="0"/>
                <a:lumOff val="0"/>
                <a:alphaOff val="0"/>
                <a:tint val="85000"/>
                <a:shade val="98000"/>
                <a:satMod val="110000"/>
                <a:lumMod val="103000"/>
              </a:schemeClr>
            </a:gs>
            <a:gs pos="50000">
              <a:schemeClr val="accent1">
                <a:tint val="60000"/>
                <a:hueOff val="0"/>
                <a:satOff val="0"/>
                <a:lumOff val="0"/>
                <a:alphaOff val="0"/>
                <a:shade val="85000"/>
                <a:satMod val="105000"/>
                <a:lumMod val="100000"/>
              </a:schemeClr>
            </a:gs>
            <a:gs pos="100000">
              <a:schemeClr val="accent1">
                <a:tint val="60000"/>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7B73DFA-E72A-47B4-83FC-E87ECCDD140C}">
      <dsp:nvSpPr>
        <dsp:cNvPr id="0" name=""/>
        <dsp:cNvSpPr/>
      </dsp:nvSpPr>
      <dsp:spPr>
        <a:xfrm>
          <a:off x="7254340" y="1013295"/>
          <a:ext cx="1287437" cy="1029950"/>
        </a:xfrm>
        <a:prstGeom prst="roundRect">
          <a:avLst>
            <a:gd name="adj" fmla="val 10000"/>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Builders &amp; Multifamily  </a:t>
          </a:r>
        </a:p>
      </dsp:txBody>
      <dsp:txXfrm>
        <a:off x="7284506" y="1043461"/>
        <a:ext cx="1227105" cy="969618"/>
      </dsp:txXfrm>
    </dsp:sp>
    <dsp:sp modelId="{7075A840-D2F9-4CAD-947B-18C41783C920}">
      <dsp:nvSpPr>
        <dsp:cNvPr id="0" name=""/>
        <dsp:cNvSpPr/>
      </dsp:nvSpPr>
      <dsp:spPr>
        <a:xfrm>
          <a:off x="6665762" y="2904243"/>
          <a:ext cx="1764534" cy="524171"/>
        </a:xfrm>
        <a:prstGeom prst="leftArrow">
          <a:avLst>
            <a:gd name="adj1" fmla="val 60000"/>
            <a:gd name="adj2" fmla="val 50000"/>
          </a:avLst>
        </a:prstGeom>
        <a:gradFill rotWithShape="0">
          <a:gsLst>
            <a:gs pos="0">
              <a:schemeClr val="accent1">
                <a:tint val="60000"/>
                <a:hueOff val="0"/>
                <a:satOff val="0"/>
                <a:lumOff val="0"/>
                <a:alphaOff val="0"/>
                <a:tint val="85000"/>
                <a:shade val="98000"/>
                <a:satMod val="110000"/>
                <a:lumMod val="103000"/>
              </a:schemeClr>
            </a:gs>
            <a:gs pos="50000">
              <a:schemeClr val="accent1">
                <a:tint val="60000"/>
                <a:hueOff val="0"/>
                <a:satOff val="0"/>
                <a:lumOff val="0"/>
                <a:alphaOff val="0"/>
                <a:shade val="85000"/>
                <a:satMod val="105000"/>
                <a:lumMod val="100000"/>
              </a:schemeClr>
            </a:gs>
            <a:gs pos="100000">
              <a:schemeClr val="accent1">
                <a:tint val="60000"/>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C61C83B-552E-4CFE-92BF-143BD5ABDA77}">
      <dsp:nvSpPr>
        <dsp:cNvPr id="0" name=""/>
        <dsp:cNvSpPr/>
      </dsp:nvSpPr>
      <dsp:spPr>
        <a:xfrm>
          <a:off x="7786577" y="2651353"/>
          <a:ext cx="1287437" cy="1029950"/>
        </a:xfrm>
        <a:prstGeom prst="roundRect">
          <a:avLst>
            <a:gd name="adj" fmla="val 10000"/>
          </a:avLst>
        </a:prstGeom>
        <a:gradFill rotWithShape="0">
          <a:gsLst>
            <a:gs pos="0">
              <a:schemeClr val="accent1">
                <a:hueOff val="0"/>
                <a:satOff val="0"/>
                <a:lumOff val="0"/>
                <a:alphaOff val="0"/>
                <a:tint val="85000"/>
                <a:shade val="98000"/>
                <a:satMod val="110000"/>
                <a:lumMod val="103000"/>
              </a:schemeClr>
            </a:gs>
            <a:gs pos="50000">
              <a:schemeClr val="accent1">
                <a:hueOff val="0"/>
                <a:satOff val="0"/>
                <a:lumOff val="0"/>
                <a:alphaOff val="0"/>
                <a:shade val="85000"/>
                <a:satMod val="105000"/>
                <a:lumMod val="100000"/>
              </a:schemeClr>
            </a:gs>
            <a:gs pos="100000">
              <a:schemeClr val="accent1">
                <a:hueOff val="0"/>
                <a:satOff val="0"/>
                <a:lumOff val="0"/>
                <a:alphaOff val="0"/>
                <a:shade val="60000"/>
                <a:satMod val="120000"/>
                <a:lumMod val="100000"/>
              </a:schemeClr>
            </a:gs>
          </a:gsLst>
          <a:lin ang="5400000" scaled="0"/>
        </a:gradFill>
        <a:ln>
          <a:noFill/>
        </a:ln>
        <a:effectLst>
          <a:outerShdw blurRad="50800" dist="15875" dir="5400000" algn="ctr" rotWithShape="0">
            <a:srgbClr val="000000">
              <a:alpha val="6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Electrify City Fleet</a:t>
          </a:r>
        </a:p>
      </dsp:txBody>
      <dsp:txXfrm>
        <a:off x="7816743" y="2681519"/>
        <a:ext cx="1227105" cy="9696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74F57-3BC2-48B1-B905-01C7DB42B152}">
      <dsp:nvSpPr>
        <dsp:cNvPr id="0" name=""/>
        <dsp:cNvSpPr/>
      </dsp:nvSpPr>
      <dsp:spPr>
        <a:xfrm>
          <a:off x="1474078" y="1379349"/>
          <a:ext cx="1753213" cy="1516600"/>
        </a:xfrm>
        <a:prstGeom prst="hexagon">
          <a:avLst>
            <a:gd name="adj" fmla="val 2857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Current Mobility Challenges</a:t>
          </a:r>
        </a:p>
      </dsp:txBody>
      <dsp:txXfrm>
        <a:off x="1764610" y="1630671"/>
        <a:ext cx="1172149" cy="1013956"/>
      </dsp:txXfrm>
    </dsp:sp>
    <dsp:sp modelId="{0EDF1FBF-12E7-45EC-BFCF-70310FDEF705}">
      <dsp:nvSpPr>
        <dsp:cNvPr id="0" name=""/>
        <dsp:cNvSpPr/>
      </dsp:nvSpPr>
      <dsp:spPr>
        <a:xfrm>
          <a:off x="2571927" y="653758"/>
          <a:ext cx="661482" cy="569954"/>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E1B5E7-A11A-4360-ACFD-4F271344E1C3}">
      <dsp:nvSpPr>
        <dsp:cNvPr id="0" name=""/>
        <dsp:cNvSpPr/>
      </dsp:nvSpPr>
      <dsp:spPr>
        <a:xfrm>
          <a:off x="1635575" y="0"/>
          <a:ext cx="1436746" cy="1242954"/>
        </a:xfrm>
        <a:prstGeom prst="hexagon">
          <a:avLst>
            <a:gd name="adj" fmla="val 2857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Costs and Vehicle Usage Optimization</a:t>
          </a:r>
        </a:p>
      </dsp:txBody>
      <dsp:txXfrm>
        <a:off x="1873674" y="205984"/>
        <a:ext cx="960548" cy="830986"/>
      </dsp:txXfrm>
    </dsp:sp>
    <dsp:sp modelId="{CD4F0790-B47B-4A14-AD7B-8153B4DB5D5B}">
      <dsp:nvSpPr>
        <dsp:cNvPr id="0" name=""/>
        <dsp:cNvSpPr/>
      </dsp:nvSpPr>
      <dsp:spPr>
        <a:xfrm>
          <a:off x="3343928" y="1719270"/>
          <a:ext cx="661482" cy="569954"/>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75C8D0-6C3D-4F2D-BEAC-0EBFA745952A}">
      <dsp:nvSpPr>
        <dsp:cNvPr id="0" name=""/>
        <dsp:cNvSpPr/>
      </dsp:nvSpPr>
      <dsp:spPr>
        <a:xfrm>
          <a:off x="2953238" y="764500"/>
          <a:ext cx="1436746" cy="1242954"/>
        </a:xfrm>
        <a:prstGeom prst="hexagon">
          <a:avLst>
            <a:gd name="adj" fmla="val 28570"/>
            <a:gd name="vf" fmla="val 115470"/>
          </a:avLst>
        </a:prstGeom>
        <a:solidFill>
          <a:schemeClr val="accent5">
            <a:hueOff val="-1351709"/>
            <a:satOff val="-3484"/>
            <a:lumOff val="-2353"/>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Energy Independence </a:t>
          </a:r>
        </a:p>
      </dsp:txBody>
      <dsp:txXfrm>
        <a:off x="3191337" y="970484"/>
        <a:ext cx="960548" cy="830986"/>
      </dsp:txXfrm>
    </dsp:sp>
    <dsp:sp modelId="{576AB387-CBB8-40E1-A59E-AC12DDF4B584}">
      <dsp:nvSpPr>
        <dsp:cNvPr id="0" name=""/>
        <dsp:cNvSpPr/>
      </dsp:nvSpPr>
      <dsp:spPr>
        <a:xfrm>
          <a:off x="2807646" y="2922032"/>
          <a:ext cx="661482" cy="569954"/>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EB410D-2FC1-4A3F-8DF8-10183C336377}">
      <dsp:nvSpPr>
        <dsp:cNvPr id="0" name=""/>
        <dsp:cNvSpPr/>
      </dsp:nvSpPr>
      <dsp:spPr>
        <a:xfrm>
          <a:off x="2953238" y="2267418"/>
          <a:ext cx="1436746" cy="1242954"/>
        </a:xfrm>
        <a:prstGeom prst="hexagon">
          <a:avLst>
            <a:gd name="adj" fmla="val 28570"/>
            <a:gd name="vf" fmla="val 115470"/>
          </a:avLst>
        </a:prstGeom>
        <a:solidFill>
          <a:schemeClr val="accent5">
            <a:hueOff val="-2703417"/>
            <a:satOff val="-6968"/>
            <a:lumOff val="-4706"/>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Rate of Accidents </a:t>
          </a:r>
        </a:p>
      </dsp:txBody>
      <dsp:txXfrm>
        <a:off x="3191337" y="2473402"/>
        <a:ext cx="960548" cy="830986"/>
      </dsp:txXfrm>
    </dsp:sp>
    <dsp:sp modelId="{A0794E54-7A8B-43CC-975C-C625994F15A5}">
      <dsp:nvSpPr>
        <dsp:cNvPr id="0" name=""/>
        <dsp:cNvSpPr/>
      </dsp:nvSpPr>
      <dsp:spPr>
        <a:xfrm>
          <a:off x="1477341" y="3046883"/>
          <a:ext cx="661482" cy="569954"/>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EDD438-D546-4298-91B8-1B5C0E786E25}">
      <dsp:nvSpPr>
        <dsp:cNvPr id="0" name=""/>
        <dsp:cNvSpPr/>
      </dsp:nvSpPr>
      <dsp:spPr>
        <a:xfrm>
          <a:off x="1635575" y="3032773"/>
          <a:ext cx="1436746" cy="1242954"/>
        </a:xfrm>
        <a:prstGeom prst="hexagon">
          <a:avLst>
            <a:gd name="adj" fmla="val 28570"/>
            <a:gd name="vf" fmla="val 115470"/>
          </a:avLst>
        </a:prstGeom>
        <a:solidFill>
          <a:schemeClr val="accent5">
            <a:hueOff val="-4055126"/>
            <a:satOff val="-10451"/>
            <a:lumOff val="-7059"/>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Congestion  &amp; Lost Time </a:t>
          </a:r>
        </a:p>
      </dsp:txBody>
      <dsp:txXfrm>
        <a:off x="1873674" y="3238757"/>
        <a:ext cx="960548" cy="830986"/>
      </dsp:txXfrm>
    </dsp:sp>
    <dsp:sp modelId="{9FE211D6-62E6-48D2-9CF1-DDF2D6596B2E}">
      <dsp:nvSpPr>
        <dsp:cNvPr id="0" name=""/>
        <dsp:cNvSpPr/>
      </dsp:nvSpPr>
      <dsp:spPr>
        <a:xfrm>
          <a:off x="692697" y="1981799"/>
          <a:ext cx="661482" cy="569954"/>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CA3416-B279-4E3A-A136-B16B1CAADBEB}">
      <dsp:nvSpPr>
        <dsp:cNvPr id="0" name=""/>
        <dsp:cNvSpPr/>
      </dsp:nvSpPr>
      <dsp:spPr>
        <a:xfrm>
          <a:off x="311794" y="2268273"/>
          <a:ext cx="1436746" cy="1242954"/>
        </a:xfrm>
        <a:prstGeom prst="hexagon">
          <a:avLst>
            <a:gd name="adj" fmla="val 28570"/>
            <a:gd name="vf" fmla="val 115470"/>
          </a:avLst>
        </a:prstGeom>
        <a:solidFill>
          <a:schemeClr val="accent5">
            <a:hueOff val="-5406834"/>
            <a:satOff val="-13935"/>
            <a:lumOff val="-9412"/>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Pollution, GHGs, Health &amp; Sustainability </a:t>
          </a:r>
        </a:p>
      </dsp:txBody>
      <dsp:txXfrm>
        <a:off x="549893" y="2474257"/>
        <a:ext cx="960548" cy="830986"/>
      </dsp:txXfrm>
    </dsp:sp>
    <dsp:sp modelId="{8CFAD933-58CD-425F-96CB-52785CAA903A}">
      <dsp:nvSpPr>
        <dsp:cNvPr id="0" name=""/>
        <dsp:cNvSpPr/>
      </dsp:nvSpPr>
      <dsp:spPr>
        <a:xfrm>
          <a:off x="311794" y="762789"/>
          <a:ext cx="1436746" cy="1242954"/>
        </a:xfrm>
        <a:prstGeom prst="hexagon">
          <a:avLst>
            <a:gd name="adj" fmla="val 28570"/>
            <a:gd name="vf" fmla="val 115470"/>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Use of Land</a:t>
          </a:r>
        </a:p>
      </dsp:txBody>
      <dsp:txXfrm>
        <a:off x="549893" y="968773"/>
        <a:ext cx="960548" cy="83098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430F3F-3B17-407A-BA09-03D5277DB55B}" type="datetimeFigureOut">
              <a:rPr lang="en-US" smtClean="0"/>
              <a:t>10/26/2018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B0868-0B1B-4617-8DCD-924274F928DA}" type="slidenum">
              <a:rPr lang="en-US" smtClean="0"/>
              <a:t>‹#›</a:t>
            </a:fld>
            <a:endParaRPr lang="en-US"/>
          </a:p>
        </p:txBody>
      </p:sp>
    </p:spTree>
    <p:extLst>
      <p:ext uri="{BB962C8B-B14F-4D97-AF65-F5344CB8AC3E}">
        <p14:creationId xmlns:p14="http://schemas.microsoft.com/office/powerpoint/2010/main" val="2547777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Planning and Market Barriers </a:t>
            </a:r>
          </a:p>
          <a:p>
            <a:pPr marL="628650" lvl="1" indent="-171450">
              <a:buFont typeface="Arial" panose="020B0604020202020204" pitchFamily="34" charset="0"/>
              <a:buChar char="•"/>
            </a:pPr>
            <a:r>
              <a:rPr lang="en-US" dirty="0"/>
              <a:t>This is based on am EV Expansion Strategy that I put together for Highland Park in 2012</a:t>
            </a:r>
          </a:p>
          <a:p>
            <a:pPr marL="1085850" lvl="2" indent="-171450">
              <a:buFont typeface="Arial" panose="020B0604020202020204" pitchFamily="34" charset="0"/>
              <a:buChar char="•"/>
            </a:pPr>
            <a:r>
              <a:rPr lang="en-US" dirty="0"/>
              <a:t>Install Charge Station - Showed leadership by installing a charge station</a:t>
            </a:r>
          </a:p>
          <a:p>
            <a:pPr marL="1543050" lvl="3" indent="-171450">
              <a:buFont typeface="Arial" panose="020B0604020202020204" pitchFamily="34" charset="0"/>
              <a:buChar char="•"/>
            </a:pPr>
            <a:r>
              <a:rPr lang="en-US" dirty="0"/>
              <a:t>Took a regional approach and worked with other municipalities </a:t>
            </a:r>
          </a:p>
          <a:p>
            <a:pPr marL="2000250" lvl="4" indent="-171450">
              <a:buFont typeface="Arial" panose="020B0604020202020204" pitchFamily="34" charset="0"/>
              <a:buChar char="•"/>
            </a:pPr>
            <a:r>
              <a:rPr lang="en-US" dirty="0"/>
              <a:t>Allowed for a piggy back option so additional municipalities can add chargers </a:t>
            </a:r>
          </a:p>
          <a:p>
            <a:pPr marL="1085850" lvl="2" indent="-171450">
              <a:buFont typeface="Arial" panose="020B0604020202020204" pitchFamily="34" charset="0"/>
              <a:buChar char="•"/>
            </a:pPr>
            <a:r>
              <a:rPr lang="en-US" dirty="0"/>
              <a:t>Promoted &amp; Educate </a:t>
            </a:r>
          </a:p>
          <a:p>
            <a:pPr marL="1543050" lvl="3" indent="-171450">
              <a:buFont typeface="Arial" panose="020B0604020202020204" pitchFamily="34" charset="0"/>
              <a:buChar char="•"/>
            </a:pPr>
            <a:r>
              <a:rPr lang="en-US" dirty="0"/>
              <a:t>Provide resources in community newsletters, website, press releases, ribbon cutting, etc.  </a:t>
            </a:r>
          </a:p>
          <a:p>
            <a:pPr marL="1543050" lvl="3" indent="-171450">
              <a:buFont typeface="Arial" panose="020B0604020202020204" pitchFamily="34" charset="0"/>
              <a:buChar char="•"/>
            </a:pPr>
            <a:r>
              <a:rPr lang="en-US" dirty="0"/>
              <a:t>Educate staff </a:t>
            </a:r>
          </a:p>
          <a:p>
            <a:pPr marL="1085850" lvl="2" indent="-171450">
              <a:buFont typeface="Arial" panose="020B0604020202020204" pitchFamily="34" charset="0"/>
              <a:buChar char="•"/>
            </a:pPr>
            <a:r>
              <a:rPr lang="en-US" dirty="0"/>
              <a:t>Provide Incentives </a:t>
            </a:r>
          </a:p>
          <a:p>
            <a:pPr marL="1543050" lvl="3" indent="-171450">
              <a:buFont typeface="Arial" panose="020B0604020202020204" pitchFamily="34" charset="0"/>
              <a:buChar char="•"/>
            </a:pPr>
            <a:r>
              <a:rPr lang="en-US" dirty="0"/>
              <a:t>Consider things like tiered vehicle registration pricing </a:t>
            </a:r>
          </a:p>
          <a:p>
            <a:pPr marL="1543050" lvl="3" indent="-171450">
              <a:buFont typeface="Arial" panose="020B0604020202020204" pitchFamily="34" charset="0"/>
              <a:buChar char="•"/>
            </a:pPr>
            <a:r>
              <a:rPr lang="en-US" dirty="0"/>
              <a:t>Perhaps workplace charging for employees </a:t>
            </a:r>
          </a:p>
          <a:p>
            <a:pPr marL="1085850" lvl="2" indent="-171450">
              <a:buFont typeface="Arial" panose="020B0604020202020204" pitchFamily="34" charset="0"/>
              <a:buChar char="•"/>
            </a:pPr>
            <a:r>
              <a:rPr lang="en-US" dirty="0"/>
              <a:t>Vendor Engagement</a:t>
            </a:r>
          </a:p>
          <a:p>
            <a:pPr marL="1543050" lvl="3" indent="-171450">
              <a:buFont typeface="Arial" panose="020B0604020202020204" pitchFamily="34" charset="0"/>
              <a:buChar char="•"/>
            </a:pPr>
            <a:r>
              <a:rPr lang="en-US" dirty="0"/>
              <a:t>Encourage vendors to go electric </a:t>
            </a:r>
          </a:p>
          <a:p>
            <a:pPr marL="1543050" lvl="3" indent="-171450">
              <a:buFont typeface="Arial" panose="020B0604020202020204" pitchFamily="34" charset="0"/>
              <a:buChar char="•"/>
            </a:pPr>
            <a:r>
              <a:rPr lang="en-US" dirty="0"/>
              <a:t>Add language to RFPs </a:t>
            </a:r>
          </a:p>
          <a:p>
            <a:pPr marL="1085850" lvl="2" indent="-171450">
              <a:buFont typeface="Arial" panose="020B0604020202020204" pitchFamily="34" charset="0"/>
              <a:buChar char="•"/>
            </a:pPr>
            <a:r>
              <a:rPr lang="en-US" dirty="0"/>
              <a:t>Builders and Multifamily </a:t>
            </a:r>
          </a:p>
          <a:p>
            <a:pPr marL="1543050" lvl="3" indent="-171450">
              <a:buFont typeface="Arial" panose="020B0604020202020204" pitchFamily="34" charset="0"/>
              <a:buChar char="•"/>
            </a:pPr>
            <a:r>
              <a:rPr lang="en-US" dirty="0"/>
              <a:t>Consider policies to get charging in new and multifamily buildings </a:t>
            </a:r>
          </a:p>
          <a:p>
            <a:pPr marL="1085850" lvl="2" indent="-171450">
              <a:buFont typeface="Arial" panose="020B0604020202020204" pitchFamily="34" charset="0"/>
              <a:buChar char="•"/>
            </a:pPr>
            <a:r>
              <a:rPr lang="en-US" dirty="0"/>
              <a:t>Electrify City Fleet </a:t>
            </a:r>
          </a:p>
          <a:p>
            <a:pPr marL="1543050" lvl="3" indent="-171450">
              <a:buFont typeface="Arial" panose="020B0604020202020204" pitchFamily="34" charset="0"/>
              <a:buChar char="•"/>
            </a:pPr>
            <a:r>
              <a:rPr lang="en-US" dirty="0"/>
              <a:t>Run a pilot </a:t>
            </a:r>
          </a:p>
          <a:p>
            <a:pPr marL="2000250" lvl="4" indent="-171450">
              <a:buFont typeface="Arial" panose="020B0604020202020204" pitchFamily="34" charset="0"/>
              <a:buChar char="•"/>
            </a:pPr>
            <a:r>
              <a:rPr lang="en-US" dirty="0"/>
              <a:t>We learn the real-world experiences when we run pilots </a:t>
            </a:r>
          </a:p>
          <a:p>
            <a:pPr marL="1543050" lvl="3" indent="-171450">
              <a:buFont typeface="Arial" panose="020B0604020202020204" pitchFamily="34" charset="0"/>
              <a:buChar char="•"/>
            </a:pPr>
            <a:r>
              <a:rPr lang="en-US" dirty="0"/>
              <a:t>Look at life cycle costs rather than up front costs </a:t>
            </a:r>
          </a:p>
          <a:p>
            <a:pPr marL="1085850" lvl="2" indent="-171450">
              <a:buFont typeface="Arial" panose="020B0604020202020204" pitchFamily="34" charset="0"/>
              <a:buChar char="•"/>
            </a:pPr>
            <a:r>
              <a:rPr lang="en-US" dirty="0"/>
              <a:t>Results</a:t>
            </a:r>
          </a:p>
          <a:p>
            <a:pPr marL="1543050" lvl="3" indent="-171450">
              <a:buFont typeface="Arial" panose="020B0604020202020204" pitchFamily="34" charset="0"/>
              <a:buChar char="•"/>
            </a:pPr>
            <a:r>
              <a:rPr lang="en-US" dirty="0"/>
              <a:t>Three-fold growth in Chargers and EVs in Highland Park</a:t>
            </a:r>
          </a:p>
          <a:p>
            <a:pPr marL="1543050" lvl="3" indent="-171450">
              <a:buFont typeface="Arial" panose="020B0604020202020204" pitchFamily="34" charset="0"/>
              <a:buChar char="•"/>
            </a:pPr>
            <a:r>
              <a:rPr lang="en-US" dirty="0"/>
              <a:t>Honorable mention in the US Conference of Mayors – Climate Protection Award </a:t>
            </a:r>
          </a:p>
          <a:p>
            <a:pPr marL="1543050" lvl="3" indent="-171450">
              <a:buFont typeface="Arial" panose="020B0604020202020204" pitchFamily="34" charset="0"/>
              <a:buChar char="•"/>
            </a:pPr>
            <a:r>
              <a:rPr lang="en-US" dirty="0"/>
              <a:t>Bronze in the Institute for Supply Management Sustainability Award</a:t>
            </a:r>
          </a:p>
          <a:p>
            <a:pPr marL="1543050" lvl="3" indent="-171450">
              <a:buFont typeface="Arial" panose="020B0604020202020204" pitchFamily="34" charset="0"/>
              <a:buChar char="•"/>
            </a:pPr>
            <a:r>
              <a:rPr lang="en-US" dirty="0"/>
              <a:t>Saw Tesla open a showroom in Highland Park </a:t>
            </a:r>
          </a:p>
          <a:p>
            <a:pPr marL="2000250" lvl="4" indent="-171450">
              <a:buFont typeface="Arial" panose="020B0604020202020204" pitchFamily="34" charset="0"/>
              <a:buChar char="•"/>
            </a:pPr>
            <a:r>
              <a:rPr lang="en-US" dirty="0"/>
              <a:t>It can positively impact business </a:t>
            </a:r>
          </a:p>
          <a:p>
            <a:pPr marL="1085850" lvl="2" indent="-171450">
              <a:buFont typeface="Arial" panose="020B0604020202020204" pitchFamily="34" charset="0"/>
              <a:buChar char="•"/>
            </a:pPr>
            <a:endParaRPr lang="en-US" dirty="0"/>
          </a:p>
          <a:p>
            <a:pPr marL="1543050" lvl="3" indent="-171450">
              <a:buFont typeface="Arial" panose="020B0604020202020204" pitchFamily="34" charset="0"/>
              <a:buChar char="•"/>
            </a:pPr>
            <a:endParaRPr lang="en-US" dirty="0"/>
          </a:p>
          <a:p>
            <a:pPr marL="1543050" lvl="3"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020B0868-0B1B-4617-8DCD-924274F928DA}" type="slidenum">
              <a:rPr lang="en-US" smtClean="0"/>
              <a:t>3</a:t>
            </a:fld>
            <a:endParaRPr lang="en-US"/>
          </a:p>
        </p:txBody>
      </p:sp>
    </p:spTree>
    <p:extLst>
      <p:ext uri="{BB962C8B-B14F-4D97-AF65-F5344CB8AC3E}">
        <p14:creationId xmlns:p14="http://schemas.microsoft.com/office/powerpoint/2010/main" val="2110454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0B0868-0B1B-4617-8DCD-924274F928DA}" type="slidenum">
              <a:rPr lang="en-US" smtClean="0"/>
              <a:t>14</a:t>
            </a:fld>
            <a:endParaRPr lang="en-US"/>
          </a:p>
        </p:txBody>
      </p:sp>
    </p:spTree>
    <p:extLst>
      <p:ext uri="{BB962C8B-B14F-4D97-AF65-F5344CB8AC3E}">
        <p14:creationId xmlns:p14="http://schemas.microsoft.com/office/powerpoint/2010/main" val="2167388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Google maps can help find stations, just type in charge stations </a:t>
            </a:r>
          </a:p>
        </p:txBody>
      </p:sp>
      <p:sp>
        <p:nvSpPr>
          <p:cNvPr id="4" name="Slide Number Placeholder 3"/>
          <p:cNvSpPr>
            <a:spLocks noGrp="1"/>
          </p:cNvSpPr>
          <p:nvPr>
            <p:ph type="sldNum" sz="quarter" idx="5"/>
          </p:nvPr>
        </p:nvSpPr>
        <p:spPr/>
        <p:txBody>
          <a:bodyPr/>
          <a:lstStyle/>
          <a:p>
            <a:fld id="{020B0868-0B1B-4617-8DCD-924274F928DA}" type="slidenum">
              <a:rPr lang="en-US" smtClean="0"/>
              <a:t>15</a:t>
            </a:fld>
            <a:endParaRPr lang="en-US"/>
          </a:p>
        </p:txBody>
      </p:sp>
    </p:spTree>
    <p:extLst>
      <p:ext uri="{BB962C8B-B14F-4D97-AF65-F5344CB8AC3E}">
        <p14:creationId xmlns:p14="http://schemas.microsoft.com/office/powerpoint/2010/main" val="1192901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Current Mobility System</a:t>
            </a:r>
          </a:p>
          <a:p>
            <a:pPr marL="628650" lvl="1" indent="-171450">
              <a:buFont typeface="Arial" panose="020B0604020202020204" pitchFamily="34" charset="0"/>
              <a:buChar char="•"/>
            </a:pPr>
            <a:r>
              <a:rPr lang="en-US" dirty="0"/>
              <a:t>86% of Americans commute by car </a:t>
            </a:r>
          </a:p>
          <a:p>
            <a:pPr marL="171450" indent="-171450">
              <a:buFont typeface="Arial" panose="020B0604020202020204" pitchFamily="34" charset="0"/>
              <a:buChar char="•"/>
            </a:pPr>
            <a:r>
              <a:rPr lang="en-US" dirty="0"/>
              <a:t>Mobility Challenges </a:t>
            </a:r>
          </a:p>
          <a:p>
            <a:pPr marL="628650" lvl="1" indent="-171450">
              <a:buFont typeface="Arial" panose="020B0604020202020204" pitchFamily="34" charset="0"/>
              <a:buChar char="•"/>
            </a:pPr>
            <a:r>
              <a:rPr lang="en-US" dirty="0"/>
              <a:t>Expensive</a:t>
            </a:r>
          </a:p>
          <a:p>
            <a:pPr marL="1085850" lvl="2" indent="-171450">
              <a:buFont typeface="Arial" panose="020B0604020202020204" pitchFamily="34" charset="0"/>
              <a:buChar char="•"/>
            </a:pPr>
            <a:r>
              <a:rPr lang="en-US" dirty="0"/>
              <a:t>2</a:t>
            </a:r>
            <a:r>
              <a:rPr lang="en-US" baseline="30000" dirty="0"/>
              <a:t>nd</a:t>
            </a:r>
            <a:r>
              <a:rPr lang="en-US" dirty="0"/>
              <a:t> highlights expense for U.S. families </a:t>
            </a:r>
          </a:p>
          <a:p>
            <a:pPr marL="1085850" lvl="2" indent="-171450">
              <a:buFont typeface="Arial" panose="020B0604020202020204" pitchFamily="34" charset="0"/>
              <a:buChar char="•"/>
            </a:pPr>
            <a:r>
              <a:rPr lang="en-US" dirty="0"/>
              <a:t>Does anyone know how much the average cost to own a car is?</a:t>
            </a:r>
          </a:p>
          <a:p>
            <a:pPr marL="1543050" lvl="3" indent="-171450">
              <a:buFont typeface="Arial" panose="020B0604020202020204" pitchFamily="34" charset="0"/>
              <a:buChar char="•"/>
            </a:pPr>
            <a:r>
              <a:rPr lang="en-US" dirty="0"/>
              <a:t>Average total cost to own is $9,000 a year </a:t>
            </a:r>
          </a:p>
          <a:p>
            <a:pPr marL="628650" lvl="1" indent="-171450">
              <a:buFont typeface="Arial" panose="020B0604020202020204" pitchFamily="34" charset="0"/>
              <a:buChar char="•"/>
            </a:pPr>
            <a:r>
              <a:rPr lang="en-US" dirty="0"/>
              <a:t>Underutilized</a:t>
            </a:r>
          </a:p>
          <a:p>
            <a:pPr marL="1085850" lvl="2" indent="-171450">
              <a:buFont typeface="Arial" panose="020B0604020202020204" pitchFamily="34" charset="0"/>
              <a:buChar char="•"/>
            </a:pPr>
            <a:r>
              <a:rPr lang="en-US" dirty="0"/>
              <a:t>Vehicles sit idle 95% of the time </a:t>
            </a:r>
          </a:p>
          <a:p>
            <a:pPr marL="628650" lvl="1" indent="-171450">
              <a:buFont typeface="Arial" panose="020B0604020202020204" pitchFamily="34" charset="0"/>
              <a:buChar char="•"/>
            </a:pPr>
            <a:r>
              <a:rPr lang="en-US" dirty="0"/>
              <a:t>Energy Independence </a:t>
            </a:r>
          </a:p>
          <a:p>
            <a:pPr marL="1085850" lvl="2"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Accidents </a:t>
            </a:r>
          </a:p>
          <a:p>
            <a:pPr marL="1085850" lvl="2" indent="-171450">
              <a:buFont typeface="Arial" panose="020B0604020202020204" pitchFamily="34" charset="0"/>
              <a:buChar char="•"/>
            </a:pPr>
            <a:r>
              <a:rPr lang="en-US" dirty="0"/>
              <a:t>Automobile accidents kill over 1,000,000 people each year, 37,000 in the US alone </a:t>
            </a:r>
          </a:p>
          <a:p>
            <a:pPr marL="628650" lvl="1" indent="-171450">
              <a:buFont typeface="Arial" panose="020B0604020202020204" pitchFamily="34" charset="0"/>
              <a:buChar char="•"/>
            </a:pPr>
            <a:r>
              <a:rPr lang="en-US" dirty="0"/>
              <a:t>Congestion</a:t>
            </a:r>
          </a:p>
          <a:p>
            <a:pPr marL="1085850" lvl="2" indent="-171450">
              <a:buFont typeface="Arial" panose="020B0604020202020204" pitchFamily="34" charset="0"/>
              <a:buChar char="•"/>
            </a:pPr>
            <a:r>
              <a:rPr lang="en-US" dirty="0"/>
              <a:t>According to a study conducted by the Texas A&amp;M Transportation Institute Americans waste 42 hours a year stuck in traffic </a:t>
            </a:r>
          </a:p>
          <a:p>
            <a:pPr marL="1543050" lvl="3" indent="-171450">
              <a:buFont typeface="Arial" panose="020B0604020202020204" pitchFamily="34" charset="0"/>
              <a:buChar char="•"/>
            </a:pPr>
            <a:r>
              <a:rPr lang="en-US" dirty="0"/>
              <a:t>That cost the average motorist $960 in wasted time and fuel </a:t>
            </a:r>
          </a:p>
          <a:p>
            <a:pPr marL="1085850" lvl="2" indent="-171450">
              <a:buFont typeface="Arial" panose="020B0604020202020204" pitchFamily="34" charset="0"/>
              <a:buChar char="•"/>
            </a:pPr>
            <a:r>
              <a:rPr lang="en-US" dirty="0"/>
              <a:t>The Chicago area is not immune to congestion – I probably don’t need to discuss this very much </a:t>
            </a:r>
          </a:p>
          <a:p>
            <a:pPr marL="628650" lvl="1" indent="-171450">
              <a:buFont typeface="Arial" panose="020B0604020202020204" pitchFamily="34" charset="0"/>
              <a:buChar char="•"/>
            </a:pPr>
            <a:r>
              <a:rPr lang="en-US" dirty="0"/>
              <a:t>Pollution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American Lung Association estimates that for every gallon of gas consumed there is a $1.15 in health and climate change costs.  </a:t>
            </a:r>
          </a:p>
          <a:p>
            <a:pPr marL="628650" lvl="1" indent="-171450">
              <a:buFont typeface="Arial" panose="020B0604020202020204" pitchFamily="34" charset="0"/>
              <a:buChar char="•"/>
            </a:pPr>
            <a:r>
              <a:rPr lang="en-US" dirty="0"/>
              <a:t>Poor use of Land</a:t>
            </a:r>
          </a:p>
          <a:p>
            <a:pPr marL="1085850" lvl="2" indent="-171450">
              <a:buFont typeface="Arial" panose="020B0604020202020204" pitchFamily="34" charset="0"/>
              <a:buChar char="•"/>
            </a:pPr>
            <a:r>
              <a:rPr lang="en-US" dirty="0"/>
              <a:t>We have over 1 Billion parking spaces in the US</a:t>
            </a:r>
          </a:p>
          <a:p>
            <a:endParaRPr lang="en-US" dirty="0"/>
          </a:p>
        </p:txBody>
      </p:sp>
      <p:sp>
        <p:nvSpPr>
          <p:cNvPr id="4" name="Slide Number Placeholder 3"/>
          <p:cNvSpPr>
            <a:spLocks noGrp="1"/>
          </p:cNvSpPr>
          <p:nvPr>
            <p:ph type="sldNum" sz="quarter" idx="5"/>
          </p:nvPr>
        </p:nvSpPr>
        <p:spPr/>
        <p:txBody>
          <a:bodyPr/>
          <a:lstStyle/>
          <a:p>
            <a:fld id="{020B0868-0B1B-4617-8DCD-924274F928DA}" type="slidenum">
              <a:rPr lang="en-US" smtClean="0"/>
              <a:t>5</a:t>
            </a:fld>
            <a:endParaRPr lang="en-US"/>
          </a:p>
        </p:txBody>
      </p:sp>
    </p:spTree>
    <p:extLst>
      <p:ext uri="{BB962C8B-B14F-4D97-AF65-F5344CB8AC3E}">
        <p14:creationId xmlns:p14="http://schemas.microsoft.com/office/powerpoint/2010/main" val="1919336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Global Trends </a:t>
            </a:r>
          </a:p>
          <a:p>
            <a:pPr marL="628650" lvl="1" indent="-171450">
              <a:buFont typeface="Arial" panose="020B0604020202020204" pitchFamily="34" charset="0"/>
              <a:buChar char="•"/>
            </a:pPr>
            <a:r>
              <a:rPr lang="en-US" dirty="0"/>
              <a:t>Emerging Sustainability Policies</a:t>
            </a:r>
          </a:p>
          <a:p>
            <a:pPr marL="1085850" lvl="2" indent="-171450">
              <a:buFont typeface="Arial" panose="020B0604020202020204" pitchFamily="34" charset="0"/>
              <a:buChar char="•"/>
            </a:pPr>
            <a:r>
              <a:rPr lang="en-US" dirty="0"/>
              <a:t>Air quality is a growing concern in cities because of human health impacts </a:t>
            </a:r>
          </a:p>
          <a:p>
            <a:pPr marL="1543050" lvl="3" indent="-171450">
              <a:buFont typeface="Arial" panose="020B0604020202020204" pitchFamily="34" charset="0"/>
              <a:buChar char="•"/>
            </a:pPr>
            <a:r>
              <a:rPr lang="en-US" dirty="0"/>
              <a:t>Cities are introducing policies that favor low emissions vehicles </a:t>
            </a:r>
          </a:p>
          <a:p>
            <a:pPr marL="2000250" lvl="4" indent="-171450">
              <a:buFont typeface="Arial" panose="020B0604020202020204" pitchFamily="34" charset="0"/>
              <a:buChar char="•"/>
            </a:pPr>
            <a:r>
              <a:rPr lang="en-US" dirty="0"/>
              <a:t>Low-emissions zones are defined as areas where access by some polluting vehicles is restricted </a:t>
            </a:r>
          </a:p>
          <a:p>
            <a:pPr marL="2000250" lvl="4" indent="-171450">
              <a:buFont typeface="Arial" panose="020B0604020202020204" pitchFamily="34" charset="0"/>
              <a:buChar char="•"/>
            </a:pPr>
            <a:r>
              <a:rPr lang="en-US" dirty="0"/>
              <a:t>Over 200 cities and towns operate or are preparing low emissions zones</a:t>
            </a:r>
          </a:p>
          <a:p>
            <a:pPr marL="2000250" lvl="4" indent="-171450">
              <a:buFont typeface="Arial" panose="020B0604020202020204" pitchFamily="34" charset="0"/>
              <a:buChar char="•"/>
            </a:pPr>
            <a:r>
              <a:rPr lang="en-US" dirty="0"/>
              <a:t>Seattle Airport requires ride sharing vehicles to get 45 miles per gallon or greater to pickup passengers </a:t>
            </a:r>
          </a:p>
          <a:p>
            <a:pPr marL="628650" lvl="1" indent="-171450">
              <a:buFont typeface="Arial" panose="020B0604020202020204" pitchFamily="34" charset="0"/>
              <a:buChar char="•"/>
            </a:pPr>
            <a:r>
              <a:rPr lang="en-US" dirty="0"/>
              <a:t>Urbanization </a:t>
            </a:r>
          </a:p>
          <a:p>
            <a:pPr marL="1085850" lvl="2" indent="-171450">
              <a:buFont typeface="Arial" panose="020B0604020202020204" pitchFamily="34" charset="0"/>
              <a:buChar char="•"/>
            </a:pPr>
            <a:r>
              <a:rPr lang="en-US" dirty="0"/>
              <a:t>By 2030, 60% of global population will live in cities.  </a:t>
            </a:r>
          </a:p>
          <a:p>
            <a:pPr marL="1085850" lvl="2" indent="-171450">
              <a:buFont typeface="Arial" panose="020B0604020202020204" pitchFamily="34" charset="0"/>
              <a:buChar char="•"/>
            </a:pPr>
            <a:r>
              <a:rPr lang="en-US" dirty="0"/>
              <a:t>More people, more vehicles &amp; more stressed infrastructure. </a:t>
            </a:r>
          </a:p>
          <a:p>
            <a:pPr marL="1085850" lvl="2" indent="-171450">
              <a:buFont typeface="Arial" panose="020B0604020202020204" pitchFamily="34" charset="0"/>
              <a:buChar char="•"/>
            </a:pPr>
            <a:r>
              <a:rPr lang="en-US" dirty="0"/>
              <a:t>Solutions will need to be found </a:t>
            </a:r>
          </a:p>
          <a:p>
            <a:pPr marL="628650" lvl="1" indent="-171450">
              <a:buFont typeface="Arial" panose="020B0604020202020204" pitchFamily="34" charset="0"/>
              <a:buChar char="•"/>
            </a:pPr>
            <a:r>
              <a:rPr lang="en-US" dirty="0"/>
              <a:t>Changing priorities</a:t>
            </a:r>
          </a:p>
          <a:p>
            <a:pPr marL="1085850" lvl="2" indent="-171450">
              <a:buFont typeface="Arial" panose="020B0604020202020204" pitchFamily="34" charset="0"/>
              <a:buChar char="•"/>
            </a:pPr>
            <a:r>
              <a:rPr lang="en-US" dirty="0"/>
              <a:t>Let me see a show of hands – how many people raced out to get their drivers license at the age of 16?</a:t>
            </a:r>
          </a:p>
          <a:p>
            <a:pPr marL="1543050" lvl="3" indent="-171450">
              <a:buFont typeface="Arial" panose="020B0604020202020204" pitchFamily="34" charset="0"/>
              <a:buChar char="•"/>
            </a:pPr>
            <a:r>
              <a:rPr lang="en-US" dirty="0"/>
              <a:t>When I ask this question in a class of college students, you only see half of the hands go up. </a:t>
            </a:r>
          </a:p>
          <a:p>
            <a:pPr marL="1085850" lvl="2" indent="-171450">
              <a:buFont typeface="Arial" panose="020B0604020202020204" pitchFamily="34" charset="0"/>
              <a:buChar char="•"/>
            </a:pPr>
            <a:r>
              <a:rPr lang="en-US" dirty="0"/>
              <a:t>Fewer 16-year old’s are getting their drivers license </a:t>
            </a:r>
          </a:p>
          <a:p>
            <a:pPr marL="1543050" lvl="3" indent="-171450">
              <a:buFont typeface="Arial" panose="020B0604020202020204" pitchFamily="34" charset="0"/>
              <a:buChar char="•"/>
            </a:pPr>
            <a:r>
              <a:rPr lang="en-US" dirty="0"/>
              <a:t>85.3% of high school seniors had their drivers license in 1996</a:t>
            </a:r>
          </a:p>
          <a:p>
            <a:pPr marL="1543050" lvl="3" indent="-171450">
              <a:buFont typeface="Arial" panose="020B0604020202020204" pitchFamily="34" charset="0"/>
              <a:buChar char="•"/>
            </a:pPr>
            <a:r>
              <a:rPr lang="en-US" dirty="0"/>
              <a:t>71.5% of high school seniors had their drivers license in 2015 </a:t>
            </a:r>
          </a:p>
          <a:p>
            <a:pPr marL="2000250" lvl="4" indent="-171450">
              <a:buFont typeface="Arial" panose="020B0604020202020204" pitchFamily="34" charset="0"/>
              <a:buChar char="•"/>
            </a:pPr>
            <a:r>
              <a:rPr lang="en-US" dirty="0"/>
              <a:t>As ride sharing services improve, we may see a getting a license become an even lower priority </a:t>
            </a:r>
          </a:p>
          <a:p>
            <a:pPr marL="628650" lvl="1" indent="-171450">
              <a:buFont typeface="Arial" panose="020B0604020202020204" pitchFamily="34" charset="0"/>
              <a:buChar char="•"/>
            </a:pPr>
            <a:r>
              <a:rPr lang="en-US" dirty="0"/>
              <a:t>Consumer preferences </a:t>
            </a:r>
          </a:p>
          <a:p>
            <a:pPr marL="1085850" lvl="2" indent="-171450">
              <a:buFont typeface="Arial" panose="020B0604020202020204" pitchFamily="34" charset="0"/>
              <a:buChar char="•"/>
            </a:pPr>
            <a:r>
              <a:rPr lang="en-US" dirty="0"/>
              <a:t>Ride sharing services came out of nowhere and are growing rapidly – Lyft is growing at 40% year over year </a:t>
            </a:r>
          </a:p>
          <a:p>
            <a:pPr marL="1085850" lvl="2" indent="-171450">
              <a:buFont typeface="Arial" panose="020B0604020202020204" pitchFamily="34" charset="0"/>
              <a:buChar char="•"/>
            </a:pPr>
            <a:r>
              <a:rPr lang="en-US" dirty="0"/>
              <a:t>By mid 2016 $21 billion had been invested </a:t>
            </a:r>
          </a:p>
          <a:p>
            <a:pPr marL="628650" lvl="1" indent="-171450">
              <a:buFont typeface="Arial" panose="020B0604020202020204" pitchFamily="34" charset="0"/>
              <a:buChar char="•"/>
            </a:pPr>
            <a:r>
              <a:rPr lang="en-US" dirty="0"/>
              <a:t>Emerging technologies </a:t>
            </a:r>
          </a:p>
          <a:p>
            <a:pPr marL="1085850" lvl="2" indent="-171450">
              <a:buFont typeface="Arial" panose="020B0604020202020204" pitchFamily="34" charset="0"/>
              <a:buChar char="•"/>
            </a:pPr>
            <a:r>
              <a:rPr lang="en-US" dirty="0"/>
              <a:t>60% rise in EV’s globally in 2015 compared to 2011</a:t>
            </a:r>
          </a:p>
          <a:p>
            <a:pPr marL="1085850" lvl="2" indent="-171450">
              <a:buFont typeface="Arial" panose="020B0604020202020204" pitchFamily="34" charset="0"/>
              <a:buChar char="•"/>
            </a:pPr>
            <a:r>
              <a:rPr lang="en-US" dirty="0"/>
              <a:t>Average price of Li-ion battery packs dropped 65% between 2010-2015</a:t>
            </a:r>
          </a:p>
          <a:p>
            <a:pPr marL="1543050" lvl="3" indent="-171450">
              <a:buFont typeface="Arial" panose="020B0604020202020204" pitchFamily="34" charset="0"/>
              <a:buChar char="•"/>
            </a:pPr>
            <a:r>
              <a:rPr lang="en-US" dirty="0" err="1"/>
              <a:t>Proces</a:t>
            </a:r>
            <a:r>
              <a:rPr lang="en-US" dirty="0"/>
              <a:t> are now around $200 a kWh</a:t>
            </a:r>
          </a:p>
          <a:p>
            <a:pPr marL="1543050" lvl="3" indent="-171450">
              <a:buFont typeface="Arial" panose="020B0604020202020204" pitchFamily="34" charset="0"/>
              <a:buChar char="•"/>
            </a:pPr>
            <a:r>
              <a:rPr lang="en-US" dirty="0"/>
              <a:t>Perfect example of </a:t>
            </a:r>
            <a:r>
              <a:rPr lang="en-US" dirty="0" err="1"/>
              <a:t>moores</a:t>
            </a:r>
            <a:r>
              <a:rPr lang="en-US" dirty="0"/>
              <a:t> law </a:t>
            </a:r>
          </a:p>
          <a:p>
            <a:pPr marL="1085850" lvl="2" indent="-171450">
              <a:buFont typeface="Arial" panose="020B0604020202020204" pitchFamily="34" charset="0"/>
              <a:buChar char="•"/>
            </a:pPr>
            <a:r>
              <a:rPr lang="en-US" dirty="0"/>
              <a:t>By 2025 EVs should be the same price as ICE without incentives </a:t>
            </a:r>
          </a:p>
          <a:p>
            <a:pPr marL="1543050" lvl="3" indent="-171450">
              <a:buFont typeface="Arial" panose="020B0604020202020204" pitchFamily="34" charset="0"/>
              <a:buChar char="•"/>
            </a:pPr>
            <a:r>
              <a:rPr lang="en-US" dirty="0"/>
              <a:t>Total cost to own an EV can be less right now for some applications such as ride sharing </a:t>
            </a:r>
          </a:p>
          <a:p>
            <a:pPr marL="1085850" lvl="2" indent="-171450">
              <a:buFont typeface="Arial" panose="020B0604020202020204" pitchFamily="34" charset="0"/>
              <a:buChar char="•"/>
            </a:pPr>
            <a:r>
              <a:rPr lang="en-US" dirty="0"/>
              <a:t>Rapid advancements in autonomous vehicles – full self-driving L4 by 2025 (L3-L4 on the market by 2020-2021)</a:t>
            </a:r>
          </a:p>
          <a:p>
            <a:pPr marL="628650" lvl="1"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020B0868-0B1B-4617-8DCD-924274F928DA}" type="slidenum">
              <a:rPr lang="en-US" smtClean="0"/>
              <a:t>6</a:t>
            </a:fld>
            <a:endParaRPr lang="en-US"/>
          </a:p>
        </p:txBody>
      </p:sp>
    </p:spTree>
    <p:extLst>
      <p:ext uri="{BB962C8B-B14F-4D97-AF65-F5344CB8AC3E}">
        <p14:creationId xmlns:p14="http://schemas.microsoft.com/office/powerpoint/2010/main" val="3850462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Automotive Trends</a:t>
            </a:r>
          </a:p>
          <a:p>
            <a:pPr marL="628650" lvl="1" indent="-171450">
              <a:buFont typeface="Arial" panose="020B0604020202020204" pitchFamily="34" charset="0"/>
              <a:buChar char="•"/>
            </a:pPr>
            <a:r>
              <a:rPr lang="en-US" dirty="0"/>
              <a:t>Electric Cars</a:t>
            </a:r>
          </a:p>
          <a:p>
            <a:pPr marL="1085850" lvl="2" indent="-171450">
              <a:buFont typeface="Arial" panose="020B0604020202020204" pitchFamily="34" charset="0"/>
              <a:buChar char="•"/>
            </a:pPr>
            <a:r>
              <a:rPr lang="en-US" dirty="0"/>
              <a:t>Can reduce pollution </a:t>
            </a:r>
          </a:p>
          <a:p>
            <a:pPr marL="628650" lvl="1" indent="-171450">
              <a:buFont typeface="Arial" panose="020B0604020202020204" pitchFamily="34" charset="0"/>
              <a:buChar char="•"/>
            </a:pPr>
            <a:r>
              <a:rPr lang="en-US" dirty="0"/>
              <a:t>Ridesharing </a:t>
            </a:r>
          </a:p>
          <a:p>
            <a:pPr marL="1085850" lvl="2" indent="-171450">
              <a:buFont typeface="Arial" panose="020B0604020202020204" pitchFamily="34" charset="0"/>
              <a:buChar char="•"/>
            </a:pPr>
            <a:r>
              <a:rPr lang="en-US" dirty="0"/>
              <a:t>Growing trend with the capability to provide shared rides or even </a:t>
            </a:r>
            <a:r>
              <a:rPr lang="en-US" dirty="0" err="1"/>
              <a:t>microtransit</a:t>
            </a:r>
            <a:r>
              <a:rPr lang="en-US" dirty="0"/>
              <a:t> </a:t>
            </a:r>
          </a:p>
          <a:p>
            <a:pPr marL="628650" lvl="1" indent="-171450">
              <a:buFont typeface="Arial" panose="020B0604020202020204" pitchFamily="34" charset="0"/>
              <a:buChar char="•"/>
            </a:pPr>
            <a:r>
              <a:rPr lang="en-US" dirty="0"/>
              <a:t>Autonomous and Connected cars </a:t>
            </a:r>
          </a:p>
          <a:p>
            <a:pPr marL="1085850" lvl="2" indent="-171450">
              <a:buFont typeface="Arial" panose="020B0604020202020204" pitchFamily="34" charset="0"/>
              <a:buChar char="•"/>
            </a:pPr>
            <a:r>
              <a:rPr lang="en-US" dirty="0"/>
              <a:t>Who has ridden in an autonomous vehicle? </a:t>
            </a:r>
          </a:p>
          <a:p>
            <a:pPr marL="628650" lvl="1" indent="-171450">
              <a:buFont typeface="Arial" panose="020B0604020202020204" pitchFamily="34" charset="0"/>
              <a:buChar char="•"/>
            </a:pPr>
            <a:r>
              <a:rPr lang="en-US" dirty="0"/>
              <a:t>Integrated mobility as a service </a:t>
            </a:r>
          </a:p>
          <a:p>
            <a:pPr marL="1085850" lvl="2" indent="-171450">
              <a:buFont typeface="Arial" panose="020B0604020202020204" pitchFamily="34" charset="0"/>
              <a:buChar char="•"/>
            </a:pPr>
            <a:r>
              <a:rPr lang="en-US" dirty="0"/>
              <a:t>Pilots are starting with Mass and micro transit organizations </a:t>
            </a:r>
          </a:p>
          <a:p>
            <a:endParaRPr lang="en-US" dirty="0"/>
          </a:p>
        </p:txBody>
      </p:sp>
      <p:sp>
        <p:nvSpPr>
          <p:cNvPr id="4" name="Slide Number Placeholder 3"/>
          <p:cNvSpPr>
            <a:spLocks noGrp="1"/>
          </p:cNvSpPr>
          <p:nvPr>
            <p:ph type="sldNum" sz="quarter" idx="5"/>
          </p:nvPr>
        </p:nvSpPr>
        <p:spPr/>
        <p:txBody>
          <a:bodyPr/>
          <a:lstStyle/>
          <a:p>
            <a:fld id="{020B0868-0B1B-4617-8DCD-924274F928DA}" type="slidenum">
              <a:rPr lang="en-US" smtClean="0"/>
              <a:t>7</a:t>
            </a:fld>
            <a:endParaRPr lang="en-US"/>
          </a:p>
        </p:txBody>
      </p:sp>
    </p:spTree>
    <p:extLst>
      <p:ext uri="{BB962C8B-B14F-4D97-AF65-F5344CB8AC3E}">
        <p14:creationId xmlns:p14="http://schemas.microsoft.com/office/powerpoint/2010/main" val="4180607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showcases the expected adoption rates</a:t>
            </a:r>
          </a:p>
          <a:p>
            <a:pPr marL="628650" lvl="1" indent="-171450">
              <a:buFont typeface="Arial" panose="020B0604020202020204" pitchFamily="34" charset="0"/>
              <a:buChar char="•"/>
            </a:pPr>
            <a:r>
              <a:rPr lang="en-US" dirty="0"/>
              <a:t>Most MMC communities fall within the urban and suburban geographies which will see the fastest adoption rates </a:t>
            </a:r>
          </a:p>
          <a:p>
            <a:endParaRPr lang="en-US" dirty="0"/>
          </a:p>
        </p:txBody>
      </p:sp>
      <p:sp>
        <p:nvSpPr>
          <p:cNvPr id="4" name="Slide Number Placeholder 3"/>
          <p:cNvSpPr>
            <a:spLocks noGrp="1"/>
          </p:cNvSpPr>
          <p:nvPr>
            <p:ph type="sldNum" sz="quarter" idx="5"/>
          </p:nvPr>
        </p:nvSpPr>
        <p:spPr/>
        <p:txBody>
          <a:bodyPr/>
          <a:lstStyle/>
          <a:p>
            <a:fld id="{020B0868-0B1B-4617-8DCD-924274F928DA}" type="slidenum">
              <a:rPr lang="en-US" smtClean="0"/>
              <a:t>8</a:t>
            </a:fld>
            <a:endParaRPr lang="en-US"/>
          </a:p>
        </p:txBody>
      </p:sp>
    </p:spTree>
    <p:extLst>
      <p:ext uri="{BB962C8B-B14F-4D97-AF65-F5344CB8AC3E}">
        <p14:creationId xmlns:p14="http://schemas.microsoft.com/office/powerpoint/2010/main" val="3767293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Electric vehicles are the economic choice for high mileage applications </a:t>
            </a:r>
          </a:p>
          <a:p>
            <a:pPr marL="628650" lvl="1" indent="-171450">
              <a:buFont typeface="Arial" panose="020B0604020202020204" pitchFamily="34" charset="0"/>
              <a:buChar char="•"/>
            </a:pPr>
            <a:r>
              <a:rPr lang="en-US" dirty="0"/>
              <a:t>Expect to see more ride sharing vehicles go electric </a:t>
            </a:r>
          </a:p>
          <a:p>
            <a:pPr marL="171450" indent="-171450">
              <a:buFont typeface="Arial" panose="020B0604020202020204" pitchFamily="34" charset="0"/>
              <a:buChar char="•"/>
            </a:pPr>
            <a:r>
              <a:rPr lang="en-US" dirty="0"/>
              <a:t>High battery cost is the last remaining economic barrier for low mileage personal cars </a:t>
            </a:r>
          </a:p>
          <a:p>
            <a:pPr marL="628650" lvl="1" indent="-171450">
              <a:buFont typeface="Arial" panose="020B0604020202020204" pitchFamily="34" charset="0"/>
              <a:buChar char="•"/>
            </a:pPr>
            <a:r>
              <a:rPr lang="en-US" dirty="0"/>
              <a:t>By 2025 we expect electric vehicles having a lower cost without any subsidies that ICE vehicles </a:t>
            </a:r>
          </a:p>
          <a:p>
            <a:pPr marL="171450" lvl="0" indent="-171450">
              <a:buFont typeface="Arial" panose="020B0604020202020204" pitchFamily="34" charset="0"/>
              <a:buChar char="•"/>
            </a:pPr>
            <a:r>
              <a:rPr lang="en-US" dirty="0"/>
              <a:t>Low fuel cost</a:t>
            </a:r>
          </a:p>
          <a:p>
            <a:pPr marL="628650" lvl="1" indent="-171450">
              <a:buFont typeface="Arial" panose="020B0604020202020204" pitchFamily="34" charset="0"/>
              <a:buChar char="•"/>
            </a:pPr>
            <a:r>
              <a:rPr lang="en-US" dirty="0"/>
              <a:t>25 MPG @ $2.82 a gallon (Illinois average according to AAA) = $0.11.28</a:t>
            </a:r>
          </a:p>
          <a:p>
            <a:pPr marL="628650" lvl="1" indent="-171450">
              <a:buFont typeface="Arial" panose="020B0604020202020204" pitchFamily="34" charset="0"/>
              <a:buChar char="•"/>
            </a:pPr>
            <a:r>
              <a:rPr lang="en-US" dirty="0"/>
              <a:t>3 miles per kWh @ $0.12 per kWh = $0.04 per mile </a:t>
            </a:r>
          </a:p>
          <a:p>
            <a:pPr marL="628650" lvl="1"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020B0868-0B1B-4617-8DCD-924274F928DA}" type="slidenum">
              <a:rPr lang="en-US" smtClean="0"/>
              <a:t>9</a:t>
            </a:fld>
            <a:endParaRPr lang="en-US"/>
          </a:p>
        </p:txBody>
      </p:sp>
    </p:spTree>
    <p:extLst>
      <p:ext uri="{BB962C8B-B14F-4D97-AF65-F5344CB8AC3E}">
        <p14:creationId xmlns:p14="http://schemas.microsoft.com/office/powerpoint/2010/main" val="106217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 have to give Fleet Carma credit for this image </a:t>
            </a:r>
          </a:p>
          <a:p>
            <a:pPr marL="628650" lvl="1" indent="-171450">
              <a:buFont typeface="Arial" panose="020B0604020202020204" pitchFamily="34" charset="0"/>
              <a:buChar char="•"/>
            </a:pPr>
            <a:r>
              <a:rPr lang="en-US" dirty="0"/>
              <a:t>I saw this in one of their presentations and it really stuck with me and it is relevant to our discussion today </a:t>
            </a:r>
          </a:p>
          <a:p>
            <a:endParaRPr lang="en-US" dirty="0"/>
          </a:p>
        </p:txBody>
      </p:sp>
      <p:sp>
        <p:nvSpPr>
          <p:cNvPr id="4" name="Slide Number Placeholder 3"/>
          <p:cNvSpPr>
            <a:spLocks noGrp="1"/>
          </p:cNvSpPr>
          <p:nvPr>
            <p:ph type="sldNum" sz="quarter" idx="5"/>
          </p:nvPr>
        </p:nvSpPr>
        <p:spPr/>
        <p:txBody>
          <a:bodyPr/>
          <a:lstStyle/>
          <a:p>
            <a:fld id="{020B0868-0B1B-4617-8DCD-924274F928DA}" type="slidenum">
              <a:rPr lang="en-US" smtClean="0"/>
              <a:t>11</a:t>
            </a:fld>
            <a:endParaRPr lang="en-US"/>
          </a:p>
        </p:txBody>
      </p:sp>
    </p:spTree>
    <p:extLst>
      <p:ext uri="{BB962C8B-B14F-4D97-AF65-F5344CB8AC3E}">
        <p14:creationId xmlns:p14="http://schemas.microsoft.com/office/powerpoint/2010/main" val="3638978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0B0868-0B1B-4617-8DCD-924274F928DA}" type="slidenum">
              <a:rPr lang="en-US" smtClean="0"/>
              <a:t>12</a:t>
            </a:fld>
            <a:endParaRPr lang="en-US"/>
          </a:p>
        </p:txBody>
      </p:sp>
    </p:spTree>
    <p:extLst>
      <p:ext uri="{BB962C8B-B14F-4D97-AF65-F5344CB8AC3E}">
        <p14:creationId xmlns:p14="http://schemas.microsoft.com/office/powerpoint/2010/main" val="3535724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0B0868-0B1B-4617-8DCD-924274F928DA}" type="slidenum">
              <a:rPr lang="en-US" smtClean="0"/>
              <a:t>13</a:t>
            </a:fld>
            <a:endParaRPr lang="en-US"/>
          </a:p>
        </p:txBody>
      </p:sp>
    </p:spTree>
    <p:extLst>
      <p:ext uri="{BB962C8B-B14F-4D97-AF65-F5344CB8AC3E}">
        <p14:creationId xmlns:p14="http://schemas.microsoft.com/office/powerpoint/2010/main" val="3976239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50D72A-4EBB-4D93-8DF7-2ED691088CDF}"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13C3A-4BF9-4776-A381-9D86B59CB226}" type="slidenum">
              <a:rPr lang="en-US" smtClean="0"/>
              <a:t>‹#›</a:t>
            </a:fld>
            <a:endParaRPr lang="en-US"/>
          </a:p>
        </p:txBody>
      </p:sp>
    </p:spTree>
    <p:extLst>
      <p:ext uri="{BB962C8B-B14F-4D97-AF65-F5344CB8AC3E}">
        <p14:creationId xmlns:p14="http://schemas.microsoft.com/office/powerpoint/2010/main" val="266613623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50D72A-4EBB-4D93-8DF7-2ED691088CDF}"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13C3A-4BF9-4776-A381-9D86B59CB226}" type="slidenum">
              <a:rPr lang="en-US" smtClean="0"/>
              <a:t>‹#›</a:t>
            </a:fld>
            <a:endParaRPr lang="en-US"/>
          </a:p>
        </p:txBody>
      </p:sp>
    </p:spTree>
    <p:extLst>
      <p:ext uri="{BB962C8B-B14F-4D97-AF65-F5344CB8AC3E}">
        <p14:creationId xmlns:p14="http://schemas.microsoft.com/office/powerpoint/2010/main" val="5845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1550D72A-4EBB-4D93-8DF7-2ED691088CDF}" type="datetimeFigureOut">
              <a:rPr lang="en-US" smtClean="0"/>
              <a:t>10/26/2018</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D8A13C3A-4BF9-4776-A381-9D86B59CB226}" type="slidenum">
              <a:rPr lang="en-US" smtClean="0"/>
              <a:t>‹#›</a:t>
            </a:fld>
            <a:endParaRPr lang="en-US"/>
          </a:p>
        </p:txBody>
      </p:sp>
    </p:spTree>
    <p:extLst>
      <p:ext uri="{BB962C8B-B14F-4D97-AF65-F5344CB8AC3E}">
        <p14:creationId xmlns:p14="http://schemas.microsoft.com/office/powerpoint/2010/main" val="193578698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50D72A-4EBB-4D93-8DF7-2ED691088CDF}"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A13C3A-4BF9-4776-A381-9D86B59CB226}" type="slidenum">
              <a:rPr lang="en-US" smtClean="0"/>
              <a:t>‹#›</a:t>
            </a:fld>
            <a:endParaRPr lang="en-US"/>
          </a:p>
        </p:txBody>
      </p:sp>
    </p:spTree>
    <p:extLst>
      <p:ext uri="{BB962C8B-B14F-4D97-AF65-F5344CB8AC3E}">
        <p14:creationId xmlns:p14="http://schemas.microsoft.com/office/powerpoint/2010/main" val="649425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1550D72A-4EBB-4D93-8DF7-2ED691088CDF}" type="datetimeFigureOut">
              <a:rPr lang="en-US" smtClean="0"/>
              <a:t>10/26/2018</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8A13C3A-4BF9-4776-A381-9D86B59CB226}" type="slidenum">
              <a:rPr lang="en-US" smtClean="0"/>
              <a:t>‹#›</a:t>
            </a:fld>
            <a:endParaRPr lang="en-US"/>
          </a:p>
        </p:txBody>
      </p:sp>
    </p:spTree>
    <p:extLst>
      <p:ext uri="{BB962C8B-B14F-4D97-AF65-F5344CB8AC3E}">
        <p14:creationId xmlns:p14="http://schemas.microsoft.com/office/powerpoint/2010/main" val="22104002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50D72A-4EBB-4D93-8DF7-2ED691088CDF}"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13C3A-4BF9-4776-A381-9D86B59CB226}" type="slidenum">
              <a:rPr lang="en-US" smtClean="0"/>
              <a:t>‹#›</a:t>
            </a:fld>
            <a:endParaRPr lang="en-US"/>
          </a:p>
        </p:txBody>
      </p:sp>
    </p:spTree>
    <p:extLst>
      <p:ext uri="{BB962C8B-B14F-4D97-AF65-F5344CB8AC3E}">
        <p14:creationId xmlns:p14="http://schemas.microsoft.com/office/powerpoint/2010/main" val="292215895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50D72A-4EBB-4D93-8DF7-2ED691088CDF}" type="datetimeFigureOut">
              <a:rPr lang="en-US" smtClean="0"/>
              <a:t>10/26/2018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8A13C3A-4BF9-4776-A381-9D86B59CB226}" type="slidenum">
              <a:rPr lang="en-US" smtClean="0"/>
              <a:t>‹#›</a:t>
            </a:fld>
            <a:endParaRPr lang="en-US"/>
          </a:p>
        </p:txBody>
      </p:sp>
    </p:spTree>
    <p:extLst>
      <p:ext uri="{BB962C8B-B14F-4D97-AF65-F5344CB8AC3E}">
        <p14:creationId xmlns:p14="http://schemas.microsoft.com/office/powerpoint/2010/main" val="74649954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50D72A-4EBB-4D93-8DF7-2ED691088CDF}" type="datetimeFigureOut">
              <a:rPr lang="en-US" smtClean="0"/>
              <a:t>10/26/2018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A13C3A-4BF9-4776-A381-9D86B59CB226}" type="slidenum">
              <a:rPr lang="en-US" smtClean="0"/>
              <a:t>‹#›</a:t>
            </a:fld>
            <a:endParaRPr lang="en-US"/>
          </a:p>
        </p:txBody>
      </p:sp>
    </p:spTree>
    <p:extLst>
      <p:ext uri="{BB962C8B-B14F-4D97-AF65-F5344CB8AC3E}">
        <p14:creationId xmlns:p14="http://schemas.microsoft.com/office/powerpoint/2010/main" val="195303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50D72A-4EBB-4D93-8DF7-2ED691088CDF}" type="datetimeFigureOut">
              <a:rPr lang="en-US" smtClean="0"/>
              <a:t>10/26/2018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A13C3A-4BF9-4776-A381-9D86B59CB226}" type="slidenum">
              <a:rPr lang="en-US" smtClean="0"/>
              <a:t>‹#›</a:t>
            </a:fld>
            <a:endParaRPr lang="en-US"/>
          </a:p>
        </p:txBody>
      </p:sp>
    </p:spTree>
    <p:extLst>
      <p:ext uri="{BB962C8B-B14F-4D97-AF65-F5344CB8AC3E}">
        <p14:creationId xmlns:p14="http://schemas.microsoft.com/office/powerpoint/2010/main" val="3663803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550D72A-4EBB-4D93-8DF7-2ED691088CDF}"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13C3A-4BF9-4776-A381-9D86B59CB226}" type="slidenum">
              <a:rPr lang="en-US" smtClean="0"/>
              <a:t>‹#›</a:t>
            </a:fld>
            <a:endParaRPr lang="en-US"/>
          </a:p>
        </p:txBody>
      </p:sp>
    </p:spTree>
    <p:extLst>
      <p:ext uri="{BB962C8B-B14F-4D97-AF65-F5344CB8AC3E}">
        <p14:creationId xmlns:p14="http://schemas.microsoft.com/office/powerpoint/2010/main" val="162894530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550D72A-4EBB-4D93-8DF7-2ED691088CDF}"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A13C3A-4BF9-4776-A381-9D86B59CB226}" type="slidenum">
              <a:rPr lang="en-US" smtClean="0"/>
              <a:t>‹#›</a:t>
            </a:fld>
            <a:endParaRPr lang="en-US"/>
          </a:p>
        </p:txBody>
      </p:sp>
    </p:spTree>
    <p:extLst>
      <p:ext uri="{BB962C8B-B14F-4D97-AF65-F5344CB8AC3E}">
        <p14:creationId xmlns:p14="http://schemas.microsoft.com/office/powerpoint/2010/main" val="1666882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1550D72A-4EBB-4D93-8DF7-2ED691088CDF}" type="datetimeFigureOut">
              <a:rPr lang="en-US" smtClean="0"/>
              <a:t>10/26/2018</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8A13C3A-4BF9-4776-A381-9D86B59CB226}" type="slidenum">
              <a:rPr lang="en-US" smtClean="0"/>
              <a:t>‹#›</a:t>
            </a:fld>
            <a:endParaRPr lang="en-US"/>
          </a:p>
        </p:txBody>
      </p:sp>
    </p:spTree>
    <p:extLst>
      <p:ext uri="{BB962C8B-B14F-4D97-AF65-F5344CB8AC3E}">
        <p14:creationId xmlns:p14="http://schemas.microsoft.com/office/powerpoint/2010/main" val="1424432605"/>
      </p:ext>
    </p:extLst>
  </p:cSld>
  <p:clrMap bg1="dk1" tx1="lt1" bg2="dk2" tx2="lt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microsoft.com/office/2007/relationships/hdphoto" Target="../media/hdphoto1.wdp"/><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1.wdp"/><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CA758F27-EB0A-4675-AACF-0CD47C911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26">
            <a:extLst>
              <a:ext uri="{FF2B5EF4-FFF2-40B4-BE49-F238E27FC236}">
                <a16:creationId xmlns:a16="http://schemas.microsoft.com/office/drawing/2014/main" id="{6DD0AF43-43F0-4753-AD05-1973F8A0293E}"/>
              </a:ext>
            </a:extLst>
          </p:cNvPr>
          <p:cNvSpPr>
            <a:spLocks noGrp="1"/>
          </p:cNvSpPr>
          <p:nvPr>
            <p:ph type="ctrTitle"/>
          </p:nvPr>
        </p:nvSpPr>
        <p:spPr>
          <a:xfrm>
            <a:off x="643464" y="3895810"/>
            <a:ext cx="10905065" cy="662672"/>
          </a:xfrm>
        </p:spPr>
        <p:txBody>
          <a:bodyPr anchor="b">
            <a:normAutofit fontScale="90000"/>
          </a:bodyPr>
          <a:lstStyle/>
          <a:p>
            <a:r>
              <a:rPr lang="en-US" sz="4000" b="1" dirty="0">
                <a:solidFill>
                  <a:schemeClr val="tx2"/>
                </a:solidFill>
                <a:latin typeface="Dante" panose="020B0604020202020204" pitchFamily="18" charset="0"/>
                <a:ea typeface="STCaiyun" panose="020B0503020204020204" pitchFamily="2" charset="-122"/>
              </a:rPr>
              <a:t>Municipal Planning / Regional Planning for Electric Vehicles </a:t>
            </a:r>
          </a:p>
        </p:txBody>
      </p:sp>
      <p:sp>
        <p:nvSpPr>
          <p:cNvPr id="29" name="Rectangle 33">
            <a:extLst>
              <a:ext uri="{FF2B5EF4-FFF2-40B4-BE49-F238E27FC236}">
                <a16:creationId xmlns:a16="http://schemas.microsoft.com/office/drawing/2014/main" id="{CFDF506A-FD4E-4BBC-A10A-DEB94F9BA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73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899AE60-3086-4CEC-90F1-E65ACDBE3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2839" y="516928"/>
            <a:ext cx="3946322" cy="2752559"/>
          </a:xfrm>
          <a:prstGeom prst="rect">
            <a:avLst/>
          </a:prstGeom>
        </p:spPr>
      </p:pic>
      <p:sp>
        <p:nvSpPr>
          <p:cNvPr id="30" name="Rectangle 35">
            <a:extLst>
              <a:ext uri="{FF2B5EF4-FFF2-40B4-BE49-F238E27FC236}">
                <a16:creationId xmlns:a16="http://schemas.microsoft.com/office/drawing/2014/main" id="{3571FB1B-4FFC-43D6-8121-390B3A44E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3369"/>
            <a:ext cx="12192000" cy="484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12C9C2F-514B-4D2C-949D-70DC264AE2F4}"/>
              </a:ext>
            </a:extLst>
          </p:cNvPr>
          <p:cNvSpPr txBox="1"/>
          <p:nvPr/>
        </p:nvSpPr>
        <p:spPr>
          <a:xfrm>
            <a:off x="3262486" y="4977605"/>
            <a:ext cx="5667022" cy="1107996"/>
          </a:xfrm>
          <a:prstGeom prst="rect">
            <a:avLst/>
          </a:prstGeom>
          <a:noFill/>
        </p:spPr>
        <p:txBody>
          <a:bodyPr wrap="square" rtlCol="0">
            <a:spAutoFit/>
          </a:bodyPr>
          <a:lstStyle/>
          <a:p>
            <a:pPr algn="ctr"/>
            <a:r>
              <a:rPr lang="en-US" sz="2200" i="1" dirty="0">
                <a:latin typeface="Times New Roman" panose="02020603050405020304" pitchFamily="18" charset="0"/>
                <a:cs typeface="Times New Roman" panose="02020603050405020304" pitchFamily="18" charset="0"/>
              </a:rPr>
              <a:t>October 2018</a:t>
            </a:r>
          </a:p>
          <a:p>
            <a:pPr algn="ctr"/>
            <a:r>
              <a:rPr lang="en-US" sz="2200" i="1" dirty="0">
                <a:latin typeface="Times New Roman" panose="02020603050405020304" pitchFamily="18" charset="0"/>
                <a:cs typeface="Times New Roman" panose="02020603050405020304" pitchFamily="18" charset="0"/>
              </a:rPr>
              <a:t>Metropolitan Mayors Caucus </a:t>
            </a:r>
          </a:p>
          <a:p>
            <a:pPr algn="ctr"/>
            <a:r>
              <a:rPr lang="en-US" sz="2200" i="1" dirty="0">
                <a:latin typeface="Times New Roman" panose="02020603050405020304" pitchFamily="18" charset="0"/>
                <a:cs typeface="Times New Roman" panose="02020603050405020304" pitchFamily="18" charset="0"/>
              </a:rPr>
              <a:t>Environmental Committee Meeting </a:t>
            </a:r>
          </a:p>
        </p:txBody>
      </p:sp>
    </p:spTree>
    <p:extLst>
      <p:ext uri="{BB962C8B-B14F-4D97-AF65-F5344CB8AC3E}">
        <p14:creationId xmlns:p14="http://schemas.microsoft.com/office/powerpoint/2010/main" val="327153010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4E6FF-9607-4A41-BF0E-6DF7BCBDA5AA}"/>
              </a:ext>
            </a:extLst>
          </p:cNvPr>
          <p:cNvSpPr/>
          <p:nvPr/>
        </p:nvSpPr>
        <p:spPr>
          <a:xfrm>
            <a:off x="0" y="0"/>
            <a:ext cx="12192000" cy="242595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AD54FF7C-75BB-4AAB-85DD-A533D47956CA}"/>
              </a:ext>
            </a:extLst>
          </p:cNvPr>
          <p:cNvSpPr txBox="1"/>
          <p:nvPr/>
        </p:nvSpPr>
        <p:spPr>
          <a:xfrm>
            <a:off x="531844" y="859036"/>
            <a:ext cx="4189445"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AGENDA</a:t>
            </a:r>
          </a:p>
        </p:txBody>
      </p:sp>
      <p:sp>
        <p:nvSpPr>
          <p:cNvPr id="6" name="TextBox 5">
            <a:extLst>
              <a:ext uri="{FF2B5EF4-FFF2-40B4-BE49-F238E27FC236}">
                <a16:creationId xmlns:a16="http://schemas.microsoft.com/office/drawing/2014/main" id="{46BDE495-3AC9-4259-81B9-0BFB223DEC78}"/>
              </a:ext>
            </a:extLst>
          </p:cNvPr>
          <p:cNvSpPr txBox="1"/>
          <p:nvPr/>
        </p:nvSpPr>
        <p:spPr>
          <a:xfrm>
            <a:off x="877078" y="2991081"/>
            <a:ext cx="9713168" cy="2954655"/>
          </a:xfrm>
          <a:prstGeom prst="rect">
            <a:avLst/>
          </a:prstGeom>
          <a:noFill/>
        </p:spPr>
        <p:txBody>
          <a:bodyPr wrap="square" rtlCol="0">
            <a:spAutoFit/>
          </a:bodyPr>
          <a:lstStyle/>
          <a:p>
            <a:pPr marL="400050" marR="0" lvl="0" indent="-400050" algn="l" defTabSz="457200" rtl="0" eaLnBrk="1" fontAlgn="auto" latinLnBrk="0" hangingPunct="1">
              <a:lnSpc>
                <a:spcPct val="100000"/>
              </a:lnSpc>
              <a:spcBef>
                <a:spcPts val="0"/>
              </a:spcBef>
              <a:spcAft>
                <a:spcPts val="0"/>
              </a:spcAft>
              <a:buClrTx/>
              <a:buSzTx/>
              <a:buFontTx/>
              <a:buAutoNum type="romanUcPeriod"/>
              <a:tabLst/>
              <a:defRPr/>
            </a:pPr>
            <a:r>
              <a:rPr kumimoji="0" lang="en-US" sz="24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Introduction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II. </a:t>
            </a:r>
            <a:r>
              <a:rPr lang="en-US" sz="2400" dirty="0">
                <a:solidFill>
                  <a:srgbClr val="44546A"/>
                </a:solidFill>
                <a:latin typeface="Times New Roman" panose="02020603050405020304" pitchFamily="18" charset="0"/>
                <a:cs typeface="Times New Roman" panose="02020603050405020304" pitchFamily="18" charset="0"/>
              </a:rPr>
              <a:t>Highland Park Electric Vehicle Planning </a:t>
            </a:r>
            <a:endParaRPr kumimoji="0" lang="en-US" sz="240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III. </a:t>
            </a:r>
            <a:r>
              <a:rPr lang="en-US" sz="2400" dirty="0">
                <a:solidFill>
                  <a:srgbClr val="44546A"/>
                </a:solidFill>
                <a:latin typeface="Times New Roman" panose="02020603050405020304" pitchFamily="18" charset="0"/>
                <a:cs typeface="Times New Roman" panose="02020603050405020304" pitchFamily="18" charset="0"/>
              </a:rPr>
              <a:t>Mobility Trends </a:t>
            </a:r>
            <a:endParaRPr kumimoji="0" lang="en-US" sz="240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IV. Public Sector Planning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pic>
        <p:nvPicPr>
          <p:cNvPr id="8" name="Graphic 7" descr="Checklist">
            <a:extLst>
              <a:ext uri="{FF2B5EF4-FFF2-40B4-BE49-F238E27FC236}">
                <a16:creationId xmlns:a16="http://schemas.microsoft.com/office/drawing/2014/main" id="{61AF9216-FAE7-4050-9335-352C5403CE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39248" y="3368660"/>
            <a:ext cx="2199495" cy="2199495"/>
          </a:xfrm>
          <a:prstGeom prst="rect">
            <a:avLst/>
          </a:prstGeom>
        </p:spPr>
      </p:pic>
    </p:spTree>
    <p:extLst>
      <p:ext uri="{BB962C8B-B14F-4D97-AF65-F5344CB8AC3E}">
        <p14:creationId xmlns:p14="http://schemas.microsoft.com/office/powerpoint/2010/main" val="1103382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4E6FF-9607-4A41-BF0E-6DF7BCBDA5AA}"/>
              </a:ext>
            </a:extLst>
          </p:cNvPr>
          <p:cNvSpPr/>
          <p:nvPr/>
        </p:nvSpPr>
        <p:spPr>
          <a:xfrm>
            <a:off x="0" y="0"/>
            <a:ext cx="12192000" cy="242595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D54FF7C-75BB-4AAB-85DD-A533D47956CA}"/>
              </a:ext>
            </a:extLst>
          </p:cNvPr>
          <p:cNvSpPr txBox="1"/>
          <p:nvPr/>
        </p:nvSpPr>
        <p:spPr>
          <a:xfrm>
            <a:off x="447868" y="859036"/>
            <a:ext cx="10403632" cy="707886"/>
          </a:xfrm>
          <a:prstGeom prst="rect">
            <a:avLst/>
          </a:prstGeom>
          <a:noFill/>
        </p:spPr>
        <p:txBody>
          <a:bodyPr wrap="square" rtlCol="0">
            <a:spAutoFit/>
          </a:bodyPr>
          <a:lstStyle/>
          <a:p>
            <a:r>
              <a:rPr lang="en-US" sz="4000" dirty="0">
                <a:latin typeface="David" panose="020E0502060401010101" pitchFamily="34" charset="-79"/>
                <a:cs typeface="David" panose="020E0502060401010101" pitchFamily="34" charset="-79"/>
              </a:rPr>
              <a:t>Public Sector Planning     </a:t>
            </a:r>
          </a:p>
        </p:txBody>
      </p:sp>
      <p:sp>
        <p:nvSpPr>
          <p:cNvPr id="2" name="TextBox 1">
            <a:extLst>
              <a:ext uri="{FF2B5EF4-FFF2-40B4-BE49-F238E27FC236}">
                <a16:creationId xmlns:a16="http://schemas.microsoft.com/office/drawing/2014/main" id="{D24FE4BD-BA2E-4E66-8573-F7D4CB66087A}"/>
              </a:ext>
            </a:extLst>
          </p:cNvPr>
          <p:cNvSpPr txBox="1"/>
          <p:nvPr/>
        </p:nvSpPr>
        <p:spPr>
          <a:xfrm>
            <a:off x="447868" y="1489380"/>
            <a:ext cx="9955764"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Planning for the Future   </a:t>
            </a:r>
          </a:p>
        </p:txBody>
      </p:sp>
      <p:pic>
        <p:nvPicPr>
          <p:cNvPr id="9" name="Picture 8">
            <a:extLst>
              <a:ext uri="{FF2B5EF4-FFF2-40B4-BE49-F238E27FC236}">
                <a16:creationId xmlns:a16="http://schemas.microsoft.com/office/drawing/2014/main" id="{4E912B7E-9F81-4354-B9A9-BC08CF1A006C}"/>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2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263673" y="172597"/>
            <a:ext cx="1822602" cy="383963"/>
          </a:xfrm>
          <a:prstGeom prst="rect">
            <a:avLst/>
          </a:prstGeom>
        </p:spPr>
      </p:pic>
      <p:pic>
        <p:nvPicPr>
          <p:cNvPr id="15" name="Picture 14">
            <a:extLst>
              <a:ext uri="{FF2B5EF4-FFF2-40B4-BE49-F238E27FC236}">
                <a16:creationId xmlns:a16="http://schemas.microsoft.com/office/drawing/2014/main" id="{CD892141-8B84-436B-93CA-254466FBE3D0}"/>
              </a:ext>
            </a:extLst>
          </p:cNvPr>
          <p:cNvPicPr>
            <a:picLocks noChangeAspect="1"/>
          </p:cNvPicPr>
          <p:nvPr/>
        </p:nvPicPr>
        <p:blipFill>
          <a:blip r:embed="rId5"/>
          <a:stretch>
            <a:fillRect/>
          </a:stretch>
        </p:blipFill>
        <p:spPr>
          <a:xfrm>
            <a:off x="8532117" y="2425957"/>
            <a:ext cx="3659883" cy="4432043"/>
          </a:xfrm>
          <a:prstGeom prst="rect">
            <a:avLst/>
          </a:prstGeom>
        </p:spPr>
      </p:pic>
      <p:sp>
        <p:nvSpPr>
          <p:cNvPr id="17" name="Rectangle 16">
            <a:extLst>
              <a:ext uri="{FF2B5EF4-FFF2-40B4-BE49-F238E27FC236}">
                <a16:creationId xmlns:a16="http://schemas.microsoft.com/office/drawing/2014/main" id="{9959FDA4-105C-41FB-8F9E-4AA0BA2C3CD6}"/>
              </a:ext>
            </a:extLst>
          </p:cNvPr>
          <p:cNvSpPr/>
          <p:nvPr/>
        </p:nvSpPr>
        <p:spPr>
          <a:xfrm>
            <a:off x="275208" y="2939637"/>
            <a:ext cx="6862439" cy="1877437"/>
          </a:xfrm>
          <a:prstGeom prst="rect">
            <a:avLst/>
          </a:prstGeom>
        </p:spPr>
        <p:txBody>
          <a:bodyPr wrap="square">
            <a:spAutoFit/>
          </a:bodyPr>
          <a:lstStyle/>
          <a:p>
            <a:pPr marL="400050" lvl="0" indent="-228600" defTabSz="914400">
              <a:lnSpc>
                <a:spcPct val="90000"/>
              </a:lnSpc>
              <a:spcBef>
                <a:spcPct val="20000"/>
              </a:spcBef>
              <a:buFont typeface="Arial" pitchFamily="34" charset="0"/>
              <a:buChar char="•"/>
            </a:pPr>
            <a:r>
              <a:rPr lang="en-US" sz="2000" dirty="0">
                <a:solidFill>
                  <a:prstClr val="black"/>
                </a:solidFill>
                <a:latin typeface="Calibri"/>
              </a:rPr>
              <a:t>“Electric mobility is like an upside-down ketchup bottle.  You know that at some point something will come out.  You don’t know when, but once it comes, it really does.  Then it’s bad if your not prepared.”  </a:t>
            </a:r>
          </a:p>
          <a:p>
            <a:pPr lvl="0" defTabSz="914400">
              <a:lnSpc>
                <a:spcPct val="90000"/>
              </a:lnSpc>
              <a:spcBef>
                <a:spcPct val="20000"/>
              </a:spcBef>
            </a:pPr>
            <a:r>
              <a:rPr lang="en-US" sz="2000" dirty="0">
                <a:solidFill>
                  <a:prstClr val="black"/>
                </a:solidFill>
                <a:latin typeface="Calibri"/>
              </a:rPr>
              <a:t>	</a:t>
            </a:r>
          </a:p>
          <a:p>
            <a:pPr lvl="0" defTabSz="914400">
              <a:lnSpc>
                <a:spcPct val="90000"/>
              </a:lnSpc>
              <a:spcBef>
                <a:spcPct val="20000"/>
              </a:spcBef>
            </a:pPr>
            <a:r>
              <a:rPr lang="en-US" sz="2000" dirty="0">
                <a:solidFill>
                  <a:prstClr val="black"/>
                </a:solidFill>
                <a:latin typeface="Calibri"/>
              </a:rPr>
              <a:t>	~Dr. Dieter Zetsche, CEO, Mercedes-Benz </a:t>
            </a:r>
          </a:p>
        </p:txBody>
      </p:sp>
    </p:spTree>
    <p:extLst>
      <p:ext uri="{BB962C8B-B14F-4D97-AF65-F5344CB8AC3E}">
        <p14:creationId xmlns:p14="http://schemas.microsoft.com/office/powerpoint/2010/main" val="2921702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4E6FF-9607-4A41-BF0E-6DF7BCBDA5AA}"/>
              </a:ext>
            </a:extLst>
          </p:cNvPr>
          <p:cNvSpPr/>
          <p:nvPr/>
        </p:nvSpPr>
        <p:spPr>
          <a:xfrm>
            <a:off x="0" y="0"/>
            <a:ext cx="12192000" cy="242595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D54FF7C-75BB-4AAB-85DD-A533D47956CA}"/>
              </a:ext>
            </a:extLst>
          </p:cNvPr>
          <p:cNvSpPr txBox="1"/>
          <p:nvPr/>
        </p:nvSpPr>
        <p:spPr>
          <a:xfrm>
            <a:off x="447868" y="859036"/>
            <a:ext cx="10403632" cy="707886"/>
          </a:xfrm>
          <a:prstGeom prst="rect">
            <a:avLst/>
          </a:prstGeom>
          <a:noFill/>
        </p:spPr>
        <p:txBody>
          <a:bodyPr wrap="square" rtlCol="0">
            <a:spAutoFit/>
          </a:bodyPr>
          <a:lstStyle/>
          <a:p>
            <a:r>
              <a:rPr lang="en-US" sz="4000" dirty="0">
                <a:latin typeface="David" panose="020E0502060401010101" pitchFamily="34" charset="-79"/>
                <a:cs typeface="David" panose="020E0502060401010101" pitchFamily="34" charset="-79"/>
              </a:rPr>
              <a:t>Public Sector Planning     </a:t>
            </a:r>
          </a:p>
        </p:txBody>
      </p:sp>
      <p:sp>
        <p:nvSpPr>
          <p:cNvPr id="2" name="TextBox 1">
            <a:extLst>
              <a:ext uri="{FF2B5EF4-FFF2-40B4-BE49-F238E27FC236}">
                <a16:creationId xmlns:a16="http://schemas.microsoft.com/office/drawing/2014/main" id="{D24FE4BD-BA2E-4E66-8573-F7D4CB66087A}"/>
              </a:ext>
            </a:extLst>
          </p:cNvPr>
          <p:cNvSpPr txBox="1"/>
          <p:nvPr/>
        </p:nvSpPr>
        <p:spPr>
          <a:xfrm>
            <a:off x="447868" y="1489380"/>
            <a:ext cx="9955764"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CMAP - On To 2050    </a:t>
            </a:r>
          </a:p>
        </p:txBody>
      </p:sp>
      <p:pic>
        <p:nvPicPr>
          <p:cNvPr id="9" name="Picture 8">
            <a:extLst>
              <a:ext uri="{FF2B5EF4-FFF2-40B4-BE49-F238E27FC236}">
                <a16:creationId xmlns:a16="http://schemas.microsoft.com/office/drawing/2014/main" id="{4E912B7E-9F81-4354-B9A9-BC08CF1A006C}"/>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2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263673" y="172597"/>
            <a:ext cx="1822602" cy="383963"/>
          </a:xfrm>
          <a:prstGeom prst="rect">
            <a:avLst/>
          </a:prstGeom>
        </p:spPr>
      </p:pic>
      <p:sp>
        <p:nvSpPr>
          <p:cNvPr id="6" name="Text Placeholder 5">
            <a:extLst>
              <a:ext uri="{FF2B5EF4-FFF2-40B4-BE49-F238E27FC236}">
                <a16:creationId xmlns:a16="http://schemas.microsoft.com/office/drawing/2014/main" id="{5E8EF8C8-B139-4EDA-9667-2B9D0ED01869}"/>
              </a:ext>
            </a:extLst>
          </p:cNvPr>
          <p:cNvSpPr>
            <a:spLocks noGrp="1"/>
          </p:cNvSpPr>
          <p:nvPr>
            <p:ph type="body" idx="1"/>
          </p:nvPr>
        </p:nvSpPr>
        <p:spPr>
          <a:xfrm>
            <a:off x="1205890" y="2917236"/>
            <a:ext cx="4755998" cy="511762"/>
          </a:xfrm>
        </p:spPr>
        <p:txBody>
          <a:bodyPr>
            <a:normAutofit/>
          </a:bodyPr>
          <a:lstStyle/>
          <a:p>
            <a:r>
              <a:rPr lang="en-US" dirty="0">
                <a:solidFill>
                  <a:schemeClr val="bg1"/>
                </a:solidFill>
              </a:rPr>
              <a:t>Outcome 1</a:t>
            </a:r>
          </a:p>
        </p:txBody>
      </p:sp>
      <p:sp>
        <p:nvSpPr>
          <p:cNvPr id="7" name="Content Placeholder 6">
            <a:extLst>
              <a:ext uri="{FF2B5EF4-FFF2-40B4-BE49-F238E27FC236}">
                <a16:creationId xmlns:a16="http://schemas.microsoft.com/office/drawing/2014/main" id="{97BCECD0-4826-429D-861B-4A25C0179A71}"/>
              </a:ext>
            </a:extLst>
          </p:cNvPr>
          <p:cNvSpPr>
            <a:spLocks noGrp="1"/>
          </p:cNvSpPr>
          <p:nvPr>
            <p:ph sz="half" idx="2"/>
          </p:nvPr>
        </p:nvSpPr>
        <p:spPr>
          <a:xfrm>
            <a:off x="844731" y="3429000"/>
            <a:ext cx="5117157" cy="3428999"/>
          </a:xfrm>
        </p:spPr>
        <p:txBody>
          <a:bodyPr>
            <a:normAutofit/>
          </a:bodyPr>
          <a:lstStyle/>
          <a:p>
            <a:pPr marL="342900" lvl="1" indent="-228600">
              <a:spcBef>
                <a:spcPct val="20000"/>
              </a:spcBef>
              <a:buFont typeface="Arial" pitchFamily="34" charset="0"/>
              <a:buChar char="•"/>
            </a:pPr>
            <a:r>
              <a:rPr lang="en-US" dirty="0">
                <a:solidFill>
                  <a:prstClr val="black"/>
                </a:solidFill>
                <a:latin typeface="Calibri"/>
              </a:rPr>
              <a:t>Personal Ownership of AVs</a:t>
            </a:r>
          </a:p>
          <a:p>
            <a:pPr marL="697230" lvl="2" indent="-228600">
              <a:spcBef>
                <a:spcPct val="20000"/>
              </a:spcBef>
              <a:buFont typeface="Arial" pitchFamily="34" charset="0"/>
              <a:buChar char="•"/>
            </a:pPr>
            <a:r>
              <a:rPr lang="en-US" sz="2000" dirty="0">
                <a:solidFill>
                  <a:prstClr val="black"/>
                </a:solidFill>
                <a:latin typeface="Calibri"/>
              </a:rPr>
              <a:t>1. Inefficient land development</a:t>
            </a:r>
          </a:p>
          <a:p>
            <a:pPr marL="697230" lvl="2" indent="-228600">
              <a:spcBef>
                <a:spcPct val="20000"/>
              </a:spcBef>
              <a:buFont typeface="Arial" pitchFamily="34" charset="0"/>
              <a:buChar char="•"/>
            </a:pPr>
            <a:r>
              <a:rPr lang="en-US" sz="2000" dirty="0">
                <a:solidFill>
                  <a:prstClr val="black"/>
                </a:solidFill>
                <a:latin typeface="Calibri"/>
              </a:rPr>
              <a:t>2. Less public transit use</a:t>
            </a:r>
          </a:p>
          <a:p>
            <a:pPr marL="697230" lvl="2" indent="-228600">
              <a:spcBef>
                <a:spcPct val="20000"/>
              </a:spcBef>
              <a:buFont typeface="Arial" pitchFamily="34" charset="0"/>
              <a:buChar char="•"/>
            </a:pPr>
            <a:r>
              <a:rPr lang="en-US" sz="2000" dirty="0">
                <a:solidFill>
                  <a:prstClr val="black"/>
                </a:solidFill>
                <a:latin typeface="Calibri"/>
              </a:rPr>
              <a:t>3. Increased traffic</a:t>
            </a:r>
          </a:p>
          <a:p>
            <a:pPr lvl="1">
              <a:buFont typeface="Wingdings" panose="05000000000000000000" pitchFamily="2" charset="2"/>
              <a:buChar char="§"/>
            </a:pPr>
            <a:endParaRPr lang="en-US" dirty="0">
              <a:solidFill>
                <a:schemeClr val="bg1"/>
              </a:solidFill>
            </a:endParaRPr>
          </a:p>
        </p:txBody>
      </p:sp>
      <p:sp>
        <p:nvSpPr>
          <p:cNvPr id="8" name="Text Placeholder 7">
            <a:extLst>
              <a:ext uri="{FF2B5EF4-FFF2-40B4-BE49-F238E27FC236}">
                <a16:creationId xmlns:a16="http://schemas.microsoft.com/office/drawing/2014/main" id="{271833B6-C237-4A3B-BAFB-ED077DE24EAA}"/>
              </a:ext>
            </a:extLst>
          </p:cNvPr>
          <p:cNvSpPr>
            <a:spLocks noGrp="1"/>
          </p:cNvSpPr>
          <p:nvPr>
            <p:ph type="body" sz="quarter" idx="3"/>
          </p:nvPr>
        </p:nvSpPr>
        <p:spPr>
          <a:xfrm>
            <a:off x="6230112" y="2917237"/>
            <a:ext cx="4755998" cy="511762"/>
          </a:xfrm>
        </p:spPr>
        <p:txBody>
          <a:bodyPr>
            <a:normAutofit/>
          </a:bodyPr>
          <a:lstStyle/>
          <a:p>
            <a:r>
              <a:rPr lang="en-US" dirty="0">
                <a:solidFill>
                  <a:schemeClr val="bg1"/>
                </a:solidFill>
              </a:rPr>
              <a:t>Outcome 2</a:t>
            </a:r>
          </a:p>
        </p:txBody>
      </p:sp>
      <p:sp>
        <p:nvSpPr>
          <p:cNvPr id="10" name="Content Placeholder 9">
            <a:extLst>
              <a:ext uri="{FF2B5EF4-FFF2-40B4-BE49-F238E27FC236}">
                <a16:creationId xmlns:a16="http://schemas.microsoft.com/office/drawing/2014/main" id="{02796FFB-182D-4E74-A2D3-6726351CDB74}"/>
              </a:ext>
            </a:extLst>
          </p:cNvPr>
          <p:cNvSpPr>
            <a:spLocks noGrp="1"/>
          </p:cNvSpPr>
          <p:nvPr>
            <p:ph sz="quarter" idx="4"/>
          </p:nvPr>
        </p:nvSpPr>
        <p:spPr>
          <a:xfrm>
            <a:off x="5960771" y="3428999"/>
            <a:ext cx="5025339" cy="3428999"/>
          </a:xfrm>
        </p:spPr>
        <p:txBody>
          <a:bodyPr>
            <a:normAutofit/>
          </a:bodyPr>
          <a:lstStyle/>
          <a:p>
            <a:pPr marL="297180" indent="-228600">
              <a:spcBef>
                <a:spcPct val="20000"/>
              </a:spcBef>
              <a:buFont typeface="Arial" pitchFamily="34" charset="0"/>
              <a:buChar char="•"/>
            </a:pPr>
            <a:r>
              <a:rPr lang="en-US" sz="2000" dirty="0">
                <a:solidFill>
                  <a:prstClr val="black"/>
                </a:solidFill>
                <a:latin typeface="Calibri"/>
              </a:rPr>
              <a:t>Fleets of shared vehicles</a:t>
            </a:r>
          </a:p>
          <a:p>
            <a:pPr marL="697230" lvl="2" indent="-228600">
              <a:spcBef>
                <a:spcPct val="20000"/>
              </a:spcBef>
              <a:buFont typeface="Arial" pitchFamily="34" charset="0"/>
              <a:buChar char="•"/>
            </a:pPr>
            <a:r>
              <a:rPr lang="en-US" sz="2000" dirty="0">
                <a:solidFill>
                  <a:prstClr val="black"/>
                </a:solidFill>
                <a:latin typeface="Calibri"/>
              </a:rPr>
              <a:t>1. Reduce individual car ownership</a:t>
            </a:r>
          </a:p>
          <a:p>
            <a:pPr marL="697230" lvl="2" indent="-228600">
              <a:spcBef>
                <a:spcPct val="20000"/>
              </a:spcBef>
              <a:buFont typeface="Arial" pitchFamily="34" charset="0"/>
              <a:buChar char="•"/>
            </a:pPr>
            <a:r>
              <a:rPr lang="en-US" sz="2000" dirty="0">
                <a:solidFill>
                  <a:prstClr val="black"/>
                </a:solidFill>
                <a:latin typeface="Calibri"/>
              </a:rPr>
              <a:t>2. Facilitate more dense walkable development patterns </a:t>
            </a:r>
          </a:p>
          <a:p>
            <a:pPr marL="697230" lvl="2" indent="-228600">
              <a:spcBef>
                <a:spcPct val="20000"/>
              </a:spcBef>
              <a:buFont typeface="Arial" pitchFamily="34" charset="0"/>
              <a:buChar char="•"/>
            </a:pPr>
            <a:r>
              <a:rPr lang="en-US" sz="2000" dirty="0">
                <a:solidFill>
                  <a:prstClr val="black"/>
                </a:solidFill>
                <a:latin typeface="Calibri"/>
              </a:rPr>
              <a:t>3. Increase transit ridership, walking, and biking</a:t>
            </a:r>
          </a:p>
          <a:p>
            <a:pPr marL="0" indent="0">
              <a:buNone/>
            </a:pPr>
            <a:endParaRPr lang="en-US" dirty="0">
              <a:solidFill>
                <a:schemeClr val="bg1"/>
              </a:solidFill>
            </a:endParaRPr>
          </a:p>
        </p:txBody>
      </p:sp>
    </p:spTree>
    <p:extLst>
      <p:ext uri="{BB962C8B-B14F-4D97-AF65-F5344CB8AC3E}">
        <p14:creationId xmlns:p14="http://schemas.microsoft.com/office/powerpoint/2010/main" val="1853674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4E6FF-9607-4A41-BF0E-6DF7BCBDA5AA}"/>
              </a:ext>
            </a:extLst>
          </p:cNvPr>
          <p:cNvSpPr/>
          <p:nvPr/>
        </p:nvSpPr>
        <p:spPr>
          <a:xfrm>
            <a:off x="0" y="0"/>
            <a:ext cx="12192000" cy="242595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D54FF7C-75BB-4AAB-85DD-A533D47956CA}"/>
              </a:ext>
            </a:extLst>
          </p:cNvPr>
          <p:cNvSpPr txBox="1"/>
          <p:nvPr/>
        </p:nvSpPr>
        <p:spPr>
          <a:xfrm>
            <a:off x="447868" y="859036"/>
            <a:ext cx="10403632" cy="707886"/>
          </a:xfrm>
          <a:prstGeom prst="rect">
            <a:avLst/>
          </a:prstGeom>
          <a:noFill/>
        </p:spPr>
        <p:txBody>
          <a:bodyPr wrap="square" rtlCol="0">
            <a:spAutoFit/>
          </a:bodyPr>
          <a:lstStyle/>
          <a:p>
            <a:r>
              <a:rPr lang="en-US" sz="4000" dirty="0">
                <a:latin typeface="David" panose="020E0502060401010101" pitchFamily="34" charset="-79"/>
                <a:cs typeface="David" panose="020E0502060401010101" pitchFamily="34" charset="-79"/>
              </a:rPr>
              <a:t>Public Sector Planning     </a:t>
            </a:r>
          </a:p>
        </p:txBody>
      </p:sp>
      <p:sp>
        <p:nvSpPr>
          <p:cNvPr id="2" name="TextBox 1">
            <a:extLst>
              <a:ext uri="{FF2B5EF4-FFF2-40B4-BE49-F238E27FC236}">
                <a16:creationId xmlns:a16="http://schemas.microsoft.com/office/drawing/2014/main" id="{D24FE4BD-BA2E-4E66-8573-F7D4CB66087A}"/>
              </a:ext>
            </a:extLst>
          </p:cNvPr>
          <p:cNvSpPr txBox="1"/>
          <p:nvPr/>
        </p:nvSpPr>
        <p:spPr>
          <a:xfrm>
            <a:off x="447868" y="1489380"/>
            <a:ext cx="9955764"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CMAP – On To 2050    </a:t>
            </a:r>
          </a:p>
        </p:txBody>
      </p:sp>
      <p:pic>
        <p:nvPicPr>
          <p:cNvPr id="9" name="Picture 8">
            <a:extLst>
              <a:ext uri="{FF2B5EF4-FFF2-40B4-BE49-F238E27FC236}">
                <a16:creationId xmlns:a16="http://schemas.microsoft.com/office/drawing/2014/main" id="{4E912B7E-9F81-4354-B9A9-BC08CF1A006C}"/>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2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263673" y="172597"/>
            <a:ext cx="1822602" cy="383963"/>
          </a:xfrm>
          <a:prstGeom prst="rect">
            <a:avLst/>
          </a:prstGeom>
        </p:spPr>
      </p:pic>
      <p:sp>
        <p:nvSpPr>
          <p:cNvPr id="17" name="Rectangle 16">
            <a:extLst>
              <a:ext uri="{FF2B5EF4-FFF2-40B4-BE49-F238E27FC236}">
                <a16:creationId xmlns:a16="http://schemas.microsoft.com/office/drawing/2014/main" id="{9959FDA4-105C-41FB-8F9E-4AA0BA2C3CD6}"/>
              </a:ext>
            </a:extLst>
          </p:cNvPr>
          <p:cNvSpPr/>
          <p:nvPr/>
        </p:nvSpPr>
        <p:spPr>
          <a:xfrm>
            <a:off x="275208" y="2939637"/>
            <a:ext cx="11429112" cy="3687163"/>
          </a:xfrm>
          <a:prstGeom prst="rect">
            <a:avLst/>
          </a:prstGeom>
        </p:spPr>
        <p:txBody>
          <a:bodyPr wrap="square">
            <a:spAutoFit/>
          </a:bodyPr>
          <a:lstStyle/>
          <a:p>
            <a:pPr marL="342900" lvl="0" indent="-228600" defTabSz="914400">
              <a:lnSpc>
                <a:spcPct val="90000"/>
              </a:lnSpc>
              <a:spcBef>
                <a:spcPct val="20000"/>
              </a:spcBef>
              <a:buFont typeface="Arial" pitchFamily="34" charset="0"/>
              <a:buChar char="•"/>
            </a:pPr>
            <a:r>
              <a:rPr lang="en-US" sz="2000" dirty="0">
                <a:solidFill>
                  <a:prstClr val="black"/>
                </a:solidFill>
                <a:latin typeface="Calibri"/>
              </a:rPr>
              <a:t>Recommendations </a:t>
            </a:r>
          </a:p>
          <a:p>
            <a:pPr marL="800100" lvl="1" indent="-228600" defTabSz="914400">
              <a:lnSpc>
                <a:spcPct val="90000"/>
              </a:lnSpc>
              <a:spcBef>
                <a:spcPct val="20000"/>
              </a:spcBef>
              <a:buFont typeface="Arial" pitchFamily="34" charset="0"/>
              <a:buChar char="•"/>
            </a:pPr>
            <a:r>
              <a:rPr lang="en-US" sz="2000" dirty="0">
                <a:solidFill>
                  <a:prstClr val="black"/>
                </a:solidFill>
                <a:latin typeface="Calibri"/>
              </a:rPr>
              <a:t>Make decisions and policies now that smooth the transition to new mobility solutions </a:t>
            </a:r>
          </a:p>
          <a:p>
            <a:pPr marL="800100" lvl="1" indent="-228600" defTabSz="914400">
              <a:lnSpc>
                <a:spcPct val="90000"/>
              </a:lnSpc>
              <a:spcBef>
                <a:spcPct val="20000"/>
              </a:spcBef>
              <a:buFont typeface="Arial" pitchFamily="34" charset="0"/>
              <a:buChar char="•"/>
            </a:pPr>
            <a:r>
              <a:rPr lang="en-US" sz="2000" dirty="0">
                <a:solidFill>
                  <a:prstClr val="black"/>
                </a:solidFill>
                <a:latin typeface="Calibri"/>
              </a:rPr>
              <a:t>Support inclusive growth </a:t>
            </a:r>
          </a:p>
          <a:p>
            <a:pPr marL="1257300" lvl="2" indent="-228600" defTabSz="914400">
              <a:lnSpc>
                <a:spcPct val="90000"/>
              </a:lnSpc>
              <a:spcBef>
                <a:spcPct val="20000"/>
              </a:spcBef>
              <a:buFont typeface="Arial" pitchFamily="34" charset="0"/>
              <a:buChar char="•"/>
            </a:pPr>
            <a:r>
              <a:rPr lang="en-US" sz="2000" dirty="0">
                <a:solidFill>
                  <a:prstClr val="black"/>
                </a:solidFill>
                <a:latin typeface="Calibri"/>
              </a:rPr>
              <a:t>Support public transit, shared mobility, and automated vehicles</a:t>
            </a:r>
          </a:p>
          <a:p>
            <a:pPr marL="1257300" lvl="2" indent="-228600" defTabSz="914400">
              <a:lnSpc>
                <a:spcPct val="90000"/>
              </a:lnSpc>
              <a:spcBef>
                <a:spcPct val="20000"/>
              </a:spcBef>
              <a:buFont typeface="Arial" pitchFamily="34" charset="0"/>
              <a:buChar char="•"/>
            </a:pPr>
            <a:r>
              <a:rPr lang="en-US" sz="2000" dirty="0">
                <a:solidFill>
                  <a:prstClr val="black"/>
                </a:solidFill>
                <a:latin typeface="Calibri"/>
              </a:rPr>
              <a:t>Focus on lower income residents, seniors, and people with disabilities </a:t>
            </a:r>
          </a:p>
          <a:p>
            <a:pPr marL="1257300" lvl="2" indent="-228600" defTabSz="914400">
              <a:lnSpc>
                <a:spcPct val="90000"/>
              </a:lnSpc>
              <a:spcBef>
                <a:spcPct val="20000"/>
              </a:spcBef>
              <a:buFont typeface="Arial" pitchFamily="34" charset="0"/>
              <a:buChar char="•"/>
            </a:pPr>
            <a:r>
              <a:rPr lang="en-US" sz="2000" dirty="0">
                <a:solidFill>
                  <a:prstClr val="black"/>
                </a:solidFill>
                <a:latin typeface="Calibri"/>
              </a:rPr>
              <a:t>Improve access to jobs, healthcare and other essential destinations  </a:t>
            </a:r>
          </a:p>
          <a:p>
            <a:pPr marL="1257300" lvl="2" indent="-228600" defTabSz="914400">
              <a:lnSpc>
                <a:spcPct val="90000"/>
              </a:lnSpc>
              <a:spcBef>
                <a:spcPct val="20000"/>
              </a:spcBef>
              <a:buFont typeface="Arial" pitchFamily="34" charset="0"/>
              <a:buChar char="•"/>
            </a:pPr>
            <a:r>
              <a:rPr lang="en-US" sz="2000" dirty="0">
                <a:solidFill>
                  <a:prstClr val="black"/>
                </a:solidFill>
                <a:latin typeface="Calibri"/>
              </a:rPr>
              <a:t>Make inclusive growth a cornerstone for policy development </a:t>
            </a:r>
          </a:p>
          <a:p>
            <a:pPr marL="800100" lvl="1" indent="-228600" defTabSz="914400">
              <a:lnSpc>
                <a:spcPct val="90000"/>
              </a:lnSpc>
              <a:spcBef>
                <a:spcPct val="20000"/>
              </a:spcBef>
              <a:buFont typeface="Arial" pitchFamily="34" charset="0"/>
              <a:buChar char="•"/>
            </a:pPr>
            <a:r>
              <a:rPr lang="en-US" sz="2000" dirty="0">
                <a:solidFill>
                  <a:prstClr val="black"/>
                </a:solidFill>
                <a:latin typeface="Calibri"/>
              </a:rPr>
              <a:t>Establish pricing and regulatory framework to positively shape the potential mobility outcomes </a:t>
            </a:r>
          </a:p>
          <a:p>
            <a:pPr marL="800100" lvl="1" indent="-228600" defTabSz="914400">
              <a:lnSpc>
                <a:spcPct val="90000"/>
              </a:lnSpc>
              <a:spcBef>
                <a:spcPct val="20000"/>
              </a:spcBef>
              <a:buFont typeface="Arial" pitchFamily="34" charset="0"/>
              <a:buChar char="•"/>
            </a:pPr>
            <a:r>
              <a:rPr lang="en-US" sz="2000" dirty="0">
                <a:solidFill>
                  <a:prstClr val="black"/>
                </a:solidFill>
                <a:latin typeface="Calibri"/>
              </a:rPr>
              <a:t>Influence the deployment of emerging technologies through strategic and coordinated policies</a:t>
            </a:r>
          </a:p>
          <a:p>
            <a:pPr marL="800100" lvl="1" indent="-228600" defTabSz="914400">
              <a:lnSpc>
                <a:spcPct val="90000"/>
              </a:lnSpc>
              <a:spcBef>
                <a:spcPct val="20000"/>
              </a:spcBef>
              <a:buFont typeface="Arial" pitchFamily="34" charset="0"/>
              <a:buChar char="•"/>
            </a:pPr>
            <a:r>
              <a:rPr lang="en-US" sz="2000" dirty="0">
                <a:solidFill>
                  <a:prstClr val="black"/>
                </a:solidFill>
                <a:latin typeface="Calibri"/>
              </a:rPr>
              <a:t>Improve electric vehicle charging infrastructure  </a:t>
            </a:r>
          </a:p>
          <a:p>
            <a:pPr marL="800100" lvl="1" indent="-228600" defTabSz="914400">
              <a:lnSpc>
                <a:spcPct val="90000"/>
              </a:lnSpc>
              <a:spcBef>
                <a:spcPct val="20000"/>
              </a:spcBef>
              <a:buFont typeface="Arial" pitchFamily="34" charset="0"/>
              <a:buChar char="•"/>
            </a:pPr>
            <a:endParaRPr lang="en-US" sz="1600" dirty="0">
              <a:solidFill>
                <a:prstClr val="black"/>
              </a:solidFill>
              <a:latin typeface="Calibri"/>
            </a:endParaRPr>
          </a:p>
        </p:txBody>
      </p:sp>
    </p:spTree>
    <p:extLst>
      <p:ext uri="{BB962C8B-B14F-4D97-AF65-F5344CB8AC3E}">
        <p14:creationId xmlns:p14="http://schemas.microsoft.com/office/powerpoint/2010/main" val="2492337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4E6FF-9607-4A41-BF0E-6DF7BCBDA5AA}"/>
              </a:ext>
            </a:extLst>
          </p:cNvPr>
          <p:cNvSpPr/>
          <p:nvPr/>
        </p:nvSpPr>
        <p:spPr>
          <a:xfrm>
            <a:off x="0" y="0"/>
            <a:ext cx="12192000" cy="242595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D54FF7C-75BB-4AAB-85DD-A533D47956CA}"/>
              </a:ext>
            </a:extLst>
          </p:cNvPr>
          <p:cNvSpPr txBox="1"/>
          <p:nvPr/>
        </p:nvSpPr>
        <p:spPr>
          <a:xfrm>
            <a:off x="447868" y="859036"/>
            <a:ext cx="10403632" cy="707886"/>
          </a:xfrm>
          <a:prstGeom prst="rect">
            <a:avLst/>
          </a:prstGeom>
          <a:noFill/>
        </p:spPr>
        <p:txBody>
          <a:bodyPr wrap="square" rtlCol="0">
            <a:spAutoFit/>
          </a:bodyPr>
          <a:lstStyle/>
          <a:p>
            <a:r>
              <a:rPr lang="en-US" sz="4000" dirty="0">
                <a:latin typeface="David" panose="020E0502060401010101" pitchFamily="34" charset="-79"/>
                <a:cs typeface="David" panose="020E0502060401010101" pitchFamily="34" charset="-79"/>
              </a:rPr>
              <a:t>Public Sector Planning     </a:t>
            </a:r>
          </a:p>
        </p:txBody>
      </p:sp>
      <p:sp>
        <p:nvSpPr>
          <p:cNvPr id="2" name="TextBox 1">
            <a:extLst>
              <a:ext uri="{FF2B5EF4-FFF2-40B4-BE49-F238E27FC236}">
                <a16:creationId xmlns:a16="http://schemas.microsoft.com/office/drawing/2014/main" id="{D24FE4BD-BA2E-4E66-8573-F7D4CB66087A}"/>
              </a:ext>
            </a:extLst>
          </p:cNvPr>
          <p:cNvSpPr txBox="1"/>
          <p:nvPr/>
        </p:nvSpPr>
        <p:spPr>
          <a:xfrm>
            <a:off x="447868" y="1489380"/>
            <a:ext cx="9955764"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Electric Vehicle Charging     </a:t>
            </a:r>
          </a:p>
        </p:txBody>
      </p:sp>
      <p:pic>
        <p:nvPicPr>
          <p:cNvPr id="9" name="Picture 8">
            <a:extLst>
              <a:ext uri="{FF2B5EF4-FFF2-40B4-BE49-F238E27FC236}">
                <a16:creationId xmlns:a16="http://schemas.microsoft.com/office/drawing/2014/main" id="{4E912B7E-9F81-4354-B9A9-BC08CF1A006C}"/>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2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263673" y="172597"/>
            <a:ext cx="1822602" cy="383963"/>
          </a:xfrm>
          <a:prstGeom prst="rect">
            <a:avLst/>
          </a:prstGeom>
        </p:spPr>
      </p:pic>
      <p:sp>
        <p:nvSpPr>
          <p:cNvPr id="7" name="Text Placeholder 6">
            <a:extLst>
              <a:ext uri="{FF2B5EF4-FFF2-40B4-BE49-F238E27FC236}">
                <a16:creationId xmlns:a16="http://schemas.microsoft.com/office/drawing/2014/main" id="{EC3D09F7-0A4E-47A6-B836-DE9386BE7C25}"/>
              </a:ext>
            </a:extLst>
          </p:cNvPr>
          <p:cNvSpPr>
            <a:spLocks noGrp="1"/>
          </p:cNvSpPr>
          <p:nvPr>
            <p:ph type="body" idx="1"/>
          </p:nvPr>
        </p:nvSpPr>
        <p:spPr>
          <a:xfrm>
            <a:off x="1207008" y="2939632"/>
            <a:ext cx="4754880" cy="489365"/>
          </a:xfrm>
        </p:spPr>
        <p:txBody>
          <a:bodyPr>
            <a:normAutofit/>
          </a:bodyPr>
          <a:lstStyle/>
          <a:p>
            <a:pPr>
              <a:spcBef>
                <a:spcPct val="20000"/>
              </a:spcBef>
            </a:pPr>
            <a:r>
              <a:rPr lang="en-US" sz="2000" dirty="0">
                <a:solidFill>
                  <a:prstClr val="black"/>
                </a:solidFill>
                <a:latin typeface="Calibri"/>
              </a:rPr>
              <a:t>Public Charging – Determining Location </a:t>
            </a:r>
          </a:p>
        </p:txBody>
      </p:sp>
      <p:sp>
        <p:nvSpPr>
          <p:cNvPr id="8" name="Content Placeholder 7">
            <a:extLst>
              <a:ext uri="{FF2B5EF4-FFF2-40B4-BE49-F238E27FC236}">
                <a16:creationId xmlns:a16="http://schemas.microsoft.com/office/drawing/2014/main" id="{288B8F8A-F33A-485B-99F1-444A2CA67A56}"/>
              </a:ext>
            </a:extLst>
          </p:cNvPr>
          <p:cNvSpPr>
            <a:spLocks noGrp="1"/>
          </p:cNvSpPr>
          <p:nvPr>
            <p:ph sz="half" idx="2"/>
          </p:nvPr>
        </p:nvSpPr>
        <p:spPr>
          <a:xfrm>
            <a:off x="1207008" y="3429000"/>
            <a:ext cx="4754880" cy="3429000"/>
          </a:xfrm>
        </p:spPr>
        <p:txBody>
          <a:bodyPr>
            <a:normAutofit/>
          </a:bodyPr>
          <a:lstStyle/>
          <a:p>
            <a:pPr marL="114300" lvl="0" indent="0">
              <a:spcBef>
                <a:spcPct val="20000"/>
              </a:spcBef>
              <a:spcAft>
                <a:spcPts val="0"/>
              </a:spcAft>
              <a:buClrTx/>
              <a:buNone/>
            </a:pPr>
            <a:r>
              <a:rPr lang="en-US" sz="2000" dirty="0">
                <a:solidFill>
                  <a:prstClr val="black"/>
                </a:solidFill>
                <a:latin typeface="Calibri"/>
              </a:rPr>
              <a:t>DC fast charging  </a:t>
            </a:r>
          </a:p>
          <a:p>
            <a:pPr marL="400050" lvl="0" indent="-285750">
              <a:spcBef>
                <a:spcPct val="20000"/>
              </a:spcBef>
              <a:spcAft>
                <a:spcPts val="0"/>
              </a:spcAft>
              <a:buClrTx/>
              <a:buFont typeface="Arial" panose="020B0604020202020204" pitchFamily="34" charset="0"/>
              <a:buChar char="•"/>
            </a:pPr>
            <a:r>
              <a:rPr lang="en-US" sz="2000" dirty="0">
                <a:solidFill>
                  <a:prstClr val="black"/>
                </a:solidFill>
                <a:latin typeface="Calibri"/>
              </a:rPr>
              <a:t>Highways </a:t>
            </a:r>
          </a:p>
          <a:p>
            <a:pPr marL="114300" lvl="0" indent="0">
              <a:spcBef>
                <a:spcPct val="20000"/>
              </a:spcBef>
              <a:spcAft>
                <a:spcPts val="0"/>
              </a:spcAft>
              <a:buClrTx/>
              <a:buNone/>
            </a:pPr>
            <a:r>
              <a:rPr lang="en-US" sz="2000" dirty="0">
                <a:solidFill>
                  <a:prstClr val="black"/>
                </a:solidFill>
                <a:latin typeface="Calibri"/>
              </a:rPr>
              <a:t>Level 2 chargers </a:t>
            </a:r>
          </a:p>
          <a:p>
            <a:pPr marL="400050" lvl="0" indent="-285750">
              <a:spcBef>
                <a:spcPct val="20000"/>
              </a:spcBef>
              <a:spcAft>
                <a:spcPts val="0"/>
              </a:spcAft>
              <a:buClrTx/>
              <a:buFont typeface="Arial" panose="020B0604020202020204" pitchFamily="34" charset="0"/>
              <a:buChar char="•"/>
            </a:pPr>
            <a:r>
              <a:rPr lang="en-US" sz="2000" dirty="0">
                <a:solidFill>
                  <a:prstClr val="black"/>
                </a:solidFill>
                <a:latin typeface="Calibri"/>
              </a:rPr>
              <a:t>Public buildings</a:t>
            </a:r>
          </a:p>
          <a:p>
            <a:pPr marL="400050" lvl="0" indent="-285750">
              <a:spcBef>
                <a:spcPct val="20000"/>
              </a:spcBef>
              <a:spcAft>
                <a:spcPts val="0"/>
              </a:spcAft>
              <a:buClrTx/>
              <a:buFont typeface="Arial" panose="020B0604020202020204" pitchFamily="34" charset="0"/>
              <a:buChar char="•"/>
            </a:pPr>
            <a:r>
              <a:rPr lang="en-US" sz="2000" dirty="0">
                <a:solidFill>
                  <a:prstClr val="black"/>
                </a:solidFill>
                <a:latin typeface="Calibri"/>
              </a:rPr>
              <a:t>Homes</a:t>
            </a:r>
          </a:p>
          <a:p>
            <a:pPr marL="400050" lvl="0" indent="-285750">
              <a:spcBef>
                <a:spcPct val="20000"/>
              </a:spcBef>
              <a:spcAft>
                <a:spcPts val="0"/>
              </a:spcAft>
              <a:buClrTx/>
              <a:buFont typeface="Arial" panose="020B0604020202020204" pitchFamily="34" charset="0"/>
              <a:buChar char="•"/>
            </a:pPr>
            <a:r>
              <a:rPr lang="en-US" sz="2000" dirty="0">
                <a:solidFill>
                  <a:prstClr val="black"/>
                </a:solidFill>
                <a:latin typeface="Calibri"/>
              </a:rPr>
              <a:t>Shopping centers </a:t>
            </a:r>
          </a:p>
          <a:p>
            <a:pPr marL="114300" lvl="0" indent="0">
              <a:spcBef>
                <a:spcPct val="20000"/>
              </a:spcBef>
              <a:spcAft>
                <a:spcPts val="0"/>
              </a:spcAft>
              <a:buClrTx/>
              <a:buNone/>
            </a:pPr>
            <a:r>
              <a:rPr lang="en-US" sz="2000" dirty="0">
                <a:solidFill>
                  <a:prstClr val="black"/>
                </a:solidFill>
                <a:latin typeface="Calibri"/>
              </a:rPr>
              <a:t>Level 1 chargers </a:t>
            </a:r>
          </a:p>
          <a:p>
            <a:pPr marL="400050" lvl="0" indent="-285750">
              <a:spcBef>
                <a:spcPct val="20000"/>
              </a:spcBef>
              <a:spcAft>
                <a:spcPts val="0"/>
              </a:spcAft>
              <a:buClrTx/>
              <a:buFont typeface="Arial" panose="020B0604020202020204" pitchFamily="34" charset="0"/>
              <a:buChar char="•"/>
            </a:pPr>
            <a:r>
              <a:rPr lang="en-US" sz="2000" dirty="0">
                <a:solidFill>
                  <a:prstClr val="black"/>
                </a:solidFill>
                <a:latin typeface="Calibri"/>
              </a:rPr>
              <a:t>Homes</a:t>
            </a:r>
          </a:p>
          <a:p>
            <a:pPr marL="400050" lvl="0" indent="-285750">
              <a:spcBef>
                <a:spcPct val="20000"/>
              </a:spcBef>
              <a:spcAft>
                <a:spcPts val="0"/>
              </a:spcAft>
              <a:buClrTx/>
              <a:buFont typeface="Arial" panose="020B0604020202020204" pitchFamily="34" charset="0"/>
              <a:buChar char="•"/>
            </a:pPr>
            <a:r>
              <a:rPr lang="en-US" sz="2000" dirty="0">
                <a:solidFill>
                  <a:prstClr val="black"/>
                </a:solidFill>
                <a:latin typeface="Calibri"/>
              </a:rPr>
              <a:t>Train stations   </a:t>
            </a:r>
          </a:p>
          <a:p>
            <a:pPr>
              <a:spcBef>
                <a:spcPct val="20000"/>
              </a:spcBef>
            </a:pPr>
            <a:endParaRPr lang="en-US" sz="2000" dirty="0">
              <a:solidFill>
                <a:prstClr val="black"/>
              </a:solidFill>
              <a:latin typeface="Calibri"/>
            </a:endParaRPr>
          </a:p>
        </p:txBody>
      </p:sp>
      <p:sp>
        <p:nvSpPr>
          <p:cNvPr id="10" name="Text Placeholder 9">
            <a:extLst>
              <a:ext uri="{FF2B5EF4-FFF2-40B4-BE49-F238E27FC236}">
                <a16:creationId xmlns:a16="http://schemas.microsoft.com/office/drawing/2014/main" id="{513CC195-BA73-4A24-B8AF-4376FEBFE4A1}"/>
              </a:ext>
            </a:extLst>
          </p:cNvPr>
          <p:cNvSpPr>
            <a:spLocks noGrp="1"/>
          </p:cNvSpPr>
          <p:nvPr>
            <p:ph type="body" sz="quarter" idx="3"/>
          </p:nvPr>
        </p:nvSpPr>
        <p:spPr>
          <a:xfrm>
            <a:off x="6096000" y="2939634"/>
            <a:ext cx="4890110" cy="489364"/>
          </a:xfrm>
        </p:spPr>
        <p:txBody>
          <a:bodyPr>
            <a:normAutofit/>
          </a:bodyPr>
          <a:lstStyle/>
          <a:p>
            <a:r>
              <a:rPr lang="en-US" sz="2000" dirty="0">
                <a:solidFill>
                  <a:schemeClr val="bg1"/>
                </a:solidFill>
                <a:latin typeface="Calibri" panose="020F0502020204030204" pitchFamily="34" charset="0"/>
                <a:cs typeface="Calibri" panose="020F0502020204030204" pitchFamily="34" charset="0"/>
              </a:rPr>
              <a:t>Community Wide Charging </a:t>
            </a:r>
          </a:p>
        </p:txBody>
      </p:sp>
      <p:sp>
        <p:nvSpPr>
          <p:cNvPr id="11" name="Content Placeholder 10">
            <a:extLst>
              <a:ext uri="{FF2B5EF4-FFF2-40B4-BE49-F238E27FC236}">
                <a16:creationId xmlns:a16="http://schemas.microsoft.com/office/drawing/2014/main" id="{B41F7CF5-BE50-4C94-A6BA-62A19BE20A51}"/>
              </a:ext>
            </a:extLst>
          </p:cNvPr>
          <p:cNvSpPr>
            <a:spLocks noGrp="1"/>
          </p:cNvSpPr>
          <p:nvPr>
            <p:ph sz="quarter" idx="4"/>
          </p:nvPr>
        </p:nvSpPr>
        <p:spPr>
          <a:xfrm>
            <a:off x="6231230" y="3428999"/>
            <a:ext cx="4754880" cy="3429000"/>
          </a:xfrm>
        </p:spPr>
        <p:txBody>
          <a:bodyPr/>
          <a:lstStyle/>
          <a:p>
            <a:pPr marL="114300" lvl="0" indent="0">
              <a:spcBef>
                <a:spcPct val="20000"/>
              </a:spcBef>
              <a:spcAft>
                <a:spcPts val="0"/>
              </a:spcAft>
              <a:buClrTx/>
              <a:buNone/>
            </a:pPr>
            <a:r>
              <a:rPr lang="en-US" sz="2000" dirty="0">
                <a:solidFill>
                  <a:prstClr val="black"/>
                </a:solidFill>
                <a:latin typeface="Calibri"/>
              </a:rPr>
              <a:t>Multifamily buildings  </a:t>
            </a:r>
          </a:p>
          <a:p>
            <a:pPr marL="400050" lvl="0" indent="-285750">
              <a:spcBef>
                <a:spcPct val="20000"/>
              </a:spcBef>
              <a:spcAft>
                <a:spcPts val="0"/>
              </a:spcAft>
              <a:buClrTx/>
              <a:buFont typeface="Arial" panose="020B0604020202020204" pitchFamily="34" charset="0"/>
              <a:buChar char="•"/>
            </a:pPr>
            <a:r>
              <a:rPr lang="en-US" sz="2000" dirty="0">
                <a:solidFill>
                  <a:prstClr val="black"/>
                </a:solidFill>
                <a:latin typeface="Calibri"/>
              </a:rPr>
              <a:t>Policies needed  </a:t>
            </a:r>
          </a:p>
          <a:p>
            <a:pPr marL="114300" lvl="0" indent="0">
              <a:spcBef>
                <a:spcPct val="20000"/>
              </a:spcBef>
              <a:spcAft>
                <a:spcPts val="0"/>
              </a:spcAft>
              <a:buClrTx/>
              <a:buNone/>
            </a:pPr>
            <a:r>
              <a:rPr lang="en-US" sz="2000" dirty="0">
                <a:solidFill>
                  <a:prstClr val="black"/>
                </a:solidFill>
                <a:latin typeface="Calibri"/>
              </a:rPr>
              <a:t>Workplace charging </a:t>
            </a:r>
          </a:p>
          <a:p>
            <a:pPr marL="457200" indent="-342900">
              <a:spcBef>
                <a:spcPct val="20000"/>
              </a:spcBef>
              <a:spcAft>
                <a:spcPts val="0"/>
              </a:spcAft>
              <a:buClrTx/>
              <a:buFont typeface="Arial" panose="020B0604020202020204" pitchFamily="34" charset="0"/>
              <a:buChar char="•"/>
            </a:pPr>
            <a:r>
              <a:rPr lang="en-US" sz="2000" dirty="0">
                <a:solidFill>
                  <a:prstClr val="black"/>
                </a:solidFill>
                <a:latin typeface="Calibri"/>
              </a:rPr>
              <a:t>Engage and encourage businesses </a:t>
            </a:r>
          </a:p>
          <a:p>
            <a:pPr marL="114300" lvl="0" indent="0">
              <a:spcBef>
                <a:spcPct val="20000"/>
              </a:spcBef>
              <a:spcAft>
                <a:spcPts val="0"/>
              </a:spcAft>
              <a:buClrTx/>
              <a:buNone/>
            </a:pPr>
            <a:r>
              <a:rPr lang="en-US" sz="2000" dirty="0">
                <a:solidFill>
                  <a:prstClr val="black"/>
                </a:solidFill>
                <a:latin typeface="Calibri"/>
              </a:rPr>
              <a:t>Single family </a:t>
            </a:r>
          </a:p>
          <a:p>
            <a:pPr marL="400050" lvl="0" indent="-285750">
              <a:spcBef>
                <a:spcPct val="20000"/>
              </a:spcBef>
              <a:spcAft>
                <a:spcPts val="0"/>
              </a:spcAft>
              <a:buClrTx/>
              <a:buFont typeface="Arial" panose="020B0604020202020204" pitchFamily="34" charset="0"/>
              <a:buChar char="•"/>
            </a:pPr>
            <a:r>
              <a:rPr lang="en-US" sz="2000" dirty="0">
                <a:solidFill>
                  <a:prstClr val="black"/>
                </a:solidFill>
                <a:latin typeface="Calibri"/>
              </a:rPr>
              <a:t>Equip homes with charging infrastructure </a:t>
            </a:r>
            <a:endParaRPr lang="en-US" dirty="0">
              <a:solidFill>
                <a:schemeClr val="bg1"/>
              </a:solidFill>
            </a:endParaRPr>
          </a:p>
        </p:txBody>
      </p:sp>
    </p:spTree>
    <p:extLst>
      <p:ext uri="{BB962C8B-B14F-4D97-AF65-F5344CB8AC3E}">
        <p14:creationId xmlns:p14="http://schemas.microsoft.com/office/powerpoint/2010/main" val="3880338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4E6FF-9607-4A41-BF0E-6DF7BCBDA5AA}"/>
              </a:ext>
            </a:extLst>
          </p:cNvPr>
          <p:cNvSpPr/>
          <p:nvPr/>
        </p:nvSpPr>
        <p:spPr>
          <a:xfrm>
            <a:off x="0" y="0"/>
            <a:ext cx="12192000" cy="242595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D54FF7C-75BB-4AAB-85DD-A533D47956CA}"/>
              </a:ext>
            </a:extLst>
          </p:cNvPr>
          <p:cNvSpPr txBox="1"/>
          <p:nvPr/>
        </p:nvSpPr>
        <p:spPr>
          <a:xfrm>
            <a:off x="447868" y="859036"/>
            <a:ext cx="10403632" cy="707886"/>
          </a:xfrm>
          <a:prstGeom prst="rect">
            <a:avLst/>
          </a:prstGeom>
          <a:noFill/>
        </p:spPr>
        <p:txBody>
          <a:bodyPr wrap="square" rtlCol="0">
            <a:spAutoFit/>
          </a:bodyPr>
          <a:lstStyle/>
          <a:p>
            <a:r>
              <a:rPr lang="en-US" sz="4000" dirty="0">
                <a:latin typeface="David" panose="020E0502060401010101" pitchFamily="34" charset="-79"/>
                <a:cs typeface="David" panose="020E0502060401010101" pitchFamily="34" charset="-79"/>
              </a:rPr>
              <a:t>Public Sector Planning     </a:t>
            </a:r>
          </a:p>
        </p:txBody>
      </p:sp>
      <p:sp>
        <p:nvSpPr>
          <p:cNvPr id="2" name="TextBox 1">
            <a:extLst>
              <a:ext uri="{FF2B5EF4-FFF2-40B4-BE49-F238E27FC236}">
                <a16:creationId xmlns:a16="http://schemas.microsoft.com/office/drawing/2014/main" id="{D24FE4BD-BA2E-4E66-8573-F7D4CB66087A}"/>
              </a:ext>
            </a:extLst>
          </p:cNvPr>
          <p:cNvSpPr txBox="1"/>
          <p:nvPr/>
        </p:nvSpPr>
        <p:spPr>
          <a:xfrm>
            <a:off x="447868" y="1489380"/>
            <a:ext cx="9955764"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Finding a Station     </a:t>
            </a:r>
          </a:p>
        </p:txBody>
      </p:sp>
      <p:pic>
        <p:nvPicPr>
          <p:cNvPr id="9" name="Picture 8">
            <a:extLst>
              <a:ext uri="{FF2B5EF4-FFF2-40B4-BE49-F238E27FC236}">
                <a16:creationId xmlns:a16="http://schemas.microsoft.com/office/drawing/2014/main" id="{4E912B7E-9F81-4354-B9A9-BC08CF1A006C}"/>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2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263673" y="172597"/>
            <a:ext cx="1822602" cy="383963"/>
          </a:xfrm>
          <a:prstGeom prst="rect">
            <a:avLst/>
          </a:prstGeom>
        </p:spPr>
      </p:pic>
      <p:sp>
        <p:nvSpPr>
          <p:cNvPr id="17" name="Rectangle 16">
            <a:extLst>
              <a:ext uri="{FF2B5EF4-FFF2-40B4-BE49-F238E27FC236}">
                <a16:creationId xmlns:a16="http://schemas.microsoft.com/office/drawing/2014/main" id="{9959FDA4-105C-41FB-8F9E-4AA0BA2C3CD6}"/>
              </a:ext>
            </a:extLst>
          </p:cNvPr>
          <p:cNvSpPr/>
          <p:nvPr/>
        </p:nvSpPr>
        <p:spPr>
          <a:xfrm>
            <a:off x="275208" y="2939637"/>
            <a:ext cx="6378141" cy="2739211"/>
          </a:xfrm>
          <a:prstGeom prst="rect">
            <a:avLst/>
          </a:prstGeom>
        </p:spPr>
        <p:txBody>
          <a:bodyPr wrap="square">
            <a:spAutoFit/>
          </a:bodyPr>
          <a:lstStyle/>
          <a:p>
            <a:pPr marL="114300" lvl="0" defTabSz="914400">
              <a:lnSpc>
                <a:spcPct val="90000"/>
              </a:lnSpc>
              <a:spcBef>
                <a:spcPct val="20000"/>
              </a:spcBef>
            </a:pPr>
            <a:r>
              <a:rPr lang="en-US" sz="2000" dirty="0">
                <a:solidFill>
                  <a:prstClr val="black"/>
                </a:solidFill>
                <a:latin typeface="Calibri"/>
              </a:rPr>
              <a:t>Alternative Fueling Data Center </a:t>
            </a:r>
          </a:p>
          <a:p>
            <a:pPr marL="400050" lvl="0" indent="-285750" defTabSz="914400">
              <a:lnSpc>
                <a:spcPct val="90000"/>
              </a:lnSpc>
              <a:spcBef>
                <a:spcPct val="20000"/>
              </a:spcBef>
              <a:buFont typeface="Arial" panose="020B0604020202020204" pitchFamily="34" charset="0"/>
              <a:buChar char="•"/>
            </a:pPr>
            <a:r>
              <a:rPr lang="en-US" sz="2000" dirty="0">
                <a:solidFill>
                  <a:prstClr val="black"/>
                </a:solidFill>
                <a:latin typeface="Calibri"/>
              </a:rPr>
              <a:t>Useful tool to locate alternative fueling stations </a:t>
            </a:r>
          </a:p>
          <a:p>
            <a:pPr marL="114300" lvl="0" defTabSz="914400">
              <a:lnSpc>
                <a:spcPct val="90000"/>
              </a:lnSpc>
              <a:spcBef>
                <a:spcPct val="20000"/>
              </a:spcBef>
            </a:pPr>
            <a:r>
              <a:rPr lang="en-US" sz="2000" dirty="0">
                <a:solidFill>
                  <a:prstClr val="black"/>
                </a:solidFill>
                <a:latin typeface="Calibri"/>
              </a:rPr>
              <a:t>Charge station locators </a:t>
            </a:r>
          </a:p>
          <a:p>
            <a:pPr marL="400050" lvl="0" indent="-285750" defTabSz="914400">
              <a:lnSpc>
                <a:spcPct val="90000"/>
              </a:lnSpc>
              <a:spcBef>
                <a:spcPct val="20000"/>
              </a:spcBef>
              <a:buFont typeface="Arial" panose="020B0604020202020204" pitchFamily="34" charset="0"/>
              <a:buChar char="•"/>
            </a:pPr>
            <a:r>
              <a:rPr lang="en-US" sz="2000" dirty="0">
                <a:solidFill>
                  <a:prstClr val="black"/>
                </a:solidFill>
                <a:latin typeface="Calibri"/>
              </a:rPr>
              <a:t>Google maps </a:t>
            </a:r>
          </a:p>
          <a:p>
            <a:pPr marL="400050" lvl="0" indent="-285750" defTabSz="914400">
              <a:lnSpc>
                <a:spcPct val="90000"/>
              </a:lnSpc>
              <a:spcBef>
                <a:spcPct val="20000"/>
              </a:spcBef>
              <a:buFont typeface="Arial" panose="020B0604020202020204" pitchFamily="34" charset="0"/>
              <a:buChar char="•"/>
            </a:pPr>
            <a:r>
              <a:rPr lang="en-US" sz="2000" dirty="0" err="1">
                <a:solidFill>
                  <a:prstClr val="black"/>
                </a:solidFill>
                <a:latin typeface="Calibri"/>
              </a:rPr>
              <a:t>Plugshare</a:t>
            </a:r>
            <a:r>
              <a:rPr lang="en-US" sz="2000" dirty="0">
                <a:solidFill>
                  <a:prstClr val="black"/>
                </a:solidFill>
                <a:latin typeface="Calibri"/>
              </a:rPr>
              <a:t>   </a:t>
            </a:r>
          </a:p>
          <a:p>
            <a:pPr marL="114300" lvl="0" defTabSz="914400">
              <a:lnSpc>
                <a:spcPct val="90000"/>
              </a:lnSpc>
              <a:spcBef>
                <a:spcPct val="20000"/>
              </a:spcBef>
            </a:pPr>
            <a:r>
              <a:rPr lang="en-US" sz="2000" dirty="0">
                <a:solidFill>
                  <a:prstClr val="black"/>
                </a:solidFill>
                <a:latin typeface="Calibri"/>
              </a:rPr>
              <a:t>EVSE Providers and OEMs</a:t>
            </a:r>
          </a:p>
          <a:p>
            <a:pPr marL="400050" lvl="0" indent="-285750" defTabSz="914400">
              <a:lnSpc>
                <a:spcPct val="90000"/>
              </a:lnSpc>
              <a:spcBef>
                <a:spcPct val="20000"/>
              </a:spcBef>
              <a:buFont typeface="Arial" panose="020B0604020202020204" pitchFamily="34" charset="0"/>
              <a:buChar char="•"/>
            </a:pPr>
            <a:r>
              <a:rPr lang="en-US" sz="2000" dirty="0">
                <a:solidFill>
                  <a:prstClr val="black"/>
                </a:solidFill>
                <a:latin typeface="Calibri"/>
              </a:rPr>
              <a:t>Charge Point</a:t>
            </a:r>
          </a:p>
          <a:p>
            <a:pPr marL="400050" lvl="0" indent="-285750" defTabSz="914400">
              <a:lnSpc>
                <a:spcPct val="90000"/>
              </a:lnSpc>
              <a:spcBef>
                <a:spcPct val="20000"/>
              </a:spcBef>
              <a:buFont typeface="Arial" panose="020B0604020202020204" pitchFamily="34" charset="0"/>
              <a:buChar char="•"/>
            </a:pPr>
            <a:r>
              <a:rPr lang="en-US" sz="2000" dirty="0">
                <a:solidFill>
                  <a:prstClr val="black"/>
                </a:solidFill>
                <a:latin typeface="Calibri"/>
              </a:rPr>
              <a:t>Tesla  </a:t>
            </a:r>
          </a:p>
        </p:txBody>
      </p:sp>
      <p:pic>
        <p:nvPicPr>
          <p:cNvPr id="6" name="Picture 5">
            <a:extLst>
              <a:ext uri="{FF2B5EF4-FFF2-40B4-BE49-F238E27FC236}">
                <a16:creationId xmlns:a16="http://schemas.microsoft.com/office/drawing/2014/main" id="{BFAA669A-A6E0-4852-8BDA-08027374476B}"/>
              </a:ext>
            </a:extLst>
          </p:cNvPr>
          <p:cNvPicPr>
            <a:picLocks noChangeAspect="1"/>
          </p:cNvPicPr>
          <p:nvPr/>
        </p:nvPicPr>
        <p:blipFill>
          <a:blip r:embed="rId5"/>
          <a:stretch>
            <a:fillRect/>
          </a:stretch>
        </p:blipFill>
        <p:spPr>
          <a:xfrm>
            <a:off x="7110883" y="2900698"/>
            <a:ext cx="4805909" cy="3921847"/>
          </a:xfrm>
          <a:prstGeom prst="rect">
            <a:avLst/>
          </a:prstGeom>
        </p:spPr>
      </p:pic>
    </p:spTree>
    <p:extLst>
      <p:ext uri="{BB962C8B-B14F-4D97-AF65-F5344CB8AC3E}">
        <p14:creationId xmlns:p14="http://schemas.microsoft.com/office/powerpoint/2010/main" val="3752670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CA758F27-EB0A-4675-AACF-0CD47C911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26">
            <a:extLst>
              <a:ext uri="{FF2B5EF4-FFF2-40B4-BE49-F238E27FC236}">
                <a16:creationId xmlns:a16="http://schemas.microsoft.com/office/drawing/2014/main" id="{6DD0AF43-43F0-4753-AD05-1973F8A0293E}"/>
              </a:ext>
            </a:extLst>
          </p:cNvPr>
          <p:cNvSpPr>
            <a:spLocks noGrp="1"/>
          </p:cNvSpPr>
          <p:nvPr>
            <p:ph type="ctrTitle"/>
          </p:nvPr>
        </p:nvSpPr>
        <p:spPr>
          <a:xfrm>
            <a:off x="643463" y="3895478"/>
            <a:ext cx="10905065" cy="662672"/>
          </a:xfrm>
        </p:spPr>
        <p:txBody>
          <a:bodyPr anchor="b">
            <a:normAutofit fontScale="90000"/>
          </a:bodyPr>
          <a:lstStyle/>
          <a:p>
            <a:r>
              <a:rPr lang="en-US" sz="4000" b="1" dirty="0">
                <a:solidFill>
                  <a:schemeClr val="tx2"/>
                </a:solidFill>
                <a:latin typeface="Dante" panose="020B0604020202020204" pitchFamily="18" charset="0"/>
                <a:ea typeface="STCaiyun" panose="020B0503020204020204" pitchFamily="2" charset="-122"/>
              </a:rPr>
              <a:t>Municipal Planning / Regional Planning for Electric Vehicles </a:t>
            </a:r>
          </a:p>
        </p:txBody>
      </p:sp>
      <p:sp>
        <p:nvSpPr>
          <p:cNvPr id="29" name="Rectangle 33">
            <a:extLst>
              <a:ext uri="{FF2B5EF4-FFF2-40B4-BE49-F238E27FC236}">
                <a16:creationId xmlns:a16="http://schemas.microsoft.com/office/drawing/2014/main" id="{CFDF506A-FD4E-4BBC-A10A-DEB94F9BA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73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899AE60-3086-4CEC-90F1-E65ACDBE3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2839" y="516928"/>
            <a:ext cx="3946322" cy="2752559"/>
          </a:xfrm>
          <a:prstGeom prst="rect">
            <a:avLst/>
          </a:prstGeom>
        </p:spPr>
      </p:pic>
      <p:sp>
        <p:nvSpPr>
          <p:cNvPr id="30" name="Rectangle 35">
            <a:extLst>
              <a:ext uri="{FF2B5EF4-FFF2-40B4-BE49-F238E27FC236}">
                <a16:creationId xmlns:a16="http://schemas.microsoft.com/office/drawing/2014/main" id="{3571FB1B-4FFC-43D6-8121-390B3A44E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3369"/>
            <a:ext cx="12192000" cy="4846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483293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4E6FF-9607-4A41-BF0E-6DF7BCBDA5AA}"/>
              </a:ext>
            </a:extLst>
          </p:cNvPr>
          <p:cNvSpPr/>
          <p:nvPr/>
        </p:nvSpPr>
        <p:spPr>
          <a:xfrm>
            <a:off x="0" y="0"/>
            <a:ext cx="12192000" cy="242595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D54FF7C-75BB-4AAB-85DD-A533D47956CA}"/>
              </a:ext>
            </a:extLst>
          </p:cNvPr>
          <p:cNvSpPr txBox="1"/>
          <p:nvPr/>
        </p:nvSpPr>
        <p:spPr>
          <a:xfrm>
            <a:off x="531844" y="859036"/>
            <a:ext cx="4189445" cy="707886"/>
          </a:xfrm>
          <a:prstGeom prst="rect">
            <a:avLst/>
          </a:prstGeom>
          <a:noFill/>
        </p:spPr>
        <p:txBody>
          <a:bodyPr wrap="square" rtlCol="0">
            <a:spAutoFit/>
          </a:bodyPr>
          <a:lstStyle/>
          <a:p>
            <a:r>
              <a:rPr lang="en-US" sz="4000" dirty="0">
                <a:latin typeface="David" panose="020E0502060401010101" pitchFamily="34" charset="-79"/>
                <a:cs typeface="David" panose="020E0502060401010101" pitchFamily="34" charset="-79"/>
              </a:rPr>
              <a:t>AGENDA</a:t>
            </a:r>
          </a:p>
        </p:txBody>
      </p:sp>
      <p:sp>
        <p:nvSpPr>
          <p:cNvPr id="6" name="TextBox 5">
            <a:extLst>
              <a:ext uri="{FF2B5EF4-FFF2-40B4-BE49-F238E27FC236}">
                <a16:creationId xmlns:a16="http://schemas.microsoft.com/office/drawing/2014/main" id="{46BDE495-3AC9-4259-81B9-0BFB223DEC78}"/>
              </a:ext>
            </a:extLst>
          </p:cNvPr>
          <p:cNvSpPr txBox="1"/>
          <p:nvPr/>
        </p:nvSpPr>
        <p:spPr>
          <a:xfrm>
            <a:off x="877078" y="2991081"/>
            <a:ext cx="9713168" cy="2954655"/>
          </a:xfrm>
          <a:prstGeom prst="rect">
            <a:avLst/>
          </a:prstGeom>
          <a:noFill/>
        </p:spPr>
        <p:txBody>
          <a:bodyPr wrap="square" rtlCol="0">
            <a:spAutoFit/>
          </a:bodyPr>
          <a:lstStyle/>
          <a:p>
            <a:pPr marL="400050" indent="-400050">
              <a:buAutoNum type="romanUcPeriod"/>
            </a:pPr>
            <a:r>
              <a:rPr lang="en-US" sz="2400" dirty="0">
                <a:solidFill>
                  <a:schemeClr val="bg2"/>
                </a:solidFill>
                <a:latin typeface="Times New Roman" panose="02020603050405020304" pitchFamily="18" charset="0"/>
                <a:cs typeface="Times New Roman" panose="02020603050405020304" pitchFamily="18" charset="0"/>
              </a:rPr>
              <a:t>Introduction </a:t>
            </a:r>
          </a:p>
          <a:p>
            <a:endParaRPr lang="en-US" sz="2400" dirty="0">
              <a:solidFill>
                <a:schemeClr val="bg2"/>
              </a:solidFill>
              <a:latin typeface="Times New Roman" panose="02020603050405020304" pitchFamily="18" charset="0"/>
              <a:cs typeface="Times New Roman" panose="02020603050405020304" pitchFamily="18" charset="0"/>
            </a:endParaRPr>
          </a:p>
          <a:p>
            <a:r>
              <a:rPr lang="en-US" sz="2400" b="1" dirty="0">
                <a:solidFill>
                  <a:schemeClr val="bg2"/>
                </a:solidFill>
                <a:latin typeface="Times New Roman" panose="02020603050405020304" pitchFamily="18" charset="0"/>
                <a:cs typeface="Times New Roman" panose="02020603050405020304" pitchFamily="18" charset="0"/>
              </a:rPr>
              <a:t>II. Highland Park Electric Vehicle Planning </a:t>
            </a:r>
          </a:p>
          <a:p>
            <a:endParaRPr lang="en-US" sz="2400" dirty="0">
              <a:solidFill>
                <a:schemeClr val="bg2"/>
              </a:solidFill>
              <a:latin typeface="Times New Roman" panose="02020603050405020304" pitchFamily="18" charset="0"/>
              <a:cs typeface="Times New Roman" panose="02020603050405020304" pitchFamily="18" charset="0"/>
            </a:endParaRPr>
          </a:p>
          <a:p>
            <a:r>
              <a:rPr lang="en-US" sz="2400" dirty="0">
                <a:solidFill>
                  <a:schemeClr val="bg2"/>
                </a:solidFill>
                <a:latin typeface="Times New Roman" panose="02020603050405020304" pitchFamily="18" charset="0"/>
                <a:cs typeface="Times New Roman" panose="02020603050405020304" pitchFamily="18" charset="0"/>
              </a:rPr>
              <a:t>III. Mobility Trends  </a:t>
            </a:r>
          </a:p>
          <a:p>
            <a:r>
              <a:rPr lang="en-US" sz="2400" dirty="0">
                <a:solidFill>
                  <a:schemeClr val="bg2"/>
                </a:solidFill>
                <a:latin typeface="Times New Roman" panose="02020603050405020304" pitchFamily="18" charset="0"/>
                <a:cs typeface="Times New Roman" panose="02020603050405020304" pitchFamily="18" charset="0"/>
              </a:rPr>
              <a:t> </a:t>
            </a:r>
          </a:p>
          <a:p>
            <a:r>
              <a:rPr lang="en-US" sz="2400" dirty="0">
                <a:solidFill>
                  <a:schemeClr val="bg2"/>
                </a:solidFill>
                <a:latin typeface="Times New Roman" panose="02020603050405020304" pitchFamily="18" charset="0"/>
                <a:cs typeface="Times New Roman" panose="02020603050405020304" pitchFamily="18" charset="0"/>
              </a:rPr>
              <a:t>IV. Public Sector Planning</a:t>
            </a:r>
          </a:p>
          <a:p>
            <a:endParaRPr lang="en-US" dirty="0"/>
          </a:p>
        </p:txBody>
      </p:sp>
      <p:pic>
        <p:nvPicPr>
          <p:cNvPr id="8" name="Graphic 7" descr="Checklist">
            <a:extLst>
              <a:ext uri="{FF2B5EF4-FFF2-40B4-BE49-F238E27FC236}">
                <a16:creationId xmlns:a16="http://schemas.microsoft.com/office/drawing/2014/main" id="{61AF9216-FAE7-4050-9335-352C5403CE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39248" y="3368660"/>
            <a:ext cx="2199495" cy="2199495"/>
          </a:xfrm>
          <a:prstGeom prst="rect">
            <a:avLst/>
          </a:prstGeom>
        </p:spPr>
      </p:pic>
    </p:spTree>
    <p:extLst>
      <p:ext uri="{BB962C8B-B14F-4D97-AF65-F5344CB8AC3E}">
        <p14:creationId xmlns:p14="http://schemas.microsoft.com/office/powerpoint/2010/main" val="1495921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4E6FF-9607-4A41-BF0E-6DF7BCBDA5AA}"/>
              </a:ext>
            </a:extLst>
          </p:cNvPr>
          <p:cNvSpPr/>
          <p:nvPr/>
        </p:nvSpPr>
        <p:spPr>
          <a:xfrm>
            <a:off x="0" y="0"/>
            <a:ext cx="12192000" cy="242595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D54FF7C-75BB-4AAB-85DD-A533D47956CA}"/>
              </a:ext>
            </a:extLst>
          </p:cNvPr>
          <p:cNvSpPr txBox="1"/>
          <p:nvPr/>
        </p:nvSpPr>
        <p:spPr>
          <a:xfrm>
            <a:off x="447868" y="859036"/>
            <a:ext cx="10403632" cy="707886"/>
          </a:xfrm>
          <a:prstGeom prst="rect">
            <a:avLst/>
          </a:prstGeom>
          <a:noFill/>
        </p:spPr>
        <p:txBody>
          <a:bodyPr wrap="square" rtlCol="0">
            <a:spAutoFit/>
          </a:bodyPr>
          <a:lstStyle/>
          <a:p>
            <a:r>
              <a:rPr lang="en-US" sz="4000" dirty="0">
                <a:latin typeface="David" panose="020E0502060401010101" pitchFamily="34" charset="-79"/>
                <a:cs typeface="David" panose="020E0502060401010101" pitchFamily="34" charset="-79"/>
              </a:rPr>
              <a:t>Highland Park Electric Vehicle Planning </a:t>
            </a:r>
          </a:p>
        </p:txBody>
      </p:sp>
      <p:sp>
        <p:nvSpPr>
          <p:cNvPr id="2" name="TextBox 1">
            <a:extLst>
              <a:ext uri="{FF2B5EF4-FFF2-40B4-BE49-F238E27FC236}">
                <a16:creationId xmlns:a16="http://schemas.microsoft.com/office/drawing/2014/main" id="{D24FE4BD-BA2E-4E66-8573-F7D4CB66087A}"/>
              </a:ext>
            </a:extLst>
          </p:cNvPr>
          <p:cNvSpPr txBox="1"/>
          <p:nvPr/>
        </p:nvSpPr>
        <p:spPr>
          <a:xfrm>
            <a:off x="447868" y="1489380"/>
            <a:ext cx="9955764"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2013 Electric Vehicle Expansion Strategy </a:t>
            </a:r>
          </a:p>
        </p:txBody>
      </p:sp>
      <p:pic>
        <p:nvPicPr>
          <p:cNvPr id="9" name="Picture 8">
            <a:extLst>
              <a:ext uri="{FF2B5EF4-FFF2-40B4-BE49-F238E27FC236}">
                <a16:creationId xmlns:a16="http://schemas.microsoft.com/office/drawing/2014/main" id="{4E912B7E-9F81-4354-B9A9-BC08CF1A006C}"/>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2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263673" y="172597"/>
            <a:ext cx="1822602" cy="383963"/>
          </a:xfrm>
          <a:prstGeom prst="rect">
            <a:avLst/>
          </a:prstGeom>
        </p:spPr>
      </p:pic>
      <p:graphicFrame>
        <p:nvGraphicFramePr>
          <p:cNvPr id="8" name="Content Placeholder 3">
            <a:extLst>
              <a:ext uri="{FF2B5EF4-FFF2-40B4-BE49-F238E27FC236}">
                <a16:creationId xmlns:a16="http://schemas.microsoft.com/office/drawing/2014/main" id="{C1BB9F12-02B4-42C0-BFB1-8A72DEF3A2C9}"/>
              </a:ext>
            </a:extLst>
          </p:cNvPr>
          <p:cNvGraphicFramePr>
            <a:graphicFrameLocks/>
          </p:cNvGraphicFramePr>
          <p:nvPr>
            <p:extLst>
              <p:ext uri="{D42A27DB-BD31-4B8C-83A1-F6EECF244321}">
                <p14:modId xmlns:p14="http://schemas.microsoft.com/office/powerpoint/2010/main" val="2508646173"/>
              </p:ext>
            </p:extLst>
          </p:nvPr>
        </p:nvGraphicFramePr>
        <p:xfrm>
          <a:off x="457200" y="2598556"/>
          <a:ext cx="11286932" cy="40868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99414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4E6FF-9607-4A41-BF0E-6DF7BCBDA5AA}"/>
              </a:ext>
            </a:extLst>
          </p:cNvPr>
          <p:cNvSpPr/>
          <p:nvPr/>
        </p:nvSpPr>
        <p:spPr>
          <a:xfrm>
            <a:off x="0" y="0"/>
            <a:ext cx="12192000" cy="242595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AD54FF7C-75BB-4AAB-85DD-A533D47956CA}"/>
              </a:ext>
            </a:extLst>
          </p:cNvPr>
          <p:cNvSpPr txBox="1"/>
          <p:nvPr/>
        </p:nvSpPr>
        <p:spPr>
          <a:xfrm>
            <a:off x="531844" y="859036"/>
            <a:ext cx="4189445"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David" panose="020E0502060401010101" pitchFamily="34" charset="-79"/>
                <a:ea typeface="+mn-ea"/>
                <a:cs typeface="David" panose="020E0502060401010101" pitchFamily="34" charset="-79"/>
              </a:rPr>
              <a:t>AGENDA</a:t>
            </a:r>
          </a:p>
        </p:txBody>
      </p:sp>
      <p:sp>
        <p:nvSpPr>
          <p:cNvPr id="6" name="TextBox 5">
            <a:extLst>
              <a:ext uri="{FF2B5EF4-FFF2-40B4-BE49-F238E27FC236}">
                <a16:creationId xmlns:a16="http://schemas.microsoft.com/office/drawing/2014/main" id="{46BDE495-3AC9-4259-81B9-0BFB223DEC78}"/>
              </a:ext>
            </a:extLst>
          </p:cNvPr>
          <p:cNvSpPr txBox="1"/>
          <p:nvPr/>
        </p:nvSpPr>
        <p:spPr>
          <a:xfrm>
            <a:off x="877078" y="2991081"/>
            <a:ext cx="9713168" cy="2954655"/>
          </a:xfrm>
          <a:prstGeom prst="rect">
            <a:avLst/>
          </a:prstGeom>
          <a:noFill/>
        </p:spPr>
        <p:txBody>
          <a:bodyPr wrap="square" rtlCol="0">
            <a:spAutoFit/>
          </a:bodyPr>
          <a:lstStyle/>
          <a:p>
            <a:pPr marL="400050" marR="0" lvl="0" indent="-400050" algn="l" defTabSz="457200" rtl="0" eaLnBrk="1" fontAlgn="auto" latinLnBrk="0" hangingPunct="1">
              <a:lnSpc>
                <a:spcPct val="100000"/>
              </a:lnSpc>
              <a:spcBef>
                <a:spcPts val="0"/>
              </a:spcBef>
              <a:spcAft>
                <a:spcPts val="0"/>
              </a:spcAft>
              <a:buClrTx/>
              <a:buSzTx/>
              <a:buFontTx/>
              <a:buAutoNum type="romanUcPeriod"/>
              <a:tabLst/>
              <a:defRPr/>
            </a:pPr>
            <a:r>
              <a:rPr kumimoji="0" lang="en-US" sz="24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Introduction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II. </a:t>
            </a:r>
            <a:r>
              <a:rPr lang="en-US" sz="2400" dirty="0">
                <a:solidFill>
                  <a:srgbClr val="44546A"/>
                </a:solidFill>
                <a:latin typeface="Times New Roman" panose="02020603050405020304" pitchFamily="18" charset="0"/>
                <a:cs typeface="Times New Roman" panose="02020603050405020304" pitchFamily="18" charset="0"/>
              </a:rPr>
              <a:t>Highland Park Electric Vehicle Planning</a:t>
            </a:r>
            <a:endParaRPr kumimoji="0" lang="en-US" sz="240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III. Mobility </a:t>
            </a:r>
            <a:r>
              <a:rPr lang="en-US" sz="2400" b="1" dirty="0">
                <a:solidFill>
                  <a:srgbClr val="44546A"/>
                </a:solidFill>
                <a:latin typeface="Times New Roman" panose="02020603050405020304" pitchFamily="18" charset="0"/>
                <a:cs typeface="Times New Roman" panose="02020603050405020304" pitchFamily="18" charset="0"/>
              </a:rPr>
              <a:t>Trends </a:t>
            </a:r>
            <a:endParaRPr kumimoji="0" lang="en-US" sz="24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IV. Public Sector </a:t>
            </a:r>
            <a:r>
              <a:rPr lang="en-US" sz="2400" dirty="0">
                <a:solidFill>
                  <a:srgbClr val="44546A"/>
                </a:solidFill>
                <a:latin typeface="Times New Roman" panose="02020603050405020304" pitchFamily="18" charset="0"/>
                <a:cs typeface="Times New Roman" panose="02020603050405020304" pitchFamily="18" charset="0"/>
              </a:rPr>
              <a:t>Planning</a:t>
            </a:r>
            <a:endParaRPr kumimoji="0" lang="en-US" sz="2400" b="0"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pic>
        <p:nvPicPr>
          <p:cNvPr id="8" name="Graphic 7" descr="Checklist">
            <a:extLst>
              <a:ext uri="{FF2B5EF4-FFF2-40B4-BE49-F238E27FC236}">
                <a16:creationId xmlns:a16="http://schemas.microsoft.com/office/drawing/2014/main" id="{61AF9216-FAE7-4050-9335-352C5403CE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85901" y="3332294"/>
            <a:ext cx="2199495" cy="2199495"/>
          </a:xfrm>
          <a:prstGeom prst="rect">
            <a:avLst/>
          </a:prstGeom>
        </p:spPr>
      </p:pic>
    </p:spTree>
    <p:extLst>
      <p:ext uri="{BB962C8B-B14F-4D97-AF65-F5344CB8AC3E}">
        <p14:creationId xmlns:p14="http://schemas.microsoft.com/office/powerpoint/2010/main" val="1617123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4E6FF-9607-4A41-BF0E-6DF7BCBDA5AA}"/>
              </a:ext>
            </a:extLst>
          </p:cNvPr>
          <p:cNvSpPr/>
          <p:nvPr/>
        </p:nvSpPr>
        <p:spPr>
          <a:xfrm>
            <a:off x="0" y="0"/>
            <a:ext cx="12192000" cy="242595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D54FF7C-75BB-4AAB-85DD-A533D47956CA}"/>
              </a:ext>
            </a:extLst>
          </p:cNvPr>
          <p:cNvSpPr txBox="1"/>
          <p:nvPr/>
        </p:nvSpPr>
        <p:spPr>
          <a:xfrm>
            <a:off x="447868" y="859036"/>
            <a:ext cx="10403632" cy="707886"/>
          </a:xfrm>
          <a:prstGeom prst="rect">
            <a:avLst/>
          </a:prstGeom>
          <a:noFill/>
        </p:spPr>
        <p:txBody>
          <a:bodyPr wrap="square" rtlCol="0">
            <a:spAutoFit/>
          </a:bodyPr>
          <a:lstStyle/>
          <a:p>
            <a:r>
              <a:rPr lang="en-US" sz="4000" dirty="0">
                <a:latin typeface="David" panose="020E0502060401010101" pitchFamily="34" charset="-79"/>
                <a:cs typeface="David" panose="020E0502060401010101" pitchFamily="34" charset="-79"/>
              </a:rPr>
              <a:t>Mobility Trends  </a:t>
            </a:r>
          </a:p>
        </p:txBody>
      </p:sp>
      <p:sp>
        <p:nvSpPr>
          <p:cNvPr id="2" name="TextBox 1">
            <a:extLst>
              <a:ext uri="{FF2B5EF4-FFF2-40B4-BE49-F238E27FC236}">
                <a16:creationId xmlns:a16="http://schemas.microsoft.com/office/drawing/2014/main" id="{D24FE4BD-BA2E-4E66-8573-F7D4CB66087A}"/>
              </a:ext>
            </a:extLst>
          </p:cNvPr>
          <p:cNvSpPr txBox="1"/>
          <p:nvPr/>
        </p:nvSpPr>
        <p:spPr>
          <a:xfrm>
            <a:off x="447868" y="1489380"/>
            <a:ext cx="9955764"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Challenges and Trends  </a:t>
            </a:r>
          </a:p>
        </p:txBody>
      </p:sp>
      <p:pic>
        <p:nvPicPr>
          <p:cNvPr id="9" name="Picture 8">
            <a:extLst>
              <a:ext uri="{FF2B5EF4-FFF2-40B4-BE49-F238E27FC236}">
                <a16:creationId xmlns:a16="http://schemas.microsoft.com/office/drawing/2014/main" id="{4E912B7E-9F81-4354-B9A9-BC08CF1A006C}"/>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2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263673" y="172597"/>
            <a:ext cx="1822602" cy="383963"/>
          </a:xfrm>
          <a:prstGeom prst="rect">
            <a:avLst/>
          </a:prstGeom>
        </p:spPr>
      </p:pic>
      <p:graphicFrame>
        <p:nvGraphicFramePr>
          <p:cNvPr id="7" name="Diagram 6">
            <a:extLst>
              <a:ext uri="{FF2B5EF4-FFF2-40B4-BE49-F238E27FC236}">
                <a16:creationId xmlns:a16="http://schemas.microsoft.com/office/drawing/2014/main" id="{13FA04E6-B986-43A0-9C97-361BFD99B752}"/>
              </a:ext>
            </a:extLst>
          </p:cNvPr>
          <p:cNvGraphicFramePr/>
          <p:nvPr>
            <p:extLst>
              <p:ext uri="{D42A27DB-BD31-4B8C-83A1-F6EECF244321}">
                <p14:modId xmlns:p14="http://schemas.microsoft.com/office/powerpoint/2010/main" val="811356536"/>
              </p:ext>
            </p:extLst>
          </p:nvPr>
        </p:nvGraphicFramePr>
        <p:xfrm>
          <a:off x="3960018" y="2489056"/>
          <a:ext cx="4701779" cy="42757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23519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4E6FF-9607-4A41-BF0E-6DF7BCBDA5AA}"/>
              </a:ext>
            </a:extLst>
          </p:cNvPr>
          <p:cNvSpPr/>
          <p:nvPr/>
        </p:nvSpPr>
        <p:spPr>
          <a:xfrm>
            <a:off x="0" y="0"/>
            <a:ext cx="12192000" cy="242595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D54FF7C-75BB-4AAB-85DD-A533D47956CA}"/>
              </a:ext>
            </a:extLst>
          </p:cNvPr>
          <p:cNvSpPr txBox="1"/>
          <p:nvPr/>
        </p:nvSpPr>
        <p:spPr>
          <a:xfrm>
            <a:off x="447868" y="859036"/>
            <a:ext cx="10403632" cy="707886"/>
          </a:xfrm>
          <a:prstGeom prst="rect">
            <a:avLst/>
          </a:prstGeom>
          <a:noFill/>
        </p:spPr>
        <p:txBody>
          <a:bodyPr wrap="square" rtlCol="0">
            <a:spAutoFit/>
          </a:bodyPr>
          <a:lstStyle/>
          <a:p>
            <a:r>
              <a:rPr lang="en-US" sz="4000" dirty="0">
                <a:latin typeface="David" panose="020E0502060401010101" pitchFamily="34" charset="-79"/>
                <a:cs typeface="David" panose="020E0502060401010101" pitchFamily="34" charset="-79"/>
              </a:rPr>
              <a:t>Mobility Trends   </a:t>
            </a:r>
          </a:p>
        </p:txBody>
      </p:sp>
      <p:sp>
        <p:nvSpPr>
          <p:cNvPr id="2" name="TextBox 1">
            <a:extLst>
              <a:ext uri="{FF2B5EF4-FFF2-40B4-BE49-F238E27FC236}">
                <a16:creationId xmlns:a16="http://schemas.microsoft.com/office/drawing/2014/main" id="{D24FE4BD-BA2E-4E66-8573-F7D4CB66087A}"/>
              </a:ext>
            </a:extLst>
          </p:cNvPr>
          <p:cNvSpPr txBox="1"/>
          <p:nvPr/>
        </p:nvSpPr>
        <p:spPr>
          <a:xfrm>
            <a:off x="447868" y="1489380"/>
            <a:ext cx="9955764"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Global and National Trends   </a:t>
            </a:r>
          </a:p>
        </p:txBody>
      </p:sp>
      <p:pic>
        <p:nvPicPr>
          <p:cNvPr id="9" name="Picture 8">
            <a:extLst>
              <a:ext uri="{FF2B5EF4-FFF2-40B4-BE49-F238E27FC236}">
                <a16:creationId xmlns:a16="http://schemas.microsoft.com/office/drawing/2014/main" id="{4E912B7E-9F81-4354-B9A9-BC08CF1A006C}"/>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2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263673" y="172597"/>
            <a:ext cx="1822602" cy="383963"/>
          </a:xfrm>
          <a:prstGeom prst="rect">
            <a:avLst/>
          </a:prstGeom>
        </p:spPr>
      </p:pic>
      <p:sp>
        <p:nvSpPr>
          <p:cNvPr id="3" name="Rectangle 2">
            <a:extLst>
              <a:ext uri="{FF2B5EF4-FFF2-40B4-BE49-F238E27FC236}">
                <a16:creationId xmlns:a16="http://schemas.microsoft.com/office/drawing/2014/main" id="{8531982D-2332-49EC-8E68-BA9C48C18FDB}"/>
              </a:ext>
            </a:extLst>
          </p:cNvPr>
          <p:cNvSpPr/>
          <p:nvPr/>
        </p:nvSpPr>
        <p:spPr>
          <a:xfrm>
            <a:off x="3048000" y="2676487"/>
            <a:ext cx="6096000" cy="1505027"/>
          </a:xfrm>
          <a:prstGeom prst="rect">
            <a:avLst/>
          </a:prstGeom>
        </p:spPr>
        <p:txBody>
          <a:bodyPr>
            <a:spAutoFit/>
          </a:bodyPr>
          <a:lstStyle/>
          <a:p>
            <a:pPr indent="-228600">
              <a:lnSpc>
                <a:spcPct val="90000"/>
              </a:lnSpc>
            </a:pPr>
            <a:r>
              <a:rPr lang="en-US" sz="1700" dirty="0"/>
              <a:t>Global Trends </a:t>
            </a:r>
          </a:p>
          <a:p>
            <a:pPr lvl="1" indent="-228600">
              <a:lnSpc>
                <a:spcPct val="90000"/>
              </a:lnSpc>
              <a:buFont typeface="Arial" panose="020B0604020202020204" pitchFamily="34" charset="0"/>
              <a:buChar char="•"/>
            </a:pPr>
            <a:r>
              <a:rPr lang="en-US" sz="1700" dirty="0"/>
              <a:t>Emerging Sustainability Policies</a:t>
            </a:r>
          </a:p>
          <a:p>
            <a:pPr lvl="1" indent="-228600">
              <a:lnSpc>
                <a:spcPct val="90000"/>
              </a:lnSpc>
              <a:buFont typeface="Arial" panose="020B0604020202020204" pitchFamily="34" charset="0"/>
              <a:buChar char="•"/>
            </a:pPr>
            <a:r>
              <a:rPr lang="en-US" sz="1700" dirty="0"/>
              <a:t>Urbanization </a:t>
            </a:r>
          </a:p>
          <a:p>
            <a:pPr lvl="1" indent="-228600">
              <a:lnSpc>
                <a:spcPct val="90000"/>
              </a:lnSpc>
              <a:buFont typeface="Arial" panose="020B0604020202020204" pitchFamily="34" charset="0"/>
              <a:buChar char="•"/>
            </a:pPr>
            <a:r>
              <a:rPr lang="en-US" sz="1700" dirty="0"/>
              <a:t>Changing priorities</a:t>
            </a:r>
          </a:p>
          <a:p>
            <a:pPr lvl="1" indent="-228600">
              <a:lnSpc>
                <a:spcPct val="90000"/>
              </a:lnSpc>
              <a:buFont typeface="Arial" panose="020B0604020202020204" pitchFamily="34" charset="0"/>
              <a:buChar char="•"/>
            </a:pPr>
            <a:r>
              <a:rPr lang="en-US" sz="1700" dirty="0"/>
              <a:t>Consumer preferences </a:t>
            </a:r>
          </a:p>
          <a:p>
            <a:pPr lvl="1" indent="-228600">
              <a:lnSpc>
                <a:spcPct val="90000"/>
              </a:lnSpc>
              <a:buFont typeface="Arial" panose="020B0604020202020204" pitchFamily="34" charset="0"/>
              <a:buChar char="•"/>
            </a:pPr>
            <a:r>
              <a:rPr lang="en-US" sz="1700" dirty="0"/>
              <a:t>Emerging technologies </a:t>
            </a:r>
          </a:p>
        </p:txBody>
      </p:sp>
      <p:sp>
        <p:nvSpPr>
          <p:cNvPr id="6" name="Rectangle 5">
            <a:extLst>
              <a:ext uri="{FF2B5EF4-FFF2-40B4-BE49-F238E27FC236}">
                <a16:creationId xmlns:a16="http://schemas.microsoft.com/office/drawing/2014/main" id="{9DEB3232-4777-4858-BBB4-B402538CAEDE}"/>
              </a:ext>
            </a:extLst>
          </p:cNvPr>
          <p:cNvSpPr/>
          <p:nvPr/>
        </p:nvSpPr>
        <p:spPr>
          <a:xfrm>
            <a:off x="195309" y="2545682"/>
            <a:ext cx="5764565" cy="2062103"/>
          </a:xfrm>
          <a:prstGeom prst="rect">
            <a:avLst/>
          </a:prstGeom>
        </p:spPr>
        <p:txBody>
          <a:bodyPr wrap="square">
            <a:spAutoFit/>
          </a:bodyPr>
          <a:lstStyle/>
          <a:p>
            <a:pPr marL="342900" lvl="0" indent="-228600" defTabSz="914400">
              <a:lnSpc>
                <a:spcPct val="90000"/>
              </a:lnSpc>
              <a:spcBef>
                <a:spcPct val="20000"/>
              </a:spcBef>
              <a:buFont typeface="Arial" pitchFamily="34" charset="0"/>
              <a:buChar char="•"/>
            </a:pPr>
            <a:r>
              <a:rPr lang="en-US" sz="2000" dirty="0">
                <a:solidFill>
                  <a:prstClr val="black"/>
                </a:solidFill>
                <a:latin typeface="Calibri"/>
              </a:rPr>
              <a:t>Global Trends </a:t>
            </a:r>
          </a:p>
          <a:p>
            <a:pPr marL="742950" lvl="1" indent="-228600" defTabSz="914400">
              <a:lnSpc>
                <a:spcPct val="90000"/>
              </a:lnSpc>
              <a:spcBef>
                <a:spcPct val="20000"/>
              </a:spcBef>
              <a:buFont typeface="Arial" panose="020B0604020202020204" pitchFamily="34" charset="0"/>
              <a:buChar char="•"/>
            </a:pPr>
            <a:r>
              <a:rPr lang="en-US" sz="2000" dirty="0">
                <a:solidFill>
                  <a:prstClr val="black"/>
                </a:solidFill>
                <a:latin typeface="Calibri"/>
              </a:rPr>
              <a:t>Emerging Sustainability Policies</a:t>
            </a:r>
          </a:p>
          <a:p>
            <a:pPr marL="742950" lvl="1" indent="-228600" defTabSz="914400">
              <a:lnSpc>
                <a:spcPct val="90000"/>
              </a:lnSpc>
              <a:spcBef>
                <a:spcPct val="20000"/>
              </a:spcBef>
              <a:buFont typeface="Arial" panose="020B0604020202020204" pitchFamily="34" charset="0"/>
              <a:buChar char="•"/>
            </a:pPr>
            <a:r>
              <a:rPr lang="en-US" sz="2000" dirty="0">
                <a:solidFill>
                  <a:prstClr val="black"/>
                </a:solidFill>
                <a:latin typeface="Calibri"/>
              </a:rPr>
              <a:t>Urbanization </a:t>
            </a:r>
          </a:p>
          <a:p>
            <a:pPr marL="742950" lvl="1" indent="-228600" defTabSz="914400">
              <a:lnSpc>
                <a:spcPct val="90000"/>
              </a:lnSpc>
              <a:spcBef>
                <a:spcPct val="20000"/>
              </a:spcBef>
              <a:buFont typeface="Arial" panose="020B0604020202020204" pitchFamily="34" charset="0"/>
              <a:buChar char="•"/>
            </a:pPr>
            <a:r>
              <a:rPr lang="en-US" sz="2000" dirty="0">
                <a:solidFill>
                  <a:prstClr val="black"/>
                </a:solidFill>
                <a:latin typeface="Calibri"/>
              </a:rPr>
              <a:t>Changing Priorities</a:t>
            </a:r>
          </a:p>
          <a:p>
            <a:pPr marL="742950" lvl="1" indent="-228600" defTabSz="914400">
              <a:lnSpc>
                <a:spcPct val="90000"/>
              </a:lnSpc>
              <a:spcBef>
                <a:spcPct val="20000"/>
              </a:spcBef>
              <a:buFont typeface="Arial" panose="020B0604020202020204" pitchFamily="34" charset="0"/>
              <a:buChar char="•"/>
            </a:pPr>
            <a:r>
              <a:rPr lang="en-US" sz="2000" dirty="0">
                <a:solidFill>
                  <a:prstClr val="black"/>
                </a:solidFill>
                <a:latin typeface="Calibri"/>
              </a:rPr>
              <a:t>Consumer Preferences </a:t>
            </a:r>
          </a:p>
          <a:p>
            <a:pPr marL="742950" lvl="1" indent="-228600" defTabSz="914400">
              <a:lnSpc>
                <a:spcPct val="90000"/>
              </a:lnSpc>
              <a:spcBef>
                <a:spcPct val="20000"/>
              </a:spcBef>
              <a:buFont typeface="Arial" panose="020B0604020202020204" pitchFamily="34" charset="0"/>
              <a:buChar char="•"/>
            </a:pPr>
            <a:r>
              <a:rPr lang="en-US" sz="2000" dirty="0">
                <a:solidFill>
                  <a:prstClr val="black"/>
                </a:solidFill>
                <a:latin typeface="Calibri"/>
              </a:rPr>
              <a:t>Emerging Technologies </a:t>
            </a:r>
          </a:p>
        </p:txBody>
      </p:sp>
      <p:pic>
        <p:nvPicPr>
          <p:cNvPr id="8" name="Picture 7">
            <a:extLst>
              <a:ext uri="{FF2B5EF4-FFF2-40B4-BE49-F238E27FC236}">
                <a16:creationId xmlns:a16="http://schemas.microsoft.com/office/drawing/2014/main" id="{9946A026-B5CB-4286-9D5D-C0A334C49118}"/>
              </a:ext>
            </a:extLst>
          </p:cNvPr>
          <p:cNvPicPr>
            <a:picLocks noChangeAspect="1"/>
          </p:cNvPicPr>
          <p:nvPr/>
        </p:nvPicPr>
        <p:blipFill>
          <a:blip r:embed="rId5"/>
          <a:stretch>
            <a:fillRect/>
          </a:stretch>
        </p:blipFill>
        <p:spPr>
          <a:xfrm>
            <a:off x="6136256" y="2545682"/>
            <a:ext cx="5352618" cy="3749157"/>
          </a:xfrm>
          <a:prstGeom prst="rect">
            <a:avLst/>
          </a:prstGeom>
        </p:spPr>
      </p:pic>
    </p:spTree>
    <p:extLst>
      <p:ext uri="{BB962C8B-B14F-4D97-AF65-F5344CB8AC3E}">
        <p14:creationId xmlns:p14="http://schemas.microsoft.com/office/powerpoint/2010/main" val="1235013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4E6FF-9607-4A41-BF0E-6DF7BCBDA5AA}"/>
              </a:ext>
            </a:extLst>
          </p:cNvPr>
          <p:cNvSpPr/>
          <p:nvPr/>
        </p:nvSpPr>
        <p:spPr>
          <a:xfrm>
            <a:off x="0" y="0"/>
            <a:ext cx="12192000" cy="242595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D54FF7C-75BB-4AAB-85DD-A533D47956CA}"/>
              </a:ext>
            </a:extLst>
          </p:cNvPr>
          <p:cNvSpPr txBox="1"/>
          <p:nvPr/>
        </p:nvSpPr>
        <p:spPr>
          <a:xfrm>
            <a:off x="447868" y="859036"/>
            <a:ext cx="10403632" cy="707886"/>
          </a:xfrm>
          <a:prstGeom prst="rect">
            <a:avLst/>
          </a:prstGeom>
          <a:noFill/>
        </p:spPr>
        <p:txBody>
          <a:bodyPr wrap="square" rtlCol="0">
            <a:spAutoFit/>
          </a:bodyPr>
          <a:lstStyle/>
          <a:p>
            <a:r>
              <a:rPr lang="en-US" sz="4000" dirty="0">
                <a:latin typeface="David" panose="020E0502060401010101" pitchFamily="34" charset="-79"/>
                <a:cs typeface="David" panose="020E0502060401010101" pitchFamily="34" charset="-79"/>
              </a:rPr>
              <a:t>Mobility Trends   </a:t>
            </a:r>
          </a:p>
        </p:txBody>
      </p:sp>
      <p:sp>
        <p:nvSpPr>
          <p:cNvPr id="2" name="TextBox 1">
            <a:extLst>
              <a:ext uri="{FF2B5EF4-FFF2-40B4-BE49-F238E27FC236}">
                <a16:creationId xmlns:a16="http://schemas.microsoft.com/office/drawing/2014/main" id="{D24FE4BD-BA2E-4E66-8573-F7D4CB66087A}"/>
              </a:ext>
            </a:extLst>
          </p:cNvPr>
          <p:cNvSpPr txBox="1"/>
          <p:nvPr/>
        </p:nvSpPr>
        <p:spPr>
          <a:xfrm>
            <a:off x="447868" y="1489380"/>
            <a:ext cx="9955764"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Integrated Mobility as a Service   </a:t>
            </a:r>
          </a:p>
        </p:txBody>
      </p:sp>
      <p:pic>
        <p:nvPicPr>
          <p:cNvPr id="9" name="Picture 8">
            <a:extLst>
              <a:ext uri="{FF2B5EF4-FFF2-40B4-BE49-F238E27FC236}">
                <a16:creationId xmlns:a16="http://schemas.microsoft.com/office/drawing/2014/main" id="{4E912B7E-9F81-4354-B9A9-BC08CF1A006C}"/>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2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263673" y="172597"/>
            <a:ext cx="1822602" cy="383963"/>
          </a:xfrm>
          <a:prstGeom prst="rect">
            <a:avLst/>
          </a:prstGeom>
        </p:spPr>
      </p:pic>
      <p:sp>
        <p:nvSpPr>
          <p:cNvPr id="3" name="Rectangle 2">
            <a:extLst>
              <a:ext uri="{FF2B5EF4-FFF2-40B4-BE49-F238E27FC236}">
                <a16:creationId xmlns:a16="http://schemas.microsoft.com/office/drawing/2014/main" id="{8531982D-2332-49EC-8E68-BA9C48C18FDB}"/>
              </a:ext>
            </a:extLst>
          </p:cNvPr>
          <p:cNvSpPr/>
          <p:nvPr/>
        </p:nvSpPr>
        <p:spPr>
          <a:xfrm>
            <a:off x="3048000" y="2676487"/>
            <a:ext cx="6096000" cy="1505027"/>
          </a:xfrm>
          <a:prstGeom prst="rect">
            <a:avLst/>
          </a:prstGeom>
        </p:spPr>
        <p:txBody>
          <a:bodyPr>
            <a:spAutoFit/>
          </a:bodyPr>
          <a:lstStyle/>
          <a:p>
            <a:pPr indent="-228600">
              <a:lnSpc>
                <a:spcPct val="90000"/>
              </a:lnSpc>
            </a:pPr>
            <a:r>
              <a:rPr lang="en-US" sz="1700" dirty="0"/>
              <a:t>Global Trends </a:t>
            </a:r>
          </a:p>
          <a:p>
            <a:pPr lvl="1" indent="-228600">
              <a:lnSpc>
                <a:spcPct val="90000"/>
              </a:lnSpc>
              <a:buFont typeface="Arial" panose="020B0604020202020204" pitchFamily="34" charset="0"/>
              <a:buChar char="•"/>
            </a:pPr>
            <a:r>
              <a:rPr lang="en-US" sz="1700" dirty="0"/>
              <a:t>Emerging Sustainability Policies</a:t>
            </a:r>
          </a:p>
          <a:p>
            <a:pPr lvl="1" indent="-228600">
              <a:lnSpc>
                <a:spcPct val="90000"/>
              </a:lnSpc>
              <a:buFont typeface="Arial" panose="020B0604020202020204" pitchFamily="34" charset="0"/>
              <a:buChar char="•"/>
            </a:pPr>
            <a:r>
              <a:rPr lang="en-US" sz="1700" dirty="0"/>
              <a:t>Urbanization </a:t>
            </a:r>
          </a:p>
          <a:p>
            <a:pPr lvl="1" indent="-228600">
              <a:lnSpc>
                <a:spcPct val="90000"/>
              </a:lnSpc>
              <a:buFont typeface="Arial" panose="020B0604020202020204" pitchFamily="34" charset="0"/>
              <a:buChar char="•"/>
            </a:pPr>
            <a:r>
              <a:rPr lang="en-US" sz="1700" dirty="0"/>
              <a:t>Changing priorities</a:t>
            </a:r>
          </a:p>
          <a:p>
            <a:pPr lvl="1" indent="-228600">
              <a:lnSpc>
                <a:spcPct val="90000"/>
              </a:lnSpc>
              <a:buFont typeface="Arial" panose="020B0604020202020204" pitchFamily="34" charset="0"/>
              <a:buChar char="•"/>
            </a:pPr>
            <a:r>
              <a:rPr lang="en-US" sz="1700" dirty="0"/>
              <a:t>Consumer preferences </a:t>
            </a:r>
          </a:p>
          <a:p>
            <a:pPr lvl="1" indent="-228600">
              <a:lnSpc>
                <a:spcPct val="90000"/>
              </a:lnSpc>
              <a:buFont typeface="Arial" panose="020B0604020202020204" pitchFamily="34" charset="0"/>
              <a:buChar char="•"/>
            </a:pPr>
            <a:r>
              <a:rPr lang="en-US" sz="1700" dirty="0"/>
              <a:t>Emerging technologies </a:t>
            </a:r>
          </a:p>
        </p:txBody>
      </p:sp>
      <p:pic>
        <p:nvPicPr>
          <p:cNvPr id="7" name="Picture 6">
            <a:extLst>
              <a:ext uri="{FF2B5EF4-FFF2-40B4-BE49-F238E27FC236}">
                <a16:creationId xmlns:a16="http://schemas.microsoft.com/office/drawing/2014/main" id="{86A2086B-DB47-42D6-893F-6FFB0C5498A6}"/>
              </a:ext>
            </a:extLst>
          </p:cNvPr>
          <p:cNvPicPr>
            <a:picLocks noChangeAspect="1"/>
          </p:cNvPicPr>
          <p:nvPr/>
        </p:nvPicPr>
        <p:blipFill>
          <a:blip r:embed="rId5"/>
          <a:stretch>
            <a:fillRect/>
          </a:stretch>
        </p:blipFill>
        <p:spPr>
          <a:xfrm>
            <a:off x="2468565" y="2676487"/>
            <a:ext cx="7254869" cy="4078577"/>
          </a:xfrm>
          <a:prstGeom prst="rect">
            <a:avLst/>
          </a:prstGeom>
        </p:spPr>
      </p:pic>
    </p:spTree>
    <p:extLst>
      <p:ext uri="{BB962C8B-B14F-4D97-AF65-F5344CB8AC3E}">
        <p14:creationId xmlns:p14="http://schemas.microsoft.com/office/powerpoint/2010/main" val="3683897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4E6FF-9607-4A41-BF0E-6DF7BCBDA5AA}"/>
              </a:ext>
            </a:extLst>
          </p:cNvPr>
          <p:cNvSpPr/>
          <p:nvPr/>
        </p:nvSpPr>
        <p:spPr>
          <a:xfrm>
            <a:off x="0" y="0"/>
            <a:ext cx="12192000" cy="242595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D54FF7C-75BB-4AAB-85DD-A533D47956CA}"/>
              </a:ext>
            </a:extLst>
          </p:cNvPr>
          <p:cNvSpPr txBox="1"/>
          <p:nvPr/>
        </p:nvSpPr>
        <p:spPr>
          <a:xfrm>
            <a:off x="447868" y="859036"/>
            <a:ext cx="10403632" cy="707886"/>
          </a:xfrm>
          <a:prstGeom prst="rect">
            <a:avLst/>
          </a:prstGeom>
          <a:noFill/>
        </p:spPr>
        <p:txBody>
          <a:bodyPr wrap="square" rtlCol="0">
            <a:spAutoFit/>
          </a:bodyPr>
          <a:lstStyle/>
          <a:p>
            <a:r>
              <a:rPr lang="en-US" sz="4000" dirty="0">
                <a:latin typeface="David" panose="020E0502060401010101" pitchFamily="34" charset="-79"/>
                <a:cs typeface="David" panose="020E0502060401010101" pitchFamily="34" charset="-79"/>
              </a:rPr>
              <a:t>Mobility Trends   </a:t>
            </a:r>
          </a:p>
        </p:txBody>
      </p:sp>
      <p:sp>
        <p:nvSpPr>
          <p:cNvPr id="2" name="TextBox 1">
            <a:extLst>
              <a:ext uri="{FF2B5EF4-FFF2-40B4-BE49-F238E27FC236}">
                <a16:creationId xmlns:a16="http://schemas.microsoft.com/office/drawing/2014/main" id="{D24FE4BD-BA2E-4E66-8573-F7D4CB66087A}"/>
              </a:ext>
            </a:extLst>
          </p:cNvPr>
          <p:cNvSpPr txBox="1"/>
          <p:nvPr/>
        </p:nvSpPr>
        <p:spPr>
          <a:xfrm>
            <a:off x="447868" y="1489380"/>
            <a:ext cx="9955764"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Planning for the Future   </a:t>
            </a:r>
          </a:p>
        </p:txBody>
      </p:sp>
      <p:pic>
        <p:nvPicPr>
          <p:cNvPr id="9" name="Picture 8">
            <a:extLst>
              <a:ext uri="{FF2B5EF4-FFF2-40B4-BE49-F238E27FC236}">
                <a16:creationId xmlns:a16="http://schemas.microsoft.com/office/drawing/2014/main" id="{4E912B7E-9F81-4354-B9A9-BC08CF1A006C}"/>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2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263673" y="172597"/>
            <a:ext cx="1822602" cy="383963"/>
          </a:xfrm>
          <a:prstGeom prst="rect">
            <a:avLst/>
          </a:prstGeom>
        </p:spPr>
      </p:pic>
      <p:sp>
        <p:nvSpPr>
          <p:cNvPr id="3" name="Rectangle 2">
            <a:extLst>
              <a:ext uri="{FF2B5EF4-FFF2-40B4-BE49-F238E27FC236}">
                <a16:creationId xmlns:a16="http://schemas.microsoft.com/office/drawing/2014/main" id="{8531982D-2332-49EC-8E68-BA9C48C18FDB}"/>
              </a:ext>
            </a:extLst>
          </p:cNvPr>
          <p:cNvSpPr/>
          <p:nvPr/>
        </p:nvSpPr>
        <p:spPr>
          <a:xfrm>
            <a:off x="3048000" y="2676487"/>
            <a:ext cx="6096000" cy="1505027"/>
          </a:xfrm>
          <a:prstGeom prst="rect">
            <a:avLst/>
          </a:prstGeom>
        </p:spPr>
        <p:txBody>
          <a:bodyPr>
            <a:spAutoFit/>
          </a:bodyPr>
          <a:lstStyle/>
          <a:p>
            <a:pPr indent="-228600">
              <a:lnSpc>
                <a:spcPct val="90000"/>
              </a:lnSpc>
            </a:pPr>
            <a:r>
              <a:rPr lang="en-US" sz="1700" dirty="0"/>
              <a:t>Global Trends </a:t>
            </a:r>
          </a:p>
          <a:p>
            <a:pPr lvl="1" indent="-228600">
              <a:lnSpc>
                <a:spcPct val="90000"/>
              </a:lnSpc>
              <a:buFont typeface="Arial" panose="020B0604020202020204" pitchFamily="34" charset="0"/>
              <a:buChar char="•"/>
            </a:pPr>
            <a:r>
              <a:rPr lang="en-US" sz="1700" dirty="0"/>
              <a:t>Emerging Sustainability Policies</a:t>
            </a:r>
          </a:p>
          <a:p>
            <a:pPr lvl="1" indent="-228600">
              <a:lnSpc>
                <a:spcPct val="90000"/>
              </a:lnSpc>
              <a:buFont typeface="Arial" panose="020B0604020202020204" pitchFamily="34" charset="0"/>
              <a:buChar char="•"/>
            </a:pPr>
            <a:r>
              <a:rPr lang="en-US" sz="1700" dirty="0"/>
              <a:t>Urbanization </a:t>
            </a:r>
          </a:p>
          <a:p>
            <a:pPr lvl="1" indent="-228600">
              <a:lnSpc>
                <a:spcPct val="90000"/>
              </a:lnSpc>
              <a:buFont typeface="Arial" panose="020B0604020202020204" pitchFamily="34" charset="0"/>
              <a:buChar char="•"/>
            </a:pPr>
            <a:r>
              <a:rPr lang="en-US" sz="1700" dirty="0"/>
              <a:t>Changing priorities</a:t>
            </a:r>
          </a:p>
          <a:p>
            <a:pPr lvl="1" indent="-228600">
              <a:lnSpc>
                <a:spcPct val="90000"/>
              </a:lnSpc>
              <a:buFont typeface="Arial" panose="020B0604020202020204" pitchFamily="34" charset="0"/>
              <a:buChar char="•"/>
            </a:pPr>
            <a:r>
              <a:rPr lang="en-US" sz="1700" dirty="0"/>
              <a:t>Consumer preferences </a:t>
            </a:r>
          </a:p>
          <a:p>
            <a:pPr lvl="1" indent="-228600">
              <a:lnSpc>
                <a:spcPct val="90000"/>
              </a:lnSpc>
              <a:buFont typeface="Arial" panose="020B0604020202020204" pitchFamily="34" charset="0"/>
              <a:buChar char="•"/>
            </a:pPr>
            <a:r>
              <a:rPr lang="en-US" sz="1700" dirty="0"/>
              <a:t>Emerging technologies </a:t>
            </a:r>
          </a:p>
        </p:txBody>
      </p:sp>
      <p:pic>
        <p:nvPicPr>
          <p:cNvPr id="7" name="Picture 6">
            <a:extLst>
              <a:ext uri="{FF2B5EF4-FFF2-40B4-BE49-F238E27FC236}">
                <a16:creationId xmlns:a16="http://schemas.microsoft.com/office/drawing/2014/main" id="{48E9F9F1-6DAC-46C6-B1D5-07D82F4D8385}"/>
              </a:ext>
            </a:extLst>
          </p:cNvPr>
          <p:cNvPicPr>
            <a:picLocks noChangeAspect="1"/>
          </p:cNvPicPr>
          <p:nvPr/>
        </p:nvPicPr>
        <p:blipFill>
          <a:blip r:embed="rId5"/>
          <a:stretch>
            <a:fillRect/>
          </a:stretch>
        </p:blipFill>
        <p:spPr>
          <a:xfrm>
            <a:off x="1980843" y="2489056"/>
            <a:ext cx="8230313" cy="4310246"/>
          </a:xfrm>
          <a:prstGeom prst="rect">
            <a:avLst/>
          </a:prstGeom>
        </p:spPr>
      </p:pic>
    </p:spTree>
    <p:extLst>
      <p:ext uri="{BB962C8B-B14F-4D97-AF65-F5344CB8AC3E}">
        <p14:creationId xmlns:p14="http://schemas.microsoft.com/office/powerpoint/2010/main" val="1468372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494E6FF-9607-4A41-BF0E-6DF7BCBDA5AA}"/>
              </a:ext>
            </a:extLst>
          </p:cNvPr>
          <p:cNvSpPr/>
          <p:nvPr/>
        </p:nvSpPr>
        <p:spPr>
          <a:xfrm>
            <a:off x="0" y="0"/>
            <a:ext cx="12192000" cy="242595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D54FF7C-75BB-4AAB-85DD-A533D47956CA}"/>
              </a:ext>
            </a:extLst>
          </p:cNvPr>
          <p:cNvSpPr txBox="1"/>
          <p:nvPr/>
        </p:nvSpPr>
        <p:spPr>
          <a:xfrm>
            <a:off x="447868" y="859036"/>
            <a:ext cx="10403632" cy="707886"/>
          </a:xfrm>
          <a:prstGeom prst="rect">
            <a:avLst/>
          </a:prstGeom>
          <a:noFill/>
        </p:spPr>
        <p:txBody>
          <a:bodyPr wrap="square" rtlCol="0">
            <a:spAutoFit/>
          </a:bodyPr>
          <a:lstStyle/>
          <a:p>
            <a:r>
              <a:rPr lang="en-US" sz="4000" dirty="0">
                <a:latin typeface="David" panose="020E0502060401010101" pitchFamily="34" charset="-79"/>
                <a:cs typeface="David" panose="020E0502060401010101" pitchFamily="34" charset="-79"/>
              </a:rPr>
              <a:t>Mobility Trends   </a:t>
            </a:r>
          </a:p>
        </p:txBody>
      </p:sp>
      <p:sp>
        <p:nvSpPr>
          <p:cNvPr id="2" name="TextBox 1">
            <a:extLst>
              <a:ext uri="{FF2B5EF4-FFF2-40B4-BE49-F238E27FC236}">
                <a16:creationId xmlns:a16="http://schemas.microsoft.com/office/drawing/2014/main" id="{D24FE4BD-BA2E-4E66-8573-F7D4CB66087A}"/>
              </a:ext>
            </a:extLst>
          </p:cNvPr>
          <p:cNvSpPr txBox="1"/>
          <p:nvPr/>
        </p:nvSpPr>
        <p:spPr>
          <a:xfrm>
            <a:off x="447868" y="1489380"/>
            <a:ext cx="9955764"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Planning for the Future   </a:t>
            </a:r>
          </a:p>
        </p:txBody>
      </p:sp>
      <p:pic>
        <p:nvPicPr>
          <p:cNvPr id="9" name="Picture 8">
            <a:extLst>
              <a:ext uri="{FF2B5EF4-FFF2-40B4-BE49-F238E27FC236}">
                <a16:creationId xmlns:a16="http://schemas.microsoft.com/office/drawing/2014/main" id="{4E912B7E-9F81-4354-B9A9-BC08CF1A006C}"/>
              </a:ext>
            </a:extLst>
          </p:cNvPr>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2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0263673" y="172597"/>
            <a:ext cx="1822602" cy="383963"/>
          </a:xfrm>
          <a:prstGeom prst="rect">
            <a:avLst/>
          </a:prstGeom>
        </p:spPr>
      </p:pic>
      <p:sp>
        <p:nvSpPr>
          <p:cNvPr id="3" name="Rectangle 2">
            <a:extLst>
              <a:ext uri="{FF2B5EF4-FFF2-40B4-BE49-F238E27FC236}">
                <a16:creationId xmlns:a16="http://schemas.microsoft.com/office/drawing/2014/main" id="{8531982D-2332-49EC-8E68-BA9C48C18FDB}"/>
              </a:ext>
            </a:extLst>
          </p:cNvPr>
          <p:cNvSpPr/>
          <p:nvPr/>
        </p:nvSpPr>
        <p:spPr>
          <a:xfrm>
            <a:off x="3048000" y="2676487"/>
            <a:ext cx="6096000" cy="1505027"/>
          </a:xfrm>
          <a:prstGeom prst="rect">
            <a:avLst/>
          </a:prstGeom>
        </p:spPr>
        <p:txBody>
          <a:bodyPr>
            <a:spAutoFit/>
          </a:bodyPr>
          <a:lstStyle/>
          <a:p>
            <a:pPr indent="-228600">
              <a:lnSpc>
                <a:spcPct val="90000"/>
              </a:lnSpc>
            </a:pPr>
            <a:r>
              <a:rPr lang="en-US" sz="1700" dirty="0"/>
              <a:t>Global Trends </a:t>
            </a:r>
          </a:p>
          <a:p>
            <a:pPr lvl="1" indent="-228600">
              <a:lnSpc>
                <a:spcPct val="90000"/>
              </a:lnSpc>
              <a:buFont typeface="Arial" panose="020B0604020202020204" pitchFamily="34" charset="0"/>
              <a:buChar char="•"/>
            </a:pPr>
            <a:r>
              <a:rPr lang="en-US" sz="1700" dirty="0"/>
              <a:t>Emerging Sustainability Policies</a:t>
            </a:r>
          </a:p>
          <a:p>
            <a:pPr lvl="1" indent="-228600">
              <a:lnSpc>
                <a:spcPct val="90000"/>
              </a:lnSpc>
              <a:buFont typeface="Arial" panose="020B0604020202020204" pitchFamily="34" charset="0"/>
              <a:buChar char="•"/>
            </a:pPr>
            <a:r>
              <a:rPr lang="en-US" sz="1700" dirty="0"/>
              <a:t>Urbanization </a:t>
            </a:r>
          </a:p>
          <a:p>
            <a:pPr lvl="1" indent="-228600">
              <a:lnSpc>
                <a:spcPct val="90000"/>
              </a:lnSpc>
              <a:buFont typeface="Arial" panose="020B0604020202020204" pitchFamily="34" charset="0"/>
              <a:buChar char="•"/>
            </a:pPr>
            <a:r>
              <a:rPr lang="en-US" sz="1700" dirty="0"/>
              <a:t>Changing priorities</a:t>
            </a:r>
          </a:p>
          <a:p>
            <a:pPr lvl="1" indent="-228600">
              <a:lnSpc>
                <a:spcPct val="90000"/>
              </a:lnSpc>
              <a:buFont typeface="Arial" panose="020B0604020202020204" pitchFamily="34" charset="0"/>
              <a:buChar char="•"/>
            </a:pPr>
            <a:r>
              <a:rPr lang="en-US" sz="1700" dirty="0"/>
              <a:t>Consumer preferences </a:t>
            </a:r>
          </a:p>
          <a:p>
            <a:pPr lvl="1" indent="-228600">
              <a:lnSpc>
                <a:spcPct val="90000"/>
              </a:lnSpc>
              <a:buFont typeface="Arial" panose="020B0604020202020204" pitchFamily="34" charset="0"/>
              <a:buChar char="•"/>
            </a:pPr>
            <a:r>
              <a:rPr lang="en-US" sz="1700" dirty="0"/>
              <a:t>Emerging technologies </a:t>
            </a:r>
          </a:p>
        </p:txBody>
      </p:sp>
      <p:pic>
        <p:nvPicPr>
          <p:cNvPr id="6" name="Picture 5">
            <a:extLst>
              <a:ext uri="{FF2B5EF4-FFF2-40B4-BE49-F238E27FC236}">
                <a16:creationId xmlns:a16="http://schemas.microsoft.com/office/drawing/2014/main" id="{FA3C6F42-9F8B-4F44-BB86-14BE2F91CA24}"/>
              </a:ext>
            </a:extLst>
          </p:cNvPr>
          <p:cNvPicPr>
            <a:picLocks noChangeAspect="1"/>
          </p:cNvPicPr>
          <p:nvPr/>
        </p:nvPicPr>
        <p:blipFill>
          <a:blip r:embed="rId5"/>
          <a:stretch>
            <a:fillRect/>
          </a:stretch>
        </p:blipFill>
        <p:spPr>
          <a:xfrm>
            <a:off x="6145373" y="2933049"/>
            <a:ext cx="4950381" cy="3407959"/>
          </a:xfrm>
          <a:prstGeom prst="rect">
            <a:avLst/>
          </a:prstGeom>
        </p:spPr>
      </p:pic>
      <p:pic>
        <p:nvPicPr>
          <p:cNvPr id="8" name="Picture 7">
            <a:extLst>
              <a:ext uri="{FF2B5EF4-FFF2-40B4-BE49-F238E27FC236}">
                <a16:creationId xmlns:a16="http://schemas.microsoft.com/office/drawing/2014/main" id="{BA070169-A019-47CB-AB0D-E994E65F4D52}"/>
              </a:ext>
            </a:extLst>
          </p:cNvPr>
          <p:cNvPicPr>
            <a:picLocks noChangeAspect="1"/>
          </p:cNvPicPr>
          <p:nvPr/>
        </p:nvPicPr>
        <p:blipFill>
          <a:blip r:embed="rId6"/>
          <a:stretch>
            <a:fillRect/>
          </a:stretch>
        </p:blipFill>
        <p:spPr>
          <a:xfrm>
            <a:off x="1517243" y="2933049"/>
            <a:ext cx="2676376" cy="2389839"/>
          </a:xfrm>
          <a:prstGeom prst="rect">
            <a:avLst/>
          </a:prstGeom>
        </p:spPr>
      </p:pic>
      <p:grpSp>
        <p:nvGrpSpPr>
          <p:cNvPr id="10" name="Group 9">
            <a:extLst>
              <a:ext uri="{FF2B5EF4-FFF2-40B4-BE49-F238E27FC236}">
                <a16:creationId xmlns:a16="http://schemas.microsoft.com/office/drawing/2014/main" id="{4C16E77D-36EA-4127-AD26-1AC61DC3B803}"/>
              </a:ext>
            </a:extLst>
          </p:cNvPr>
          <p:cNvGrpSpPr/>
          <p:nvPr/>
        </p:nvGrpSpPr>
        <p:grpSpPr>
          <a:xfrm>
            <a:off x="1517243" y="5519391"/>
            <a:ext cx="2878149" cy="1084076"/>
            <a:chOff x="396441" y="4038600"/>
            <a:chExt cx="2878149" cy="1474726"/>
          </a:xfrm>
        </p:grpSpPr>
        <p:sp>
          <p:nvSpPr>
            <p:cNvPr id="11" name="Rounded Rectangle 49">
              <a:extLst>
                <a:ext uri="{FF2B5EF4-FFF2-40B4-BE49-F238E27FC236}">
                  <a16:creationId xmlns:a16="http://schemas.microsoft.com/office/drawing/2014/main" id="{DB4E5849-3085-41E8-ABE3-EB237BE6A7BD}"/>
                </a:ext>
              </a:extLst>
            </p:cNvPr>
            <p:cNvSpPr/>
            <p:nvPr/>
          </p:nvSpPr>
          <p:spPr>
            <a:xfrm>
              <a:off x="396441" y="4038600"/>
              <a:ext cx="2878149" cy="1285360"/>
            </a:xfrm>
            <a:prstGeom prst="roundRect">
              <a:avLst/>
            </a:prstGeom>
            <a:solidFill>
              <a:srgbClr val="BAED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20C6912-E6FE-4BD1-9AA9-CD6DBBAFCAB0}"/>
                </a:ext>
              </a:extLst>
            </p:cNvPr>
            <p:cNvSpPr txBox="1"/>
            <p:nvPr/>
          </p:nvSpPr>
          <p:spPr>
            <a:xfrm>
              <a:off x="601466" y="4194469"/>
              <a:ext cx="2673124" cy="1318857"/>
            </a:xfrm>
            <a:prstGeom prst="rect">
              <a:avLst/>
            </a:prstGeom>
            <a:noFill/>
          </p:spPr>
          <p:txBody>
            <a:bodyPr wrap="square" rtlCol="0">
              <a:spAutoFit/>
            </a:bodyPr>
            <a:lstStyle/>
            <a:p>
              <a:pPr algn="ctr"/>
              <a:r>
                <a:rPr lang="en-US" sz="1600" i="1" dirty="0">
                  <a:solidFill>
                    <a:srgbClr val="000000"/>
                  </a:solidFill>
                </a:rPr>
                <a:t>Lower Fuel Cost</a:t>
              </a:r>
            </a:p>
            <a:p>
              <a:r>
                <a:rPr lang="en-US" sz="1200" dirty="0">
                  <a:solidFill>
                    <a:srgbClr val="000000"/>
                  </a:solidFill>
                </a:rPr>
                <a:t>Gasoline / mile             Electricity / mile</a:t>
              </a:r>
            </a:p>
            <a:p>
              <a:pPr>
                <a:spcAft>
                  <a:spcPts val="600"/>
                </a:spcAft>
              </a:pPr>
              <a:r>
                <a:rPr lang="en-US" sz="1200" dirty="0">
                  <a:solidFill>
                    <a:srgbClr val="000000"/>
                  </a:solidFill>
                </a:rPr>
                <a:t> $0.11 -$0.12                 $0.03 -$0.05</a:t>
              </a:r>
            </a:p>
            <a:p>
              <a:pPr>
                <a:spcAft>
                  <a:spcPts val="600"/>
                </a:spcAft>
              </a:pPr>
              <a:endParaRPr lang="en-US" sz="1200" dirty="0">
                <a:solidFill>
                  <a:srgbClr val="000000"/>
                </a:solidFill>
              </a:endParaRPr>
            </a:p>
          </p:txBody>
        </p:sp>
      </p:grpSp>
      <p:sp>
        <p:nvSpPr>
          <p:cNvPr id="13" name="Rectangle 12">
            <a:extLst>
              <a:ext uri="{FF2B5EF4-FFF2-40B4-BE49-F238E27FC236}">
                <a16:creationId xmlns:a16="http://schemas.microsoft.com/office/drawing/2014/main" id="{D6269D77-DCBB-4F2B-881F-620119615941}"/>
              </a:ext>
            </a:extLst>
          </p:cNvPr>
          <p:cNvSpPr/>
          <p:nvPr/>
        </p:nvSpPr>
        <p:spPr>
          <a:xfrm>
            <a:off x="8358326" y="6341008"/>
            <a:ext cx="2590800" cy="461665"/>
          </a:xfrm>
          <a:prstGeom prst="rect">
            <a:avLst/>
          </a:prstGeom>
        </p:spPr>
        <p:txBody>
          <a:bodyPr wrap="square">
            <a:spAutoFit/>
          </a:bodyPr>
          <a:lstStyle/>
          <a:p>
            <a:pPr algn="r"/>
            <a:r>
              <a:rPr lang="en-US" sz="1200" i="1" dirty="0">
                <a:solidFill>
                  <a:schemeClr val="bg1"/>
                </a:solidFill>
              </a:rPr>
              <a:t>Vehicle Electrification Economics</a:t>
            </a:r>
          </a:p>
          <a:p>
            <a:pPr algn="r"/>
            <a:r>
              <a:rPr lang="en-US" sz="1200" i="1" dirty="0">
                <a:solidFill>
                  <a:schemeClr val="bg1"/>
                </a:solidFill>
              </a:rPr>
              <a:t>Rocky Mountain Institute 2015</a:t>
            </a:r>
          </a:p>
        </p:txBody>
      </p:sp>
    </p:spTree>
    <p:extLst>
      <p:ext uri="{BB962C8B-B14F-4D97-AF65-F5344CB8AC3E}">
        <p14:creationId xmlns:p14="http://schemas.microsoft.com/office/powerpoint/2010/main" val="41480639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4037</TotalTime>
  <Words>1403</Words>
  <Application>Microsoft Office PowerPoint</Application>
  <PresentationFormat>Widescreen</PresentationFormat>
  <Paragraphs>258</Paragraphs>
  <Slides>16</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STCaiyun</vt:lpstr>
      <vt:lpstr>Arial</vt:lpstr>
      <vt:lpstr>Calibri</vt:lpstr>
      <vt:lpstr>Corbel</vt:lpstr>
      <vt:lpstr>Dante</vt:lpstr>
      <vt:lpstr>David</vt:lpstr>
      <vt:lpstr>Times New Roman</vt:lpstr>
      <vt:lpstr>Wingdings</vt:lpstr>
      <vt:lpstr>Banded</vt:lpstr>
      <vt:lpstr>Municipal Planning / Regional Planning for Electric Vehicles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Municipal Planning / Regional Planning for Electric Vehicles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Incentives for Energy Efficiency</dc:title>
  <dc:creator>Alyssa Collins</dc:creator>
  <cp:lastModifiedBy>Bryan Tillman</cp:lastModifiedBy>
  <cp:revision>45</cp:revision>
  <dcterms:created xsi:type="dcterms:W3CDTF">2018-09-20T14:43:17Z</dcterms:created>
  <dcterms:modified xsi:type="dcterms:W3CDTF">2018-10-29T05:08:11Z</dcterms:modified>
</cp:coreProperties>
</file>