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B093E1-BADA-4C14-93D2-BAEEFC2CA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832D89-A8D9-48F5-9D75-C6F1E3851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221FC-B2CC-4599-858D-8212129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7127F-B37E-431C-A18A-120B6F19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C2FEF1-72AA-4A9F-9BA3-AF822B2D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E84CC5-0C6C-4146-99B5-B4FC9805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E0D33D-4E7D-4968-BDE9-F361E8EBE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C1887B-96E5-4865-8F3C-B1B67802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10039-4B83-443C-A9E4-1726AB09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9E6C3-5825-4D47-84C4-4984DC8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6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CDA4867-0F2E-4261-86C1-0FA94A9A3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4DD872-F7E5-4D22-8D3D-E18961225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9DE3F2-36FB-4CAC-9EE1-559D8888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1C414F-5BCE-4A15-92FA-ED78B3EC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A9328-66BD-4494-BC2D-5139B7EA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9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10696-9A56-461F-982D-0EDFFD16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8DAC8C-50F3-4EC2-937B-EEBEFA031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1B8AD2-3EF1-4A50-9D69-7670FC31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908B9D-71FD-4A7F-9217-FDEF6C43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9E248A-96C9-4DC7-896F-8D6DAB8C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7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1CFA9-99FA-48DD-9734-5A5FEAD0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9BD2EC-879B-40B6-B06B-28041B82C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DF76D8-1F49-4011-ABCE-F2B47C70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1858BC-A51A-4710-A99D-BEAFC09D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D4171A-DF4E-4ADA-B9FB-A201693A2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07D082-8180-4709-BF12-7B95FE39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F1A635-FB37-4360-BB25-C83349170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654C8D-1D2E-4371-906D-1484921E2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FD5002-2499-4B51-A8F8-C5A6CDF9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D1747B-D569-4CD0-B85A-0A7FF32B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B36ABC-322B-425A-B937-CA92534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C33CA-4AC5-4B46-AF2B-F4B21105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5DA4DF-0655-4395-A705-E744214D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4A2434-99A7-415C-AACA-3887000B3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583233-FBB7-450D-B87E-C06C1D941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96FCA7-B74B-433A-8B55-6B34A2170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20974A-6B17-4B20-B0D7-DEE301C1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DDC1C4-2467-4C83-A946-0ACA03BF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7EC489-E691-4C06-A64E-32D1FE93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8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DB42C-C208-4120-9998-68776F36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FE02EE8-44A1-4B7F-A46E-F6C57084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29A383-0AF0-487B-8969-C14A615A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964281-0273-4689-83D0-54FA0128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53168E-6589-4299-86CB-B0A497B5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FCAFAB-5BA7-4000-9AF0-7ECA36A2A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19DA97-648B-4452-95A6-02137765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6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268DD0-C8BD-46BB-A3B3-1EE1F614D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E86DA2-5A0D-4D0F-8424-FD8006DA9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4BA141-A69F-4632-962B-4070D66D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9D62CD-2014-4467-A0AC-97D232D32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5D95AA-E5EF-4A89-819D-04E4277D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9790B9-935C-4D65-B4CC-6D650ADD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A691B-FFC0-4C86-9EC7-F5245AB9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E8FD36-A85D-4F13-B872-E0BAE9509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0FB72C-6CA5-4361-B5C5-3FF9F2A53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202558-9B72-4837-95E3-4F1994F3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2BC306-7F47-4371-9234-83FF3ADBF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6ECF87-70D5-49CA-825A-6BC2B765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EC4A53F-E80D-4418-ADBF-9A5B0F3B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F268BF-5A51-4304-8874-8A089C26F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8C6373-FCB7-4C1E-9944-17F3DA8AC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3566E-8347-4BAE-88EB-D7BB249E397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8FDEB8-58CA-4D7C-9742-1A50EDF52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43DD7D-72D7-4517-A992-4F5CC2A63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9ACA3-D94F-41C9-BD1C-7E898EFFB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8E53C-E00F-4BF8-94B6-B34D216E6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000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Greetings from La Grange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6BF040-E231-4DB3-B96A-476E5664E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085" y="2978272"/>
            <a:ext cx="11001829" cy="3289954"/>
          </a:xfrm>
        </p:spPr>
        <p:txBody>
          <a:bodyPr>
            <a:normAutofit fontScale="85000" lnSpcReduction="20000"/>
          </a:bodyPr>
          <a:lstStyle/>
          <a:p>
            <a:r>
              <a:rPr lang="fr-FR" sz="3300" dirty="0" err="1"/>
              <a:t>Metropolitan</a:t>
            </a:r>
            <a:r>
              <a:rPr lang="fr-FR" sz="3300" dirty="0"/>
              <a:t> </a:t>
            </a:r>
            <a:r>
              <a:rPr lang="fr-FR" sz="3300" dirty="0" err="1"/>
              <a:t>Mayors</a:t>
            </a:r>
            <a:r>
              <a:rPr lang="fr-FR" sz="3300" dirty="0"/>
              <a:t> Caucus </a:t>
            </a:r>
            <a:r>
              <a:rPr lang="fr-FR" sz="3300" dirty="0" err="1"/>
              <a:t>Environment</a:t>
            </a:r>
            <a:r>
              <a:rPr lang="fr-FR" sz="3300" dirty="0"/>
              <a:t> </a:t>
            </a:r>
            <a:r>
              <a:rPr lang="fr-FR" sz="3300" dirty="0" err="1"/>
              <a:t>Committee</a:t>
            </a:r>
            <a:endParaRPr lang="fr-FR" sz="3300" dirty="0"/>
          </a:p>
          <a:p>
            <a:r>
              <a:rPr lang="fr-FR" sz="3300" dirty="0"/>
              <a:t>David McCarty, Trustee Village of La Grange</a:t>
            </a:r>
          </a:p>
          <a:p>
            <a:endParaRPr lang="fr-FR" sz="3000" dirty="0"/>
          </a:p>
          <a:p>
            <a:r>
              <a:rPr lang="fr-FR" dirty="0"/>
              <a:t> </a:t>
            </a:r>
            <a:endParaRPr lang="en-US" dirty="0"/>
          </a:p>
          <a:p>
            <a:r>
              <a:rPr lang="en-US" sz="5200" dirty="0"/>
              <a:t>The Framework &amp; Community</a:t>
            </a:r>
          </a:p>
          <a:p>
            <a:r>
              <a:rPr lang="en-US" sz="5200" dirty="0"/>
              <a:t> A Conversation</a:t>
            </a:r>
          </a:p>
          <a:p>
            <a:r>
              <a:rPr lang="en-US" sz="3000" dirty="0"/>
              <a:t>June 19, 2018</a:t>
            </a:r>
          </a:p>
        </p:txBody>
      </p:sp>
    </p:spTree>
    <p:extLst>
      <p:ext uri="{BB962C8B-B14F-4D97-AF65-F5344CB8AC3E}">
        <p14:creationId xmlns:p14="http://schemas.microsoft.com/office/powerpoint/2010/main" val="376926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E21B3-938A-40A7-BE38-8D659BFC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50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Thanks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Hope to see you in greener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La Grange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4544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4B253-DAFF-4C3D-9610-335BC10B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986"/>
            <a:ext cx="10515600" cy="77834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Our little town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DC5B2-2198-4C15-963F-27FE7B0E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46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Population of about 15,000 with 4,500 households.</a:t>
            </a:r>
          </a:p>
          <a:p>
            <a:endParaRPr lang="en-US" dirty="0"/>
          </a:p>
          <a:p>
            <a:r>
              <a:rPr lang="en-US" dirty="0"/>
              <a:t>Typically tossed together with our local neighbors La Grange Park, Brookfield, Western Springs, and Countryside.</a:t>
            </a:r>
          </a:p>
          <a:p>
            <a:endParaRPr lang="en-US" dirty="0"/>
          </a:p>
          <a:p>
            <a:r>
              <a:rPr lang="en-US" dirty="0"/>
              <a:t>A solid history of regional cooperation and sharing. </a:t>
            </a:r>
          </a:p>
          <a:p>
            <a:endParaRPr lang="en-US" dirty="0"/>
          </a:p>
          <a:p>
            <a:r>
              <a:rPr lang="en-US" dirty="0"/>
              <a:t>We are accustomed to looking over the fence to see what our neighbors are doing.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5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20092-294B-4CAD-BE34-2E7BE8B8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2805"/>
            <a:ext cx="10515600" cy="240001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dirty="0">
                <a:latin typeface="+mn-lt"/>
              </a:rPr>
              <a:t>Why GRC?</a:t>
            </a:r>
            <a:br>
              <a:rPr lang="en-US" sz="4900" dirty="0">
                <a:latin typeface="+mn-lt"/>
              </a:rPr>
            </a:br>
            <a:r>
              <a:rPr lang="en-US" sz="3100" dirty="0">
                <a:latin typeface="+mn-lt"/>
              </a:rPr>
              <a:t>The GRC identified existing initiatives and best practices through an extensive study of municipal, regional, national, and global priorities, and sustainability programs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15DB515-E3D2-46DA-93FA-8FAE7221E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03" y="2783153"/>
            <a:ext cx="10515600" cy="2970662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The Framework is clearly organized and easy to understand</a:t>
            </a:r>
          </a:p>
          <a:p>
            <a:r>
              <a:rPr lang="en-US" sz="3000" dirty="0"/>
              <a:t>Allows the Village to leverage off larger regional resources</a:t>
            </a:r>
          </a:p>
          <a:p>
            <a:r>
              <a:rPr lang="en-US" sz="3000" dirty="0"/>
              <a:t>Is a clear statement that we are not alone or working in a vacuum</a:t>
            </a:r>
          </a:p>
          <a:p>
            <a:r>
              <a:rPr lang="en-US" sz="3000" dirty="0"/>
              <a:t>Is broadly considered but also provides detail scope for guidance on specific programs</a:t>
            </a:r>
          </a:p>
          <a:p>
            <a:r>
              <a:rPr lang="en-US" sz="3000" dirty="0"/>
              <a:t>Provided guidance without politics and worked within existing Village initiatives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5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57" y="117556"/>
            <a:ext cx="5180094" cy="65046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4D531-80A7-40E6-94F5-6E37174C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1" y="377693"/>
            <a:ext cx="4982314" cy="676406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Plowing through the avalanche of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04317E-3475-4552-99E6-0E714FAB1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5" y="1362207"/>
            <a:ext cx="51181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3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81" y="1171842"/>
            <a:ext cx="5227529" cy="56402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6270" y="1845451"/>
            <a:ext cx="5113063" cy="5547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2CAD8-D911-405D-9EC4-B3260DBC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01" y="134102"/>
            <a:ext cx="11548997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Not a new beginning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Refine and advance existing programs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E7215AA-EFB9-4EEB-8B92-159148FEC806}"/>
              </a:ext>
            </a:extLst>
          </p:cNvPr>
          <p:cNvSpPr txBox="1">
            <a:spLocks/>
          </p:cNvSpPr>
          <p:nvPr/>
        </p:nvSpPr>
        <p:spPr>
          <a:xfrm>
            <a:off x="838200" y="1535344"/>
            <a:ext cx="5345481" cy="518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Recognize good work being done</a:t>
            </a:r>
          </a:p>
          <a:p>
            <a:r>
              <a:rPr lang="en-US" dirty="0"/>
              <a:t>Acknowledge effective programs </a:t>
            </a:r>
          </a:p>
          <a:p>
            <a:r>
              <a:rPr lang="en-US" dirty="0"/>
              <a:t>Limit and reduce burden on staff</a:t>
            </a:r>
          </a:p>
          <a:p>
            <a:r>
              <a:rPr lang="en-US" dirty="0"/>
              <a:t>Inventory and organize so Environmental Quality Commission can monitor and advance</a:t>
            </a:r>
          </a:p>
          <a:p>
            <a:r>
              <a:rPr lang="en-US" dirty="0"/>
              <a:t>Establish system for prioritizing and reporting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4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53384-708A-442A-BD95-4FECADE0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13"/>
            <a:ext cx="10515600" cy="94115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n-lt"/>
              </a:rPr>
              <a:t>Operational roll out – Program support</a:t>
            </a: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Optimizing functionality &amp; minimizing staff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FE2800-595A-4F5A-A401-0BD40B1AF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2" y="1291779"/>
            <a:ext cx="8128000" cy="4870670"/>
          </a:xfrm>
        </p:spPr>
        <p:txBody>
          <a:bodyPr>
            <a:noAutofit/>
          </a:bodyPr>
          <a:lstStyle/>
          <a:p>
            <a:r>
              <a:rPr lang="en-US" dirty="0">
                <a:ea typeface="Adobe Song Std L" panose="02020300000000000000" pitchFamily="18" charset="-128"/>
              </a:rPr>
              <a:t>Establish a lead communication team to interface with staff </a:t>
            </a:r>
          </a:p>
          <a:p>
            <a:r>
              <a:rPr lang="en-US" dirty="0">
                <a:ea typeface="Adobe Song Std L" panose="02020300000000000000" pitchFamily="18" charset="-128"/>
              </a:rPr>
              <a:t>Divide Framework into 4 subcommittees </a:t>
            </a:r>
          </a:p>
          <a:p>
            <a:pPr lvl="1"/>
            <a:r>
              <a:rPr lang="en-US" sz="2800" dirty="0">
                <a:ea typeface="Adobe Song Std L" panose="02020300000000000000" pitchFamily="18" charset="-128"/>
              </a:rPr>
              <a:t>Mobility &amp; Municipal Operations</a:t>
            </a:r>
          </a:p>
          <a:p>
            <a:pPr lvl="1"/>
            <a:r>
              <a:rPr lang="en-US" sz="2800" dirty="0">
                <a:ea typeface="Adobe Song Std L" panose="02020300000000000000" pitchFamily="18" charset="-128"/>
              </a:rPr>
              <a:t>Leadership &amp; Economic Development</a:t>
            </a:r>
          </a:p>
          <a:p>
            <a:pPr lvl="1"/>
            <a:r>
              <a:rPr lang="en-US" sz="2800" dirty="0">
                <a:ea typeface="Adobe Song Std L" panose="02020300000000000000" pitchFamily="18" charset="-128"/>
              </a:rPr>
              <a:t>Sustainable Communities, Waste Reduction &amp; Recycling</a:t>
            </a:r>
          </a:p>
          <a:p>
            <a:pPr lvl="1"/>
            <a:r>
              <a:rPr lang="en-US" sz="2800" dirty="0">
                <a:ea typeface="Adobe Song Std L" panose="02020300000000000000" pitchFamily="18" charset="-128"/>
              </a:rPr>
              <a:t>Land, Water, Energy</a:t>
            </a:r>
          </a:p>
          <a:p>
            <a:r>
              <a:rPr lang="en-US" dirty="0">
                <a:ea typeface="Adobe Song Std L" panose="02020300000000000000" pitchFamily="18" charset="-128"/>
              </a:rPr>
              <a:t>All proposals will begin and end with the communication team for vetting with staff and Village Board</a:t>
            </a:r>
          </a:p>
          <a:p>
            <a:pPr marL="0" indent="0">
              <a:buNone/>
            </a:pPr>
            <a:endParaRPr lang="en-US" sz="8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D82873-5509-4C69-A1C8-F702FD97F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35" y="1399593"/>
            <a:ext cx="3455024" cy="51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874AA26-449D-47EB-B505-E1DEC449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013"/>
            <a:ext cx="10515600" cy="94115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+mn-lt"/>
              </a:rPr>
              <a:t>A Community Conversation</a:t>
            </a:r>
            <a:br>
              <a:rPr lang="en-US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DCD5909-FE8D-4605-9891-ECE7FC276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480461"/>
            <a:ext cx="7228115" cy="4870670"/>
          </a:xfrm>
        </p:spPr>
        <p:txBody>
          <a:bodyPr>
            <a:noAutofit/>
          </a:bodyPr>
          <a:lstStyle/>
          <a:p>
            <a:r>
              <a:rPr lang="en-US" dirty="0">
                <a:cs typeface="Adobe Arabic" panose="02040503050201020203" pitchFamily="18" charset="-78"/>
              </a:rPr>
              <a:t>Commissioners may be part of more than 1 committee</a:t>
            </a:r>
          </a:p>
          <a:p>
            <a:r>
              <a:rPr lang="en-US" dirty="0">
                <a:cs typeface="Adobe Arabic" panose="02040503050201020203" pitchFamily="18" charset="-78"/>
              </a:rPr>
              <a:t>Programs or proposals may be assigned to more than 1 committee</a:t>
            </a:r>
          </a:p>
          <a:p>
            <a:r>
              <a:rPr lang="en-US" dirty="0">
                <a:cs typeface="Adobe Arabic" panose="02040503050201020203" pitchFamily="18" charset="-78"/>
              </a:rPr>
              <a:t>Committee of the whole establishes goals and priorities</a:t>
            </a:r>
          </a:p>
          <a:p>
            <a:r>
              <a:rPr lang="en-US" dirty="0">
                <a:cs typeface="Adobe Arabic" panose="02040503050201020203" pitchFamily="18" charset="-78"/>
              </a:rPr>
              <a:t>Programs, goals and meeting topics to be posted on EQC page of Village web site to encourage resident participation</a:t>
            </a:r>
          </a:p>
          <a:p>
            <a:pPr marL="0" indent="0">
              <a:buNone/>
            </a:pPr>
            <a:endParaRPr lang="en-US" sz="86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B81E59-EEA7-4669-86FC-5AA7160E6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1480460"/>
            <a:ext cx="4238116" cy="48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85164F9-0380-47AB-837E-3754C751062C}"/>
              </a:ext>
            </a:extLst>
          </p:cNvPr>
          <p:cNvSpPr/>
          <p:nvPr/>
        </p:nvSpPr>
        <p:spPr>
          <a:xfrm>
            <a:off x="771525" y="320457"/>
            <a:ext cx="106489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Moving forward as a team</a:t>
            </a:r>
          </a:p>
          <a:p>
            <a:pPr algn="ctr"/>
            <a:endParaRPr lang="en-US" sz="1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Departments will continue to enact green efforts as appropriate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EQC will support the Village staff by providing research, public education, people power and relevant activities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2DCAC9-D843-4C8A-8048-9D56A92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6" b="13976"/>
          <a:stretch/>
        </p:blipFill>
        <p:spPr>
          <a:xfrm>
            <a:off x="1575419" y="2536448"/>
            <a:ext cx="9041162" cy="40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8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6C291-0630-44C7-BBB2-ED6F38789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4690"/>
            <a:ext cx="10515600" cy="16078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+mn-lt"/>
              </a:rPr>
              <a:t>The conversation is the most important part of a greener community and more sustainable world.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33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337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Arabic</vt:lpstr>
      <vt:lpstr>Adobe Song Std L</vt:lpstr>
      <vt:lpstr>Arial</vt:lpstr>
      <vt:lpstr>Calibri</vt:lpstr>
      <vt:lpstr>Calibri Light</vt:lpstr>
      <vt:lpstr>Office Theme</vt:lpstr>
      <vt:lpstr>Greetings from La Grange</vt:lpstr>
      <vt:lpstr>Our little town </vt:lpstr>
      <vt:lpstr> Why GRC? The GRC identified existing initiatives and best practices through an extensive study of municipal, regional, national, and global priorities, and sustainability programs  </vt:lpstr>
      <vt:lpstr>Plowing through the avalanche of information</vt:lpstr>
      <vt:lpstr>Not a new beginning Refine and advance existing programs</vt:lpstr>
      <vt:lpstr>Operational roll out – Program support Optimizing functionality &amp; minimizing staff time</vt:lpstr>
      <vt:lpstr>A Community Conversation </vt:lpstr>
      <vt:lpstr>PowerPoint Presentation</vt:lpstr>
      <vt:lpstr>The conversation is the most important part of a greener community and more sustainable world.</vt:lpstr>
      <vt:lpstr>Thanks Hope to see you in greener La Grange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JOINING THE GREENEST REGIONAL COMPACT</dc:title>
  <dc:creator>Rebecca Davies</dc:creator>
  <cp:lastModifiedBy>Edith Makra</cp:lastModifiedBy>
  <cp:revision>52</cp:revision>
  <dcterms:created xsi:type="dcterms:W3CDTF">2018-04-17T17:44:07Z</dcterms:created>
  <dcterms:modified xsi:type="dcterms:W3CDTF">2018-06-18T20:41:06Z</dcterms:modified>
</cp:coreProperties>
</file>