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75" r:id="rId12"/>
    <p:sldId id="267" r:id="rId13"/>
    <p:sldId id="268" r:id="rId14"/>
    <p:sldId id="270" r:id="rId15"/>
    <p:sldId id="269" r:id="rId16"/>
    <p:sldId id="271" r:id="rId17"/>
    <p:sldId id="272" r:id="rId18"/>
    <p:sldId id="273" r:id="rId19"/>
    <p:sldId id="276" r:id="rId20"/>
    <p:sldId id="277" r:id="rId21"/>
    <p:sldId id="281" r:id="rId22"/>
    <p:sldId id="280" r:id="rId23"/>
    <p:sldId id="279" r:id="rId24"/>
    <p:sldId id="282" r:id="rId25"/>
    <p:sldId id="278" r:id="rId26"/>
    <p:sldId id="265" r:id="rId27"/>
    <p:sldId id="283" r:id="rId28"/>
    <p:sldId id="284"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99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varScale="1">
        <p:scale>
          <a:sx n="54" d="100"/>
          <a:sy n="54" d="100"/>
        </p:scale>
        <p:origin x="232"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6C6364-E06F-479E-87B7-6B1FC3F6DD6E}"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57015-87D2-4CF2-8959-2DEA6AEE0F9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3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C6364-E06F-479E-87B7-6B1FC3F6DD6E}"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57015-87D2-4CF2-8959-2DEA6AEE0F93}" type="slidenum">
              <a:rPr lang="en-US" smtClean="0"/>
              <a:t>‹#›</a:t>
            </a:fld>
            <a:endParaRPr lang="en-US"/>
          </a:p>
        </p:txBody>
      </p:sp>
    </p:spTree>
    <p:extLst>
      <p:ext uri="{BB962C8B-B14F-4D97-AF65-F5344CB8AC3E}">
        <p14:creationId xmlns:p14="http://schemas.microsoft.com/office/powerpoint/2010/main" val="348523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C6364-E06F-479E-87B7-6B1FC3F6DD6E}"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57015-87D2-4CF2-8959-2DEA6AEE0F93}" type="slidenum">
              <a:rPr lang="en-US" smtClean="0"/>
              <a:t>‹#›</a:t>
            </a:fld>
            <a:endParaRPr lang="en-US"/>
          </a:p>
        </p:txBody>
      </p:sp>
    </p:spTree>
    <p:extLst>
      <p:ext uri="{BB962C8B-B14F-4D97-AF65-F5344CB8AC3E}">
        <p14:creationId xmlns:p14="http://schemas.microsoft.com/office/powerpoint/2010/main" val="137512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6C6364-E06F-479E-87B7-6B1FC3F6DD6E}"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57015-87D2-4CF2-8959-2DEA6AEE0F93}" type="slidenum">
              <a:rPr lang="en-US" smtClean="0"/>
              <a:t>‹#›</a:t>
            </a:fld>
            <a:endParaRPr lang="en-US"/>
          </a:p>
        </p:txBody>
      </p:sp>
    </p:spTree>
    <p:extLst>
      <p:ext uri="{BB962C8B-B14F-4D97-AF65-F5344CB8AC3E}">
        <p14:creationId xmlns:p14="http://schemas.microsoft.com/office/powerpoint/2010/main" val="116987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C6364-E06F-479E-87B7-6B1FC3F6DD6E}" type="datetimeFigureOut">
              <a:rPr lang="en-US" smtClean="0"/>
              <a:t>4/3/18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57015-87D2-4CF2-8959-2DEA6AEE0F9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00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6C6364-E06F-479E-87B7-6B1FC3F6DD6E}" type="datetimeFigureOut">
              <a:rPr lang="en-US" smtClean="0"/>
              <a:t>4/3/18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57015-87D2-4CF2-8959-2DEA6AEE0F93}" type="slidenum">
              <a:rPr lang="en-US" smtClean="0"/>
              <a:t>‹#›</a:t>
            </a:fld>
            <a:endParaRPr lang="en-US"/>
          </a:p>
        </p:txBody>
      </p:sp>
    </p:spTree>
    <p:extLst>
      <p:ext uri="{BB962C8B-B14F-4D97-AF65-F5344CB8AC3E}">
        <p14:creationId xmlns:p14="http://schemas.microsoft.com/office/powerpoint/2010/main" val="316256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6C6364-E06F-479E-87B7-6B1FC3F6DD6E}" type="datetimeFigureOut">
              <a:rPr lang="en-US" smtClean="0"/>
              <a:t>4/3/18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57015-87D2-4CF2-8959-2DEA6AEE0F93}" type="slidenum">
              <a:rPr lang="en-US" smtClean="0"/>
              <a:t>‹#›</a:t>
            </a:fld>
            <a:endParaRPr lang="en-US"/>
          </a:p>
        </p:txBody>
      </p:sp>
    </p:spTree>
    <p:extLst>
      <p:ext uri="{BB962C8B-B14F-4D97-AF65-F5344CB8AC3E}">
        <p14:creationId xmlns:p14="http://schemas.microsoft.com/office/powerpoint/2010/main" val="261984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6C6364-E06F-479E-87B7-6B1FC3F6DD6E}" type="datetimeFigureOut">
              <a:rPr lang="en-US" smtClean="0"/>
              <a:t>4/3/18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57015-87D2-4CF2-8959-2DEA6AEE0F93}" type="slidenum">
              <a:rPr lang="en-US" smtClean="0"/>
              <a:t>‹#›</a:t>
            </a:fld>
            <a:endParaRPr lang="en-US"/>
          </a:p>
        </p:txBody>
      </p:sp>
    </p:spTree>
    <p:extLst>
      <p:ext uri="{BB962C8B-B14F-4D97-AF65-F5344CB8AC3E}">
        <p14:creationId xmlns:p14="http://schemas.microsoft.com/office/powerpoint/2010/main" val="1419162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E6C6364-E06F-479E-87B7-6B1FC3F6DD6E}" type="datetimeFigureOut">
              <a:rPr lang="en-US" smtClean="0"/>
              <a:t>4/3/18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357015-87D2-4CF2-8959-2DEA6AEE0F93}" type="slidenum">
              <a:rPr lang="en-US" smtClean="0"/>
              <a:t>‹#›</a:t>
            </a:fld>
            <a:endParaRPr lang="en-US"/>
          </a:p>
        </p:txBody>
      </p:sp>
    </p:spTree>
    <p:extLst>
      <p:ext uri="{BB962C8B-B14F-4D97-AF65-F5344CB8AC3E}">
        <p14:creationId xmlns:p14="http://schemas.microsoft.com/office/powerpoint/2010/main" val="141705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E6C6364-E06F-479E-87B7-6B1FC3F6DD6E}" type="datetimeFigureOut">
              <a:rPr lang="en-US" smtClean="0"/>
              <a:t>4/3/18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357015-87D2-4CF2-8959-2DEA6AEE0F93}" type="slidenum">
              <a:rPr lang="en-US" smtClean="0"/>
              <a:t>‹#›</a:t>
            </a:fld>
            <a:endParaRPr lang="en-US"/>
          </a:p>
        </p:txBody>
      </p:sp>
    </p:spTree>
    <p:extLst>
      <p:ext uri="{BB962C8B-B14F-4D97-AF65-F5344CB8AC3E}">
        <p14:creationId xmlns:p14="http://schemas.microsoft.com/office/powerpoint/2010/main" val="14763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C6364-E06F-479E-87B7-6B1FC3F6DD6E}" type="datetimeFigureOut">
              <a:rPr lang="en-US" smtClean="0"/>
              <a:t>4/3/18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57015-87D2-4CF2-8959-2DEA6AEE0F93}" type="slidenum">
              <a:rPr lang="en-US" smtClean="0"/>
              <a:t>‹#›</a:t>
            </a:fld>
            <a:endParaRPr lang="en-US"/>
          </a:p>
        </p:txBody>
      </p:sp>
    </p:spTree>
    <p:extLst>
      <p:ext uri="{BB962C8B-B14F-4D97-AF65-F5344CB8AC3E}">
        <p14:creationId xmlns:p14="http://schemas.microsoft.com/office/powerpoint/2010/main" val="230137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E6C6364-E06F-479E-87B7-6B1FC3F6DD6E}" type="datetimeFigureOut">
              <a:rPr lang="en-US" smtClean="0"/>
              <a:t>4/3/18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6357015-87D2-4CF2-8959-2DEA6AEE0F9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19062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epa.illinois.gov/topics/air-quality/vw-settlement/inde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Facilitating Questions and Comments</a:t>
            </a:r>
          </a:p>
        </p:txBody>
      </p:sp>
      <p:sp>
        <p:nvSpPr>
          <p:cNvPr id="3" name="Subtitle 2"/>
          <p:cNvSpPr>
            <a:spLocks noGrp="1"/>
          </p:cNvSpPr>
          <p:nvPr>
            <p:ph type="subTitle" idx="1"/>
          </p:nvPr>
        </p:nvSpPr>
        <p:spPr/>
        <p:txBody>
          <a:bodyPr/>
          <a:lstStyle/>
          <a:p>
            <a:r>
              <a:rPr lang="en-US" dirty="0"/>
              <a:t>IL Draft VW Beneficiary mitigation plan</a:t>
            </a:r>
          </a:p>
        </p:txBody>
      </p:sp>
    </p:spTree>
    <p:extLst>
      <p:ext uri="{BB962C8B-B14F-4D97-AF65-F5344CB8AC3E}">
        <p14:creationId xmlns:p14="http://schemas.microsoft.com/office/powerpoint/2010/main" val="3670605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6022" y="170488"/>
            <a:ext cx="10964092" cy="1450757"/>
          </a:xfrm>
        </p:spPr>
        <p:txBody>
          <a:bodyPr/>
          <a:lstStyle/>
          <a:p>
            <a:r>
              <a:rPr lang="en-US" dirty="0"/>
              <a:t>EMA and Emissions Calculations - Questions</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400" dirty="0"/>
              <a:t>What were the comparative duty cycles of the engines considered in the 3 EMA allocations? </a:t>
            </a:r>
          </a:p>
          <a:p>
            <a:pPr marL="0" indent="0">
              <a:buNone/>
            </a:pPr>
            <a:r>
              <a:rPr lang="en-US" sz="2800" dirty="0"/>
              <a:t>Example - 100 tons of NOx reduction for on-road trucks and buses appears too small considering alternative fuels such as natural gas near-zero NOx engines vs current diesel engine NOx emissions performance</a:t>
            </a:r>
          </a:p>
          <a:p>
            <a:pPr>
              <a:buFont typeface="Wingdings" panose="05000000000000000000" pitchFamily="2" charset="2"/>
              <a:buChar char="§"/>
            </a:pPr>
            <a:r>
              <a:rPr lang="en-US" sz="4400" dirty="0"/>
              <a:t>Has natural gas been considered instead of diesel for the locomotives?  </a:t>
            </a:r>
          </a:p>
          <a:p>
            <a:pPr marL="0" indent="0">
              <a:buNone/>
            </a:pPr>
            <a:r>
              <a:rPr lang="en-US" sz="2800" dirty="0"/>
              <a:t>Example – natural gas may reduce NOx better plus reduces GHGs, PM</a:t>
            </a:r>
          </a:p>
          <a:p>
            <a:pPr>
              <a:buFont typeface="Wingdings" panose="05000000000000000000" pitchFamily="2" charset="2"/>
              <a:buChar char="§"/>
            </a:pPr>
            <a:endParaRPr lang="en-US" sz="4400" dirty="0"/>
          </a:p>
          <a:p>
            <a:pPr>
              <a:buFont typeface="Wingdings" panose="05000000000000000000" pitchFamily="2" charset="2"/>
              <a:buChar char="§"/>
            </a:pPr>
            <a:endParaRPr lang="en-US" sz="4400" dirty="0"/>
          </a:p>
          <a:p>
            <a:endParaRPr lang="en-US" sz="3200" dirty="0"/>
          </a:p>
        </p:txBody>
      </p:sp>
    </p:spTree>
    <p:extLst>
      <p:ext uri="{BB962C8B-B14F-4D97-AF65-F5344CB8AC3E}">
        <p14:creationId xmlns:p14="http://schemas.microsoft.com/office/powerpoint/2010/main" val="444221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6022" y="170488"/>
            <a:ext cx="10964092" cy="1450757"/>
          </a:xfrm>
        </p:spPr>
        <p:txBody>
          <a:bodyPr/>
          <a:lstStyle/>
          <a:p>
            <a:r>
              <a:rPr lang="en-US" dirty="0"/>
              <a:t>EMA and Emissions Calculations - Questions</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400" dirty="0"/>
              <a:t>How were the population of engines in each of the categories considered?</a:t>
            </a:r>
          </a:p>
          <a:p>
            <a:pPr>
              <a:buFont typeface="Wingdings" panose="05000000000000000000" pitchFamily="2" charset="2"/>
              <a:buChar char="§"/>
            </a:pPr>
            <a:r>
              <a:rPr lang="en-US" sz="4400" dirty="0"/>
              <a:t>If using diesel, how much more funding becomes available from the Direct Emissions Reduction Act (DERA)?  </a:t>
            </a:r>
          </a:p>
          <a:p>
            <a:endParaRPr lang="en-US" sz="3200" dirty="0"/>
          </a:p>
        </p:txBody>
      </p:sp>
    </p:spTree>
    <p:extLst>
      <p:ext uri="{BB962C8B-B14F-4D97-AF65-F5344CB8AC3E}">
        <p14:creationId xmlns:p14="http://schemas.microsoft.com/office/powerpoint/2010/main" val="3070336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6022" y="170488"/>
            <a:ext cx="10964092" cy="1450757"/>
          </a:xfrm>
        </p:spPr>
        <p:txBody>
          <a:bodyPr/>
          <a:lstStyle/>
          <a:p>
            <a:r>
              <a:rPr lang="en-US" dirty="0"/>
              <a:t>EMA and Emissions Calculations - Questions</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3600" dirty="0"/>
              <a:t>How were the “Engine Type Potential Emissions Reductions” quantified in order to give such high priority to Locomotives?  </a:t>
            </a:r>
          </a:p>
          <a:p>
            <a:pPr lvl="2">
              <a:buFont typeface="Wingdings" panose="05000000000000000000" pitchFamily="2" charset="2"/>
              <a:buChar char="§"/>
            </a:pPr>
            <a:r>
              <a:rPr lang="en-US" sz="3000" dirty="0"/>
              <a:t>Do this on a total NOx reduction potential basis and not </a:t>
            </a:r>
            <a:r>
              <a:rPr lang="en-US" sz="3000" i="1" dirty="0"/>
              <a:t>only</a:t>
            </a:r>
            <a:r>
              <a:rPr lang="en-US" sz="3000" dirty="0"/>
              <a:t> on an engine size basis?</a:t>
            </a:r>
          </a:p>
          <a:p>
            <a:pPr>
              <a:buFont typeface="Wingdings" panose="05000000000000000000" pitchFamily="2" charset="2"/>
              <a:buChar char="§"/>
            </a:pPr>
            <a:r>
              <a:rPr lang="en-US" sz="3600" dirty="0"/>
              <a:t>What assumptions went into the off-road emissions per dollar factor used?  </a:t>
            </a:r>
          </a:p>
          <a:p>
            <a:endParaRPr lang="en-US" sz="3200" dirty="0"/>
          </a:p>
        </p:txBody>
      </p:sp>
    </p:spTree>
    <p:extLst>
      <p:ext uri="{BB962C8B-B14F-4D97-AF65-F5344CB8AC3E}">
        <p14:creationId xmlns:p14="http://schemas.microsoft.com/office/powerpoint/2010/main" val="4021628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6022" y="170488"/>
            <a:ext cx="10964092" cy="1450757"/>
          </a:xfrm>
        </p:spPr>
        <p:txBody>
          <a:bodyPr/>
          <a:lstStyle/>
          <a:p>
            <a:r>
              <a:rPr lang="en-US" dirty="0"/>
              <a:t>EMA and Emissions Calculations - Questions</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000" dirty="0"/>
              <a:t>How has IEPA considered the well-to-wheel/cradle-to-grave emissions of NOx in EMAs? </a:t>
            </a:r>
          </a:p>
          <a:p>
            <a:r>
              <a:rPr lang="en-US" sz="3200" dirty="0"/>
              <a:t>Example - power plant NOx emissions in an all-electric school buses?</a:t>
            </a:r>
          </a:p>
          <a:p>
            <a:endParaRPr lang="en-US" sz="3200" dirty="0"/>
          </a:p>
        </p:txBody>
      </p:sp>
    </p:spTree>
    <p:extLst>
      <p:ext uri="{BB962C8B-B14F-4D97-AF65-F5344CB8AC3E}">
        <p14:creationId xmlns:p14="http://schemas.microsoft.com/office/powerpoint/2010/main" val="2358604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6022" y="170488"/>
            <a:ext cx="10964092" cy="1450757"/>
          </a:xfrm>
        </p:spPr>
        <p:txBody>
          <a:bodyPr/>
          <a:lstStyle/>
          <a:p>
            <a:r>
              <a:rPr lang="en-US" dirty="0"/>
              <a:t>EMA and Emissions Calculations - Questions</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000" dirty="0"/>
              <a:t>Will priority be given to switch to cleaner alternative fuels vs. replacing diesel with more diesel?</a:t>
            </a:r>
          </a:p>
          <a:p>
            <a:pPr>
              <a:buFont typeface="Wingdings" panose="05000000000000000000" pitchFamily="2" charset="2"/>
              <a:buChar char="§"/>
            </a:pPr>
            <a:r>
              <a:rPr lang="en-US" sz="4000" dirty="0"/>
              <a:t>How have the other criteria pollutants and green house gases been considered?  </a:t>
            </a:r>
          </a:p>
          <a:p>
            <a:r>
              <a:rPr lang="en-US" sz="2800" dirty="0"/>
              <a:t>Example - locomotives, the NOx may be reduced, but other applied uses (natural gas, electrification) may have comparable NOx reductions and have significant reductions in other criteria pollutants and, in particular, GHGs (CO</a:t>
            </a:r>
            <a:r>
              <a:rPr lang="en-US" sz="2800" baseline="-25000" dirty="0"/>
              <a:t>2</a:t>
            </a:r>
            <a:r>
              <a:rPr lang="en-US" sz="2800" dirty="0"/>
              <a:t>)</a:t>
            </a:r>
          </a:p>
          <a:p>
            <a:endParaRPr lang="en-US" sz="3200" dirty="0"/>
          </a:p>
        </p:txBody>
      </p:sp>
    </p:spTree>
    <p:extLst>
      <p:ext uri="{BB962C8B-B14F-4D97-AF65-F5344CB8AC3E}">
        <p14:creationId xmlns:p14="http://schemas.microsoft.com/office/powerpoint/2010/main" val="751115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6022" y="170488"/>
            <a:ext cx="10964092" cy="1450757"/>
          </a:xfrm>
        </p:spPr>
        <p:txBody>
          <a:bodyPr/>
          <a:lstStyle/>
          <a:p>
            <a:r>
              <a:rPr lang="en-US" dirty="0"/>
              <a:t>EMA and Emissions Calculations - Questions</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000" dirty="0"/>
              <a:t>Why are school buses are singled out for funding, but lowest ranked for emissions reductions?  </a:t>
            </a:r>
          </a:p>
          <a:p>
            <a:pPr>
              <a:buFont typeface="Wingdings" panose="05000000000000000000" pitchFamily="2" charset="2"/>
              <a:buChar char="§"/>
            </a:pPr>
            <a:r>
              <a:rPr lang="en-US" sz="4000" dirty="0"/>
              <a:t>Wouldn’t additional on-road class 4-8 trucks and buses be a better choice?  </a:t>
            </a:r>
          </a:p>
          <a:p>
            <a:endParaRPr lang="en-US" sz="3200" dirty="0"/>
          </a:p>
        </p:txBody>
      </p:sp>
    </p:spTree>
    <p:extLst>
      <p:ext uri="{BB962C8B-B14F-4D97-AF65-F5344CB8AC3E}">
        <p14:creationId xmlns:p14="http://schemas.microsoft.com/office/powerpoint/2010/main" val="3912709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6022" y="170488"/>
            <a:ext cx="10964092" cy="1450757"/>
          </a:xfrm>
        </p:spPr>
        <p:txBody>
          <a:bodyPr/>
          <a:lstStyle/>
          <a:p>
            <a:r>
              <a:rPr lang="en-US" dirty="0"/>
              <a:t>EMA and Emissions Calculations - Questions</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000" dirty="0"/>
              <a:t>Why is 10% allocated for electric bus fleets? </a:t>
            </a:r>
          </a:p>
          <a:p>
            <a:pPr>
              <a:buFont typeface="Wingdings" panose="05000000000000000000" pitchFamily="2" charset="2"/>
              <a:buChar char="§"/>
            </a:pPr>
            <a:r>
              <a:rPr lang="en-US" sz="4000" dirty="0"/>
              <a:t>Why not let bus fleet managers decide how to reduce NOx?  </a:t>
            </a:r>
          </a:p>
          <a:p>
            <a:r>
              <a:rPr lang="en-US" sz="2800" dirty="0"/>
              <a:t>Example - the cost of electric buses is much higher than conversion to propane or natural gas.   A higher number of alternative fuel fleet buses could be put on the road for the same allocated funding and perhaps with less NOx. </a:t>
            </a:r>
          </a:p>
          <a:p>
            <a:endParaRPr lang="en-US" sz="3200" dirty="0"/>
          </a:p>
        </p:txBody>
      </p:sp>
    </p:spTree>
    <p:extLst>
      <p:ext uri="{BB962C8B-B14F-4D97-AF65-F5344CB8AC3E}">
        <p14:creationId xmlns:p14="http://schemas.microsoft.com/office/powerpoint/2010/main" val="4174569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6022" y="170488"/>
            <a:ext cx="10964092" cy="1450757"/>
          </a:xfrm>
        </p:spPr>
        <p:txBody>
          <a:bodyPr/>
          <a:lstStyle/>
          <a:p>
            <a:r>
              <a:rPr lang="en-US" dirty="0"/>
              <a:t>EMA and Emissions Calculations - Questions</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400" dirty="0"/>
              <a:t>What about Biodiesel and Ethanol?</a:t>
            </a:r>
          </a:p>
          <a:p>
            <a:pPr>
              <a:buFont typeface="Wingdings" panose="05000000000000000000" pitchFamily="2" charset="2"/>
              <a:buChar char="§"/>
            </a:pPr>
            <a:r>
              <a:rPr lang="en-US" sz="4400" dirty="0"/>
              <a:t>How will the IL BMP adapt for innovation, and changes technology and state policies? </a:t>
            </a:r>
          </a:p>
          <a:p>
            <a:endParaRPr lang="en-US" sz="3200" dirty="0"/>
          </a:p>
        </p:txBody>
      </p:sp>
    </p:spTree>
    <p:extLst>
      <p:ext uri="{BB962C8B-B14F-4D97-AF65-F5344CB8AC3E}">
        <p14:creationId xmlns:p14="http://schemas.microsoft.com/office/powerpoint/2010/main" val="127573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7029" y="243060"/>
            <a:ext cx="11654971" cy="1450757"/>
          </a:xfrm>
        </p:spPr>
        <p:txBody>
          <a:bodyPr/>
          <a:lstStyle/>
          <a:p>
            <a:r>
              <a:rPr lang="en-US" dirty="0"/>
              <a:t>Other EMA and Emissions Calculations Questions?</a:t>
            </a:r>
          </a:p>
        </p:txBody>
      </p:sp>
      <p:sp>
        <p:nvSpPr>
          <p:cNvPr id="4" name="Content Placeholder 3"/>
          <p:cNvSpPr>
            <a:spLocks noGrp="1"/>
          </p:cNvSpPr>
          <p:nvPr>
            <p:ph idx="1"/>
          </p:nvPr>
        </p:nvSpPr>
        <p:spPr/>
        <p:txBody>
          <a:bodyPr/>
          <a:lstStyle/>
          <a:p>
            <a:r>
              <a:rPr lang="en-US" dirty="0"/>
              <a:t>    </a:t>
            </a:r>
          </a:p>
        </p:txBody>
      </p:sp>
    </p:spTree>
    <p:extLst>
      <p:ext uri="{BB962C8B-B14F-4D97-AF65-F5344CB8AC3E}">
        <p14:creationId xmlns:p14="http://schemas.microsoft.com/office/powerpoint/2010/main" val="1104027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2765" y="126945"/>
            <a:ext cx="10586720" cy="1450757"/>
          </a:xfrm>
        </p:spPr>
        <p:txBody>
          <a:bodyPr/>
          <a:lstStyle/>
          <a:p>
            <a:r>
              <a:rPr lang="en-US" dirty="0"/>
              <a:t>Public Policy- Preface</a:t>
            </a:r>
          </a:p>
        </p:txBody>
      </p:sp>
      <p:sp>
        <p:nvSpPr>
          <p:cNvPr id="3" name="Content Placeholder 2"/>
          <p:cNvSpPr>
            <a:spLocks noGrp="1"/>
          </p:cNvSpPr>
          <p:nvPr>
            <p:ph idx="1"/>
          </p:nvPr>
        </p:nvSpPr>
        <p:spPr>
          <a:xfrm>
            <a:off x="624114" y="1845734"/>
            <a:ext cx="11176000" cy="4023360"/>
          </a:xfrm>
        </p:spPr>
        <p:txBody>
          <a:bodyPr>
            <a:noAutofit/>
          </a:bodyPr>
          <a:lstStyle/>
          <a:p>
            <a:r>
              <a:rPr lang="en-US" sz="3200" dirty="0"/>
              <a:t>“Non-road" (ostensibly a railroad/locomotive focus) have a stated substantial allocation (65%) in the IL BMP.  This is in contrast to 20% for on road and 10% for electric buses.   The rationale behind these splits is unclear and requires greater transparency, when considering the needs of municipalities, especially environmental justice (EJ) communities and other Illinois’ shareholders.  The use of the funds for public benefit should follow a clearly stated and justified charter in order to gain the best outcomes.</a:t>
            </a:r>
          </a:p>
          <a:p>
            <a:endParaRPr lang="en-US" sz="3200" dirty="0"/>
          </a:p>
        </p:txBody>
      </p:sp>
    </p:spTree>
    <p:extLst>
      <p:ext uri="{BB962C8B-B14F-4D97-AF65-F5344CB8AC3E}">
        <p14:creationId xmlns:p14="http://schemas.microsoft.com/office/powerpoint/2010/main" val="186958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83771" y="638629"/>
            <a:ext cx="11408229" cy="5230359"/>
          </a:xfrm>
        </p:spPr>
        <p:txBody>
          <a:bodyPr>
            <a:normAutofit lnSpcReduction="10000"/>
          </a:bodyPr>
          <a:lstStyle/>
          <a:p>
            <a:pPr marL="514350" indent="-514350">
              <a:buFont typeface="+mj-lt"/>
              <a:buAutoNum type="alphaUcPeriod"/>
            </a:pPr>
            <a:r>
              <a:rPr lang="en-US" sz="3600" b="1" dirty="0"/>
              <a:t>Guided Questions in 3 categories </a:t>
            </a:r>
          </a:p>
          <a:p>
            <a:pPr marL="749808" lvl="1" indent="-457200">
              <a:buFont typeface="+mj-lt"/>
              <a:buAutoNum type="arabicPeriod"/>
            </a:pPr>
            <a:r>
              <a:rPr lang="en-US" sz="3600" b="1" dirty="0"/>
              <a:t>Process Questions</a:t>
            </a:r>
          </a:p>
          <a:p>
            <a:pPr lvl="2"/>
            <a:r>
              <a:rPr lang="en-US" sz="2000" i="1" dirty="0"/>
              <a:t>Edith Makra, Metropolitan Mayors Caucus</a:t>
            </a:r>
          </a:p>
          <a:p>
            <a:pPr marL="806958" lvl="1" indent="-514350">
              <a:buFont typeface="+mj-lt"/>
              <a:buAutoNum type="arabicPeriod"/>
            </a:pPr>
            <a:r>
              <a:rPr lang="en-US" sz="3600" b="1" dirty="0"/>
              <a:t>Eligible Mitigation Actions and Emissions Calculation Questions</a:t>
            </a:r>
          </a:p>
          <a:p>
            <a:pPr lvl="2"/>
            <a:r>
              <a:rPr lang="en-US" sz="2000" i="1" dirty="0"/>
              <a:t>Tony Lindsay, Chicago Area Clean Cities Coalition and Gas Technology Institute</a:t>
            </a:r>
          </a:p>
          <a:p>
            <a:pPr marL="806958" lvl="1" indent="-514350">
              <a:buFont typeface="+mj-lt"/>
              <a:buAutoNum type="arabicPeriod"/>
            </a:pPr>
            <a:r>
              <a:rPr lang="en-US" sz="3600" b="1" dirty="0"/>
              <a:t>Public Policy Questions</a:t>
            </a:r>
          </a:p>
          <a:p>
            <a:pPr lvl="2"/>
            <a:r>
              <a:rPr lang="en-US" sz="2000" i="1" dirty="0"/>
              <a:t>Tim Milburn, Metropolitan Mayors Caucus and Green Ways 2Go</a:t>
            </a:r>
          </a:p>
          <a:p>
            <a:pPr lvl="1">
              <a:buFont typeface="Wingdings" panose="05000000000000000000" pitchFamily="2" charset="2"/>
              <a:buChar char="Ø"/>
            </a:pPr>
            <a:r>
              <a:rPr lang="en-US" sz="3600" b="1" dirty="0"/>
              <a:t>Audience Questions follow each category</a:t>
            </a:r>
          </a:p>
          <a:p>
            <a:pPr marL="0" indent="0">
              <a:buNone/>
            </a:pPr>
            <a:endParaRPr lang="en-US" sz="2800" b="1" dirty="0"/>
          </a:p>
          <a:p>
            <a:pPr marL="514350" indent="-514350">
              <a:buFont typeface="+mj-lt"/>
              <a:buAutoNum type="alphaUcPeriod" startAt="2"/>
            </a:pPr>
            <a:r>
              <a:rPr lang="en-US" sz="3600" b="1" dirty="0"/>
              <a:t>Open Audience Questions</a:t>
            </a:r>
          </a:p>
          <a:p>
            <a:endParaRPr lang="en-US" dirty="0"/>
          </a:p>
          <a:p>
            <a:endParaRPr lang="en-US" dirty="0"/>
          </a:p>
        </p:txBody>
      </p:sp>
    </p:spTree>
    <p:extLst>
      <p:ext uri="{BB962C8B-B14F-4D97-AF65-F5344CB8AC3E}">
        <p14:creationId xmlns:p14="http://schemas.microsoft.com/office/powerpoint/2010/main" val="2165741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2765" y="126945"/>
            <a:ext cx="10586720" cy="1450757"/>
          </a:xfrm>
        </p:spPr>
        <p:txBody>
          <a:bodyPr/>
          <a:lstStyle/>
          <a:p>
            <a:r>
              <a:rPr lang="en-US" dirty="0"/>
              <a:t>Public Policy- Comment</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000" dirty="0"/>
              <a:t>Rail can and will have access to US DOT/CMAQ and DERA funding.</a:t>
            </a:r>
          </a:p>
          <a:p>
            <a:pPr>
              <a:buFont typeface="Wingdings" panose="05000000000000000000" pitchFamily="2" charset="2"/>
              <a:buChar char="§"/>
            </a:pPr>
            <a:r>
              <a:rPr lang="en-US" sz="4000" dirty="0"/>
              <a:t>Public and private fleets must rely on state existing &amp; proposed grants &amp; incentives. </a:t>
            </a:r>
          </a:p>
          <a:p>
            <a:pPr>
              <a:buFont typeface="Wingdings" panose="05000000000000000000" pitchFamily="2" charset="2"/>
              <a:buChar char="§"/>
            </a:pPr>
            <a:r>
              <a:rPr lang="en-US" sz="4000" dirty="0"/>
              <a:t>Manage DERA and Green Fleets programs more effectively. </a:t>
            </a:r>
          </a:p>
          <a:p>
            <a:endParaRPr lang="en-US" sz="3200" dirty="0"/>
          </a:p>
        </p:txBody>
      </p:sp>
    </p:spTree>
    <p:extLst>
      <p:ext uri="{BB962C8B-B14F-4D97-AF65-F5344CB8AC3E}">
        <p14:creationId xmlns:p14="http://schemas.microsoft.com/office/powerpoint/2010/main" val="2169952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2765" y="126945"/>
            <a:ext cx="10586720" cy="1450757"/>
          </a:xfrm>
        </p:spPr>
        <p:txBody>
          <a:bodyPr/>
          <a:lstStyle/>
          <a:p>
            <a:r>
              <a:rPr lang="en-US" dirty="0"/>
              <a:t>Public Fleet Demonstration Value &amp; Immediate Benefits</a:t>
            </a:r>
          </a:p>
        </p:txBody>
      </p:sp>
      <p:sp>
        <p:nvSpPr>
          <p:cNvPr id="3" name="Content Placeholder 2"/>
          <p:cNvSpPr>
            <a:spLocks noGrp="1"/>
          </p:cNvSpPr>
          <p:nvPr>
            <p:ph idx="1"/>
          </p:nvPr>
        </p:nvSpPr>
        <p:spPr>
          <a:xfrm>
            <a:off x="624114" y="1845734"/>
            <a:ext cx="11176000" cy="4023360"/>
          </a:xfrm>
        </p:spPr>
        <p:txBody>
          <a:bodyPr>
            <a:noAutofit/>
          </a:bodyPr>
          <a:lstStyle/>
          <a:p>
            <a:r>
              <a:rPr lang="en-US" sz="3200" dirty="0"/>
              <a:t>Investing in greener public fleets demonstrates sustainability and new technology. It can help gain broad public acceptance. </a:t>
            </a:r>
          </a:p>
          <a:p>
            <a:r>
              <a:rPr lang="en-US" sz="3200" dirty="0"/>
              <a:t>Benefits are more apparent to the public and extend beyond immediate NOx reduction.</a:t>
            </a:r>
          </a:p>
          <a:p>
            <a:pPr>
              <a:buFont typeface="Wingdings" panose="05000000000000000000" pitchFamily="2" charset="2"/>
              <a:buChar char="§"/>
            </a:pPr>
            <a:r>
              <a:rPr lang="en-US" sz="3200" dirty="0"/>
              <a:t>Rail investments miss this opportunity.   </a:t>
            </a:r>
          </a:p>
          <a:p>
            <a:pPr>
              <a:buFont typeface="Wingdings" panose="05000000000000000000" pitchFamily="2" charset="2"/>
              <a:buChar char="§"/>
            </a:pPr>
            <a:r>
              <a:rPr lang="en-US" sz="3200" dirty="0"/>
              <a:t>Has this been considered? </a:t>
            </a:r>
          </a:p>
          <a:p>
            <a:pPr>
              <a:buFont typeface="Wingdings" panose="05000000000000000000" pitchFamily="2" charset="2"/>
              <a:buChar char="§"/>
            </a:pPr>
            <a:r>
              <a:rPr lang="en-US" sz="3200" dirty="0"/>
              <a:t>What about an explicit public sector carve-out?</a:t>
            </a:r>
          </a:p>
          <a:p>
            <a:endParaRPr lang="en-US" sz="3200" dirty="0"/>
          </a:p>
        </p:txBody>
      </p:sp>
    </p:spTree>
    <p:extLst>
      <p:ext uri="{BB962C8B-B14F-4D97-AF65-F5344CB8AC3E}">
        <p14:creationId xmlns:p14="http://schemas.microsoft.com/office/powerpoint/2010/main" val="1783982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2765" y="126945"/>
            <a:ext cx="10586720" cy="1450757"/>
          </a:xfrm>
        </p:spPr>
        <p:txBody>
          <a:bodyPr/>
          <a:lstStyle/>
          <a:p>
            <a:r>
              <a:rPr lang="en-US" dirty="0"/>
              <a:t>Public Policy- EV charging infrastructure</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000" dirty="0"/>
              <a:t>Appendix D, EMA 9 calls out up to 15% for EV charging infrastructure.</a:t>
            </a:r>
          </a:p>
          <a:p>
            <a:pPr>
              <a:buFont typeface="Wingdings" panose="05000000000000000000" pitchFamily="2" charset="2"/>
              <a:buChar char="§"/>
            </a:pPr>
            <a:r>
              <a:rPr lang="en-US" sz="4000" dirty="0"/>
              <a:t>This is not clear in the IL EPA BMP.  </a:t>
            </a:r>
          </a:p>
          <a:p>
            <a:pPr>
              <a:buFont typeface="Wingdings" panose="05000000000000000000" pitchFamily="2" charset="2"/>
              <a:buChar char="§"/>
            </a:pPr>
            <a:r>
              <a:rPr lang="en-US" sz="4000" dirty="0"/>
              <a:t>Will there be specific definitions for EV charging infrastructure in the final BMP?  </a:t>
            </a:r>
          </a:p>
          <a:p>
            <a:endParaRPr lang="en-US" sz="3200" dirty="0"/>
          </a:p>
        </p:txBody>
      </p:sp>
    </p:spTree>
    <p:extLst>
      <p:ext uri="{BB962C8B-B14F-4D97-AF65-F5344CB8AC3E}">
        <p14:creationId xmlns:p14="http://schemas.microsoft.com/office/powerpoint/2010/main" val="3864140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2765" y="126945"/>
            <a:ext cx="10586720" cy="1450757"/>
          </a:xfrm>
        </p:spPr>
        <p:txBody>
          <a:bodyPr>
            <a:normAutofit/>
          </a:bodyPr>
          <a:lstStyle/>
          <a:p>
            <a:r>
              <a:rPr lang="en-US" dirty="0"/>
              <a:t>Public fleets Class 1-3 trucks  </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000" dirty="0"/>
              <a:t>Smaller vehicles are not now eligible in IL BMP or the Consent Decree (App D). </a:t>
            </a:r>
          </a:p>
          <a:p>
            <a:pPr>
              <a:buFont typeface="Wingdings" panose="05000000000000000000" pitchFamily="2" charset="2"/>
              <a:buChar char="§"/>
            </a:pPr>
            <a:r>
              <a:rPr lang="en-US" sz="4000" dirty="0"/>
              <a:t>IEPA has discretion over the allocations and may have the authority to include the smaller vehicles.</a:t>
            </a:r>
          </a:p>
          <a:p>
            <a:pPr>
              <a:buFont typeface="Wingdings" panose="05000000000000000000" pitchFamily="2" charset="2"/>
              <a:buChar char="§"/>
            </a:pPr>
            <a:r>
              <a:rPr lang="en-US" sz="4000" dirty="0"/>
              <a:t>Can this be considered?</a:t>
            </a:r>
          </a:p>
          <a:p>
            <a:r>
              <a:rPr lang="en-US" sz="2800" dirty="0"/>
              <a:t>Example - encourage alternate fuel use in Class 4-6 vehicles, to stimulate increased fueling infrastructure investments that would benefit Class 1 through 8 vehicles.   </a:t>
            </a:r>
          </a:p>
          <a:p>
            <a:endParaRPr lang="en-US" sz="3200" dirty="0"/>
          </a:p>
        </p:txBody>
      </p:sp>
    </p:spTree>
    <p:extLst>
      <p:ext uri="{BB962C8B-B14F-4D97-AF65-F5344CB8AC3E}">
        <p14:creationId xmlns:p14="http://schemas.microsoft.com/office/powerpoint/2010/main" val="3208858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4114" y="126945"/>
            <a:ext cx="11045371" cy="1450757"/>
          </a:xfrm>
        </p:spPr>
        <p:txBody>
          <a:bodyPr/>
          <a:lstStyle/>
          <a:p>
            <a:r>
              <a:rPr lang="en-US" dirty="0"/>
              <a:t>Municipal fleets &amp; Environmental Justice (EJ)</a:t>
            </a:r>
          </a:p>
        </p:txBody>
      </p:sp>
      <p:sp>
        <p:nvSpPr>
          <p:cNvPr id="3" name="Content Placeholder 2"/>
          <p:cNvSpPr>
            <a:spLocks noGrp="1"/>
          </p:cNvSpPr>
          <p:nvPr>
            <p:ph idx="1"/>
          </p:nvPr>
        </p:nvSpPr>
        <p:spPr>
          <a:xfrm>
            <a:off x="624114" y="1845734"/>
            <a:ext cx="11176000" cy="4023360"/>
          </a:xfrm>
        </p:spPr>
        <p:txBody>
          <a:bodyPr>
            <a:noAutofit/>
          </a:bodyPr>
          <a:lstStyle/>
          <a:p>
            <a:pPr>
              <a:buFont typeface="Wingdings" panose="05000000000000000000" pitchFamily="2" charset="2"/>
              <a:buChar char="§"/>
            </a:pPr>
            <a:r>
              <a:rPr lang="en-US" sz="4000" dirty="0"/>
              <a:t>Municipal fleets are used within community borders</a:t>
            </a:r>
          </a:p>
          <a:p>
            <a:pPr>
              <a:buFont typeface="Wingdings" panose="05000000000000000000" pitchFamily="2" charset="2"/>
              <a:buChar char="§"/>
            </a:pPr>
            <a:r>
              <a:rPr lang="en-US" sz="4000" dirty="0"/>
              <a:t>Emissions directly impact targeted EJ populations.  Clearly address IEPA’s objectives</a:t>
            </a:r>
          </a:p>
          <a:p>
            <a:pPr>
              <a:buFont typeface="Wingdings" panose="05000000000000000000" pitchFamily="2" charset="2"/>
              <a:buChar char="§"/>
            </a:pPr>
            <a:r>
              <a:rPr lang="en-US" sz="4000" dirty="0"/>
              <a:t> Can aging public fleets in EJ communities be prioritized? What about a carve-out?</a:t>
            </a:r>
          </a:p>
          <a:p>
            <a:endParaRPr lang="en-US" sz="3200" dirty="0"/>
          </a:p>
        </p:txBody>
      </p:sp>
    </p:spTree>
    <p:extLst>
      <p:ext uri="{BB962C8B-B14F-4D97-AF65-F5344CB8AC3E}">
        <p14:creationId xmlns:p14="http://schemas.microsoft.com/office/powerpoint/2010/main" val="2571437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2765" y="126945"/>
            <a:ext cx="10586720" cy="1450757"/>
          </a:xfrm>
        </p:spPr>
        <p:txBody>
          <a:bodyPr/>
          <a:lstStyle/>
          <a:p>
            <a:r>
              <a:rPr lang="en-US" dirty="0"/>
              <a:t>Other Public Policy Questions?</a:t>
            </a:r>
          </a:p>
        </p:txBody>
      </p:sp>
      <p:sp>
        <p:nvSpPr>
          <p:cNvPr id="3" name="Content Placeholder 2"/>
          <p:cNvSpPr>
            <a:spLocks noGrp="1"/>
          </p:cNvSpPr>
          <p:nvPr>
            <p:ph idx="1"/>
          </p:nvPr>
        </p:nvSpPr>
        <p:spPr>
          <a:xfrm>
            <a:off x="624114" y="1845734"/>
            <a:ext cx="11176000" cy="4023360"/>
          </a:xfrm>
        </p:spPr>
        <p:txBody>
          <a:bodyPr>
            <a:noAutofit/>
          </a:bodyPr>
          <a:lstStyle/>
          <a:p>
            <a:r>
              <a:rPr lang="en-US" sz="3200" dirty="0"/>
              <a:t> </a:t>
            </a:r>
          </a:p>
        </p:txBody>
      </p:sp>
    </p:spTree>
    <p:extLst>
      <p:ext uri="{BB962C8B-B14F-4D97-AF65-F5344CB8AC3E}">
        <p14:creationId xmlns:p14="http://schemas.microsoft.com/office/powerpoint/2010/main" val="938335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Open Questions on IL BMP</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dirty="0"/>
              <a:t>Please use a microphone</a:t>
            </a:r>
          </a:p>
          <a:p>
            <a:pPr>
              <a:buFont typeface="Wingdings" panose="05000000000000000000" pitchFamily="2" charset="2"/>
              <a:buChar char="§"/>
            </a:pPr>
            <a:r>
              <a:rPr lang="en-US" sz="4000" dirty="0"/>
              <a:t>State your name and agency</a:t>
            </a:r>
          </a:p>
          <a:p>
            <a:pPr>
              <a:buFont typeface="Wingdings" panose="05000000000000000000" pitchFamily="2" charset="2"/>
              <a:buChar char="§"/>
            </a:pPr>
            <a:r>
              <a:rPr lang="en-US" sz="4000" dirty="0"/>
              <a:t>Ask your question</a:t>
            </a:r>
          </a:p>
        </p:txBody>
      </p:sp>
    </p:spTree>
    <p:extLst>
      <p:ext uri="{BB962C8B-B14F-4D97-AF65-F5344CB8AC3E}">
        <p14:creationId xmlns:p14="http://schemas.microsoft.com/office/powerpoint/2010/main" val="138841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your participation</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dirty="0"/>
              <a:t>Please provide written comments by April 13</a:t>
            </a:r>
          </a:p>
          <a:p>
            <a:pPr>
              <a:buFont typeface="Wingdings" panose="05000000000000000000" pitchFamily="2" charset="2"/>
              <a:buChar char="§"/>
            </a:pPr>
            <a:r>
              <a:rPr lang="en-US" sz="4000" dirty="0"/>
              <a:t>Take the online survey</a:t>
            </a:r>
          </a:p>
          <a:p>
            <a:pPr marL="0" indent="0">
              <a:buNone/>
            </a:pPr>
            <a:r>
              <a:rPr lang="en-US" sz="4000" dirty="0">
                <a:hlinkClick r:id="rId2"/>
              </a:rPr>
              <a:t>http://www.epa.illinois.gov/topics/air-quality/vw-settlement/index</a:t>
            </a:r>
            <a:r>
              <a:rPr lang="en-US" sz="4000" dirty="0"/>
              <a:t>   </a:t>
            </a:r>
          </a:p>
        </p:txBody>
      </p:sp>
    </p:spTree>
    <p:extLst>
      <p:ext uri="{BB962C8B-B14F-4D97-AF65-F5344CB8AC3E}">
        <p14:creationId xmlns:p14="http://schemas.microsoft.com/office/powerpoint/2010/main" val="4199296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to our partners </a:t>
            </a:r>
          </a:p>
        </p:txBody>
      </p:sp>
      <p:sp>
        <p:nvSpPr>
          <p:cNvPr id="3" name="Content Placeholder 2"/>
          <p:cNvSpPr>
            <a:spLocks noGrp="1"/>
          </p:cNvSpPr>
          <p:nvPr>
            <p:ph idx="1"/>
          </p:nvPr>
        </p:nvSpPr>
        <p:spPr>
          <a:xfrm>
            <a:off x="1097280" y="1845733"/>
            <a:ext cx="10485120" cy="4690533"/>
          </a:xfrm>
        </p:spPr>
        <p:txBody>
          <a:bodyPr>
            <a:normAutofit fontScale="92500" lnSpcReduction="10000"/>
          </a:bodyPr>
          <a:lstStyle/>
          <a:p>
            <a:pPr marL="0" indent="0">
              <a:buNone/>
            </a:pPr>
            <a:r>
              <a:rPr lang="en-US" sz="3900" dirty="0"/>
              <a:t>Argonne Nation Laboratory</a:t>
            </a:r>
          </a:p>
          <a:p>
            <a:pPr marL="0" indent="0">
              <a:buNone/>
            </a:pPr>
            <a:r>
              <a:rPr lang="en-US" sz="3900" dirty="0"/>
              <a:t>Illinois EPA Bureau of Air</a:t>
            </a:r>
          </a:p>
          <a:p>
            <a:pPr marL="0" indent="0">
              <a:buNone/>
            </a:pPr>
            <a:r>
              <a:rPr lang="en-US" sz="3900" dirty="0"/>
              <a:t>Chicago Area Clean Cities Coalition</a:t>
            </a:r>
          </a:p>
          <a:p>
            <a:pPr marL="0" indent="0">
              <a:buNone/>
            </a:pPr>
            <a:r>
              <a:rPr lang="en-US" sz="3900" dirty="0"/>
              <a:t>Municipal Fleet Managers Association</a:t>
            </a:r>
          </a:p>
          <a:p>
            <a:pPr marL="0" indent="0">
              <a:buNone/>
            </a:pPr>
            <a:r>
              <a:rPr lang="en-US" sz="3900" dirty="0"/>
              <a:t>Member Councils of Governments, especially –</a:t>
            </a:r>
          </a:p>
          <a:p>
            <a:pPr marL="292608" lvl="1" indent="0">
              <a:buNone/>
            </a:pPr>
            <a:r>
              <a:rPr lang="en-US" sz="2600" dirty="0"/>
              <a:t>Northwest Municipal Conference</a:t>
            </a:r>
          </a:p>
          <a:p>
            <a:pPr marL="292608" lvl="1" indent="0">
              <a:buNone/>
            </a:pPr>
            <a:r>
              <a:rPr lang="en-US" sz="2600" dirty="0"/>
              <a:t>DuPage Mayors and Managers Conference </a:t>
            </a:r>
          </a:p>
          <a:p>
            <a:pPr marL="292608" lvl="1" indent="0">
              <a:buNone/>
            </a:pPr>
            <a:r>
              <a:rPr lang="en-US" sz="2600" dirty="0"/>
              <a:t>Metro West Council of Governments</a:t>
            </a:r>
          </a:p>
          <a:p>
            <a:pPr marL="292608" lvl="1" indent="0">
              <a:buNone/>
            </a:pPr>
            <a:r>
              <a:rPr lang="en-US" sz="2600" dirty="0"/>
              <a:t>Lake County Municipal League</a:t>
            </a:r>
          </a:p>
          <a:p>
            <a:pPr marL="0" indent="0">
              <a:buNone/>
            </a:pPr>
            <a:endParaRPr lang="en-US" sz="3200" dirty="0"/>
          </a:p>
          <a:p>
            <a:pPr marL="0" indent="0">
              <a:buNone/>
            </a:pPr>
            <a:endParaRPr lang="en-US" dirty="0"/>
          </a:p>
        </p:txBody>
      </p:sp>
      <p:pic>
        <p:nvPicPr>
          <p:cNvPr id="4" name="Picture 3"/>
          <p:cNvPicPr>
            <a:picLocks noChangeAspect="1"/>
          </p:cNvPicPr>
          <p:nvPr/>
        </p:nvPicPr>
        <p:blipFill>
          <a:blip r:embed="rId2"/>
          <a:stretch>
            <a:fillRect/>
          </a:stretch>
        </p:blipFill>
        <p:spPr>
          <a:xfrm>
            <a:off x="8496681" y="1308857"/>
            <a:ext cx="2920237" cy="2072820"/>
          </a:xfrm>
          <a:prstGeom prst="rect">
            <a:avLst/>
          </a:prstGeom>
        </p:spPr>
      </p:pic>
    </p:spTree>
    <p:extLst>
      <p:ext uri="{BB962C8B-B14F-4D97-AF65-F5344CB8AC3E}">
        <p14:creationId xmlns:p14="http://schemas.microsoft.com/office/powerpoint/2010/main" val="3060087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to host</a:t>
            </a:r>
          </a:p>
        </p:txBody>
      </p:sp>
      <p:sp>
        <p:nvSpPr>
          <p:cNvPr id="3" name="Content Placeholder 2"/>
          <p:cNvSpPr>
            <a:spLocks noGrp="1"/>
          </p:cNvSpPr>
          <p:nvPr>
            <p:ph idx="1"/>
          </p:nvPr>
        </p:nvSpPr>
        <p:spPr/>
        <p:txBody>
          <a:bodyPr>
            <a:normAutofit/>
          </a:bodyPr>
          <a:lstStyle/>
          <a:p>
            <a:r>
              <a:rPr lang="en-US" sz="4000" dirty="0"/>
              <a:t>Moraine Valley Community College</a:t>
            </a:r>
          </a:p>
        </p:txBody>
      </p:sp>
      <p:pic>
        <p:nvPicPr>
          <p:cNvPr id="4" name="Picture 3"/>
          <p:cNvPicPr>
            <a:picLocks noChangeAspect="1"/>
          </p:cNvPicPr>
          <p:nvPr/>
        </p:nvPicPr>
        <p:blipFill>
          <a:blip r:embed="rId2"/>
          <a:stretch>
            <a:fillRect/>
          </a:stretch>
        </p:blipFill>
        <p:spPr>
          <a:xfrm>
            <a:off x="520958" y="4558781"/>
            <a:ext cx="2103947" cy="149276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2391673"/>
            <a:ext cx="6497967" cy="129959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1225" y="4618568"/>
            <a:ext cx="3479800" cy="1358900"/>
          </a:xfrm>
          <a:prstGeom prst="rect">
            <a:avLst/>
          </a:prstGeom>
        </p:spPr>
      </p:pic>
      <p:pic>
        <p:nvPicPr>
          <p:cNvPr id="8" name="Picture 7"/>
          <p:cNvPicPr>
            <a:picLocks noChangeAspect="1"/>
          </p:cNvPicPr>
          <p:nvPr/>
        </p:nvPicPr>
        <p:blipFill>
          <a:blip r:embed="rId5"/>
          <a:stretch>
            <a:fillRect/>
          </a:stretch>
        </p:blipFill>
        <p:spPr>
          <a:xfrm>
            <a:off x="7643635" y="4795423"/>
            <a:ext cx="1255885" cy="1127858"/>
          </a:xfrm>
          <a:prstGeom prst="rect">
            <a:avLst/>
          </a:prstGeom>
        </p:spPr>
      </p:pic>
      <p:sp>
        <p:nvSpPr>
          <p:cNvPr id="10" name="TextBox 9"/>
          <p:cNvSpPr txBox="1"/>
          <p:nvPr/>
        </p:nvSpPr>
        <p:spPr>
          <a:xfrm>
            <a:off x="8899520" y="4862533"/>
            <a:ext cx="3167242" cy="584775"/>
          </a:xfrm>
          <a:prstGeom prst="rect">
            <a:avLst/>
          </a:prstGeom>
          <a:noFill/>
        </p:spPr>
        <p:txBody>
          <a:bodyPr wrap="square" rtlCol="0">
            <a:spAutoFit/>
          </a:bodyPr>
          <a:lstStyle/>
          <a:p>
            <a:r>
              <a:rPr lang="en-US" sz="3200" dirty="0">
                <a:solidFill>
                  <a:schemeClr val="accent1">
                    <a:lumMod val="75000"/>
                  </a:schemeClr>
                </a:solidFill>
              </a:rPr>
              <a:t>Green Ways 2Go</a:t>
            </a:r>
          </a:p>
        </p:txBody>
      </p:sp>
    </p:spTree>
    <p:extLst>
      <p:ext uri="{BB962C8B-B14F-4D97-AF65-F5344CB8AC3E}">
        <p14:creationId xmlns:p14="http://schemas.microsoft.com/office/powerpoint/2010/main" val="209382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 Preface</a:t>
            </a:r>
          </a:p>
        </p:txBody>
      </p:sp>
      <p:sp>
        <p:nvSpPr>
          <p:cNvPr id="3" name="Content Placeholder 2"/>
          <p:cNvSpPr>
            <a:spLocks noGrp="1"/>
          </p:cNvSpPr>
          <p:nvPr>
            <p:ph idx="1"/>
          </p:nvPr>
        </p:nvSpPr>
        <p:spPr/>
        <p:txBody>
          <a:bodyPr>
            <a:noAutofit/>
          </a:bodyPr>
          <a:lstStyle/>
          <a:p>
            <a:r>
              <a:rPr lang="en-US" sz="3600" dirty="0"/>
              <a:t>The public comment period ends, and surveys are due by April 13, 2018, yet the proposed timeline from IEPA indicates their plan is to submit the final BMP to Trustee only 3 weeks later in early May. This seems like a short time frame to integrate feedback.   The allocations of the funds and the process details seem like decisions that should involve a broad range of informed stakeholders. </a:t>
            </a:r>
          </a:p>
        </p:txBody>
      </p:sp>
    </p:spTree>
    <p:extLst>
      <p:ext uri="{BB962C8B-B14F-4D97-AF65-F5344CB8AC3E}">
        <p14:creationId xmlns:p14="http://schemas.microsoft.com/office/powerpoint/2010/main" val="3595916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r>
              <a:rPr lang="en-US" dirty="0"/>
              <a:t>Process – public input</a:t>
            </a:r>
          </a:p>
        </p:txBody>
      </p:sp>
      <p:sp>
        <p:nvSpPr>
          <p:cNvPr id="3" name="Content Placeholder 2"/>
          <p:cNvSpPr>
            <a:spLocks noGrp="1"/>
          </p:cNvSpPr>
          <p:nvPr>
            <p:ph idx="1"/>
          </p:nvPr>
        </p:nvSpPr>
        <p:spPr>
          <a:xfrm>
            <a:off x="1097279" y="1845734"/>
            <a:ext cx="10731863" cy="4023360"/>
          </a:xfrm>
        </p:spPr>
        <p:txBody>
          <a:bodyPr/>
          <a:lstStyle/>
          <a:p>
            <a:pPr lvl="0">
              <a:buFont typeface="Wingdings" panose="05000000000000000000" pitchFamily="2" charset="2"/>
              <a:buChar char="§"/>
            </a:pPr>
            <a:r>
              <a:rPr lang="en-US" sz="4400" dirty="0"/>
              <a:t>How will public input be incorporated?</a:t>
            </a:r>
          </a:p>
          <a:p>
            <a:pPr>
              <a:buFont typeface="Wingdings" panose="05000000000000000000" pitchFamily="2" charset="2"/>
              <a:buChar char="§"/>
            </a:pPr>
            <a:r>
              <a:rPr lang="en-US" sz="4400" dirty="0"/>
              <a:t>Will draft EMA allocations be reconsidered?  </a:t>
            </a:r>
          </a:p>
          <a:p>
            <a:pPr>
              <a:buFont typeface="Wingdings" panose="05000000000000000000" pitchFamily="2" charset="2"/>
              <a:buChar char="§"/>
            </a:pPr>
            <a:r>
              <a:rPr lang="en-US" sz="4400" dirty="0"/>
              <a:t>Will there be more public hearings and subject matter expert inputs? </a:t>
            </a:r>
          </a:p>
          <a:p>
            <a:endParaRPr lang="en-US" dirty="0"/>
          </a:p>
        </p:txBody>
      </p:sp>
    </p:spTree>
    <p:extLst>
      <p:ext uri="{BB962C8B-B14F-4D97-AF65-F5344CB8AC3E}">
        <p14:creationId xmlns:p14="http://schemas.microsoft.com/office/powerpoint/2010/main" val="196316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 IEPA Establish an Advisory Board to:</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4000" dirty="0"/>
              <a:t>Design and oversee application process?</a:t>
            </a:r>
          </a:p>
          <a:p>
            <a:pPr>
              <a:buFont typeface="Wingdings" panose="05000000000000000000" pitchFamily="2" charset="2"/>
              <a:buChar char="§"/>
            </a:pPr>
            <a:r>
              <a:rPr lang="en-US" sz="4000" dirty="0"/>
              <a:t>Guide project selection?</a:t>
            </a:r>
          </a:p>
          <a:p>
            <a:pPr>
              <a:buFont typeface="Wingdings" panose="05000000000000000000" pitchFamily="2" charset="2"/>
              <a:buChar char="§"/>
            </a:pPr>
            <a:r>
              <a:rPr lang="en-US" sz="4000" dirty="0"/>
              <a:t>Guide process to document benefits?</a:t>
            </a:r>
          </a:p>
          <a:p>
            <a:pPr>
              <a:buFont typeface="Wingdings" panose="05000000000000000000" pitchFamily="2" charset="2"/>
              <a:buChar char="§"/>
            </a:pPr>
            <a:r>
              <a:rPr lang="en-US" sz="4000" dirty="0"/>
              <a:t>Guide other design and performance of other elements of the program?</a:t>
            </a:r>
          </a:p>
          <a:p>
            <a:endParaRPr lang="en-US" dirty="0"/>
          </a:p>
        </p:txBody>
      </p:sp>
    </p:spTree>
    <p:extLst>
      <p:ext uri="{BB962C8B-B14F-4D97-AF65-F5344CB8AC3E}">
        <p14:creationId xmlns:p14="http://schemas.microsoft.com/office/powerpoint/2010/main" val="280989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Incentive/ grant program design</a:t>
            </a: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sz="4400" dirty="0"/>
              <a:t>How will funds be distributed?</a:t>
            </a:r>
          </a:p>
          <a:p>
            <a:pPr>
              <a:buFont typeface="Wingdings" panose="05000000000000000000" pitchFamily="2" charset="2"/>
              <a:buChar char="§"/>
            </a:pPr>
            <a:r>
              <a:rPr lang="en-US" sz="4400" dirty="0"/>
              <a:t>Grant application and selection?</a:t>
            </a:r>
          </a:p>
          <a:p>
            <a:pPr>
              <a:buFont typeface="Wingdings" panose="05000000000000000000" pitchFamily="2" charset="2"/>
              <a:buChar char="§"/>
            </a:pPr>
            <a:r>
              <a:rPr lang="en-US" sz="4400" dirty="0"/>
              <a:t>Reimbursement of expenditures?  </a:t>
            </a:r>
          </a:p>
          <a:p>
            <a:pPr>
              <a:buFont typeface="Wingdings" panose="05000000000000000000" pitchFamily="2" charset="2"/>
              <a:buChar char="§"/>
            </a:pPr>
            <a:r>
              <a:rPr lang="en-US" sz="4400" dirty="0"/>
              <a:t>Rebate based on incremental cost?  </a:t>
            </a:r>
          </a:p>
          <a:p>
            <a:pPr>
              <a:buFont typeface="Wingdings" panose="05000000000000000000" pitchFamily="2" charset="2"/>
              <a:buChar char="§"/>
            </a:pPr>
            <a:r>
              <a:rPr lang="en-US" sz="4400" dirty="0"/>
              <a:t>Rebate based on % of total investment? </a:t>
            </a:r>
          </a:p>
          <a:p>
            <a:pPr>
              <a:buFont typeface="Wingdings" panose="05000000000000000000" pitchFamily="2" charset="2"/>
              <a:buChar char="§"/>
            </a:pPr>
            <a:r>
              <a:rPr lang="en-US" sz="4400" dirty="0"/>
              <a:t>Vouchers payable at time of purchase?</a:t>
            </a:r>
          </a:p>
          <a:p>
            <a:endParaRPr lang="en-US" dirty="0"/>
          </a:p>
        </p:txBody>
      </p:sp>
    </p:spTree>
    <p:extLst>
      <p:ext uri="{BB962C8B-B14F-4D97-AF65-F5344CB8AC3E}">
        <p14:creationId xmlns:p14="http://schemas.microsoft.com/office/powerpoint/2010/main" val="2709030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
            </a:pPr>
            <a:r>
              <a:rPr lang="en-US" sz="4400" dirty="0"/>
              <a:t>What will be done by to insure this program will run more effectively administered than the current IEPA Clean Diesel and Green Fleet programs?</a:t>
            </a:r>
          </a:p>
          <a:p>
            <a:endParaRPr lang="en-US" dirty="0"/>
          </a:p>
        </p:txBody>
      </p:sp>
    </p:spTree>
    <p:extLst>
      <p:ext uri="{BB962C8B-B14F-4D97-AF65-F5344CB8AC3E}">
        <p14:creationId xmlns:p14="http://schemas.microsoft.com/office/powerpoint/2010/main" val="1667089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process questions?</a:t>
            </a:r>
          </a:p>
        </p:txBody>
      </p:sp>
    </p:spTree>
    <p:extLst>
      <p:ext uri="{BB962C8B-B14F-4D97-AF65-F5344CB8AC3E}">
        <p14:creationId xmlns:p14="http://schemas.microsoft.com/office/powerpoint/2010/main" val="425366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2765" y="126945"/>
            <a:ext cx="10586720" cy="1450757"/>
          </a:xfrm>
        </p:spPr>
        <p:txBody>
          <a:bodyPr/>
          <a:lstStyle/>
          <a:p>
            <a:r>
              <a:rPr lang="en-US" dirty="0"/>
              <a:t>EMA and Emissions Calculations - Preface</a:t>
            </a:r>
          </a:p>
        </p:txBody>
      </p:sp>
      <p:sp>
        <p:nvSpPr>
          <p:cNvPr id="3" name="Content Placeholder 2"/>
          <p:cNvSpPr>
            <a:spLocks noGrp="1"/>
          </p:cNvSpPr>
          <p:nvPr>
            <p:ph idx="1"/>
          </p:nvPr>
        </p:nvSpPr>
        <p:spPr>
          <a:xfrm>
            <a:off x="624114" y="1845734"/>
            <a:ext cx="11176000" cy="4023360"/>
          </a:xfrm>
        </p:spPr>
        <p:txBody>
          <a:bodyPr>
            <a:noAutofit/>
          </a:bodyPr>
          <a:lstStyle/>
          <a:p>
            <a:r>
              <a:rPr lang="en-US" sz="3200" dirty="0"/>
              <a:t> NOx reduction is a function of:</a:t>
            </a:r>
          </a:p>
          <a:p>
            <a:pPr>
              <a:lnSpc>
                <a:spcPct val="100000"/>
              </a:lnSpc>
              <a:spcBef>
                <a:spcPts val="0"/>
              </a:spcBef>
              <a:spcAft>
                <a:spcPts val="0"/>
              </a:spcAft>
            </a:pPr>
            <a:r>
              <a:rPr lang="en-US" sz="2400" dirty="0"/>
              <a:t>1) engine horsepower</a:t>
            </a:r>
          </a:p>
          <a:p>
            <a:pPr>
              <a:lnSpc>
                <a:spcPct val="100000"/>
              </a:lnSpc>
              <a:spcBef>
                <a:spcPts val="0"/>
              </a:spcBef>
              <a:spcAft>
                <a:spcPts val="0"/>
              </a:spcAft>
            </a:pPr>
            <a:r>
              <a:rPr lang="en-US" sz="2400" dirty="0"/>
              <a:t>2) operating hours</a:t>
            </a:r>
          </a:p>
          <a:p>
            <a:pPr>
              <a:lnSpc>
                <a:spcPct val="100000"/>
              </a:lnSpc>
              <a:spcBef>
                <a:spcPts val="0"/>
              </a:spcBef>
              <a:spcAft>
                <a:spcPts val="0"/>
              </a:spcAft>
            </a:pPr>
            <a:r>
              <a:rPr lang="en-US" sz="2400" dirty="0"/>
              <a:t>3) duty cycle </a:t>
            </a:r>
          </a:p>
          <a:p>
            <a:pPr>
              <a:lnSpc>
                <a:spcPct val="100000"/>
              </a:lnSpc>
              <a:spcBef>
                <a:spcPts val="0"/>
              </a:spcBef>
              <a:spcAft>
                <a:spcPts val="0"/>
              </a:spcAft>
            </a:pPr>
            <a:r>
              <a:rPr lang="en-US" sz="2400" dirty="0"/>
              <a:t>4) amount of fuel consumed</a:t>
            </a:r>
          </a:p>
          <a:p>
            <a:pPr>
              <a:lnSpc>
                <a:spcPct val="100000"/>
              </a:lnSpc>
              <a:spcBef>
                <a:spcPts val="0"/>
              </a:spcBef>
              <a:spcAft>
                <a:spcPts val="0"/>
              </a:spcAft>
            </a:pPr>
            <a:r>
              <a:rPr lang="en-US" sz="2400" dirty="0"/>
              <a:t>5) age of the engine being displaced/</a:t>
            </a:r>
            <a:r>
              <a:rPr lang="en-US" sz="2400" dirty="0" err="1"/>
              <a:t>remanned</a:t>
            </a:r>
            <a:r>
              <a:rPr lang="en-US" sz="2400" dirty="0"/>
              <a:t> </a:t>
            </a:r>
          </a:p>
          <a:p>
            <a:pPr>
              <a:lnSpc>
                <a:spcPct val="100000"/>
              </a:lnSpc>
              <a:spcBef>
                <a:spcPts val="0"/>
              </a:spcBef>
              <a:spcAft>
                <a:spcPts val="0"/>
              </a:spcAft>
            </a:pPr>
            <a:r>
              <a:rPr lang="en-US" sz="2400" dirty="0"/>
              <a:t>6) type of engine, fuel, and after-treatment being employed in the solution and</a:t>
            </a:r>
          </a:p>
          <a:p>
            <a:pPr>
              <a:lnSpc>
                <a:spcPct val="100000"/>
              </a:lnSpc>
              <a:spcBef>
                <a:spcPts val="0"/>
              </a:spcBef>
              <a:spcAft>
                <a:spcPts val="0"/>
              </a:spcAft>
            </a:pPr>
            <a:r>
              <a:rPr lang="en-US" sz="2400" dirty="0"/>
              <a:t>7) different baseline emission standards (e.g. Tier 0 vs. Tier 4, locomotive vs. truck).  </a:t>
            </a:r>
          </a:p>
          <a:p>
            <a:r>
              <a:rPr lang="en-US" sz="3200" dirty="0"/>
              <a:t>Methodologies for determining the environmental benefits of the various EMAs should be clearly explained and shared with stakeholders. </a:t>
            </a:r>
          </a:p>
        </p:txBody>
      </p:sp>
    </p:spTree>
    <p:extLst>
      <p:ext uri="{BB962C8B-B14F-4D97-AF65-F5344CB8AC3E}">
        <p14:creationId xmlns:p14="http://schemas.microsoft.com/office/powerpoint/2010/main" val="156053201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237</TotalTime>
  <Words>1209</Words>
  <Application>Microsoft Macintosh PowerPoint</Application>
  <PresentationFormat>Widescreen</PresentationFormat>
  <Paragraphs>122</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Calibri Light</vt:lpstr>
      <vt:lpstr>Wingdings</vt:lpstr>
      <vt:lpstr>Retrospect</vt:lpstr>
      <vt:lpstr>Facilitating Questions and Comments</vt:lpstr>
      <vt:lpstr>PowerPoint Presentation</vt:lpstr>
      <vt:lpstr>Process - Preface</vt:lpstr>
      <vt:lpstr>Process – public input</vt:lpstr>
      <vt:lpstr>Will IEPA Establish an Advisory Board to:</vt:lpstr>
      <vt:lpstr>Incentive/ grant program design</vt:lpstr>
      <vt:lpstr>PowerPoint Presentation</vt:lpstr>
      <vt:lpstr>Other process questions?</vt:lpstr>
      <vt:lpstr>EMA and Emissions Calculations - Preface</vt:lpstr>
      <vt:lpstr>EMA and Emissions Calculations - Questions</vt:lpstr>
      <vt:lpstr>EMA and Emissions Calculations - Questions</vt:lpstr>
      <vt:lpstr>EMA and Emissions Calculations - Questions</vt:lpstr>
      <vt:lpstr>EMA and Emissions Calculations - Questions</vt:lpstr>
      <vt:lpstr>EMA and Emissions Calculations - Questions</vt:lpstr>
      <vt:lpstr>EMA and Emissions Calculations - Questions</vt:lpstr>
      <vt:lpstr>EMA and Emissions Calculations - Questions</vt:lpstr>
      <vt:lpstr>EMA and Emissions Calculations - Questions</vt:lpstr>
      <vt:lpstr>Other EMA and Emissions Calculations Questions?</vt:lpstr>
      <vt:lpstr>Public Policy- Preface</vt:lpstr>
      <vt:lpstr>Public Policy- Comment</vt:lpstr>
      <vt:lpstr>Public Fleet Demonstration Value &amp; Immediate Benefits</vt:lpstr>
      <vt:lpstr>Public Policy- EV charging infrastructure</vt:lpstr>
      <vt:lpstr>Public fleets Class 1-3 trucks  </vt:lpstr>
      <vt:lpstr>Municipal fleets &amp; Environmental Justice (EJ)</vt:lpstr>
      <vt:lpstr>Other Public Policy Questions?</vt:lpstr>
      <vt:lpstr> Open Questions on IL BMP</vt:lpstr>
      <vt:lpstr>Thank you for your participation</vt:lpstr>
      <vt:lpstr>Thank you to our partners </vt:lpstr>
      <vt:lpstr>Thank you to host</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Facilitating Questions and Comments</dc:title>
  <dc:creator>Edith Makra</dc:creator>
  <cp:lastModifiedBy>Edith Makra</cp:lastModifiedBy>
  <cp:revision>30</cp:revision>
  <dcterms:created xsi:type="dcterms:W3CDTF">2018-04-03T00:17:15Z</dcterms:created>
  <dcterms:modified xsi:type="dcterms:W3CDTF">2018-04-03T11:38:25Z</dcterms:modified>
</cp:coreProperties>
</file>