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033" r:id="rId2"/>
    <p:sldId id="1477" r:id="rId3"/>
    <p:sldId id="1542" r:id="rId4"/>
    <p:sldId id="1373" r:id="rId5"/>
    <p:sldId id="1376" r:id="rId6"/>
    <p:sldId id="1377" r:id="rId7"/>
    <p:sldId id="1544" r:id="rId8"/>
    <p:sldId id="1508" r:id="rId9"/>
    <p:sldId id="1501" r:id="rId10"/>
    <p:sldId id="1541" r:id="rId11"/>
    <p:sldId id="1454" r:id="rId12"/>
    <p:sldId id="154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h Makra" initials="EM" lastIdx="7" clrIdx="0">
    <p:extLst>
      <p:ext uri="{19B8F6BF-5375-455C-9EA6-DF929625EA0E}">
        <p15:presenceInfo xmlns:p15="http://schemas.microsoft.com/office/powerpoint/2012/main" userId="76e4da15e1eae7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3D9"/>
    <a:srgbClr val="373BC0"/>
    <a:srgbClr val="17D947"/>
    <a:srgbClr val="3B74E0"/>
    <a:srgbClr val="24D8F0"/>
    <a:srgbClr val="22C2D6"/>
    <a:srgbClr val="5E3307"/>
    <a:srgbClr val="96D900"/>
    <a:srgbClr val="D9D900"/>
    <a:srgbClr val="35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5" autoAdjust="0"/>
    <p:restoredTop sz="89880" autoAdjust="0"/>
  </p:normalViewPr>
  <p:slideViewPr>
    <p:cSldViewPr snapToGrid="0">
      <p:cViewPr varScale="1">
        <p:scale>
          <a:sx n="48" d="100"/>
          <a:sy n="48" d="100"/>
        </p:scale>
        <p:origin x="796" y="44"/>
      </p:cViewPr>
      <p:guideLst>
        <p:guide orient="horz" pos="4319"/>
        <p:guide pos="2"/>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4" d="100"/>
          <a:sy n="64" d="100"/>
        </p:scale>
        <p:origin x="-3130"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1T15:04:39.692" idx="2">
    <p:pos x="10" y="10"/>
    <p:text>maybe we hide this slide.  leaving it in for now</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8AE7DF3-482F-49F8-94D9-2ED299CDC3D4}" type="datetimeFigureOut">
              <a:rPr lang="en-US" smtClean="0"/>
              <a:pPr/>
              <a:t>4/2/2018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147483-2D47-4119-8A9C-18A65A1A7FD2}" type="slidenum">
              <a:rPr lang="en-US" smtClean="0"/>
              <a:pPr/>
              <a:t>‹#›</a:t>
            </a:fld>
            <a:endParaRPr lang="en-US"/>
          </a:p>
        </p:txBody>
      </p:sp>
    </p:spTree>
    <p:extLst>
      <p:ext uri="{BB962C8B-B14F-4D97-AF65-F5344CB8AC3E}">
        <p14:creationId xmlns:p14="http://schemas.microsoft.com/office/powerpoint/2010/main" val="108551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D68A66-3A2F-40B4-BB23-9D466D810D4D}" type="datetimeFigureOut">
              <a:rPr lang="en-US" smtClean="0"/>
              <a:pPr/>
              <a:t>4/2/2018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6DA0A4-6ADF-4994-8563-A6A706FE48D1}" type="slidenum">
              <a:rPr lang="en-US" smtClean="0"/>
              <a:pPr/>
              <a:t>‹#›</a:t>
            </a:fld>
            <a:endParaRPr lang="en-US"/>
          </a:p>
        </p:txBody>
      </p:sp>
    </p:spTree>
    <p:extLst>
      <p:ext uri="{BB962C8B-B14F-4D97-AF65-F5344CB8AC3E}">
        <p14:creationId xmlns:p14="http://schemas.microsoft.com/office/powerpoint/2010/main" val="391194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1</a:t>
            </a:fld>
            <a:endParaRPr lang="en-US"/>
          </a:p>
        </p:txBody>
      </p:sp>
    </p:spTree>
    <p:extLst>
      <p:ext uri="{BB962C8B-B14F-4D97-AF65-F5344CB8AC3E}">
        <p14:creationId xmlns:p14="http://schemas.microsoft.com/office/powerpoint/2010/main" val="200177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Header Placeholder 3"/>
          <p:cNvSpPr>
            <a:spLocks noGrp="1"/>
          </p:cNvSpPr>
          <p:nvPr>
            <p:ph type="hdr" sz="quarter" idx="10"/>
          </p:nvPr>
        </p:nvSpPr>
        <p:spPr/>
        <p:txBody>
          <a:bodyPr/>
          <a:lstStyle/>
          <a:p>
            <a:r>
              <a:rPr lang="en-US"/>
              <a:t>Muncipal Green Fleet Forum </a:t>
            </a:r>
          </a:p>
        </p:txBody>
      </p:sp>
      <p:sp>
        <p:nvSpPr>
          <p:cNvPr id="5" name="Date Placeholder 4"/>
          <p:cNvSpPr>
            <a:spLocks noGrp="1"/>
          </p:cNvSpPr>
          <p:nvPr>
            <p:ph type="dt" idx="11"/>
          </p:nvPr>
        </p:nvSpPr>
        <p:spPr/>
        <p:txBody>
          <a:bodyPr/>
          <a:lstStyle/>
          <a:p>
            <a:r>
              <a:rPr lang="en-US"/>
              <a:t>7/18/2017</a:t>
            </a:r>
          </a:p>
        </p:txBody>
      </p:sp>
      <p:sp>
        <p:nvSpPr>
          <p:cNvPr id="6" name="Slide Number Placeholder 5"/>
          <p:cNvSpPr>
            <a:spLocks noGrp="1"/>
          </p:cNvSpPr>
          <p:nvPr>
            <p:ph type="sldNum" sz="quarter" idx="12"/>
          </p:nvPr>
        </p:nvSpPr>
        <p:spPr/>
        <p:txBody>
          <a:bodyPr/>
          <a:lstStyle/>
          <a:p>
            <a:fld id="{146DA0A4-6ADF-4994-8563-A6A706FE48D1}" type="slidenum">
              <a:rPr lang="en-US" smtClean="0"/>
              <a:pPr/>
              <a:t>10</a:t>
            </a:fld>
            <a:endParaRPr lang="en-US"/>
          </a:p>
        </p:txBody>
      </p:sp>
    </p:spTree>
    <p:extLst>
      <p:ext uri="{BB962C8B-B14F-4D97-AF65-F5344CB8AC3E}">
        <p14:creationId xmlns:p14="http://schemas.microsoft.com/office/powerpoint/2010/main" val="169040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DA0A4-6ADF-4994-8563-A6A706FE48D1}" type="slidenum">
              <a:rPr lang="en-US" smtClean="0"/>
              <a:pPr/>
              <a:t>11</a:t>
            </a:fld>
            <a:endParaRPr lang="en-US"/>
          </a:p>
        </p:txBody>
      </p:sp>
      <p:sp>
        <p:nvSpPr>
          <p:cNvPr id="5" name="Date Placeholder 4"/>
          <p:cNvSpPr>
            <a:spLocks noGrp="1"/>
          </p:cNvSpPr>
          <p:nvPr>
            <p:ph type="dt" idx="11"/>
          </p:nvPr>
        </p:nvSpPr>
        <p:spPr/>
        <p:txBody>
          <a:bodyPr/>
          <a:lstStyle/>
          <a:p>
            <a:r>
              <a:rPr lang="en-US"/>
              <a:t>7/18/2017</a:t>
            </a:r>
          </a:p>
        </p:txBody>
      </p:sp>
      <p:sp>
        <p:nvSpPr>
          <p:cNvPr id="6" name="Header Placeholder 5"/>
          <p:cNvSpPr>
            <a:spLocks noGrp="1"/>
          </p:cNvSpPr>
          <p:nvPr>
            <p:ph type="hdr" sz="quarter" idx="12"/>
          </p:nvPr>
        </p:nvSpPr>
        <p:spPr/>
        <p:txBody>
          <a:bodyPr/>
          <a:lstStyle/>
          <a:p>
            <a:r>
              <a:rPr lang="en-US"/>
              <a:t>Muncipal Green Fleet Forum </a:t>
            </a:r>
          </a:p>
        </p:txBody>
      </p:sp>
    </p:spTree>
    <p:extLst>
      <p:ext uri="{BB962C8B-B14F-4D97-AF65-F5344CB8AC3E}">
        <p14:creationId xmlns:p14="http://schemas.microsoft.com/office/powerpoint/2010/main" val="148641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Members of the Metropolitan Mayors Caucus (“Caucus”) have articulated a common goal to operate safe, clean, and efficient municipal fleets. This goal is formalized in the Greenest Region Compact, a consensus sustainability pledge now formally adopted by 61 municipalities in the greater Chicago metropolitan area.</a:t>
            </a:r>
          </a:p>
          <a:p>
            <a:endParaRPr lang="en-US" dirty="0"/>
          </a:p>
          <a:p>
            <a:r>
              <a:rPr lang="en-US" dirty="0"/>
              <a:t>The Caucus wishes to accelerate progress towards this shared goal of cleaner, more efficient fleets through collaboration and innovative solutions.  Key drivers of this goal are to reduce air pollution, reduce gasoline consumption, and improve quality of life in communities.  At the same time, municipalities seek to reduce fleet operating costs and maintain or improve vehicle and operational performance.  </a:t>
            </a:r>
          </a:p>
          <a:p>
            <a:r>
              <a:rPr lang="en-US" dirty="0"/>
              <a:t> </a:t>
            </a:r>
          </a:p>
          <a:p>
            <a:r>
              <a:rPr lang="en-US" dirty="0"/>
              <a:t>Decisions about moving from traditional fuels (gasoline and diesel) to alternative fuels (natural gas, propane, biofuels, electricity and others are complex.  While there has been occasional adoption of some alternative fuels by member municipalities, there are barriers to widespread adoption. Private sector fleets show greater conversion to cleaner fuels, but little collaboration among public and private fleets is currently underway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2</a:t>
            </a:fld>
            <a:endParaRPr lang="en-US"/>
          </a:p>
        </p:txBody>
      </p:sp>
      <p:sp>
        <p:nvSpPr>
          <p:cNvPr id="5" name="Date Placeholder 4"/>
          <p:cNvSpPr>
            <a:spLocks noGrp="1"/>
          </p:cNvSpPr>
          <p:nvPr>
            <p:ph type="dt" idx="11"/>
          </p:nvPr>
        </p:nvSpPr>
        <p:spPr/>
        <p:txBody>
          <a:bodyPr/>
          <a:lstStyle/>
          <a:p>
            <a:r>
              <a:rPr lang="en-US"/>
              <a:t>7/18/2017</a:t>
            </a:r>
          </a:p>
        </p:txBody>
      </p:sp>
      <p:sp>
        <p:nvSpPr>
          <p:cNvPr id="6" name="Header Placeholder 5"/>
          <p:cNvSpPr>
            <a:spLocks noGrp="1"/>
          </p:cNvSpPr>
          <p:nvPr>
            <p:ph type="hdr" sz="quarter" idx="12"/>
          </p:nvPr>
        </p:nvSpPr>
        <p:spPr/>
        <p:txBody>
          <a:bodyPr/>
          <a:lstStyle/>
          <a:p>
            <a:r>
              <a:rPr lang="en-US"/>
              <a:t>Muncipal Green Fleet Forum </a:t>
            </a:r>
          </a:p>
        </p:txBody>
      </p:sp>
    </p:spTree>
    <p:extLst>
      <p:ext uri="{BB962C8B-B14F-4D97-AF65-F5344CB8AC3E}">
        <p14:creationId xmlns:p14="http://schemas.microsoft.com/office/powerpoint/2010/main" val="241870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t>
            </a:r>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3</a:t>
            </a:fld>
            <a:endParaRPr lang="en-US"/>
          </a:p>
        </p:txBody>
      </p:sp>
    </p:spTree>
    <p:extLst>
      <p:ext uri="{BB962C8B-B14F-4D97-AF65-F5344CB8AC3E}">
        <p14:creationId xmlns:p14="http://schemas.microsoft.com/office/powerpoint/2010/main" val="207363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p>
          <a:p>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4</a:t>
            </a:fld>
            <a:endParaRPr lang="en-US"/>
          </a:p>
        </p:txBody>
      </p:sp>
      <p:sp>
        <p:nvSpPr>
          <p:cNvPr id="5" name="Date Placeholder 4"/>
          <p:cNvSpPr>
            <a:spLocks noGrp="1"/>
          </p:cNvSpPr>
          <p:nvPr>
            <p:ph type="dt" idx="11"/>
          </p:nvPr>
        </p:nvSpPr>
        <p:spPr/>
        <p:txBody>
          <a:bodyPr/>
          <a:lstStyle/>
          <a:p>
            <a:r>
              <a:rPr lang="en-US"/>
              <a:t>7/18/2017</a:t>
            </a:r>
          </a:p>
        </p:txBody>
      </p:sp>
      <p:sp>
        <p:nvSpPr>
          <p:cNvPr id="6" name="Header Placeholder 5"/>
          <p:cNvSpPr>
            <a:spLocks noGrp="1"/>
          </p:cNvSpPr>
          <p:nvPr>
            <p:ph type="hdr" sz="quarter" idx="12"/>
          </p:nvPr>
        </p:nvSpPr>
        <p:spPr/>
        <p:txBody>
          <a:bodyPr/>
          <a:lstStyle/>
          <a:p>
            <a:r>
              <a:rPr lang="en-US"/>
              <a:t>Muncipal Green Fleet Forum </a:t>
            </a:r>
          </a:p>
        </p:txBody>
      </p:sp>
    </p:spTree>
    <p:extLst>
      <p:ext uri="{BB962C8B-B14F-4D97-AF65-F5344CB8AC3E}">
        <p14:creationId xmlns:p14="http://schemas.microsoft.com/office/powerpoint/2010/main" val="243283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p>
          <a:p>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5</a:t>
            </a:fld>
            <a:endParaRPr lang="en-US"/>
          </a:p>
        </p:txBody>
      </p:sp>
      <p:sp>
        <p:nvSpPr>
          <p:cNvPr id="5" name="Date Placeholder 4"/>
          <p:cNvSpPr>
            <a:spLocks noGrp="1"/>
          </p:cNvSpPr>
          <p:nvPr>
            <p:ph type="dt" idx="11"/>
          </p:nvPr>
        </p:nvSpPr>
        <p:spPr/>
        <p:txBody>
          <a:bodyPr/>
          <a:lstStyle/>
          <a:p>
            <a:r>
              <a:rPr lang="en-US"/>
              <a:t>7/18/2017</a:t>
            </a:r>
          </a:p>
        </p:txBody>
      </p:sp>
      <p:sp>
        <p:nvSpPr>
          <p:cNvPr id="6" name="Header Placeholder 5"/>
          <p:cNvSpPr>
            <a:spLocks noGrp="1"/>
          </p:cNvSpPr>
          <p:nvPr>
            <p:ph type="hdr" sz="quarter" idx="12"/>
          </p:nvPr>
        </p:nvSpPr>
        <p:spPr/>
        <p:txBody>
          <a:bodyPr/>
          <a:lstStyle/>
          <a:p>
            <a:r>
              <a:rPr lang="en-US"/>
              <a:t>Muncipal Green Fleet Forum </a:t>
            </a:r>
          </a:p>
        </p:txBody>
      </p:sp>
    </p:spTree>
    <p:extLst>
      <p:ext uri="{BB962C8B-B14F-4D97-AF65-F5344CB8AC3E}">
        <p14:creationId xmlns:p14="http://schemas.microsoft.com/office/powerpoint/2010/main" val="83256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DA0A4-6ADF-4994-8563-A6A706FE48D1}" type="slidenum">
              <a:rPr lang="en-US" smtClean="0"/>
              <a:pPr/>
              <a:t>6</a:t>
            </a:fld>
            <a:endParaRPr lang="en-US"/>
          </a:p>
        </p:txBody>
      </p:sp>
      <p:sp>
        <p:nvSpPr>
          <p:cNvPr id="5" name="Date Placeholder 4"/>
          <p:cNvSpPr>
            <a:spLocks noGrp="1"/>
          </p:cNvSpPr>
          <p:nvPr>
            <p:ph type="dt" idx="11"/>
          </p:nvPr>
        </p:nvSpPr>
        <p:spPr/>
        <p:txBody>
          <a:bodyPr/>
          <a:lstStyle/>
          <a:p>
            <a:r>
              <a:rPr lang="en-US"/>
              <a:t>7/18/2017</a:t>
            </a:r>
          </a:p>
        </p:txBody>
      </p:sp>
      <p:sp>
        <p:nvSpPr>
          <p:cNvPr id="6" name="Header Placeholder 5"/>
          <p:cNvSpPr>
            <a:spLocks noGrp="1"/>
          </p:cNvSpPr>
          <p:nvPr>
            <p:ph type="hdr" sz="quarter" idx="12"/>
          </p:nvPr>
        </p:nvSpPr>
        <p:spPr/>
        <p:txBody>
          <a:bodyPr/>
          <a:lstStyle/>
          <a:p>
            <a:r>
              <a:rPr lang="en-US"/>
              <a:t>Muncipal Green Fleet Forum </a:t>
            </a:r>
          </a:p>
        </p:txBody>
      </p:sp>
    </p:spTree>
    <p:extLst>
      <p:ext uri="{BB962C8B-B14F-4D97-AF65-F5344CB8AC3E}">
        <p14:creationId xmlns:p14="http://schemas.microsoft.com/office/powerpoint/2010/main" val="11070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t>
            </a:r>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7</a:t>
            </a:fld>
            <a:endParaRPr lang="en-US"/>
          </a:p>
        </p:txBody>
      </p:sp>
    </p:spTree>
    <p:extLst>
      <p:ext uri="{BB962C8B-B14F-4D97-AF65-F5344CB8AC3E}">
        <p14:creationId xmlns:p14="http://schemas.microsoft.com/office/powerpoint/2010/main" val="391543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Metropolitan Mayors Caucus proposes to complete a study to consider these goals, along with Green Ways 2 Go (GW2G) as the lead technical partner.  Caucus member communities are the focus of the study, but it will integrate businesses and other organizations into comprehensive regional solutions.  The results are intended to also benefit public and private fleet owners and individual alternative fuel vehicle owners in the region.   The key areas of the study will include evaluation and recommendations for regional alternative fuel infrastructure, fleet assessments for a select number of communities and a set of recommendations that will benefit Caucus member communities.</a:t>
            </a:r>
          </a:p>
          <a:p>
            <a:r>
              <a:rPr lang="en-US" dirty="0"/>
              <a:t> </a:t>
            </a:r>
          </a:p>
          <a:p>
            <a:r>
              <a:rPr lang="en-US" dirty="0"/>
              <a:t>To make informed transportation energy decisions, the questions being asked apply similarly for public and private vehicle owners: “which vehicles make sense for me or my organization, how and where does one “fill up”, and what investments are required?”  Also, we must ask who needs to be involved, why such changes be might good ideas (or not), how will this impact me or my organization and when and how to make such decisions?   Required investments may be significant and perceived as prohibitive for some, when looked at through a Return On Investment (ROI) prism.  When environmental sustainability is considered, the decisions are normally weighted in favor of these changes.  When incentive funding is available, the ROI decisions also shift in the direction towards change, and the incentives invariably contain a component which requires sustainability considerations.  Another key question becomes, how to best develop public policy and allocate public funding in ways that benefit the public, businesses and government entities in a fair manner, i.e. how and where should alternative fuel infrastructure be located in order to equitably provide transportation energy and still make business sense?   </a:t>
            </a:r>
          </a:p>
          <a:p>
            <a:r>
              <a:rPr lang="en-US" dirty="0"/>
              <a:t> </a:t>
            </a:r>
          </a:p>
          <a:p>
            <a:r>
              <a:rPr lang="en-US" dirty="0"/>
              <a:t>Such solutions must evaluate and quantify the positive environmental impacts and economic benefits related to jobs to build, operate and maintain the vehicles and infrastructure.  Further, social and environmental justice will be considered. </a:t>
            </a:r>
          </a:p>
          <a:p>
            <a:r>
              <a:rPr lang="en-US" dirty="0"/>
              <a:t> </a:t>
            </a:r>
          </a:p>
          <a:p>
            <a:r>
              <a:rPr lang="en-US" dirty="0"/>
              <a:t>This Study and essential engagement activities would require a collaborative public-private effort including the involved communities, businesses and other stakeholders. It is to be completed in these steps:</a:t>
            </a:r>
          </a:p>
          <a:p>
            <a:r>
              <a:rPr lang="en-US" dirty="0"/>
              <a:t> </a:t>
            </a:r>
          </a:p>
          <a:p>
            <a:pPr lvl="0"/>
            <a:r>
              <a:rPr lang="en-US" dirty="0"/>
              <a:t>Regional Study</a:t>
            </a:r>
          </a:p>
          <a:p>
            <a:r>
              <a:rPr lang="en-US" dirty="0"/>
              <a:t>The basic study process recommended is to first quantify and qualify the baseline of the Region’s vehicles, infrastructure, transportation energy consumption behaviors, logistics, driving and refueling behaviors, stakeholders and other information, referred to as an “As-Is Assessment”.  Next, some logical and possible ideas for the future are set for these studied areas, or a “To-Be Vision”.  The difference between these two conditions represents possible pathways for the Region to move forward, referred to as a “Gap Analysis” or a “Needs Analysis”.  This Gap Analysis defines a logical roadmap going forward.  Finally, a comprehensive report will be developed of the findings, strategy and recommendations for regional alternative fuel solutions.</a:t>
            </a:r>
          </a:p>
          <a:p>
            <a:r>
              <a:rPr lang="en-US" dirty="0"/>
              <a:t> </a:t>
            </a:r>
          </a:p>
          <a:p>
            <a:pPr lvl="0"/>
            <a:r>
              <a:rPr lang="en-US" dirty="0"/>
              <a:t>Municipal Fleet Assessments</a:t>
            </a:r>
          </a:p>
          <a:p>
            <a:r>
              <a:rPr lang="en-US" dirty="0"/>
              <a:t>To better inform regional solutions and to guide municipal decision-making around alternative fuel options, municipal fleets will be assessed.  Support will be provided to guide future planning to a selected group of municipalities. These municipalities will ultimately be selected based on interest and representation of a range of operational and demographic profiles.  These profiles are referred to as “Cohorts”, which will be defined as part of the Study.  Once defined, professional Fleet Assessments that are typical of the character of Caucus member fleets, will be completed. The Municipal Fleet Assessment results, which will include ideas for future planning of alternative fuel solutions (“Future Planning") will be shared to benefit the candidate communities and other similar municipalities that might leverage the knowledge gained.  The Study, the Fleet Assessment and Future Planning results will be collectively applied and communicated as guidance for communities in the Region.</a:t>
            </a:r>
          </a:p>
          <a:p>
            <a:r>
              <a:rPr lang="en-US" dirty="0"/>
              <a:t> </a:t>
            </a:r>
          </a:p>
          <a:p>
            <a:r>
              <a:rPr lang="en-US" dirty="0"/>
              <a:t>Additional information on the reasons and considerations is provided in </a:t>
            </a:r>
            <a:r>
              <a:rPr lang="en-US" b="1" i="1" dirty="0"/>
              <a:t>Supporting Materials,</a:t>
            </a:r>
            <a:r>
              <a:rPr lang="en-US" dirty="0"/>
              <a:t> intended to provide context for the proposed study and provide background for those that may not be familiar with the interacting factors.</a:t>
            </a:r>
          </a:p>
          <a:p>
            <a:r>
              <a:rPr lang="en-US" dirty="0"/>
              <a:t> </a:t>
            </a:r>
          </a:p>
          <a:p>
            <a:endParaRPr lang="en-US" dirty="0"/>
          </a:p>
        </p:txBody>
      </p:sp>
      <p:sp>
        <p:nvSpPr>
          <p:cNvPr id="4" name="Header Placeholder 3"/>
          <p:cNvSpPr>
            <a:spLocks noGrp="1"/>
          </p:cNvSpPr>
          <p:nvPr>
            <p:ph type="hdr" sz="quarter" idx="10"/>
          </p:nvPr>
        </p:nvSpPr>
        <p:spPr/>
        <p:txBody>
          <a:bodyPr/>
          <a:lstStyle/>
          <a:p>
            <a:r>
              <a:rPr lang="en-US"/>
              <a:t>Muncipal Green Fleet Forum </a:t>
            </a:r>
          </a:p>
        </p:txBody>
      </p:sp>
      <p:sp>
        <p:nvSpPr>
          <p:cNvPr id="5" name="Date Placeholder 4"/>
          <p:cNvSpPr>
            <a:spLocks noGrp="1"/>
          </p:cNvSpPr>
          <p:nvPr>
            <p:ph type="dt" idx="11"/>
          </p:nvPr>
        </p:nvSpPr>
        <p:spPr/>
        <p:txBody>
          <a:bodyPr/>
          <a:lstStyle/>
          <a:p>
            <a:r>
              <a:rPr lang="en-US"/>
              <a:t>7/18/2017</a:t>
            </a:r>
          </a:p>
        </p:txBody>
      </p:sp>
      <p:sp>
        <p:nvSpPr>
          <p:cNvPr id="6" name="Slide Number Placeholder 5"/>
          <p:cNvSpPr>
            <a:spLocks noGrp="1"/>
          </p:cNvSpPr>
          <p:nvPr>
            <p:ph type="sldNum" sz="quarter" idx="12"/>
          </p:nvPr>
        </p:nvSpPr>
        <p:spPr/>
        <p:txBody>
          <a:bodyPr/>
          <a:lstStyle/>
          <a:p>
            <a:fld id="{146DA0A4-6ADF-4994-8563-A6A706FE48D1}" type="slidenum">
              <a:rPr lang="en-US" smtClean="0"/>
              <a:pPr/>
              <a:t>8</a:t>
            </a:fld>
            <a:endParaRPr lang="en-US"/>
          </a:p>
        </p:txBody>
      </p:sp>
    </p:spTree>
    <p:extLst>
      <p:ext uri="{BB962C8B-B14F-4D97-AF65-F5344CB8AC3E}">
        <p14:creationId xmlns:p14="http://schemas.microsoft.com/office/powerpoint/2010/main" val="18564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p>
          <a:p>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9</a:t>
            </a:fld>
            <a:endParaRPr lang="en-US"/>
          </a:p>
        </p:txBody>
      </p:sp>
    </p:spTree>
    <p:extLst>
      <p:ext uri="{BB962C8B-B14F-4D97-AF65-F5344CB8AC3E}">
        <p14:creationId xmlns:p14="http://schemas.microsoft.com/office/powerpoint/2010/main" val="284668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73078" y="5702261"/>
            <a:ext cx="2133600" cy="365125"/>
          </a:xfrm>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41458488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a:cs typeface="Microsoft Sans Serif"/>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182551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47428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ND State Transportation Committee</a:t>
            </a:r>
          </a:p>
        </p:txBody>
      </p:sp>
      <p:sp>
        <p:nvSpPr>
          <p:cNvPr id="6" name="Slide Number Placeholder 5"/>
          <p:cNvSpPr>
            <a:spLocks noGrp="1"/>
          </p:cNvSpPr>
          <p:nvPr>
            <p:ph type="sldNum" sz="quarter" idx="12"/>
          </p:nvPr>
        </p:nvSpPr>
        <p:spPr/>
        <p:txBody>
          <a:bodyPr/>
          <a:lstStyle/>
          <a:p>
            <a:r>
              <a:rPr lang="en-US" dirty="0" err="1"/>
              <a:t>Pag</a:t>
            </a:r>
            <a:fld id="{4659AF71-E357-422B-9824-9280312DB226}" type="slidenum">
              <a:rPr lang="en-US" smtClean="0"/>
              <a:pPr/>
              <a:t>‹#›</a:t>
            </a:fld>
            <a:endParaRPr lang="en-US" dirty="0"/>
          </a:p>
        </p:txBody>
      </p:sp>
    </p:spTree>
    <p:extLst>
      <p:ext uri="{BB962C8B-B14F-4D97-AF65-F5344CB8AC3E}">
        <p14:creationId xmlns:p14="http://schemas.microsoft.com/office/powerpoint/2010/main" val="403251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69180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97880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a:cs typeface="Microsoft Sans Serif"/>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98070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400677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63688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lang="en-US" sz="2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165073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350077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grpSp>
        <p:nvGrpSpPr>
          <p:cNvPr id="7" name="Group 6"/>
          <p:cNvGrpSpPr>
            <a:grpSpLocks noChangeAspect="1"/>
          </p:cNvGrpSpPr>
          <p:nvPr userDrawn="1"/>
        </p:nvGrpSpPr>
        <p:grpSpPr>
          <a:xfrm>
            <a:off x="476121" y="6294585"/>
            <a:ext cx="420069" cy="420735"/>
            <a:chOff x="1" y="0"/>
            <a:chExt cx="4227829" cy="3793490"/>
          </a:xfrm>
        </p:grpSpPr>
        <p:sp>
          <p:nvSpPr>
            <p:cNvPr id="8" name="Freeform 7"/>
            <p:cNvSpPr/>
            <p:nvPr/>
          </p:nvSpPr>
          <p:spPr>
            <a:xfrm>
              <a:off x="1" y="64771"/>
              <a:ext cx="2197144" cy="1759028"/>
            </a:xfrm>
            <a:custGeom>
              <a:avLst/>
              <a:gdLst>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101797 w 2199281"/>
                <a:gd name="connsiteY15" fmla="*/ 1361194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30233 w 2199281"/>
                <a:gd name="connsiteY5" fmla="*/ 540375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101797 w 2199281"/>
                <a:gd name="connsiteY15" fmla="*/ 1361194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7727"/>
                <a:gd name="connsiteY0" fmla="*/ 1738008 h 1759177"/>
                <a:gd name="connsiteX1" fmla="*/ 1815830 w 2197727"/>
                <a:gd name="connsiteY1" fmla="*/ 1485089 h 1759177"/>
                <a:gd name="connsiteX2" fmla="*/ 1465634 w 2197727"/>
                <a:gd name="connsiteY2" fmla="*/ 1199744 h 1759177"/>
                <a:gd name="connsiteX3" fmla="*/ 1154349 w 2197727"/>
                <a:gd name="connsiteY3" fmla="*/ 869004 h 1759177"/>
                <a:gd name="connsiteX4" fmla="*/ 992221 w 2197727"/>
                <a:gd name="connsiteY4" fmla="*/ 654995 h 1759177"/>
                <a:gd name="connsiteX5" fmla="*/ 930233 w 2197727"/>
                <a:gd name="connsiteY5" fmla="*/ 540375 h 1759177"/>
                <a:gd name="connsiteX6" fmla="*/ 933855 w 2197727"/>
                <a:gd name="connsiteY6" fmla="*/ 453957 h 1759177"/>
                <a:gd name="connsiteX7" fmla="*/ 1309992 w 2197727"/>
                <a:gd name="connsiteY7" fmla="*/ 440987 h 1759177"/>
                <a:gd name="connsiteX8" fmla="*/ 577175 w 2197727"/>
                <a:gd name="connsiteY8" fmla="*/ 0 h 1759177"/>
                <a:gd name="connsiteX9" fmla="*/ 0 w 2197727"/>
                <a:gd name="connsiteY9" fmla="*/ 440987 h 1759177"/>
                <a:gd name="connsiteX10" fmla="*/ 356681 w 2197727"/>
                <a:gd name="connsiteY10" fmla="*/ 453957 h 1759177"/>
                <a:gd name="connsiteX11" fmla="*/ 363166 w 2197727"/>
                <a:gd name="connsiteY11" fmla="*/ 544749 h 1759177"/>
                <a:gd name="connsiteX12" fmla="*/ 392729 w 2197727"/>
                <a:gd name="connsiteY12" fmla="*/ 642025 h 1759177"/>
                <a:gd name="connsiteX13" fmla="*/ 447472 w 2197727"/>
                <a:gd name="connsiteY13" fmla="*/ 752272 h 1759177"/>
                <a:gd name="connsiteX14" fmla="*/ 732817 w 2197727"/>
                <a:gd name="connsiteY14" fmla="*/ 1089498 h 1759177"/>
                <a:gd name="connsiteX15" fmla="*/ 1101797 w 2197727"/>
                <a:gd name="connsiteY15" fmla="*/ 1361194 h 1759177"/>
                <a:gd name="connsiteX16" fmla="*/ 1511030 w 2197727"/>
                <a:gd name="connsiteY16" fmla="*/ 1588851 h 1759177"/>
                <a:gd name="connsiteX17" fmla="*/ 1776919 w 2197727"/>
                <a:gd name="connsiteY17" fmla="*/ 1699098 h 1759177"/>
                <a:gd name="connsiteX18" fmla="*/ 2002377 w 2197727"/>
                <a:gd name="connsiteY18" fmla="*/ 1739441 h 1759177"/>
                <a:gd name="connsiteX19" fmla="*/ 2191966 w 2197727"/>
                <a:gd name="connsiteY19" fmla="*/ 1738008 h 175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7727" h="1759177">
                  <a:moveTo>
                    <a:pt x="2191966" y="1738008"/>
                  </a:moveTo>
                  <a:cubicBezTo>
                    <a:pt x="2154136" y="1694774"/>
                    <a:pt x="1936885" y="1574800"/>
                    <a:pt x="1815830" y="1485089"/>
                  </a:cubicBezTo>
                  <a:cubicBezTo>
                    <a:pt x="1694775" y="1395378"/>
                    <a:pt x="1575881" y="1302425"/>
                    <a:pt x="1465634" y="1199744"/>
                  </a:cubicBezTo>
                  <a:cubicBezTo>
                    <a:pt x="1355387" y="1097063"/>
                    <a:pt x="1233251" y="959795"/>
                    <a:pt x="1154349" y="869004"/>
                  </a:cubicBezTo>
                  <a:cubicBezTo>
                    <a:pt x="1075447" y="778213"/>
                    <a:pt x="1027889" y="704714"/>
                    <a:pt x="992221" y="654995"/>
                  </a:cubicBezTo>
                  <a:cubicBezTo>
                    <a:pt x="956553" y="605276"/>
                    <a:pt x="939961" y="573881"/>
                    <a:pt x="930233" y="540375"/>
                  </a:cubicBezTo>
                  <a:lnTo>
                    <a:pt x="933855" y="453957"/>
                  </a:lnTo>
                  <a:lnTo>
                    <a:pt x="1309992" y="440987"/>
                  </a:lnTo>
                  <a:lnTo>
                    <a:pt x="577175" y="0"/>
                  </a:lnTo>
                  <a:lnTo>
                    <a:pt x="0" y="440987"/>
                  </a:lnTo>
                  <a:lnTo>
                    <a:pt x="356681" y="453957"/>
                  </a:lnTo>
                  <a:lnTo>
                    <a:pt x="363166" y="544749"/>
                  </a:lnTo>
                  <a:lnTo>
                    <a:pt x="392729" y="642025"/>
                  </a:lnTo>
                  <a:lnTo>
                    <a:pt x="447472" y="752272"/>
                  </a:lnTo>
                  <a:cubicBezTo>
                    <a:pt x="505838" y="826851"/>
                    <a:pt x="627974" y="992221"/>
                    <a:pt x="732817" y="1089498"/>
                  </a:cubicBezTo>
                  <a:cubicBezTo>
                    <a:pt x="837660" y="1186775"/>
                    <a:pt x="972095" y="1277969"/>
                    <a:pt x="1101797" y="1361194"/>
                  </a:cubicBezTo>
                  <a:cubicBezTo>
                    <a:pt x="1231499" y="1444420"/>
                    <a:pt x="1394298" y="1528323"/>
                    <a:pt x="1511030" y="1588851"/>
                  </a:cubicBezTo>
                  <a:cubicBezTo>
                    <a:pt x="1627762" y="1649379"/>
                    <a:pt x="1688289" y="1673158"/>
                    <a:pt x="1776919" y="1699098"/>
                  </a:cubicBezTo>
                  <a:cubicBezTo>
                    <a:pt x="1865549" y="1725038"/>
                    <a:pt x="1933203" y="1732956"/>
                    <a:pt x="2002377" y="1739441"/>
                  </a:cubicBezTo>
                  <a:cubicBezTo>
                    <a:pt x="2071552" y="1745926"/>
                    <a:pt x="2229796" y="1781242"/>
                    <a:pt x="2191966" y="1738008"/>
                  </a:cubicBezTo>
                  <a:close/>
                </a:path>
              </a:pathLst>
            </a:custGeom>
            <a:gradFill>
              <a:gsLst>
                <a:gs pos="0">
                  <a:srgbClr val="008000"/>
                </a:gs>
                <a:gs pos="100000">
                  <a:schemeClr val="accent3">
                    <a:lumMod val="75000"/>
                  </a:schemeClr>
                </a:gs>
              </a:gsLst>
            </a:gra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reeform 8"/>
            <p:cNvSpPr/>
            <p:nvPr/>
          </p:nvSpPr>
          <p:spPr>
            <a:xfrm>
              <a:off x="1542682" y="0"/>
              <a:ext cx="1258938" cy="1102706"/>
            </a:xfrm>
            <a:custGeom>
              <a:avLst/>
              <a:gdLst>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4124 w 1260606"/>
                <a:gd name="connsiteY4" fmla="*/ 152099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55860 h 1102814"/>
                <a:gd name="connsiteX4" fmla="*/ 354124 w 1260606"/>
                <a:gd name="connsiteY4" fmla="*/ 152099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4629 w 1258978"/>
                <a:gd name="connsiteY0" fmla="*/ 1102468 h 1102814"/>
                <a:gd name="connsiteX1" fmla="*/ 7353 w 1258978"/>
                <a:gd name="connsiteY1" fmla="*/ 778212 h 1102814"/>
                <a:gd name="connsiteX2" fmla="*/ 25375 w 1258978"/>
                <a:gd name="connsiteY2" fmla="*/ 460517 h 1102814"/>
                <a:gd name="connsiteX3" fmla="*/ 162995 w 1258978"/>
                <a:gd name="connsiteY3" fmla="*/ 255860 h 1102814"/>
                <a:gd name="connsiteX4" fmla="*/ 352496 w 1258978"/>
                <a:gd name="connsiteY4" fmla="*/ 152099 h 1102814"/>
                <a:gd name="connsiteX5" fmla="*/ 532646 w 1258978"/>
                <a:gd name="connsiteY5" fmla="*/ 123217 h 1102814"/>
                <a:gd name="connsiteX6" fmla="*/ 610467 w 1258978"/>
                <a:gd name="connsiteY6" fmla="*/ 123217 h 1102814"/>
                <a:gd name="connsiteX7" fmla="*/ 454825 w 1258978"/>
                <a:gd name="connsiteY7" fmla="*/ 0 h 1102814"/>
                <a:gd name="connsiteX8" fmla="*/ 1258978 w 1258978"/>
                <a:gd name="connsiteY8" fmla="*/ 259404 h 1102814"/>
                <a:gd name="connsiteX9" fmla="*/ 1155216 w 1258978"/>
                <a:gd name="connsiteY9" fmla="*/ 583659 h 1102814"/>
                <a:gd name="connsiteX10" fmla="*/ 960663 w 1258978"/>
                <a:gd name="connsiteY10" fmla="*/ 389106 h 1102814"/>
                <a:gd name="connsiteX11" fmla="*/ 960663 w 1258978"/>
                <a:gd name="connsiteY11" fmla="*/ 389106 h 1102814"/>
                <a:gd name="connsiteX12" fmla="*/ 811506 w 1258978"/>
                <a:gd name="connsiteY12" fmla="*/ 363166 h 1102814"/>
                <a:gd name="connsiteX13" fmla="*/ 642893 w 1258978"/>
                <a:gd name="connsiteY13" fmla="*/ 382621 h 1102814"/>
                <a:gd name="connsiteX14" fmla="*/ 493736 w 1258978"/>
                <a:gd name="connsiteY14" fmla="*/ 486383 h 1102814"/>
                <a:gd name="connsiteX15" fmla="*/ 318638 w 1258978"/>
                <a:gd name="connsiteY15" fmla="*/ 635540 h 1102814"/>
                <a:gd name="connsiteX16" fmla="*/ 214876 w 1258978"/>
                <a:gd name="connsiteY16" fmla="*/ 836578 h 1102814"/>
                <a:gd name="connsiteX17" fmla="*/ 104629 w 1258978"/>
                <a:gd name="connsiteY17" fmla="*/ 1102468 h 1102814"/>
                <a:gd name="connsiteX0" fmla="*/ 104629 w 1258978"/>
                <a:gd name="connsiteY0" fmla="*/ 1102468 h 1102814"/>
                <a:gd name="connsiteX1" fmla="*/ 7353 w 1258978"/>
                <a:gd name="connsiteY1" fmla="*/ 778212 h 1102814"/>
                <a:gd name="connsiteX2" fmla="*/ 25375 w 1258978"/>
                <a:gd name="connsiteY2" fmla="*/ 460517 h 1102814"/>
                <a:gd name="connsiteX3" fmla="*/ 162995 w 1258978"/>
                <a:gd name="connsiteY3" fmla="*/ 255860 h 1102814"/>
                <a:gd name="connsiteX4" fmla="*/ 352496 w 1258978"/>
                <a:gd name="connsiteY4" fmla="*/ 152099 h 1102814"/>
                <a:gd name="connsiteX5" fmla="*/ 532646 w 1258978"/>
                <a:gd name="connsiteY5" fmla="*/ 123217 h 1102814"/>
                <a:gd name="connsiteX6" fmla="*/ 610467 w 1258978"/>
                <a:gd name="connsiteY6" fmla="*/ 123217 h 1102814"/>
                <a:gd name="connsiteX7" fmla="*/ 454825 w 1258978"/>
                <a:gd name="connsiteY7" fmla="*/ 0 h 1102814"/>
                <a:gd name="connsiteX8" fmla="*/ 1258978 w 1258978"/>
                <a:gd name="connsiteY8" fmla="*/ 259404 h 1102814"/>
                <a:gd name="connsiteX9" fmla="*/ 1155216 w 1258978"/>
                <a:gd name="connsiteY9" fmla="*/ 583659 h 1102814"/>
                <a:gd name="connsiteX10" fmla="*/ 960663 w 1258978"/>
                <a:gd name="connsiteY10" fmla="*/ 389106 h 1102814"/>
                <a:gd name="connsiteX11" fmla="*/ 960663 w 1258978"/>
                <a:gd name="connsiteY11" fmla="*/ 389106 h 1102814"/>
                <a:gd name="connsiteX12" fmla="*/ 811506 w 1258978"/>
                <a:gd name="connsiteY12" fmla="*/ 363166 h 1102814"/>
                <a:gd name="connsiteX13" fmla="*/ 642893 w 1258978"/>
                <a:gd name="connsiteY13" fmla="*/ 382621 h 1102814"/>
                <a:gd name="connsiteX14" fmla="*/ 473528 w 1258978"/>
                <a:gd name="connsiteY14" fmla="*/ 481330 h 1102814"/>
                <a:gd name="connsiteX15" fmla="*/ 318638 w 1258978"/>
                <a:gd name="connsiteY15" fmla="*/ 635540 h 1102814"/>
                <a:gd name="connsiteX16" fmla="*/ 214876 w 1258978"/>
                <a:gd name="connsiteY16" fmla="*/ 836578 h 1102814"/>
                <a:gd name="connsiteX17" fmla="*/ 104629 w 1258978"/>
                <a:gd name="connsiteY17" fmla="*/ 1102468 h 11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8978" h="1102814">
                  <a:moveTo>
                    <a:pt x="104629" y="1102468"/>
                  </a:moveTo>
                  <a:lnTo>
                    <a:pt x="7353" y="778212"/>
                  </a:lnTo>
                  <a:cubicBezTo>
                    <a:pt x="-6698" y="663642"/>
                    <a:pt x="-565" y="553470"/>
                    <a:pt x="25375" y="460517"/>
                  </a:cubicBezTo>
                  <a:cubicBezTo>
                    <a:pt x="51315" y="367564"/>
                    <a:pt x="106791" y="305579"/>
                    <a:pt x="162995" y="255860"/>
                  </a:cubicBezTo>
                  <a:cubicBezTo>
                    <a:pt x="219199" y="206141"/>
                    <a:pt x="290888" y="168312"/>
                    <a:pt x="352496" y="152099"/>
                  </a:cubicBezTo>
                  <a:cubicBezTo>
                    <a:pt x="414104" y="135886"/>
                    <a:pt x="490493" y="122136"/>
                    <a:pt x="532646" y="123217"/>
                  </a:cubicBezTo>
                  <a:lnTo>
                    <a:pt x="610467" y="123217"/>
                  </a:lnTo>
                  <a:lnTo>
                    <a:pt x="454825" y="0"/>
                  </a:lnTo>
                  <a:lnTo>
                    <a:pt x="1258978" y="259404"/>
                  </a:lnTo>
                  <a:lnTo>
                    <a:pt x="1155216" y="583659"/>
                  </a:lnTo>
                  <a:lnTo>
                    <a:pt x="960663" y="389106"/>
                  </a:lnTo>
                  <a:lnTo>
                    <a:pt x="960663" y="389106"/>
                  </a:lnTo>
                  <a:cubicBezTo>
                    <a:pt x="935804" y="384783"/>
                    <a:pt x="864468" y="364247"/>
                    <a:pt x="811506" y="363166"/>
                  </a:cubicBezTo>
                  <a:cubicBezTo>
                    <a:pt x="758544" y="362085"/>
                    <a:pt x="695854" y="362085"/>
                    <a:pt x="642893" y="382621"/>
                  </a:cubicBezTo>
                  <a:cubicBezTo>
                    <a:pt x="589932" y="403157"/>
                    <a:pt x="527571" y="439177"/>
                    <a:pt x="473528" y="481330"/>
                  </a:cubicBezTo>
                  <a:cubicBezTo>
                    <a:pt x="419486" y="523483"/>
                    <a:pt x="365115" y="577174"/>
                    <a:pt x="318638" y="635540"/>
                  </a:cubicBezTo>
                  <a:cubicBezTo>
                    <a:pt x="272161" y="693906"/>
                    <a:pt x="250544" y="758757"/>
                    <a:pt x="214876" y="836578"/>
                  </a:cubicBezTo>
                  <a:cubicBezTo>
                    <a:pt x="179208" y="914399"/>
                    <a:pt x="139216" y="1112196"/>
                    <a:pt x="104629" y="1102468"/>
                  </a:cubicBezTo>
                  <a:close/>
                </a:path>
              </a:pathLst>
            </a:custGeom>
            <a:gradFill>
              <a:gsLst>
                <a:gs pos="0">
                  <a:srgbClr val="008000"/>
                </a:gs>
                <a:gs pos="100000">
                  <a:srgbClr val="62C03A"/>
                </a:gs>
              </a:gsLst>
            </a:gradFill>
            <a:ln>
              <a:noFill/>
            </a:ln>
            <a:effectLst>
              <a:outerShdw blurRad="40000" dist="23000" dir="5400000" rotWithShape="0">
                <a:srgbClr val="000000">
                  <a:alpha val="35000"/>
                </a:srgb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Freeform 9"/>
            <p:cNvSpPr/>
            <p:nvPr/>
          </p:nvSpPr>
          <p:spPr>
            <a:xfrm>
              <a:off x="2236715" y="691133"/>
              <a:ext cx="1991115" cy="1448817"/>
            </a:xfrm>
            <a:custGeom>
              <a:avLst/>
              <a:gdLst>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427113 w 1991317"/>
                <a:gd name="connsiteY10" fmla="*/ 878412 h 1449102"/>
                <a:gd name="connsiteX11" fmla="*/ 1154739 w 1991317"/>
                <a:gd name="connsiteY11" fmla="*/ 625493 h 1449102"/>
                <a:gd name="connsiteX12" fmla="*/ 947215 w 1991317"/>
                <a:gd name="connsiteY12" fmla="*/ 476336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427113 w 1991317"/>
                <a:gd name="connsiteY10" fmla="*/ 878412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66388 w 1991317"/>
                <a:gd name="connsiteY5" fmla="*/ 859794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66388 w 1991317"/>
                <a:gd name="connsiteY5" fmla="*/ 859794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496260 w 1991317"/>
                <a:gd name="connsiteY9" fmla="*/ 986470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496260 w 1991317"/>
                <a:gd name="connsiteY9" fmla="*/ 986470 h 1449102"/>
                <a:gd name="connsiteX10" fmla="*/ 1391740 w 1991317"/>
                <a:gd name="connsiteY10" fmla="*/ 837988 h 1449102"/>
                <a:gd name="connsiteX11" fmla="*/ 1174953 w 1991317"/>
                <a:gd name="connsiteY11" fmla="*/ 605281 h 1449102"/>
                <a:gd name="connsiteX12" fmla="*/ 982588 w 1991317"/>
                <a:gd name="connsiteY12" fmla="*/ 451071 h 1449102"/>
                <a:gd name="connsiteX13" fmla="*/ 726722 w 1991317"/>
                <a:gd name="connsiteY13" fmla="*/ 320693 h 1449102"/>
                <a:gd name="connsiteX14" fmla="*/ 363556 w 1991317"/>
                <a:gd name="connsiteY14" fmla="*/ 178021 h 1449102"/>
                <a:gd name="connsiteX15" fmla="*/ 390 w 1991317"/>
                <a:gd name="connsiteY15" fmla="*/ 41834 h 14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1317" h="1449102">
                  <a:moveTo>
                    <a:pt x="390" y="41834"/>
                  </a:moveTo>
                  <a:cubicBezTo>
                    <a:pt x="-9338" y="12651"/>
                    <a:pt x="164679" y="-7885"/>
                    <a:pt x="305190" y="2923"/>
                  </a:cubicBezTo>
                  <a:cubicBezTo>
                    <a:pt x="445701" y="13731"/>
                    <a:pt x="689973" y="54804"/>
                    <a:pt x="843454" y="106685"/>
                  </a:cubicBezTo>
                  <a:cubicBezTo>
                    <a:pt x="996935" y="158566"/>
                    <a:pt x="1114747" y="232063"/>
                    <a:pt x="1226075" y="314208"/>
                  </a:cubicBezTo>
                  <a:cubicBezTo>
                    <a:pt x="1337403" y="396353"/>
                    <a:pt x="1442245" y="519570"/>
                    <a:pt x="1511420" y="599553"/>
                  </a:cubicBezTo>
                  <a:lnTo>
                    <a:pt x="1691654" y="829476"/>
                  </a:lnTo>
                  <a:lnTo>
                    <a:pt x="1783794" y="755195"/>
                  </a:lnTo>
                  <a:lnTo>
                    <a:pt x="1991317" y="1449102"/>
                  </a:lnTo>
                  <a:lnTo>
                    <a:pt x="1368747" y="1079451"/>
                  </a:lnTo>
                  <a:lnTo>
                    <a:pt x="1496260" y="986470"/>
                  </a:lnTo>
                  <a:lnTo>
                    <a:pt x="1391740" y="837988"/>
                  </a:lnTo>
                  <a:cubicBezTo>
                    <a:pt x="1332293" y="775299"/>
                    <a:pt x="1254936" y="672294"/>
                    <a:pt x="1174953" y="605281"/>
                  </a:cubicBezTo>
                  <a:cubicBezTo>
                    <a:pt x="1094970" y="538268"/>
                    <a:pt x="1057293" y="498502"/>
                    <a:pt x="982588" y="451071"/>
                  </a:cubicBezTo>
                  <a:cubicBezTo>
                    <a:pt x="907883" y="403640"/>
                    <a:pt x="823999" y="370412"/>
                    <a:pt x="726722" y="320693"/>
                  </a:cubicBezTo>
                  <a:cubicBezTo>
                    <a:pt x="629446" y="270974"/>
                    <a:pt x="484611" y="224497"/>
                    <a:pt x="363556" y="178021"/>
                  </a:cubicBezTo>
                  <a:cubicBezTo>
                    <a:pt x="242501" y="131545"/>
                    <a:pt x="10118" y="71017"/>
                    <a:pt x="390" y="41834"/>
                  </a:cubicBezTo>
                  <a:close/>
                </a:path>
              </a:pathLst>
            </a:custGeom>
            <a:gradFill>
              <a:gsLst>
                <a:gs pos="0">
                  <a:srgbClr val="E9FF43"/>
                </a:gs>
                <a:gs pos="100000">
                  <a:srgbClr val="43E40A"/>
                </a:gs>
              </a:gsLst>
            </a:gra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reeform 10"/>
            <p:cNvSpPr/>
            <p:nvPr/>
          </p:nvSpPr>
          <p:spPr>
            <a:xfrm>
              <a:off x="2911475" y="1120818"/>
              <a:ext cx="985520" cy="2672672"/>
            </a:xfrm>
            <a:custGeom>
              <a:avLst/>
              <a:gdLst>
                <a:gd name="connsiteX0" fmla="*/ 12970 w 985736"/>
                <a:gd name="connsiteY0" fmla="*/ 0 h 2671864"/>
                <a:gd name="connsiteX1" fmla="*/ 259404 w 985736"/>
                <a:gd name="connsiteY1" fmla="*/ 226979 h 2671864"/>
                <a:gd name="connsiteX2" fmla="*/ 525293 w 985736"/>
                <a:gd name="connsiteY2" fmla="*/ 570689 h 2671864"/>
                <a:gd name="connsiteX3" fmla="*/ 693906 w 985736"/>
                <a:gd name="connsiteY3" fmla="*/ 901430 h 2671864"/>
                <a:gd name="connsiteX4" fmla="*/ 797668 w 985736"/>
                <a:gd name="connsiteY4" fmla="*/ 1316477 h 2671864"/>
                <a:gd name="connsiteX5" fmla="*/ 817123 w 985736"/>
                <a:gd name="connsiteY5" fmla="*/ 1893651 h 2671864"/>
                <a:gd name="connsiteX6" fmla="*/ 778213 w 985736"/>
                <a:gd name="connsiteY6" fmla="*/ 2146570 h 2671864"/>
                <a:gd name="connsiteX7" fmla="*/ 985736 w 985736"/>
                <a:gd name="connsiteY7" fmla="*/ 2269787 h 2671864"/>
                <a:gd name="connsiteX8" fmla="*/ 149157 w 985736"/>
                <a:gd name="connsiteY8" fmla="*/ 2671864 h 2671864"/>
                <a:gd name="connsiteX9" fmla="*/ 0 w 985736"/>
                <a:gd name="connsiteY9" fmla="*/ 1582366 h 2671864"/>
                <a:gd name="connsiteX10" fmla="*/ 363166 w 985736"/>
                <a:gd name="connsiteY10" fmla="*/ 1835285 h 2671864"/>
                <a:gd name="connsiteX11" fmla="*/ 434502 w 985736"/>
                <a:gd name="connsiteY11" fmla="*/ 1517515 h 2671864"/>
                <a:gd name="connsiteX12" fmla="*/ 453957 w 985736"/>
                <a:gd name="connsiteY12" fmla="*/ 1044102 h 2671864"/>
                <a:gd name="connsiteX13" fmla="*/ 330740 w 985736"/>
                <a:gd name="connsiteY13" fmla="*/ 661481 h 2671864"/>
                <a:gd name="connsiteX14" fmla="*/ 149157 w 985736"/>
                <a:gd name="connsiteY14" fmla="*/ 324255 h 2671864"/>
                <a:gd name="connsiteX15" fmla="*/ 12970 w 985736"/>
                <a:gd name="connsiteY15" fmla="*/ 0 h 2671864"/>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05222 w 985736"/>
                <a:gd name="connsiteY5" fmla="*/ 1594324 h 2673091"/>
                <a:gd name="connsiteX6" fmla="*/ 817123 w 985736"/>
                <a:gd name="connsiteY6" fmla="*/ 1894878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05222 w 985736"/>
                <a:gd name="connsiteY5" fmla="*/ 1594324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48903 w 985736"/>
                <a:gd name="connsiteY13" fmla="*/ 1095856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49664 w 985736"/>
                <a:gd name="connsiteY12" fmla="*/ 1518742 h 2673091"/>
                <a:gd name="connsiteX13" fmla="*/ 448903 w 985736"/>
                <a:gd name="connsiteY13" fmla="*/ 1095856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26244 w 985736"/>
                <a:gd name="connsiteY12" fmla="*/ 1725694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26244 w 985736"/>
                <a:gd name="connsiteY12" fmla="*/ 1725694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06029 w 985736"/>
                <a:gd name="connsiteY12" fmla="*/ 1720642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06029 w 985736"/>
                <a:gd name="connsiteY12" fmla="*/ 1720642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69373 w 985736"/>
                <a:gd name="connsiteY16" fmla="*/ 325482 h 2673091"/>
                <a:gd name="connsiteX17" fmla="*/ 12970 w 985736"/>
                <a:gd name="connsiteY17" fmla="*/ 1227 h 26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5736" h="2673091">
                  <a:moveTo>
                    <a:pt x="12970" y="1227"/>
                  </a:moveTo>
                  <a:cubicBezTo>
                    <a:pt x="31344" y="-14986"/>
                    <a:pt x="174017" y="133091"/>
                    <a:pt x="259404" y="228206"/>
                  </a:cubicBezTo>
                  <a:cubicBezTo>
                    <a:pt x="344791" y="323321"/>
                    <a:pt x="452876" y="459508"/>
                    <a:pt x="525293" y="571916"/>
                  </a:cubicBezTo>
                  <a:cubicBezTo>
                    <a:pt x="597710" y="684325"/>
                    <a:pt x="648510" y="778359"/>
                    <a:pt x="693906" y="902657"/>
                  </a:cubicBezTo>
                  <a:cubicBezTo>
                    <a:pt x="739302" y="1026955"/>
                    <a:pt x="779115" y="1202426"/>
                    <a:pt x="797668" y="1317704"/>
                  </a:cubicBezTo>
                  <a:cubicBezTo>
                    <a:pt x="816221" y="1432982"/>
                    <a:pt x="827250" y="1573919"/>
                    <a:pt x="830492" y="1670115"/>
                  </a:cubicBezTo>
                  <a:cubicBezTo>
                    <a:pt x="833734" y="1766311"/>
                    <a:pt x="811516" y="1949162"/>
                    <a:pt x="807015" y="2041407"/>
                  </a:cubicBezTo>
                  <a:lnTo>
                    <a:pt x="778213" y="2147797"/>
                  </a:lnTo>
                  <a:lnTo>
                    <a:pt x="985736" y="2271014"/>
                  </a:lnTo>
                  <a:lnTo>
                    <a:pt x="149157" y="2673091"/>
                  </a:lnTo>
                  <a:lnTo>
                    <a:pt x="0" y="1583593"/>
                  </a:lnTo>
                  <a:lnTo>
                    <a:pt x="363166" y="1836512"/>
                  </a:lnTo>
                  <a:lnTo>
                    <a:pt x="406029" y="1720642"/>
                  </a:lnTo>
                  <a:cubicBezTo>
                    <a:pt x="420445" y="1667680"/>
                    <a:pt x="445888" y="1623715"/>
                    <a:pt x="449664" y="1518742"/>
                  </a:cubicBezTo>
                  <a:cubicBezTo>
                    <a:pt x="453440" y="1413769"/>
                    <a:pt x="466197" y="1238528"/>
                    <a:pt x="448903" y="1095856"/>
                  </a:cubicBezTo>
                  <a:cubicBezTo>
                    <a:pt x="431609" y="953184"/>
                    <a:pt x="381540" y="782683"/>
                    <a:pt x="330740" y="662708"/>
                  </a:cubicBezTo>
                  <a:cubicBezTo>
                    <a:pt x="279940" y="542734"/>
                    <a:pt x="222335" y="435729"/>
                    <a:pt x="169373" y="325482"/>
                  </a:cubicBezTo>
                  <a:cubicBezTo>
                    <a:pt x="116411" y="215235"/>
                    <a:pt x="-5404" y="17440"/>
                    <a:pt x="12970" y="1227"/>
                  </a:cubicBezTo>
                  <a:close/>
                </a:path>
              </a:pathLst>
            </a:custGeom>
            <a:gradFill>
              <a:gsLst>
                <a:gs pos="0">
                  <a:srgbClr val="FFFF00"/>
                </a:gs>
                <a:gs pos="99000">
                  <a:srgbClr val="E7DB34"/>
                </a:gs>
              </a:gsLst>
            </a:gra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Freeform 11"/>
            <p:cNvSpPr/>
            <p:nvPr/>
          </p:nvSpPr>
          <p:spPr>
            <a:xfrm>
              <a:off x="207645" y="1737995"/>
              <a:ext cx="2809647" cy="1433195"/>
            </a:xfrm>
            <a:custGeom>
              <a:avLst/>
              <a:gdLst>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61058 w 2810229"/>
                <a:gd name="connsiteY3" fmla="*/ 926618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61058 w 2810229"/>
                <a:gd name="connsiteY3" fmla="*/ 926618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84697 w 2810229"/>
                <a:gd name="connsiteY7" fmla="*/ 1039123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0229" h="1433209">
                  <a:moveTo>
                    <a:pt x="2801565" y="110247"/>
                  </a:moveTo>
                  <a:cubicBezTo>
                    <a:pt x="2831829" y="129702"/>
                    <a:pt x="2776706" y="293992"/>
                    <a:pt x="2730229" y="389107"/>
                  </a:cubicBezTo>
                  <a:cubicBezTo>
                    <a:pt x="2683753" y="484222"/>
                    <a:pt x="2624306" y="587983"/>
                    <a:pt x="2522706" y="680936"/>
                  </a:cubicBezTo>
                  <a:cubicBezTo>
                    <a:pt x="2421106" y="773889"/>
                    <a:pt x="2279952" y="873656"/>
                    <a:pt x="2161058" y="926618"/>
                  </a:cubicBezTo>
                  <a:cubicBezTo>
                    <a:pt x="2042164" y="979580"/>
                    <a:pt x="1940127" y="986818"/>
                    <a:pt x="1809344" y="998707"/>
                  </a:cubicBezTo>
                  <a:cubicBezTo>
                    <a:pt x="1678561" y="1010596"/>
                    <a:pt x="1474757" y="1013474"/>
                    <a:pt x="1335931" y="1018162"/>
                  </a:cubicBezTo>
                  <a:lnTo>
                    <a:pt x="976387" y="1026833"/>
                  </a:lnTo>
                  <a:lnTo>
                    <a:pt x="784697" y="1039123"/>
                  </a:lnTo>
                  <a:cubicBezTo>
                    <a:pt x="782535" y="1183957"/>
                    <a:pt x="780374" y="1288375"/>
                    <a:pt x="778212" y="1433209"/>
                  </a:cubicBezTo>
                  <a:lnTo>
                    <a:pt x="0" y="590145"/>
                  </a:lnTo>
                  <a:lnTo>
                    <a:pt x="875489" y="0"/>
                  </a:lnTo>
                  <a:lnTo>
                    <a:pt x="851651" y="451844"/>
                  </a:lnTo>
                  <a:lnTo>
                    <a:pt x="1048391" y="456552"/>
                  </a:lnTo>
                  <a:cubicBezTo>
                    <a:pt x="1110000" y="461956"/>
                    <a:pt x="1172766" y="463175"/>
                    <a:pt x="1271840" y="464062"/>
                  </a:cubicBezTo>
                  <a:lnTo>
                    <a:pt x="1683265" y="482084"/>
                  </a:lnTo>
                  <a:cubicBezTo>
                    <a:pt x="1825811" y="477635"/>
                    <a:pt x="1981199" y="479898"/>
                    <a:pt x="2127114" y="447473"/>
                  </a:cubicBezTo>
                  <a:cubicBezTo>
                    <a:pt x="2273029" y="415048"/>
                    <a:pt x="2436238" y="328579"/>
                    <a:pt x="2548646" y="272375"/>
                  </a:cubicBezTo>
                  <a:cubicBezTo>
                    <a:pt x="2661054" y="216171"/>
                    <a:pt x="2771301" y="90792"/>
                    <a:pt x="2801565" y="110247"/>
                  </a:cubicBezTo>
                  <a:close/>
                </a:path>
              </a:pathLst>
            </a:custGeom>
            <a:gradFill>
              <a:gsLst>
                <a:gs pos="0">
                  <a:srgbClr val="005200"/>
                </a:gs>
                <a:gs pos="100000">
                  <a:srgbClr val="008000"/>
                </a:gs>
              </a:gsLst>
            </a:gra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4" name="TextBox 3"/>
          <p:cNvSpPr txBox="1"/>
          <p:nvPr userDrawn="1"/>
        </p:nvSpPr>
        <p:spPr>
          <a:xfrm>
            <a:off x="855886" y="6397230"/>
            <a:ext cx="1010213" cy="215444"/>
          </a:xfrm>
          <a:prstGeom prst="rect">
            <a:avLst/>
          </a:prstGeom>
          <a:noFill/>
        </p:spPr>
        <p:txBody>
          <a:bodyPr wrap="none" rtlCol="0">
            <a:spAutoFit/>
          </a:bodyPr>
          <a:lstStyle/>
          <a:p>
            <a:r>
              <a:rPr lang="en-US" sz="800" b="1" i="0" dirty="0">
                <a:ln w="3175">
                  <a:noFill/>
                </a:ln>
                <a:solidFill>
                  <a:srgbClr val="008000"/>
                </a:solidFill>
                <a:latin typeface="Arial"/>
              </a:rPr>
              <a:t>Green Ways 2Go</a:t>
            </a:r>
          </a:p>
        </p:txBody>
      </p:sp>
      <p:pic>
        <p:nvPicPr>
          <p:cNvPr id="15" name="Picture 14">
            <a:extLst>
              <a:ext uri="{FF2B5EF4-FFF2-40B4-BE49-F238E27FC236}">
                <a16:creationId xmlns:a16="http://schemas.microsoft.com/office/drawing/2014/main" xmlns="" id="{0CC1D8C0-05C9-9D4F-94FB-A2FE3D10D184}"/>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7620000" y="6308725"/>
            <a:ext cx="1053549" cy="500102"/>
          </a:xfrm>
          <a:prstGeom prst="rect">
            <a:avLst/>
          </a:prstGeom>
        </p:spPr>
      </p:pic>
    </p:spTree>
    <p:extLst>
      <p:ext uri="{BB962C8B-B14F-4D97-AF65-F5344CB8AC3E}">
        <p14:creationId xmlns:p14="http://schemas.microsoft.com/office/powerpoint/2010/main" val="287502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mailto:emakra@mayorscaucus.org" TargetMode="External"/><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www.greenways2go.com/" TargetMode="External"/><Relationship Id="rId4" Type="http://schemas.openxmlformats.org/officeDocument/2006/relationships/hyperlink" Target="mailto:tim.milburn@greenways2go.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770" y="998092"/>
            <a:ext cx="8079959" cy="2030292"/>
          </a:xfrm>
        </p:spPr>
        <p:txBody>
          <a:bodyPr>
            <a:noAutofit/>
          </a:bodyPr>
          <a:lstStyle/>
          <a:p>
            <a:pPr>
              <a:spcBef>
                <a:spcPct val="0"/>
              </a:spcBef>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rPr>
              <a:t>Green Municipal Fleets </a:t>
            </a:r>
          </a:p>
          <a:p>
            <a:pPr>
              <a:spcBef>
                <a:spcPct val="0"/>
              </a:spcBef>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rPr>
              <a:t>Background and Context</a:t>
            </a:r>
            <a:endParaRPr lang="en-US" sz="4000" b="1"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endParaRPr>
          </a:p>
        </p:txBody>
      </p:sp>
      <p:sp>
        <p:nvSpPr>
          <p:cNvPr id="4" name="Title 3"/>
          <p:cNvSpPr>
            <a:spLocks noGrp="1"/>
          </p:cNvSpPr>
          <p:nvPr>
            <p:ph type="ctrTitle"/>
          </p:nvPr>
        </p:nvSpPr>
        <p:spPr>
          <a:xfrm>
            <a:off x="803192" y="3645726"/>
            <a:ext cx="7519117" cy="2257364"/>
          </a:xfrm>
        </p:spPr>
        <p:txBody>
          <a:bodyPr>
            <a:noAutofit/>
          </a:bodyPr>
          <a:lstStyle/>
          <a:p>
            <a:r>
              <a:rPr lang="en-US" sz="1800" dirty="0"/>
              <a:t>Edith Makra </a:t>
            </a:r>
            <a:br>
              <a:rPr lang="en-US" sz="1800" dirty="0"/>
            </a:br>
            <a:r>
              <a:rPr lang="en-US" sz="1800" dirty="0"/>
              <a:t>Metropolitan Mayors Caucus</a:t>
            </a:r>
            <a:br>
              <a:rPr lang="en-US" sz="1800" dirty="0"/>
            </a:br>
            <a:r>
              <a:rPr lang="en-US" sz="1800" dirty="0"/>
              <a:t/>
            </a:r>
            <a:br>
              <a:rPr lang="en-US" sz="1800" dirty="0"/>
            </a:br>
            <a:r>
              <a:rPr lang="en-US" sz="1800" dirty="0"/>
              <a:t>Tim Milburn</a:t>
            </a:r>
            <a:br>
              <a:rPr lang="en-US" sz="1800" dirty="0"/>
            </a:br>
            <a:r>
              <a:rPr lang="en-US" sz="1800" dirty="0"/>
              <a:t>Green Ways 2Go </a:t>
            </a:r>
            <a:br>
              <a:rPr lang="en-US" sz="1800" dirty="0"/>
            </a:br>
            <a:r>
              <a:rPr lang="en-US" sz="1800" dirty="0"/>
              <a:t/>
            </a:r>
            <a:br>
              <a:rPr lang="en-US" sz="1800" dirty="0"/>
            </a:br>
            <a:r>
              <a:rPr lang="en-US" sz="1800" dirty="0"/>
              <a:t/>
            </a:r>
            <a:br>
              <a:rPr lang="en-US" sz="1800" dirty="0"/>
            </a:br>
            <a:r>
              <a:rPr lang="en-US" sz="1800" dirty="0"/>
              <a:t>April 3 , 2018</a:t>
            </a:r>
            <a:br>
              <a:rPr lang="en-US" sz="1800" dirty="0"/>
            </a:br>
            <a:endParaRPr lang="en-US" sz="1800" dirty="0"/>
          </a:p>
        </p:txBody>
      </p:sp>
    </p:spTree>
    <p:extLst>
      <p:ext uri="{BB962C8B-B14F-4D97-AF65-F5344CB8AC3E}">
        <p14:creationId xmlns:p14="http://schemas.microsoft.com/office/powerpoint/2010/main" val="10131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Content Placeholder 3"/>
          <p:cNvPicPr>
            <a:picLocks noGrp="1"/>
          </p:cNvPicPr>
          <p:nvPr>
            <p:ph sz="half" idx="1"/>
          </p:nvPr>
        </p:nvPicPr>
        <p:blipFill>
          <a:blip r:embed="rId3" cstate="screen">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a:ext>
            </a:extLst>
          </a:blip>
          <a:stretch>
            <a:fillRect/>
          </a:stretch>
        </p:blipFill>
        <p:spPr>
          <a:xfrm>
            <a:off x="4035140" y="44519"/>
            <a:ext cx="5051959" cy="6441440"/>
          </a:xfrm>
          <a:prstGeom prst="rect">
            <a:avLst/>
          </a:prstGeom>
          <a:solidFill>
            <a:schemeClr val="accent6">
              <a:lumMod val="60000"/>
              <a:lumOff val="40000"/>
            </a:schemeClr>
          </a:solidFill>
          <a:ln>
            <a:solidFill>
              <a:schemeClr val="accent6">
                <a:lumMod val="60000"/>
                <a:lumOff val="40000"/>
              </a:schemeClr>
            </a:solidFill>
          </a:ln>
        </p:spPr>
      </p:pic>
      <p:sp>
        <p:nvSpPr>
          <p:cNvPr id="2" name="Title 1"/>
          <p:cNvSpPr>
            <a:spLocks noGrp="1"/>
          </p:cNvSpPr>
          <p:nvPr>
            <p:ph type="title"/>
          </p:nvPr>
        </p:nvSpPr>
        <p:spPr>
          <a:xfrm>
            <a:off x="437214" y="130920"/>
            <a:ext cx="3152657" cy="1939663"/>
          </a:xfrm>
        </p:spPr>
        <p:txBody>
          <a:bodyPr>
            <a:noAutofit/>
          </a:bodyPr>
          <a:lstStyle/>
          <a:p>
            <a:r>
              <a:rPr lang="en-US" sz="3200" dirty="0"/>
              <a:t>Output: Regional </a:t>
            </a:r>
            <a:br>
              <a:rPr lang="en-US" sz="3200" dirty="0"/>
            </a:br>
            <a:r>
              <a:rPr lang="en-US" sz="3200" dirty="0"/>
              <a:t>Infrastructure </a:t>
            </a:r>
            <a:br>
              <a:rPr lang="en-US" sz="3200" dirty="0"/>
            </a:br>
            <a:r>
              <a:rPr lang="en-US" sz="3200" dirty="0"/>
              <a:t>Concept</a:t>
            </a:r>
          </a:p>
        </p:txBody>
      </p:sp>
      <p:grpSp>
        <p:nvGrpSpPr>
          <p:cNvPr id="6" name="Group 5"/>
          <p:cNvGrpSpPr>
            <a:grpSpLocks noChangeAspect="1"/>
          </p:cNvGrpSpPr>
          <p:nvPr/>
        </p:nvGrpSpPr>
        <p:grpSpPr>
          <a:xfrm>
            <a:off x="5020071" y="-82215"/>
            <a:ext cx="2604344" cy="2606040"/>
            <a:chOff x="0" y="0"/>
            <a:chExt cx="3852539" cy="3933826"/>
          </a:xfrm>
          <a:extLst>
            <a:ext uri="{0CCBE362-F206-4b92-989A-16890622DB6E}">
              <ma14:wrappingTextBoxFlag xmlns:ma14="http://schemas.microsoft.com/office/mac/drawingml/2011/main" xmlns=""/>
            </a:ext>
          </a:extLst>
        </p:grpSpPr>
        <p:sp>
          <p:nvSpPr>
            <p:cNvPr id="7" name="Oval 6"/>
            <p:cNvSpPr>
              <a:spLocks noChangeArrowheads="1"/>
            </p:cNvSpPr>
            <p:nvPr/>
          </p:nvSpPr>
          <p:spPr bwMode="auto">
            <a:xfrm>
              <a:off x="129118" y="261523"/>
              <a:ext cx="3398489" cy="3467939"/>
            </a:xfrm>
            <a:prstGeom prst="ellipse">
              <a:avLst/>
            </a:prstGeom>
            <a:noFill/>
            <a:ln w="31750">
              <a:solidFill>
                <a:srgbClr val="FF000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sp>
          <p:nvSpPr>
            <p:cNvPr id="8" name="Oval 7"/>
            <p:cNvSpPr>
              <a:spLocks noChangeAspect="1" noChangeArrowheads="1"/>
            </p:cNvSpPr>
            <p:nvPr/>
          </p:nvSpPr>
          <p:spPr bwMode="auto">
            <a:xfrm>
              <a:off x="952287" y="1143194"/>
              <a:ext cx="1717863" cy="1722238"/>
            </a:xfrm>
            <a:prstGeom prst="ellipse">
              <a:avLst/>
            </a:prstGeom>
            <a:noFill/>
            <a:ln w="31750">
              <a:solidFill>
                <a:srgbClr val="FF000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9" name="Straight Connector 8"/>
            <p:cNvCxnSpPr/>
            <p:nvPr/>
          </p:nvCxnSpPr>
          <p:spPr>
            <a:xfrm>
              <a:off x="1808478" y="0"/>
              <a:ext cx="13336" cy="3933826"/>
            </a:xfrm>
            <a:prstGeom prst="line">
              <a:avLst/>
            </a:prstGeom>
            <a:ln w="12700">
              <a:solidFill>
                <a:srgbClr val="FF000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1986280"/>
              <a:ext cx="3852539" cy="33020"/>
            </a:xfrm>
            <a:prstGeom prst="line">
              <a:avLst/>
            </a:prstGeom>
            <a:ln w="12700">
              <a:solidFill>
                <a:srgbClr val="FF000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noChangeArrowheads="1"/>
            </p:cNvSpPr>
            <p:nvPr/>
          </p:nvSpPr>
          <p:spPr bwMode="auto">
            <a:xfrm>
              <a:off x="1387474" y="1578956"/>
              <a:ext cx="838642" cy="840947"/>
            </a:xfrm>
            <a:prstGeom prst="ellipse">
              <a:avLst/>
            </a:prstGeom>
            <a:noFill/>
            <a:ln w="31750">
              <a:solidFill>
                <a:srgbClr val="FF000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2" name="Straight Connector 11"/>
            <p:cNvCxnSpPr/>
            <p:nvPr/>
          </p:nvCxnSpPr>
          <p:spPr>
            <a:xfrm flipV="1">
              <a:off x="1805302" y="606425"/>
              <a:ext cx="1049866" cy="1405042"/>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525903" y="2003425"/>
              <a:ext cx="295910" cy="364278"/>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161414" y="1385570"/>
              <a:ext cx="668233" cy="617221"/>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5" name="Regular Pentagon 14"/>
            <p:cNvSpPr/>
            <p:nvPr/>
          </p:nvSpPr>
          <p:spPr>
            <a:xfrm>
              <a:off x="2189477" y="668656"/>
              <a:ext cx="436667" cy="29315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16" name="Regular Pentagon 15"/>
            <p:cNvSpPr/>
            <p:nvPr/>
          </p:nvSpPr>
          <p:spPr>
            <a:xfrm>
              <a:off x="1681478" y="2116455"/>
              <a:ext cx="318557"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17" name="Regular Pentagon 16"/>
            <p:cNvSpPr/>
            <p:nvPr/>
          </p:nvSpPr>
          <p:spPr>
            <a:xfrm>
              <a:off x="1017905" y="1557021"/>
              <a:ext cx="371474"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grpSp>
        <p:nvGrpSpPr>
          <p:cNvPr id="18" name="Group 17"/>
          <p:cNvGrpSpPr>
            <a:grpSpLocks noChangeAspect="1"/>
          </p:cNvGrpSpPr>
          <p:nvPr/>
        </p:nvGrpSpPr>
        <p:grpSpPr>
          <a:xfrm>
            <a:off x="5978892" y="1748024"/>
            <a:ext cx="2741295" cy="2926080"/>
            <a:chOff x="0" y="0"/>
            <a:chExt cx="3852545" cy="4196081"/>
          </a:xfrm>
          <a:extLst>
            <a:ext uri="{0CCBE362-F206-4b92-989A-16890622DB6E}">
              <ma14:wrappingTextBoxFlag xmlns:ma14="http://schemas.microsoft.com/office/mac/drawingml/2011/main" xmlns=""/>
            </a:ext>
          </a:extLst>
        </p:grpSpPr>
        <p:sp>
          <p:nvSpPr>
            <p:cNvPr id="19" name="Oval 18"/>
            <p:cNvSpPr>
              <a:spLocks noChangeAspect="1" noChangeArrowheads="1"/>
            </p:cNvSpPr>
            <p:nvPr/>
          </p:nvSpPr>
          <p:spPr bwMode="auto">
            <a:xfrm>
              <a:off x="99059" y="276861"/>
              <a:ext cx="3405446" cy="3410750"/>
            </a:xfrm>
            <a:prstGeom prst="ellipse">
              <a:avLst/>
            </a:prstGeom>
            <a:noFill/>
            <a:ln w="25400">
              <a:solidFill>
                <a:srgbClr val="0070C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sp>
          <p:nvSpPr>
            <p:cNvPr id="20" name="Oval 19"/>
            <p:cNvSpPr>
              <a:spLocks noChangeAspect="1" noChangeArrowheads="1"/>
            </p:cNvSpPr>
            <p:nvPr/>
          </p:nvSpPr>
          <p:spPr bwMode="auto">
            <a:xfrm>
              <a:off x="937260" y="1112520"/>
              <a:ext cx="1746885" cy="1751330"/>
            </a:xfrm>
            <a:prstGeom prst="ellipse">
              <a:avLst/>
            </a:prstGeom>
            <a:noFill/>
            <a:ln w="25400">
              <a:solidFill>
                <a:srgbClr val="0070C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1" name="Straight Connector 20"/>
            <p:cNvCxnSpPr/>
            <p:nvPr/>
          </p:nvCxnSpPr>
          <p:spPr>
            <a:xfrm>
              <a:off x="1808480" y="0"/>
              <a:ext cx="13336" cy="4196081"/>
            </a:xfrm>
            <a:prstGeom prst="line">
              <a:avLst/>
            </a:prstGeom>
            <a:ln w="12700">
              <a:solidFill>
                <a:srgbClr val="00206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0" y="1986280"/>
              <a:ext cx="3852545" cy="33020"/>
            </a:xfrm>
            <a:prstGeom prst="line">
              <a:avLst/>
            </a:prstGeom>
            <a:ln w="12700">
              <a:solidFill>
                <a:srgbClr val="00206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noChangeArrowheads="1"/>
            </p:cNvSpPr>
            <p:nvPr/>
          </p:nvSpPr>
          <p:spPr bwMode="auto">
            <a:xfrm>
              <a:off x="1387476" y="1563619"/>
              <a:ext cx="857186" cy="859541"/>
            </a:xfrm>
            <a:prstGeom prst="ellipse">
              <a:avLst/>
            </a:prstGeom>
            <a:noFill/>
            <a:ln w="25400">
              <a:solidFill>
                <a:srgbClr val="0070C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4" name="Straight Connector 23"/>
            <p:cNvCxnSpPr/>
            <p:nvPr/>
          </p:nvCxnSpPr>
          <p:spPr>
            <a:xfrm flipV="1">
              <a:off x="1805305" y="606425"/>
              <a:ext cx="1049867" cy="1405043"/>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525905" y="2003425"/>
              <a:ext cx="295910" cy="364278"/>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1161415" y="1385570"/>
              <a:ext cx="668233" cy="617220"/>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7" name="Regular Pentagon 26"/>
            <p:cNvSpPr/>
            <p:nvPr/>
          </p:nvSpPr>
          <p:spPr>
            <a:xfrm>
              <a:off x="2189480" y="668655"/>
              <a:ext cx="436668" cy="29315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28" name="Regular Pentagon 27"/>
            <p:cNvSpPr/>
            <p:nvPr/>
          </p:nvSpPr>
          <p:spPr>
            <a:xfrm>
              <a:off x="1681480" y="2116455"/>
              <a:ext cx="318558"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29" name="Regular Pentagon 28"/>
            <p:cNvSpPr/>
            <p:nvPr/>
          </p:nvSpPr>
          <p:spPr>
            <a:xfrm>
              <a:off x="1017905" y="1557020"/>
              <a:ext cx="371475"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grpSp>
        <p:nvGrpSpPr>
          <p:cNvPr id="42" name="Group 41"/>
          <p:cNvGrpSpPr>
            <a:grpSpLocks noChangeAspect="1"/>
          </p:cNvGrpSpPr>
          <p:nvPr/>
        </p:nvGrpSpPr>
        <p:grpSpPr>
          <a:xfrm>
            <a:off x="4148942" y="1367549"/>
            <a:ext cx="2604344" cy="2606040"/>
            <a:chOff x="0" y="0"/>
            <a:chExt cx="3852545" cy="3933825"/>
          </a:xfrm>
          <a:extLst>
            <a:ext uri="{0CCBE362-F206-4b92-989A-16890622DB6E}">
              <ma14:wrappingTextBoxFlag xmlns:ma14="http://schemas.microsoft.com/office/mac/drawingml/2011/main" xmlns=""/>
            </a:ext>
          </a:extLst>
        </p:grpSpPr>
        <p:sp>
          <p:nvSpPr>
            <p:cNvPr id="43" name="Oval 42"/>
            <p:cNvSpPr>
              <a:spLocks noChangeArrowheads="1"/>
            </p:cNvSpPr>
            <p:nvPr/>
          </p:nvSpPr>
          <p:spPr bwMode="auto">
            <a:xfrm>
              <a:off x="129119" y="261523"/>
              <a:ext cx="3398494" cy="3467938"/>
            </a:xfrm>
            <a:prstGeom prst="ellipse">
              <a:avLst/>
            </a:prstGeom>
            <a:noFill/>
            <a:ln w="31750">
              <a:solidFill>
                <a:srgbClr val="00B05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sp>
          <p:nvSpPr>
            <p:cNvPr id="44" name="Oval 43"/>
            <p:cNvSpPr>
              <a:spLocks noChangeAspect="1" noChangeArrowheads="1"/>
            </p:cNvSpPr>
            <p:nvPr/>
          </p:nvSpPr>
          <p:spPr bwMode="auto">
            <a:xfrm>
              <a:off x="952289" y="1143193"/>
              <a:ext cx="1717866" cy="1722237"/>
            </a:xfrm>
            <a:prstGeom prst="ellipse">
              <a:avLst/>
            </a:prstGeom>
            <a:noFill/>
            <a:ln w="31750">
              <a:solidFill>
                <a:srgbClr val="00B05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45" name="Straight Connector 44"/>
            <p:cNvCxnSpPr/>
            <p:nvPr/>
          </p:nvCxnSpPr>
          <p:spPr>
            <a:xfrm>
              <a:off x="1808480" y="0"/>
              <a:ext cx="13335" cy="3933825"/>
            </a:xfrm>
            <a:prstGeom prst="line">
              <a:avLst/>
            </a:prstGeom>
            <a:ln w="12700">
              <a:solidFill>
                <a:srgbClr val="00B05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0" y="1986280"/>
              <a:ext cx="3852545" cy="33020"/>
            </a:xfrm>
            <a:prstGeom prst="line">
              <a:avLst/>
            </a:prstGeom>
            <a:ln w="12700">
              <a:solidFill>
                <a:srgbClr val="00B05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47" name="Oval 46"/>
            <p:cNvSpPr>
              <a:spLocks noChangeAspect="1" noChangeArrowheads="1"/>
            </p:cNvSpPr>
            <p:nvPr/>
          </p:nvSpPr>
          <p:spPr bwMode="auto">
            <a:xfrm>
              <a:off x="1387476" y="1578955"/>
              <a:ext cx="838643" cy="840947"/>
            </a:xfrm>
            <a:prstGeom prst="ellipse">
              <a:avLst/>
            </a:prstGeom>
            <a:noFill/>
            <a:ln w="31750">
              <a:solidFill>
                <a:srgbClr val="00B05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48" name="Straight Connector 47"/>
            <p:cNvCxnSpPr/>
            <p:nvPr/>
          </p:nvCxnSpPr>
          <p:spPr>
            <a:xfrm flipV="1">
              <a:off x="1805305" y="606425"/>
              <a:ext cx="1049867" cy="1405043"/>
            </a:xfrm>
            <a:prstGeom prst="line">
              <a:avLst/>
            </a:prstGeom>
            <a:ln w="12700">
              <a:solidFill>
                <a:srgbClr val="00B050"/>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1525905" y="2003425"/>
              <a:ext cx="295910" cy="364278"/>
            </a:xfrm>
            <a:prstGeom prst="line">
              <a:avLst/>
            </a:prstGeom>
            <a:ln w="12700">
              <a:solidFill>
                <a:srgbClr val="00B050"/>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1161415" y="1385570"/>
              <a:ext cx="668233" cy="617220"/>
            </a:xfrm>
            <a:prstGeom prst="line">
              <a:avLst/>
            </a:prstGeom>
            <a:ln w="12700">
              <a:solidFill>
                <a:srgbClr val="00B050"/>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51" name="Regular Pentagon 50"/>
            <p:cNvSpPr/>
            <p:nvPr/>
          </p:nvSpPr>
          <p:spPr>
            <a:xfrm>
              <a:off x="2189480" y="668655"/>
              <a:ext cx="436668" cy="293158"/>
            </a:xfrm>
            <a:prstGeom prst="pentagon">
              <a:avLst/>
            </a:prstGeom>
            <a:solidFill>
              <a:srgbClr val="FFFF00"/>
            </a:solidFill>
            <a:ln w="19050">
              <a:solidFill>
                <a:srgbClr val="00B050"/>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52" name="Regular Pentagon 51"/>
            <p:cNvSpPr/>
            <p:nvPr/>
          </p:nvSpPr>
          <p:spPr>
            <a:xfrm>
              <a:off x="1681480" y="2116455"/>
              <a:ext cx="318558" cy="292735"/>
            </a:xfrm>
            <a:prstGeom prst="pentagon">
              <a:avLst/>
            </a:prstGeom>
            <a:solidFill>
              <a:srgbClr val="FFFF00"/>
            </a:solidFill>
            <a:ln w="19050">
              <a:solidFill>
                <a:srgbClr val="00B050"/>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53" name="Regular Pentagon 52"/>
            <p:cNvSpPr/>
            <p:nvPr/>
          </p:nvSpPr>
          <p:spPr>
            <a:xfrm>
              <a:off x="1017905" y="1557020"/>
              <a:ext cx="371475" cy="292735"/>
            </a:xfrm>
            <a:prstGeom prst="pentagon">
              <a:avLst/>
            </a:prstGeom>
            <a:solidFill>
              <a:srgbClr val="FFFF00"/>
            </a:solidFill>
            <a:ln w="19050">
              <a:solidFill>
                <a:srgbClr val="00B050"/>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grpSp>
        <p:nvGrpSpPr>
          <p:cNvPr id="54" name="Group 53"/>
          <p:cNvGrpSpPr>
            <a:grpSpLocks noChangeAspect="1"/>
          </p:cNvGrpSpPr>
          <p:nvPr/>
        </p:nvGrpSpPr>
        <p:grpSpPr>
          <a:xfrm>
            <a:off x="5401248" y="4032398"/>
            <a:ext cx="2604344" cy="2606040"/>
            <a:chOff x="0" y="0"/>
            <a:chExt cx="3852545" cy="3933825"/>
          </a:xfrm>
          <a:extLst>
            <a:ext uri="{0CCBE362-F206-4b92-989A-16890622DB6E}">
              <ma14:wrappingTextBoxFlag xmlns:ma14="http://schemas.microsoft.com/office/mac/drawingml/2011/main" xmlns=""/>
            </a:ext>
          </a:extLst>
        </p:grpSpPr>
        <p:sp>
          <p:nvSpPr>
            <p:cNvPr id="55" name="Oval 54"/>
            <p:cNvSpPr>
              <a:spLocks noChangeArrowheads="1"/>
            </p:cNvSpPr>
            <p:nvPr/>
          </p:nvSpPr>
          <p:spPr bwMode="auto">
            <a:xfrm>
              <a:off x="129119" y="261523"/>
              <a:ext cx="3398494" cy="3467938"/>
            </a:xfrm>
            <a:prstGeom prst="ellipse">
              <a:avLst/>
            </a:prstGeom>
            <a:noFill/>
            <a:ln w="31750">
              <a:solidFill>
                <a:schemeClr val="tx1"/>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sp>
          <p:nvSpPr>
            <p:cNvPr id="56" name="Oval 55"/>
            <p:cNvSpPr>
              <a:spLocks noChangeAspect="1" noChangeArrowheads="1"/>
            </p:cNvSpPr>
            <p:nvPr/>
          </p:nvSpPr>
          <p:spPr bwMode="auto">
            <a:xfrm>
              <a:off x="952289" y="1143193"/>
              <a:ext cx="1717866" cy="1722237"/>
            </a:xfrm>
            <a:prstGeom prst="ellipse">
              <a:avLst/>
            </a:prstGeom>
            <a:noFill/>
            <a:ln w="31750">
              <a:solidFill>
                <a:schemeClr val="tx1"/>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57" name="Straight Connector 56"/>
            <p:cNvCxnSpPr/>
            <p:nvPr/>
          </p:nvCxnSpPr>
          <p:spPr>
            <a:xfrm>
              <a:off x="1808480" y="0"/>
              <a:ext cx="13335" cy="3933825"/>
            </a:xfrm>
            <a:prstGeom prst="line">
              <a:avLst/>
            </a:prstGeom>
            <a:ln w="12700">
              <a:solidFill>
                <a:schemeClr val="tx1"/>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0" y="1986280"/>
              <a:ext cx="3852545" cy="33020"/>
            </a:xfrm>
            <a:prstGeom prst="line">
              <a:avLst/>
            </a:prstGeom>
            <a:ln w="12700">
              <a:solidFill>
                <a:schemeClr val="tx1"/>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59" name="Oval 58"/>
            <p:cNvSpPr>
              <a:spLocks noChangeAspect="1" noChangeArrowheads="1"/>
            </p:cNvSpPr>
            <p:nvPr/>
          </p:nvSpPr>
          <p:spPr bwMode="auto">
            <a:xfrm>
              <a:off x="1387476" y="1578955"/>
              <a:ext cx="838643" cy="840947"/>
            </a:xfrm>
            <a:prstGeom prst="ellipse">
              <a:avLst/>
            </a:prstGeom>
            <a:noFill/>
            <a:ln w="31750">
              <a:solidFill>
                <a:schemeClr val="tx1"/>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0" name="Straight Connector 59"/>
            <p:cNvCxnSpPr/>
            <p:nvPr/>
          </p:nvCxnSpPr>
          <p:spPr>
            <a:xfrm flipV="1">
              <a:off x="1805305" y="606425"/>
              <a:ext cx="1049867" cy="1405043"/>
            </a:xfrm>
            <a:prstGeom prst="line">
              <a:avLst/>
            </a:prstGeom>
            <a:ln w="12700">
              <a:solidFill>
                <a:schemeClr val="tx1"/>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1525905" y="2003425"/>
              <a:ext cx="295910" cy="364278"/>
            </a:xfrm>
            <a:prstGeom prst="line">
              <a:avLst/>
            </a:prstGeom>
            <a:ln w="12700">
              <a:solidFill>
                <a:schemeClr val="tx1"/>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1161415" y="1385570"/>
              <a:ext cx="668233" cy="617220"/>
            </a:xfrm>
            <a:prstGeom prst="line">
              <a:avLst/>
            </a:prstGeom>
            <a:ln w="12700">
              <a:solidFill>
                <a:schemeClr val="tx1"/>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63" name="Regular Pentagon 62"/>
            <p:cNvSpPr/>
            <p:nvPr/>
          </p:nvSpPr>
          <p:spPr>
            <a:xfrm>
              <a:off x="2189480" y="668655"/>
              <a:ext cx="436668" cy="29315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64" name="Regular Pentagon 63"/>
            <p:cNvSpPr/>
            <p:nvPr/>
          </p:nvSpPr>
          <p:spPr>
            <a:xfrm>
              <a:off x="1681480" y="2116455"/>
              <a:ext cx="318558"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65" name="Regular Pentagon 64"/>
            <p:cNvSpPr/>
            <p:nvPr/>
          </p:nvSpPr>
          <p:spPr>
            <a:xfrm>
              <a:off x="1017905" y="1557020"/>
              <a:ext cx="371475"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grpSp>
        <p:nvGrpSpPr>
          <p:cNvPr id="67" name="Group 66"/>
          <p:cNvGrpSpPr>
            <a:grpSpLocks noChangeAspect="1"/>
          </p:cNvGrpSpPr>
          <p:nvPr/>
        </p:nvGrpSpPr>
        <p:grpSpPr>
          <a:xfrm>
            <a:off x="3851427" y="3339607"/>
            <a:ext cx="2604344" cy="2606040"/>
            <a:chOff x="0" y="0"/>
            <a:chExt cx="3852545" cy="3933825"/>
          </a:xfrm>
          <a:extLst>
            <a:ext uri="{0CCBE362-F206-4b92-989A-16890622DB6E}">
              <ma14:wrappingTextBoxFlag xmlns:ma14="http://schemas.microsoft.com/office/mac/drawingml/2011/main" xmlns=""/>
            </a:ext>
          </a:extLst>
        </p:grpSpPr>
        <p:sp>
          <p:nvSpPr>
            <p:cNvPr id="68" name="Oval 67"/>
            <p:cNvSpPr>
              <a:spLocks noChangeArrowheads="1"/>
            </p:cNvSpPr>
            <p:nvPr/>
          </p:nvSpPr>
          <p:spPr bwMode="auto">
            <a:xfrm>
              <a:off x="129119" y="261523"/>
              <a:ext cx="3398494" cy="3467938"/>
            </a:xfrm>
            <a:prstGeom prst="ellipse">
              <a:avLst/>
            </a:prstGeom>
            <a:noFill/>
            <a:ln w="31750">
              <a:solidFill>
                <a:srgbClr val="FF000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sp>
          <p:nvSpPr>
            <p:cNvPr id="69" name="Oval 68"/>
            <p:cNvSpPr>
              <a:spLocks noChangeAspect="1" noChangeArrowheads="1"/>
            </p:cNvSpPr>
            <p:nvPr/>
          </p:nvSpPr>
          <p:spPr bwMode="auto">
            <a:xfrm>
              <a:off x="952289" y="1143193"/>
              <a:ext cx="1717866" cy="1722237"/>
            </a:xfrm>
            <a:prstGeom prst="ellipse">
              <a:avLst/>
            </a:prstGeom>
            <a:noFill/>
            <a:ln w="31750">
              <a:solidFill>
                <a:srgbClr val="FF000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0" name="Straight Connector 69"/>
            <p:cNvCxnSpPr/>
            <p:nvPr/>
          </p:nvCxnSpPr>
          <p:spPr>
            <a:xfrm>
              <a:off x="1808480" y="0"/>
              <a:ext cx="13335" cy="3933825"/>
            </a:xfrm>
            <a:prstGeom prst="line">
              <a:avLst/>
            </a:prstGeom>
            <a:ln w="12700">
              <a:solidFill>
                <a:srgbClr val="FF000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0" y="1986280"/>
              <a:ext cx="3852545" cy="33020"/>
            </a:xfrm>
            <a:prstGeom prst="line">
              <a:avLst/>
            </a:prstGeom>
            <a:ln w="12700">
              <a:solidFill>
                <a:srgbClr val="FF000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noChangeArrowheads="1"/>
            </p:cNvSpPr>
            <p:nvPr/>
          </p:nvSpPr>
          <p:spPr bwMode="auto">
            <a:xfrm>
              <a:off x="1387476" y="1578955"/>
              <a:ext cx="838643" cy="840947"/>
            </a:xfrm>
            <a:prstGeom prst="ellipse">
              <a:avLst/>
            </a:prstGeom>
            <a:noFill/>
            <a:ln w="31750">
              <a:solidFill>
                <a:srgbClr val="FF0000"/>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3" name="Straight Connector 72"/>
            <p:cNvCxnSpPr/>
            <p:nvPr/>
          </p:nvCxnSpPr>
          <p:spPr>
            <a:xfrm flipV="1">
              <a:off x="1805305" y="606425"/>
              <a:ext cx="1049867" cy="1405043"/>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1525905" y="2003425"/>
              <a:ext cx="295910" cy="364278"/>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flipV="1">
              <a:off x="1161415" y="1385570"/>
              <a:ext cx="668233" cy="617220"/>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76" name="Regular Pentagon 75"/>
            <p:cNvSpPr/>
            <p:nvPr/>
          </p:nvSpPr>
          <p:spPr>
            <a:xfrm>
              <a:off x="2189480" y="668655"/>
              <a:ext cx="436668" cy="29315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77" name="Regular Pentagon 76"/>
            <p:cNvSpPr/>
            <p:nvPr/>
          </p:nvSpPr>
          <p:spPr>
            <a:xfrm>
              <a:off x="1681480" y="2116455"/>
              <a:ext cx="318558"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78" name="Regular Pentagon 77"/>
            <p:cNvSpPr/>
            <p:nvPr/>
          </p:nvSpPr>
          <p:spPr>
            <a:xfrm>
              <a:off x="1017905" y="1557020"/>
              <a:ext cx="371475"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dirty="0">
                  <a:solidFill>
                    <a:srgbClr val="000000"/>
                  </a:solidFill>
                  <a:effectLst/>
                  <a:latin typeface="Calibri" charset="0"/>
                  <a:ea typeface="Times New Roman" charset="0"/>
                  <a:cs typeface="Times New Roman" charset="0"/>
                </a:rPr>
                <a:t>6</a:t>
              </a:r>
              <a:endParaRPr lang="en-US" sz="1200" dirty="0">
                <a:effectLst/>
                <a:latin typeface="Calibri" charset="0"/>
                <a:ea typeface="Times New Roman" charset="0"/>
                <a:cs typeface="Times New Roman" charset="0"/>
              </a:endParaRPr>
            </a:p>
          </p:txBody>
        </p:sp>
      </p:grpSp>
      <p:grpSp>
        <p:nvGrpSpPr>
          <p:cNvPr id="79" name="Group 78"/>
          <p:cNvGrpSpPr>
            <a:grpSpLocks noChangeAspect="1"/>
          </p:cNvGrpSpPr>
          <p:nvPr/>
        </p:nvGrpSpPr>
        <p:grpSpPr>
          <a:xfrm>
            <a:off x="4970205" y="2552861"/>
            <a:ext cx="2604344" cy="2606040"/>
            <a:chOff x="0" y="0"/>
            <a:chExt cx="3852545" cy="3933825"/>
          </a:xfrm>
          <a:extLst>
            <a:ext uri="{0CCBE362-F206-4b92-989A-16890622DB6E}">
              <ma14:wrappingTextBoxFlag xmlns:ma14="http://schemas.microsoft.com/office/mac/drawingml/2011/main" xmlns=""/>
            </a:ext>
          </a:extLst>
        </p:grpSpPr>
        <p:sp>
          <p:nvSpPr>
            <p:cNvPr id="80" name="Oval 79"/>
            <p:cNvSpPr>
              <a:spLocks noChangeArrowheads="1"/>
            </p:cNvSpPr>
            <p:nvPr/>
          </p:nvSpPr>
          <p:spPr bwMode="auto">
            <a:xfrm>
              <a:off x="129119" y="261523"/>
              <a:ext cx="3398494" cy="3467938"/>
            </a:xfrm>
            <a:prstGeom prst="ellipse">
              <a:avLst/>
            </a:prstGeom>
            <a:noFill/>
            <a:ln w="31750">
              <a:solidFill>
                <a:schemeClr val="accent4">
                  <a:lumMod val="75000"/>
                </a:schemeClr>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sp>
          <p:nvSpPr>
            <p:cNvPr id="81" name="Oval 80"/>
            <p:cNvSpPr>
              <a:spLocks noChangeAspect="1" noChangeArrowheads="1"/>
            </p:cNvSpPr>
            <p:nvPr/>
          </p:nvSpPr>
          <p:spPr bwMode="auto">
            <a:xfrm>
              <a:off x="952289" y="1143193"/>
              <a:ext cx="1717866" cy="1722237"/>
            </a:xfrm>
            <a:prstGeom prst="ellipse">
              <a:avLst/>
            </a:prstGeom>
            <a:noFill/>
            <a:ln w="31750">
              <a:solidFill>
                <a:schemeClr val="accent4">
                  <a:lumMod val="75000"/>
                </a:schemeClr>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2" name="Straight Connector 81"/>
            <p:cNvCxnSpPr/>
            <p:nvPr/>
          </p:nvCxnSpPr>
          <p:spPr>
            <a:xfrm>
              <a:off x="1808480" y="0"/>
              <a:ext cx="13335" cy="3933825"/>
            </a:xfrm>
            <a:prstGeom prst="line">
              <a:avLst/>
            </a:prstGeom>
            <a:ln w="12700">
              <a:solidFill>
                <a:schemeClr val="accent4">
                  <a:lumMod val="75000"/>
                </a:schemeClr>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0" y="1986280"/>
              <a:ext cx="3852545" cy="33020"/>
            </a:xfrm>
            <a:prstGeom prst="line">
              <a:avLst/>
            </a:prstGeom>
            <a:ln w="12700">
              <a:solidFill>
                <a:schemeClr val="accent4">
                  <a:lumMod val="75000"/>
                </a:schemeClr>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noChangeArrowheads="1"/>
            </p:cNvSpPr>
            <p:nvPr/>
          </p:nvSpPr>
          <p:spPr bwMode="auto">
            <a:xfrm>
              <a:off x="1387476" y="1578955"/>
              <a:ext cx="838643" cy="840947"/>
            </a:xfrm>
            <a:prstGeom prst="ellipse">
              <a:avLst/>
            </a:prstGeom>
            <a:noFill/>
            <a:ln w="31750">
              <a:solidFill>
                <a:schemeClr val="accent4">
                  <a:lumMod val="75000"/>
                </a:schemeClr>
              </a:solidFill>
              <a:prstDash val="sysDash"/>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5" name="Straight Connector 84"/>
            <p:cNvCxnSpPr/>
            <p:nvPr/>
          </p:nvCxnSpPr>
          <p:spPr>
            <a:xfrm flipV="1">
              <a:off x="1805305" y="606425"/>
              <a:ext cx="1049867" cy="1405043"/>
            </a:xfrm>
            <a:prstGeom prst="line">
              <a:avLst/>
            </a:prstGeom>
            <a:ln w="12700">
              <a:solidFill>
                <a:schemeClr val="accent4">
                  <a:lumMod val="75000"/>
                </a:schemeClr>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1525905" y="2003425"/>
              <a:ext cx="295910" cy="364278"/>
            </a:xfrm>
            <a:prstGeom prst="line">
              <a:avLst/>
            </a:prstGeom>
            <a:ln w="12700">
              <a:solidFill>
                <a:schemeClr val="accent4">
                  <a:lumMod val="75000"/>
                </a:schemeClr>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flipV="1">
              <a:off x="1161415" y="1385570"/>
              <a:ext cx="668233" cy="617220"/>
            </a:xfrm>
            <a:prstGeom prst="line">
              <a:avLst/>
            </a:prstGeom>
            <a:ln w="12700">
              <a:solidFill>
                <a:schemeClr val="accent4">
                  <a:lumMod val="75000"/>
                </a:schemeClr>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88" name="Regular Pentagon 87"/>
            <p:cNvSpPr/>
            <p:nvPr/>
          </p:nvSpPr>
          <p:spPr>
            <a:xfrm>
              <a:off x="2189480" y="668655"/>
              <a:ext cx="436668" cy="293158"/>
            </a:xfrm>
            <a:prstGeom prst="pentagon">
              <a:avLst/>
            </a:prstGeom>
            <a:solidFill>
              <a:srgbClr val="FFFF00"/>
            </a:solidFill>
            <a:ln w="19050">
              <a:solidFill>
                <a:schemeClr val="accent4">
                  <a:lumMod val="75000"/>
                </a:schemeClr>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89" name="Regular Pentagon 88"/>
            <p:cNvSpPr/>
            <p:nvPr/>
          </p:nvSpPr>
          <p:spPr>
            <a:xfrm>
              <a:off x="1681480" y="2116455"/>
              <a:ext cx="318558" cy="292735"/>
            </a:xfrm>
            <a:prstGeom prst="pentagon">
              <a:avLst/>
            </a:prstGeom>
            <a:solidFill>
              <a:srgbClr val="FFFF00"/>
            </a:solidFill>
            <a:ln w="19050">
              <a:solidFill>
                <a:schemeClr val="accent4">
                  <a:lumMod val="75000"/>
                </a:schemeClr>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90" name="Regular Pentagon 89"/>
            <p:cNvSpPr/>
            <p:nvPr/>
          </p:nvSpPr>
          <p:spPr>
            <a:xfrm>
              <a:off x="1017905" y="1557020"/>
              <a:ext cx="371475" cy="292735"/>
            </a:xfrm>
            <a:prstGeom prst="pentagon">
              <a:avLst/>
            </a:prstGeom>
            <a:solidFill>
              <a:srgbClr val="FFFF00"/>
            </a:solidFill>
            <a:ln w="19050">
              <a:solidFill>
                <a:schemeClr val="accent4">
                  <a:lumMod val="75000"/>
                </a:schemeClr>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sp>
        <p:nvSpPr>
          <p:cNvPr id="91" name="Content Placeholder 2"/>
          <p:cNvSpPr>
            <a:spLocks noGrp="1"/>
          </p:cNvSpPr>
          <p:nvPr>
            <p:ph sz="half" idx="1"/>
          </p:nvPr>
        </p:nvSpPr>
        <p:spPr>
          <a:xfrm>
            <a:off x="351385" y="2124880"/>
            <a:ext cx="2910030" cy="3611141"/>
          </a:xfrm>
        </p:spPr>
        <p:txBody>
          <a:bodyPr>
            <a:normAutofit fontScale="55000" lnSpcReduction="20000"/>
          </a:bodyPr>
          <a:lstStyle/>
          <a:p>
            <a:r>
              <a:rPr lang="en-US" dirty="0"/>
              <a:t>Strategically locate regional Alt Fuel retail refueling sites near fleets w/ demand</a:t>
            </a:r>
          </a:p>
          <a:p>
            <a:pPr lvl="1"/>
            <a:r>
              <a:rPr lang="en-US" dirty="0"/>
              <a:t>Industrial fleets</a:t>
            </a:r>
          </a:p>
          <a:p>
            <a:pPr lvl="1"/>
            <a:r>
              <a:rPr lang="en-US" dirty="0"/>
              <a:t>Municipal fleets</a:t>
            </a:r>
          </a:p>
          <a:p>
            <a:pPr lvl="1"/>
            <a:r>
              <a:rPr lang="en-US" dirty="0"/>
              <a:t>Need access and egress </a:t>
            </a:r>
          </a:p>
          <a:p>
            <a:r>
              <a:rPr lang="en-US" dirty="0"/>
              <a:t>     Indicates radial mileage (e.g. 6 mi.) from center</a:t>
            </a:r>
          </a:p>
          <a:p>
            <a:endParaRPr lang="en-US" dirty="0"/>
          </a:p>
          <a:p>
            <a:r>
              <a:rPr lang="en-US" dirty="0"/>
              <a:t>       Indicates existing (light) or proposed (dark) stations (C-CNG, P=Propane, E =  EV, ET = Ethanol, B= Biodiesel)</a:t>
            </a:r>
          </a:p>
          <a:p>
            <a:r>
              <a:rPr lang="en-US" dirty="0"/>
              <a:t>Sites indicated are for illustration only </a:t>
            </a:r>
            <a:r>
              <a:rPr lang="mr-IN" dirty="0"/>
              <a:t>–</a:t>
            </a:r>
            <a:r>
              <a:rPr lang="en-US" dirty="0"/>
              <a:t> not based on analysis</a:t>
            </a:r>
          </a:p>
        </p:txBody>
      </p:sp>
      <p:sp>
        <p:nvSpPr>
          <p:cNvPr id="93" name="Regular Pentagon 92"/>
          <p:cNvSpPr/>
          <p:nvPr/>
        </p:nvSpPr>
        <p:spPr>
          <a:xfrm>
            <a:off x="572008" y="3331076"/>
            <a:ext cx="251119" cy="19392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dirty="0">
                <a:solidFill>
                  <a:srgbClr val="000000"/>
                </a:solidFill>
                <a:effectLst/>
                <a:latin typeface="Calibri" charset="0"/>
                <a:ea typeface="Times New Roman" charset="0"/>
                <a:cs typeface="Times New Roman" charset="0"/>
              </a:rPr>
              <a:t>6</a:t>
            </a:r>
            <a:endParaRPr lang="en-US" sz="1200" dirty="0">
              <a:effectLst/>
              <a:latin typeface="Calibri" charset="0"/>
              <a:ea typeface="Times New Roman" charset="0"/>
              <a:cs typeface="Times New Roman" charset="0"/>
            </a:endParaRPr>
          </a:p>
        </p:txBody>
      </p:sp>
      <p:sp>
        <p:nvSpPr>
          <p:cNvPr id="105" name="Teardrop 104"/>
          <p:cNvSpPr/>
          <p:nvPr/>
        </p:nvSpPr>
        <p:spPr>
          <a:xfrm rot="329677">
            <a:off x="620168" y="4031402"/>
            <a:ext cx="270632" cy="224457"/>
          </a:xfrm>
          <a:prstGeom prst="teardrop">
            <a:avLst>
              <a:gd name="adj" fmla="val 1978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t>
            </a:r>
          </a:p>
        </p:txBody>
      </p:sp>
      <p:grpSp>
        <p:nvGrpSpPr>
          <p:cNvPr id="147" name="Group 146"/>
          <p:cNvGrpSpPr/>
          <p:nvPr/>
        </p:nvGrpSpPr>
        <p:grpSpPr>
          <a:xfrm>
            <a:off x="3904831" y="113982"/>
            <a:ext cx="5023013" cy="5242977"/>
            <a:chOff x="1955575" y="501935"/>
            <a:chExt cx="5023013" cy="5242977"/>
          </a:xfrm>
        </p:grpSpPr>
        <p:grpSp>
          <p:nvGrpSpPr>
            <p:cNvPr id="148" name="Group 147"/>
            <p:cNvGrpSpPr/>
            <p:nvPr/>
          </p:nvGrpSpPr>
          <p:grpSpPr>
            <a:xfrm>
              <a:off x="1955575" y="501935"/>
              <a:ext cx="5023013" cy="4706347"/>
              <a:chOff x="4973672" y="760538"/>
              <a:chExt cx="5023013" cy="4706347"/>
            </a:xfrm>
          </p:grpSpPr>
          <p:sp>
            <p:nvSpPr>
              <p:cNvPr id="156" name="Teardrop 155"/>
              <p:cNvSpPr/>
              <p:nvPr/>
            </p:nvSpPr>
            <p:spPr>
              <a:xfrm rot="329677">
                <a:off x="4973672" y="760538"/>
                <a:ext cx="312468" cy="251955"/>
              </a:xfrm>
              <a:prstGeom prst="teardrop">
                <a:avLst>
                  <a:gd name="adj" fmla="val 197823"/>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p>
            </p:txBody>
          </p:sp>
          <p:sp>
            <p:nvSpPr>
              <p:cNvPr id="157" name="Teardrop 156"/>
              <p:cNvSpPr/>
              <p:nvPr/>
            </p:nvSpPr>
            <p:spPr>
              <a:xfrm rot="329677">
                <a:off x="5814771" y="945549"/>
                <a:ext cx="312468" cy="251955"/>
              </a:xfrm>
              <a:prstGeom prst="teardrop">
                <a:avLst>
                  <a:gd name="adj" fmla="val 197823"/>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
                </a:r>
              </a:p>
            </p:txBody>
          </p:sp>
          <p:sp>
            <p:nvSpPr>
              <p:cNvPr id="158" name="Teardrop 157"/>
              <p:cNvSpPr/>
              <p:nvPr/>
            </p:nvSpPr>
            <p:spPr>
              <a:xfrm rot="329677">
                <a:off x="6760425" y="2487963"/>
                <a:ext cx="312468" cy="251955"/>
              </a:xfrm>
              <a:prstGeom prst="teardrop">
                <a:avLst>
                  <a:gd name="adj" fmla="val 197823"/>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
                </a:r>
              </a:p>
            </p:txBody>
          </p:sp>
          <p:sp>
            <p:nvSpPr>
              <p:cNvPr id="159" name="Teardrop 158"/>
              <p:cNvSpPr/>
              <p:nvPr/>
            </p:nvSpPr>
            <p:spPr>
              <a:xfrm rot="329677">
                <a:off x="5145266" y="4539540"/>
                <a:ext cx="312468" cy="251955"/>
              </a:xfrm>
              <a:prstGeom prst="teardrop">
                <a:avLst>
                  <a:gd name="adj" fmla="val 197823"/>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
                </a:r>
              </a:p>
            </p:txBody>
          </p:sp>
          <p:sp>
            <p:nvSpPr>
              <p:cNvPr id="160" name="Teardrop 159"/>
              <p:cNvSpPr/>
              <p:nvPr/>
            </p:nvSpPr>
            <p:spPr>
              <a:xfrm rot="329677">
                <a:off x="5036089" y="1925993"/>
                <a:ext cx="312468" cy="251955"/>
              </a:xfrm>
              <a:prstGeom prst="teardrop">
                <a:avLst>
                  <a:gd name="adj" fmla="val 197823"/>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
                </a:r>
              </a:p>
            </p:txBody>
          </p:sp>
          <p:sp>
            <p:nvSpPr>
              <p:cNvPr id="161" name="Oval Callout 160"/>
              <p:cNvSpPr/>
              <p:nvPr/>
            </p:nvSpPr>
            <p:spPr>
              <a:xfrm>
                <a:off x="9622025" y="5111481"/>
                <a:ext cx="374660" cy="355404"/>
              </a:xfrm>
              <a:prstGeom prst="wedgeEllipseCallout">
                <a:avLst>
                  <a:gd name="adj1" fmla="val -25763"/>
                  <a:gd name="adj2" fmla="val 7549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E</a:t>
                </a:r>
              </a:p>
            </p:txBody>
          </p:sp>
          <p:sp>
            <p:nvSpPr>
              <p:cNvPr id="162" name="Teardrop 161"/>
              <p:cNvSpPr/>
              <p:nvPr/>
            </p:nvSpPr>
            <p:spPr>
              <a:xfrm rot="329677">
                <a:off x="5508635" y="3318949"/>
                <a:ext cx="426355" cy="260107"/>
              </a:xfrm>
              <a:prstGeom prst="teardrop">
                <a:avLst>
                  <a:gd name="adj" fmla="val 197823"/>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rPr>
                  <a:t>ET</a:t>
                </a:r>
              </a:p>
            </p:txBody>
          </p:sp>
          <p:sp>
            <p:nvSpPr>
              <p:cNvPr id="163" name="Teardrop 162"/>
              <p:cNvSpPr/>
              <p:nvPr/>
            </p:nvSpPr>
            <p:spPr>
              <a:xfrm rot="329677">
                <a:off x="5915122" y="2294377"/>
                <a:ext cx="426355" cy="260107"/>
              </a:xfrm>
              <a:prstGeom prst="teardrop">
                <a:avLst>
                  <a:gd name="adj" fmla="val 197823"/>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rPr>
                  <a:t>ET</a:t>
                </a:r>
              </a:p>
            </p:txBody>
          </p:sp>
          <p:sp>
            <p:nvSpPr>
              <p:cNvPr id="164" name="Teardrop 163"/>
              <p:cNvSpPr/>
              <p:nvPr/>
            </p:nvSpPr>
            <p:spPr>
              <a:xfrm rot="329677">
                <a:off x="7535123" y="4830107"/>
                <a:ext cx="426355" cy="260107"/>
              </a:xfrm>
              <a:prstGeom prst="teardrop">
                <a:avLst>
                  <a:gd name="adj" fmla="val 197823"/>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rPr>
                  <a:t>ET</a:t>
                </a:r>
              </a:p>
            </p:txBody>
          </p:sp>
          <p:sp>
            <p:nvSpPr>
              <p:cNvPr id="165" name="Teardrop 164"/>
              <p:cNvSpPr/>
              <p:nvPr/>
            </p:nvSpPr>
            <p:spPr>
              <a:xfrm rot="329677">
                <a:off x="5055327" y="1177089"/>
                <a:ext cx="426355" cy="260107"/>
              </a:xfrm>
              <a:prstGeom prst="teardrop">
                <a:avLst>
                  <a:gd name="adj" fmla="val 197823"/>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ET</a:t>
                </a:r>
              </a:p>
            </p:txBody>
          </p:sp>
          <p:sp>
            <p:nvSpPr>
              <p:cNvPr id="166" name="Teardrop 165"/>
              <p:cNvSpPr/>
              <p:nvPr/>
            </p:nvSpPr>
            <p:spPr>
              <a:xfrm rot="329677">
                <a:off x="5413361" y="2202908"/>
                <a:ext cx="318927" cy="265515"/>
              </a:xfrm>
              <a:prstGeom prst="teardrop">
                <a:avLst>
                  <a:gd name="adj" fmla="val 197823"/>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B</a:t>
                </a:r>
              </a:p>
            </p:txBody>
          </p:sp>
        </p:grpSp>
        <p:sp>
          <p:nvSpPr>
            <p:cNvPr id="149" name="Teardrop 148"/>
            <p:cNvSpPr/>
            <p:nvPr/>
          </p:nvSpPr>
          <p:spPr>
            <a:xfrm rot="329677">
              <a:off x="5439787" y="3269314"/>
              <a:ext cx="312468" cy="251955"/>
            </a:xfrm>
            <a:prstGeom prst="teardrop">
              <a:avLst>
                <a:gd name="adj" fmla="val 197823"/>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p>
          </p:txBody>
        </p:sp>
        <p:sp>
          <p:nvSpPr>
            <p:cNvPr id="150" name="Teardrop 149"/>
            <p:cNvSpPr/>
            <p:nvPr/>
          </p:nvSpPr>
          <p:spPr>
            <a:xfrm rot="329677">
              <a:off x="4621707" y="1510562"/>
              <a:ext cx="335304" cy="302761"/>
            </a:xfrm>
            <a:prstGeom prst="teardrop">
              <a:avLst>
                <a:gd name="adj" fmla="val 197823"/>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p>
          </p:txBody>
        </p:sp>
        <p:sp>
          <p:nvSpPr>
            <p:cNvPr id="151" name="Teardrop 150"/>
            <p:cNvSpPr/>
            <p:nvPr/>
          </p:nvSpPr>
          <p:spPr>
            <a:xfrm rot="329677">
              <a:off x="3730080" y="4300046"/>
              <a:ext cx="312468" cy="251955"/>
            </a:xfrm>
            <a:prstGeom prst="teardrop">
              <a:avLst>
                <a:gd name="adj" fmla="val 197823"/>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p>
          </p:txBody>
        </p:sp>
        <p:sp>
          <p:nvSpPr>
            <p:cNvPr id="152" name="Teardrop 151"/>
            <p:cNvSpPr/>
            <p:nvPr/>
          </p:nvSpPr>
          <p:spPr>
            <a:xfrm rot="329677">
              <a:off x="4631041" y="2542473"/>
              <a:ext cx="312468" cy="251955"/>
            </a:xfrm>
            <a:prstGeom prst="teardrop">
              <a:avLst>
                <a:gd name="adj" fmla="val 197823"/>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
              </a:r>
            </a:p>
          </p:txBody>
        </p:sp>
        <p:sp>
          <p:nvSpPr>
            <p:cNvPr id="153" name="Teardrop 152"/>
            <p:cNvSpPr/>
            <p:nvPr/>
          </p:nvSpPr>
          <p:spPr>
            <a:xfrm rot="329677">
              <a:off x="2886126" y="5484805"/>
              <a:ext cx="426355" cy="260107"/>
            </a:xfrm>
            <a:prstGeom prst="teardrop">
              <a:avLst>
                <a:gd name="adj" fmla="val 197823"/>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rPr>
                <a:t>ET</a:t>
              </a:r>
            </a:p>
          </p:txBody>
        </p:sp>
        <p:sp>
          <p:nvSpPr>
            <p:cNvPr id="154" name="Oval Callout 153"/>
            <p:cNvSpPr/>
            <p:nvPr/>
          </p:nvSpPr>
          <p:spPr>
            <a:xfrm>
              <a:off x="2522552" y="1246633"/>
              <a:ext cx="374660" cy="355404"/>
            </a:xfrm>
            <a:prstGeom prst="wedgeEllipseCallout">
              <a:avLst>
                <a:gd name="adj1" fmla="val -25763"/>
                <a:gd name="adj2" fmla="val 7549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E</a:t>
              </a:r>
            </a:p>
          </p:txBody>
        </p:sp>
        <p:sp>
          <p:nvSpPr>
            <p:cNvPr id="155" name="Oval Callout 154"/>
            <p:cNvSpPr/>
            <p:nvPr/>
          </p:nvSpPr>
          <p:spPr>
            <a:xfrm>
              <a:off x="2473407" y="2305009"/>
              <a:ext cx="374660" cy="355404"/>
            </a:xfrm>
            <a:prstGeom prst="wedgeEllipseCallout">
              <a:avLst>
                <a:gd name="adj1" fmla="val -25763"/>
                <a:gd name="adj2" fmla="val 7549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E</a:t>
              </a:r>
            </a:p>
          </p:txBody>
        </p:sp>
      </p:grpSp>
      <p:grpSp>
        <p:nvGrpSpPr>
          <p:cNvPr id="35" name="Group 34"/>
          <p:cNvGrpSpPr/>
          <p:nvPr/>
        </p:nvGrpSpPr>
        <p:grpSpPr>
          <a:xfrm>
            <a:off x="4155643" y="27214"/>
            <a:ext cx="3423185" cy="5618416"/>
            <a:chOff x="4155643" y="27214"/>
            <a:chExt cx="3423185" cy="5618416"/>
          </a:xfrm>
        </p:grpSpPr>
        <p:grpSp>
          <p:nvGrpSpPr>
            <p:cNvPr id="33" name="Group 32"/>
            <p:cNvGrpSpPr/>
            <p:nvPr/>
          </p:nvGrpSpPr>
          <p:grpSpPr>
            <a:xfrm>
              <a:off x="4155643" y="799679"/>
              <a:ext cx="3423185" cy="4845951"/>
              <a:chOff x="4155643" y="799679"/>
              <a:chExt cx="3423185" cy="4845951"/>
            </a:xfrm>
          </p:grpSpPr>
          <p:sp>
            <p:nvSpPr>
              <p:cNvPr id="119" name="Oval Callout 118"/>
              <p:cNvSpPr/>
              <p:nvPr/>
            </p:nvSpPr>
            <p:spPr>
              <a:xfrm>
                <a:off x="6166822" y="799679"/>
                <a:ext cx="374660" cy="355404"/>
              </a:xfrm>
              <a:prstGeom prst="wedgeEllipseCallout">
                <a:avLst>
                  <a:gd name="adj1" fmla="val -25763"/>
                  <a:gd name="adj2" fmla="val 7549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grpSp>
            <p:nvGrpSpPr>
              <p:cNvPr id="31" name="Group 30"/>
              <p:cNvGrpSpPr/>
              <p:nvPr/>
            </p:nvGrpSpPr>
            <p:grpSpPr>
              <a:xfrm>
                <a:off x="4155643" y="1316782"/>
                <a:ext cx="3423185" cy="4328848"/>
                <a:chOff x="4155643" y="1316782"/>
                <a:chExt cx="3423185" cy="4328848"/>
              </a:xfrm>
            </p:grpSpPr>
            <p:grpSp>
              <p:nvGrpSpPr>
                <p:cNvPr id="30" name="Group 29"/>
                <p:cNvGrpSpPr/>
                <p:nvPr/>
              </p:nvGrpSpPr>
              <p:grpSpPr>
                <a:xfrm>
                  <a:off x="4155643" y="1316782"/>
                  <a:ext cx="3423185" cy="4328848"/>
                  <a:chOff x="4175260" y="1343739"/>
                  <a:chExt cx="3423185" cy="4328848"/>
                </a:xfrm>
              </p:grpSpPr>
              <p:sp>
                <p:nvSpPr>
                  <p:cNvPr id="95" name="Teardrop 94"/>
                  <p:cNvSpPr/>
                  <p:nvPr/>
                </p:nvSpPr>
                <p:spPr>
                  <a:xfrm rot="329677">
                    <a:off x="6786098" y="3237366"/>
                    <a:ext cx="312468" cy="251955"/>
                  </a:xfrm>
                  <a:prstGeom prst="teardrop">
                    <a:avLst>
                      <a:gd name="adj" fmla="val 19782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99" name="Teardrop 98"/>
                  <p:cNvSpPr/>
                  <p:nvPr/>
                </p:nvSpPr>
                <p:spPr>
                  <a:xfrm rot="329677">
                    <a:off x="5783184" y="1343739"/>
                    <a:ext cx="312468" cy="251955"/>
                  </a:xfrm>
                  <a:prstGeom prst="teardrop">
                    <a:avLst>
                      <a:gd name="adj" fmla="val 19782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3" name="Oval Callout 2"/>
                  <p:cNvSpPr/>
                  <p:nvPr/>
                </p:nvSpPr>
                <p:spPr>
                  <a:xfrm>
                    <a:off x="6570902" y="4883404"/>
                    <a:ext cx="374660" cy="355404"/>
                  </a:xfrm>
                  <a:prstGeom prst="wedgeEllipseCallout">
                    <a:avLst>
                      <a:gd name="adj1" fmla="val -25763"/>
                      <a:gd name="adj2" fmla="val 75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13" name="Oval Callout 112"/>
                  <p:cNvSpPr/>
                  <p:nvPr/>
                </p:nvSpPr>
                <p:spPr>
                  <a:xfrm>
                    <a:off x="7223785" y="2678918"/>
                    <a:ext cx="374660" cy="355404"/>
                  </a:xfrm>
                  <a:prstGeom prst="wedgeEllipseCallout">
                    <a:avLst>
                      <a:gd name="adj1" fmla="val -25763"/>
                      <a:gd name="adj2" fmla="val 75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14" name="Oval Callout 113"/>
                  <p:cNvSpPr/>
                  <p:nvPr/>
                </p:nvSpPr>
                <p:spPr>
                  <a:xfrm>
                    <a:off x="4175260" y="1836396"/>
                    <a:ext cx="374660" cy="355404"/>
                  </a:xfrm>
                  <a:prstGeom prst="wedgeEllipseCallout">
                    <a:avLst>
                      <a:gd name="adj1" fmla="val -25763"/>
                      <a:gd name="adj2" fmla="val 75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15" name="Teardrop 114"/>
                  <p:cNvSpPr/>
                  <p:nvPr/>
                </p:nvSpPr>
                <p:spPr>
                  <a:xfrm rot="329677">
                    <a:off x="6180948" y="5420632"/>
                    <a:ext cx="312468" cy="251955"/>
                  </a:xfrm>
                  <a:prstGeom prst="teardrop">
                    <a:avLst>
                      <a:gd name="adj" fmla="val 19782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116" name="Teardrop 115"/>
                  <p:cNvSpPr/>
                  <p:nvPr/>
                </p:nvSpPr>
                <p:spPr>
                  <a:xfrm rot="329677">
                    <a:off x="4952278" y="2799161"/>
                    <a:ext cx="312468" cy="251955"/>
                  </a:xfrm>
                  <a:prstGeom prst="teardrop">
                    <a:avLst>
                      <a:gd name="adj" fmla="val 19782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117" name="Teardrop 116"/>
                  <p:cNvSpPr/>
                  <p:nvPr/>
                </p:nvSpPr>
                <p:spPr>
                  <a:xfrm rot="329677">
                    <a:off x="4656722" y="4839797"/>
                    <a:ext cx="312468" cy="251955"/>
                  </a:xfrm>
                  <a:prstGeom prst="teardrop">
                    <a:avLst>
                      <a:gd name="adj" fmla="val 19782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p>
                </p:txBody>
              </p:sp>
              <p:sp>
                <p:nvSpPr>
                  <p:cNvPr id="120" name="Oval Callout 119"/>
                  <p:cNvSpPr/>
                  <p:nvPr/>
                </p:nvSpPr>
                <p:spPr>
                  <a:xfrm>
                    <a:off x="4989983" y="4368869"/>
                    <a:ext cx="374660" cy="355404"/>
                  </a:xfrm>
                  <a:prstGeom prst="wedgeEllipseCallout">
                    <a:avLst>
                      <a:gd name="adj1" fmla="val -25763"/>
                      <a:gd name="adj2" fmla="val 75494"/>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121" name="Oval Callout 120"/>
                  <p:cNvSpPr/>
                  <p:nvPr/>
                </p:nvSpPr>
                <p:spPr>
                  <a:xfrm>
                    <a:off x="5265736" y="4622786"/>
                    <a:ext cx="310821" cy="360235"/>
                  </a:xfrm>
                  <a:prstGeom prst="wedgeEllipseCallout">
                    <a:avLst>
                      <a:gd name="adj1" fmla="val -114645"/>
                      <a:gd name="adj2" fmla="val 3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grpSp>
            <p:sp>
              <p:nvSpPr>
                <p:cNvPr id="122" name="Oval Callout 121"/>
                <p:cNvSpPr/>
                <p:nvPr/>
              </p:nvSpPr>
              <p:spPr>
                <a:xfrm>
                  <a:off x="5333272" y="2229488"/>
                  <a:ext cx="374660" cy="355404"/>
                </a:xfrm>
                <a:prstGeom prst="wedgeEllipseCallout">
                  <a:avLst>
                    <a:gd name="adj1" fmla="val -25763"/>
                    <a:gd name="adj2" fmla="val 75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grpSp>
        </p:grpSp>
        <p:sp>
          <p:nvSpPr>
            <p:cNvPr id="168" name="Oval Callout 167"/>
            <p:cNvSpPr/>
            <p:nvPr/>
          </p:nvSpPr>
          <p:spPr>
            <a:xfrm>
              <a:off x="6885558" y="27214"/>
              <a:ext cx="374660" cy="355404"/>
            </a:xfrm>
            <a:prstGeom prst="wedgeEllipseCallout">
              <a:avLst>
                <a:gd name="adj1" fmla="val -25763"/>
                <a:gd name="adj2" fmla="val 75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grpSp>
    </p:spTree>
    <p:extLst>
      <p:ext uri="{BB962C8B-B14F-4D97-AF65-F5344CB8AC3E}">
        <p14:creationId xmlns:p14="http://schemas.microsoft.com/office/powerpoint/2010/main" val="39842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fill="hold"/>
                                        <p:tgtEl>
                                          <p:spTgt spid="147"/>
                                        </p:tgtEl>
                                        <p:attrNameLst>
                                          <p:attrName>ppt_x</p:attrName>
                                        </p:attrNameLst>
                                      </p:cBhvr>
                                      <p:tavLst>
                                        <p:tav tm="0">
                                          <p:val>
                                            <p:strVal val="#ppt_x"/>
                                          </p:val>
                                        </p:tav>
                                        <p:tav tm="100000">
                                          <p:val>
                                            <p:strVal val="#ppt_x"/>
                                          </p:val>
                                        </p:tav>
                                      </p:tavLst>
                                    </p:anim>
                                    <p:anim calcmode="lin" valueType="num">
                                      <p:cBhvr additive="base">
                                        <p:cTn id="8" dur="500" fill="hold"/>
                                        <p:tgtEl>
                                          <p:spTgt spid="14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dissolv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t/>
            </a:r>
            <a:br>
              <a:rPr lang="en-US" sz="3600" b="1" dirty="0"/>
            </a:br>
            <a:r>
              <a:rPr lang="en-US" sz="3600" b="1" dirty="0"/>
              <a:t/>
            </a:r>
            <a:br>
              <a:rPr lang="en-US" sz="3600" b="1" dirty="0"/>
            </a:br>
            <a:r>
              <a:rPr lang="en-US" sz="3600" b="1" dirty="0"/>
              <a:t>Thank you!</a:t>
            </a:r>
            <a:br>
              <a:rPr lang="en-US" sz="3600" b="1" dirty="0"/>
            </a:br>
            <a:r>
              <a:rPr lang="en-US" sz="3600" b="1" dirty="0"/>
              <a:t/>
            </a:r>
            <a:br>
              <a:rPr lang="en-US" sz="3600" b="1" dirty="0"/>
            </a:br>
            <a:r>
              <a:rPr lang="en-US" sz="2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2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sz="half" idx="1"/>
          </p:nvPr>
        </p:nvSpPr>
        <p:spPr>
          <a:xfrm>
            <a:off x="233891" y="1600200"/>
            <a:ext cx="4191000" cy="4708525"/>
          </a:xfrm>
        </p:spPr>
        <p:txBody>
          <a:bodyPr>
            <a:normAutofit/>
          </a:bodyPr>
          <a:lstStyle/>
          <a:p>
            <a:pPr marL="0" indent="0">
              <a:lnSpc>
                <a:spcPct val="100000"/>
              </a:lnSpc>
              <a:spcBef>
                <a:spcPts val="600"/>
              </a:spcBef>
              <a:buNone/>
            </a:pPr>
            <a:r>
              <a:rPr lang="en-US" sz="2400" dirty="0"/>
              <a:t>Edith Makra</a:t>
            </a:r>
          </a:p>
          <a:p>
            <a:pPr marL="0" indent="0">
              <a:lnSpc>
                <a:spcPct val="100000"/>
              </a:lnSpc>
              <a:spcBef>
                <a:spcPts val="600"/>
              </a:spcBef>
              <a:buNone/>
            </a:pPr>
            <a:r>
              <a:rPr lang="en-US" sz="2400" b="1" dirty="0">
                <a:solidFill>
                  <a:srgbClr val="002060"/>
                </a:solidFill>
              </a:rPr>
              <a:t>Metropolitan Mayors Caucus</a:t>
            </a:r>
          </a:p>
          <a:p>
            <a:pPr marL="0" indent="0">
              <a:lnSpc>
                <a:spcPct val="100000"/>
              </a:lnSpc>
              <a:spcBef>
                <a:spcPts val="600"/>
              </a:spcBef>
              <a:buNone/>
            </a:pPr>
            <a:r>
              <a:rPr lang="en-US" sz="2400" dirty="0"/>
              <a:t>312-201-4506</a:t>
            </a:r>
          </a:p>
          <a:p>
            <a:pPr marL="0" indent="0">
              <a:lnSpc>
                <a:spcPct val="100000"/>
              </a:lnSpc>
              <a:spcBef>
                <a:spcPts val="600"/>
              </a:spcBef>
              <a:buNone/>
            </a:pPr>
            <a:r>
              <a:rPr lang="en-US" sz="2400" dirty="0">
                <a:hlinkClick r:id="rId3"/>
              </a:rPr>
              <a:t>emakra@mayorscaucus.org</a:t>
            </a:r>
            <a:endParaRPr lang="en-US" sz="2400" dirty="0"/>
          </a:p>
        </p:txBody>
      </p:sp>
      <p:sp>
        <p:nvSpPr>
          <p:cNvPr id="4" name="Content Placeholder 3"/>
          <p:cNvSpPr>
            <a:spLocks noGrp="1"/>
          </p:cNvSpPr>
          <p:nvPr>
            <p:ph sz="half" idx="2"/>
          </p:nvPr>
        </p:nvSpPr>
        <p:spPr>
          <a:xfrm>
            <a:off x="4639250" y="1686488"/>
            <a:ext cx="4495800" cy="4525963"/>
          </a:xfrm>
        </p:spPr>
        <p:txBody>
          <a:bodyPr>
            <a:normAutofit/>
          </a:bodyPr>
          <a:lstStyle/>
          <a:p>
            <a:pPr marL="0" indent="0">
              <a:lnSpc>
                <a:spcPct val="100000"/>
              </a:lnSpc>
              <a:spcBef>
                <a:spcPts val="600"/>
              </a:spcBef>
              <a:buNone/>
            </a:pPr>
            <a:r>
              <a:rPr lang="en-US" sz="2400" dirty="0"/>
              <a:t>Tim Milburn</a:t>
            </a:r>
            <a:br>
              <a:rPr lang="en-US" sz="2400" dirty="0"/>
            </a:br>
            <a:r>
              <a:rPr lang="en-US" sz="2400" b="1" dirty="0">
                <a:solidFill>
                  <a:srgbClr val="00B050"/>
                </a:solidFill>
              </a:rPr>
              <a:t>Green Ways 2Go</a:t>
            </a:r>
          </a:p>
          <a:p>
            <a:pPr marL="0" indent="0">
              <a:lnSpc>
                <a:spcPct val="100000"/>
              </a:lnSpc>
              <a:spcBef>
                <a:spcPts val="600"/>
              </a:spcBef>
              <a:buNone/>
            </a:pPr>
            <a:r>
              <a:rPr lang="en-US" sz="2400" dirty="0"/>
              <a:t>847-826-3314</a:t>
            </a:r>
            <a:br>
              <a:rPr lang="en-US" sz="2400" dirty="0"/>
            </a:br>
            <a:r>
              <a:rPr lang="en-US" sz="2400" dirty="0">
                <a:hlinkClick r:id="rId4"/>
              </a:rPr>
              <a:t>tim.milburn@greenways2go.com</a:t>
            </a:r>
            <a:r>
              <a:rPr lang="en-US" sz="2400" dirty="0"/>
              <a:t/>
            </a:r>
            <a:br>
              <a:rPr lang="en-US" sz="2400" dirty="0"/>
            </a:br>
            <a:r>
              <a:rPr lang="en-US" sz="2400" dirty="0">
                <a:hlinkClick r:id="rId5"/>
              </a:rPr>
              <a:t>www.greenways2go.com</a:t>
            </a:r>
            <a:r>
              <a:rPr lang="en-US" sz="2400" dirty="0"/>
              <a:t> </a:t>
            </a:r>
            <a:br>
              <a:rPr lang="en-US" sz="2400" dirty="0"/>
            </a:br>
            <a:r>
              <a:rPr lang="en-US" sz="2400" dirty="0"/>
              <a:t/>
            </a:r>
            <a:br>
              <a:rPr lang="en-US" sz="2400" dirty="0"/>
            </a:br>
            <a:endParaRPr lang="en-US" sz="2400" dirty="0"/>
          </a:p>
        </p:txBody>
      </p:sp>
      <p:pic>
        <p:nvPicPr>
          <p:cNvPr id="1025" name="Picture 1" descr="GWE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08782" y="4045052"/>
            <a:ext cx="1538076"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119" y="4553411"/>
            <a:ext cx="1515140" cy="1515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468" y="3431237"/>
            <a:ext cx="2258582" cy="882001"/>
          </a:xfrm>
          <a:prstGeom prst="rect">
            <a:avLst/>
          </a:prstGeom>
        </p:spPr>
      </p:pic>
      <p:sp>
        <p:nvSpPr>
          <p:cNvPr id="6" name="Date Placeholder 5"/>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is-IS"/>
              <a:t>12</a:t>
            </a:r>
            <a:endParaRPr lang="en-US"/>
          </a:p>
        </p:txBody>
      </p:sp>
      <p:sp>
        <p:nvSpPr>
          <p:cNvPr id="9" name="Rectangle 8"/>
          <p:cNvSpPr/>
          <p:nvPr/>
        </p:nvSpPr>
        <p:spPr>
          <a:xfrm>
            <a:off x="233891" y="6068551"/>
            <a:ext cx="8910109" cy="789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860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782" y="4017513"/>
            <a:ext cx="7772400" cy="1362075"/>
          </a:xfrm>
        </p:spPr>
        <p:txBody>
          <a:bodyPr>
            <a:normAutofit/>
          </a:bodyPr>
          <a:lstStyle/>
          <a:p>
            <a:r>
              <a:rPr lang="en-US" sz="2800" dirty="0"/>
              <a:t>Ken Crowley, Superintendent of Fleets</a:t>
            </a:r>
            <a:r>
              <a:rPr lang="en-US" sz="2800" dirty="0" smtClean="0"/>
              <a:t>,</a:t>
            </a:r>
            <a:br>
              <a:rPr lang="en-US" sz="2800" dirty="0" smtClean="0"/>
            </a:br>
            <a:r>
              <a:rPr lang="en-US" sz="2800" dirty="0" smtClean="0"/>
              <a:t> </a:t>
            </a:r>
            <a:r>
              <a:rPr lang="en-US" sz="2800" dirty="0"/>
              <a:t>Village of Oak Park</a:t>
            </a:r>
            <a:endParaRPr lang="en-US" sz="2800" dirty="0"/>
          </a:p>
        </p:txBody>
      </p:sp>
      <p:sp>
        <p:nvSpPr>
          <p:cNvPr id="6" name="Text Placeholder 5"/>
          <p:cNvSpPr>
            <a:spLocks noGrp="1"/>
          </p:cNvSpPr>
          <p:nvPr>
            <p:ph type="body" idx="1"/>
          </p:nvPr>
        </p:nvSpPr>
        <p:spPr>
          <a:xfrm>
            <a:off x="854834" y="4719421"/>
            <a:ext cx="7772400" cy="1320333"/>
          </a:xfrm>
        </p:spPr>
        <p:txBody>
          <a:bodyPr>
            <a:normAutofit/>
          </a:bodyPr>
          <a:lstStyle/>
          <a:p>
            <a:r>
              <a:rPr lang="en-US" sz="2800" dirty="0" smtClean="0"/>
              <a:t>Highlights of the MFMA Green Fleet White Paper</a:t>
            </a:r>
            <a:endParaRPr lang="en-US" sz="2800" dirty="0"/>
          </a:p>
        </p:txBody>
      </p:sp>
      <p:pic>
        <p:nvPicPr>
          <p:cNvPr id="7" name="Picture 6"/>
          <p:cNvPicPr>
            <a:picLocks noChangeAspect="1"/>
          </p:cNvPicPr>
          <p:nvPr/>
        </p:nvPicPr>
        <p:blipFill>
          <a:blip r:embed="rId2"/>
          <a:stretch>
            <a:fillRect/>
          </a:stretch>
        </p:blipFill>
        <p:spPr>
          <a:xfrm>
            <a:off x="1013861" y="312775"/>
            <a:ext cx="7014344" cy="3044572"/>
          </a:xfrm>
          <a:prstGeom prst="rect">
            <a:avLst/>
          </a:prstGeom>
        </p:spPr>
      </p:pic>
    </p:spTree>
    <p:extLst>
      <p:ext uri="{BB962C8B-B14F-4D97-AF65-F5344CB8AC3E}">
        <p14:creationId xmlns:p14="http://schemas.microsoft.com/office/powerpoint/2010/main" val="142628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7"/>
            <a:ext cx="8229600" cy="1143000"/>
          </a:xfrm>
        </p:spPr>
        <p:txBody>
          <a:bodyPr/>
          <a:lstStyle/>
          <a:p>
            <a:r>
              <a:rPr lang="en-US" dirty="0"/>
              <a:t>Background</a:t>
            </a:r>
          </a:p>
        </p:txBody>
      </p:sp>
      <p:sp>
        <p:nvSpPr>
          <p:cNvPr id="3" name="Content Placeholder 2"/>
          <p:cNvSpPr>
            <a:spLocks noGrp="1"/>
          </p:cNvSpPr>
          <p:nvPr>
            <p:ph idx="1"/>
          </p:nvPr>
        </p:nvSpPr>
        <p:spPr/>
        <p:txBody>
          <a:bodyPr>
            <a:normAutofit/>
          </a:bodyPr>
          <a:lstStyle/>
          <a:p>
            <a:pPr marL="0" indent="0">
              <a:buNone/>
            </a:pPr>
            <a:r>
              <a:rPr lang="en-US" dirty="0"/>
              <a:t>Greenest Region Compact Study </a:t>
            </a:r>
          </a:p>
          <a:p>
            <a:pPr marL="457200" lvl="1" indent="0">
              <a:buNone/>
            </a:pPr>
            <a:r>
              <a:rPr lang="en-US" dirty="0" smtClean="0"/>
              <a:t>- green </a:t>
            </a:r>
            <a:r>
              <a:rPr lang="en-US" dirty="0"/>
              <a:t>fleet goals in 43% of municipal </a:t>
            </a:r>
            <a:r>
              <a:rPr lang="en-US" dirty="0" smtClean="0"/>
              <a:t>sustainability</a:t>
            </a:r>
          </a:p>
          <a:p>
            <a:pPr lvl="2"/>
            <a:r>
              <a:rPr lang="en-US" dirty="0" smtClean="0"/>
              <a:t>emissions reductions for public well-being and climate</a:t>
            </a:r>
          </a:p>
          <a:p>
            <a:pPr lvl="2"/>
            <a:r>
              <a:rPr lang="en-US" dirty="0" smtClean="0"/>
              <a:t>Lead by demonstrating sustainable practices</a:t>
            </a:r>
            <a:endParaRPr lang="en-US" dirty="0"/>
          </a:p>
          <a:p>
            <a:pPr marL="0" indent="0">
              <a:buNone/>
            </a:pPr>
            <a:r>
              <a:rPr lang="en-US" dirty="0" smtClean="0">
                <a:sym typeface="Wingdings"/>
              </a:rPr>
              <a:t>GRC2 sustainability pledge now </a:t>
            </a:r>
            <a:r>
              <a:rPr lang="en-US" dirty="0">
                <a:sym typeface="Wingdings"/>
              </a:rPr>
              <a:t>adopted by </a:t>
            </a:r>
            <a:r>
              <a:rPr lang="en-US" dirty="0" smtClean="0">
                <a:sym typeface="Wingdings"/>
              </a:rPr>
              <a:t>70+ </a:t>
            </a:r>
            <a:r>
              <a:rPr lang="en-US" dirty="0">
                <a:sym typeface="Wingdings"/>
              </a:rPr>
              <a:t>municipalities </a:t>
            </a:r>
            <a:r>
              <a:rPr lang="en-US" dirty="0" smtClean="0">
                <a:sym typeface="Wingdings"/>
              </a:rPr>
              <a:t>includes this </a:t>
            </a:r>
            <a:r>
              <a:rPr lang="en-US" dirty="0">
                <a:sym typeface="Wingdings"/>
              </a:rPr>
              <a:t>goal -</a:t>
            </a:r>
          </a:p>
          <a:p>
            <a:pPr marL="914400" lvl="2" indent="0">
              <a:buNone/>
            </a:pPr>
            <a:r>
              <a:rPr lang="en-US" sz="3200" b="1" i="1" dirty="0">
                <a:solidFill>
                  <a:schemeClr val="accent3">
                    <a:lumMod val="50000"/>
                  </a:schemeClr>
                </a:solidFill>
              </a:rPr>
              <a:t>“operate a safe, clean and efficient fleet”</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6236" y="567587"/>
            <a:ext cx="1258038" cy="1258038"/>
          </a:xfrm>
          <a:prstGeom prst="rect">
            <a:avLst/>
          </a:prstGeom>
        </p:spPr>
      </p:pic>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is-IS"/>
              <a:t>12</a:t>
            </a:r>
            <a:endParaRPr lang="en-US" dirty="0"/>
          </a:p>
        </p:txBody>
      </p:sp>
    </p:spTree>
    <p:extLst>
      <p:ext uri="{BB962C8B-B14F-4D97-AF65-F5344CB8AC3E}">
        <p14:creationId xmlns:p14="http://schemas.microsoft.com/office/powerpoint/2010/main" val="510037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Greener Fleets</a:t>
            </a:r>
          </a:p>
        </p:txBody>
      </p:sp>
      <p:sp>
        <p:nvSpPr>
          <p:cNvPr id="3" name="Content Placeholder 2"/>
          <p:cNvSpPr>
            <a:spLocks noGrp="1"/>
          </p:cNvSpPr>
          <p:nvPr>
            <p:ph idx="1"/>
          </p:nvPr>
        </p:nvSpPr>
        <p:spPr>
          <a:xfrm>
            <a:off x="457199" y="1600200"/>
            <a:ext cx="8421757" cy="4525963"/>
          </a:xfrm>
        </p:spPr>
        <p:txBody>
          <a:bodyPr/>
          <a:lstStyle/>
          <a:p>
            <a:r>
              <a:rPr lang="en-US" dirty="0"/>
              <a:t>Municipal Alt Fuel Survey – 2016</a:t>
            </a:r>
          </a:p>
          <a:p>
            <a:r>
              <a:rPr lang="en-US" dirty="0"/>
              <a:t>Caucus Environment Committee </a:t>
            </a:r>
            <a:r>
              <a:rPr lang="en-US" dirty="0" smtClean="0"/>
              <a:t>discussion</a:t>
            </a:r>
            <a:endParaRPr lang="en-US" dirty="0"/>
          </a:p>
          <a:p>
            <a:r>
              <a:rPr lang="en-US" dirty="0"/>
              <a:t>Facilitated Municipal Fleet Managers Assoc (MFMA) Forum – 2017</a:t>
            </a:r>
          </a:p>
          <a:p>
            <a:r>
              <a:rPr lang="en-US" dirty="0"/>
              <a:t>Advocating with Chicago Area Clean Cities Coalition &amp; IEPA</a:t>
            </a:r>
          </a:p>
          <a:p>
            <a:r>
              <a:rPr lang="en-US" dirty="0"/>
              <a:t>Proposed Regional Muni Alt Fuel Study </a:t>
            </a:r>
          </a:p>
        </p:txBody>
      </p:sp>
    </p:spTree>
    <p:extLst>
      <p:ext uri="{BB962C8B-B14F-4D97-AF65-F5344CB8AC3E}">
        <p14:creationId xmlns:p14="http://schemas.microsoft.com/office/powerpoint/2010/main" val="2672055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Municipal Alt Fuel Survey</a:t>
            </a:r>
            <a:r>
              <a:rPr lang="en-US" dirty="0"/>
              <a:t/>
            </a:r>
            <a:br>
              <a:rPr lang="en-US" dirty="0"/>
            </a:br>
            <a:endParaRPr lang="en-US" dirty="0"/>
          </a:p>
        </p:txBody>
      </p:sp>
      <p:sp>
        <p:nvSpPr>
          <p:cNvPr id="3" name="Content Placeholder 2"/>
          <p:cNvSpPr>
            <a:spLocks noGrp="1"/>
          </p:cNvSpPr>
          <p:nvPr>
            <p:ph idx="1"/>
          </p:nvPr>
        </p:nvSpPr>
        <p:spPr>
          <a:xfrm>
            <a:off x="457200" y="1600200"/>
            <a:ext cx="8229600" cy="4732867"/>
          </a:xfrm>
        </p:spPr>
        <p:txBody>
          <a:bodyPr>
            <a:normAutofit/>
          </a:bodyPr>
          <a:lstStyle/>
          <a:p>
            <a:r>
              <a:rPr lang="en-US" sz="2800" dirty="0"/>
              <a:t>Objective: </a:t>
            </a:r>
            <a:r>
              <a:rPr lang="en-US" sz="2800" i="1" dirty="0">
                <a:solidFill>
                  <a:schemeClr val="accent3">
                    <a:lumMod val="50000"/>
                  </a:schemeClr>
                </a:solidFill>
              </a:rPr>
              <a:t>Characterize fleet and infrastructure needs and priorities based on municipalities’ </a:t>
            </a:r>
            <a:r>
              <a:rPr lang="en-US" sz="2800" i="1" dirty="0" smtClean="0">
                <a:solidFill>
                  <a:schemeClr val="accent3">
                    <a:lumMod val="50000"/>
                  </a:schemeClr>
                </a:solidFill>
              </a:rPr>
              <a:t>inputs</a:t>
            </a:r>
            <a:endParaRPr lang="en-US" sz="2800" i="1" dirty="0">
              <a:solidFill>
                <a:schemeClr val="accent3">
                  <a:lumMod val="50000"/>
                </a:schemeClr>
              </a:solidFill>
            </a:endParaRPr>
          </a:p>
          <a:p>
            <a:r>
              <a:rPr lang="en-US" sz="2800" dirty="0" smtClean="0"/>
              <a:t>Sent </a:t>
            </a:r>
            <a:r>
              <a:rPr lang="en-US" sz="2800" dirty="0"/>
              <a:t>to over 30 </a:t>
            </a:r>
            <a:r>
              <a:rPr lang="en-US" sz="2800" dirty="0" smtClean="0"/>
              <a:t>municipalities</a:t>
            </a:r>
          </a:p>
          <a:p>
            <a:pPr lvl="1"/>
            <a:r>
              <a:rPr lang="en-US" sz="2400" dirty="0" smtClean="0"/>
              <a:t>  </a:t>
            </a:r>
            <a:r>
              <a:rPr lang="en-US" sz="2400" dirty="0"/>
              <a:t>60% response</a:t>
            </a:r>
          </a:p>
          <a:p>
            <a:r>
              <a:rPr lang="en-US" sz="2800" dirty="0" smtClean="0"/>
              <a:t>Questions about</a:t>
            </a:r>
            <a:endParaRPr lang="en-US" sz="2200" dirty="0" smtClean="0"/>
          </a:p>
          <a:p>
            <a:pPr lvl="1"/>
            <a:r>
              <a:rPr lang="en-US" sz="2200" dirty="0" smtClean="0"/>
              <a:t>Alternate fuels</a:t>
            </a:r>
          </a:p>
          <a:p>
            <a:pPr lvl="1"/>
            <a:r>
              <a:rPr lang="en-US" sz="2200" dirty="0" smtClean="0"/>
              <a:t>Perceived barriers</a:t>
            </a:r>
            <a:endParaRPr lang="en-US" sz="2200" dirty="0"/>
          </a:p>
          <a:p>
            <a:pPr lvl="1"/>
            <a:r>
              <a:rPr lang="en-US" sz="2200" dirty="0" smtClean="0"/>
              <a:t>Operational</a:t>
            </a:r>
            <a:endParaRPr lang="en-US" sz="2200" dirty="0"/>
          </a:p>
          <a:p>
            <a:pPr lvl="1"/>
            <a:r>
              <a:rPr lang="en-US" sz="2200" dirty="0"/>
              <a:t>Financial</a:t>
            </a:r>
          </a:p>
          <a:p>
            <a:pPr lvl="1"/>
            <a:r>
              <a:rPr lang="en-US" sz="2200" dirty="0"/>
              <a:t>Sustainability</a:t>
            </a:r>
          </a:p>
        </p:txBody>
      </p:sp>
    </p:spTree>
    <p:extLst>
      <p:ext uri="{BB962C8B-B14F-4D97-AF65-F5344CB8AC3E}">
        <p14:creationId xmlns:p14="http://schemas.microsoft.com/office/powerpoint/2010/main" val="305337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Survey Results</a:t>
            </a:r>
          </a:p>
        </p:txBody>
      </p:sp>
      <p:sp>
        <p:nvSpPr>
          <p:cNvPr id="3" name="Content Placeholder 2"/>
          <p:cNvSpPr>
            <a:spLocks noGrp="1"/>
          </p:cNvSpPr>
          <p:nvPr>
            <p:ph idx="1"/>
          </p:nvPr>
        </p:nvSpPr>
        <p:spPr/>
        <p:txBody>
          <a:bodyPr>
            <a:normAutofit/>
          </a:bodyPr>
          <a:lstStyle/>
          <a:p>
            <a:pPr marL="342900" lvl="1" indent="-342900">
              <a:spcBef>
                <a:spcPts val="0"/>
              </a:spcBef>
            </a:pPr>
            <a:r>
              <a:rPr lang="en-US" sz="2000" dirty="0"/>
              <a:t>Sustainability programs widely exist and generally transportation is a part of the objectives </a:t>
            </a:r>
          </a:p>
          <a:p>
            <a:pPr marL="342900" lvl="1" indent="-342900">
              <a:spcBef>
                <a:spcPts val="0"/>
              </a:spcBef>
            </a:pPr>
            <a:r>
              <a:rPr lang="en-US" sz="2000" dirty="0"/>
              <a:t>Alternative Fuel </a:t>
            </a:r>
            <a:r>
              <a:rPr lang="en-US" sz="2000" u="sng" dirty="0"/>
              <a:t>Vehicle</a:t>
            </a:r>
            <a:r>
              <a:rPr lang="en-US" sz="2000" dirty="0"/>
              <a:t> preferences: </a:t>
            </a:r>
          </a:p>
          <a:p>
            <a:pPr marL="742950" lvl="2" indent="-342900">
              <a:spcBef>
                <a:spcPts val="0"/>
              </a:spcBef>
            </a:pPr>
            <a:r>
              <a:rPr lang="en-US" sz="1600" dirty="0"/>
              <a:t>EV (100%) </a:t>
            </a:r>
            <a:r>
              <a:rPr lang="en-US" sz="1600" dirty="0">
                <a:sym typeface="Wingdings"/>
              </a:rPr>
              <a:t> Biodiesel (67%)  CNG (44%)  Propane (11%) Ethanol (0%)</a:t>
            </a:r>
          </a:p>
          <a:p>
            <a:pPr marL="342900" lvl="1" indent="-342900">
              <a:spcBef>
                <a:spcPts val="0"/>
              </a:spcBef>
            </a:pPr>
            <a:r>
              <a:rPr lang="en-US" sz="2000" dirty="0">
                <a:sym typeface="Wingdings"/>
              </a:rPr>
              <a:t>Alt Fuel </a:t>
            </a:r>
            <a:r>
              <a:rPr lang="en-US" sz="2000" u="sng" dirty="0">
                <a:sym typeface="Wingdings"/>
              </a:rPr>
              <a:t>Infra</a:t>
            </a:r>
            <a:r>
              <a:rPr lang="en-US" sz="2000" dirty="0">
                <a:sym typeface="Wingdings"/>
              </a:rPr>
              <a:t> preferences:</a:t>
            </a:r>
            <a:r>
              <a:rPr lang="en-US" sz="2000" dirty="0"/>
              <a:t> </a:t>
            </a:r>
          </a:p>
          <a:p>
            <a:pPr marL="742950" lvl="2" indent="-342900">
              <a:spcBef>
                <a:spcPts val="0"/>
              </a:spcBef>
            </a:pPr>
            <a:r>
              <a:rPr lang="en-US" sz="1600" dirty="0"/>
              <a:t>EV (90%)</a:t>
            </a:r>
            <a:r>
              <a:rPr lang="en-US" sz="1600" dirty="0">
                <a:sym typeface="Wingdings"/>
              </a:rPr>
              <a:t> Biodiesel (63%)  CNG (45%)  Propane (10%)</a:t>
            </a:r>
          </a:p>
          <a:p>
            <a:pPr marL="342900" lvl="1" indent="-342900">
              <a:spcBef>
                <a:spcPts val="0"/>
              </a:spcBef>
            </a:pPr>
            <a:r>
              <a:rPr lang="en-US" sz="2000" i="1" dirty="0">
                <a:sym typeface="Wingdings"/>
              </a:rPr>
              <a:t>Barriers to entry </a:t>
            </a:r>
            <a:r>
              <a:rPr lang="en-US" sz="2000" dirty="0">
                <a:sym typeface="Wingdings"/>
              </a:rPr>
              <a:t>- </a:t>
            </a:r>
            <a:r>
              <a:rPr lang="en-US" sz="2000" b="1" i="1" dirty="0">
                <a:sym typeface="Wingdings"/>
              </a:rPr>
              <a:t>Vehicles</a:t>
            </a:r>
            <a:r>
              <a:rPr lang="en-US" sz="2000" dirty="0">
                <a:sym typeface="Wingdings"/>
              </a:rPr>
              <a:t>: </a:t>
            </a:r>
          </a:p>
          <a:p>
            <a:pPr marL="742950" lvl="2" indent="-342900">
              <a:spcBef>
                <a:spcPts val="0"/>
              </a:spcBef>
            </a:pPr>
            <a:r>
              <a:rPr lang="en-US" sz="1600" dirty="0">
                <a:sym typeface="Wingdings"/>
              </a:rPr>
              <a:t>Access to refueling infra (63%) ROI (55%)  Price uncertainty and difference between AF and petroleum (36%)   O&amp;M impacts  (27%)Vehicle performance (10%) Other (18%) - resale market, budget </a:t>
            </a:r>
          </a:p>
          <a:p>
            <a:pPr marL="342900" lvl="1" indent="-342900">
              <a:spcBef>
                <a:spcPts val="0"/>
              </a:spcBef>
            </a:pPr>
            <a:r>
              <a:rPr lang="en-US" sz="2000" i="1" dirty="0"/>
              <a:t>Barriers to entry </a:t>
            </a:r>
            <a:r>
              <a:rPr lang="en-US" sz="2000" dirty="0"/>
              <a:t>- </a:t>
            </a:r>
            <a:r>
              <a:rPr lang="en-US" sz="2000" b="1" i="1" dirty="0"/>
              <a:t>Refueling Infrastructure</a:t>
            </a:r>
            <a:r>
              <a:rPr lang="en-US" sz="2000" dirty="0"/>
              <a:t>: </a:t>
            </a:r>
          </a:p>
          <a:p>
            <a:pPr marL="742950" lvl="2" indent="-342900">
              <a:spcBef>
                <a:spcPts val="0"/>
              </a:spcBef>
            </a:pPr>
            <a:r>
              <a:rPr lang="en-US" sz="1600" dirty="0"/>
              <a:t>ROI (56%)</a:t>
            </a:r>
            <a:r>
              <a:rPr lang="en-US" sz="1600" dirty="0">
                <a:sym typeface="Wingdings"/>
              </a:rPr>
              <a:t> lack of interest (10%), Other (45%) = budget constraints, space, resale value, </a:t>
            </a:r>
            <a:r>
              <a:rPr lang="en-US" sz="1600" dirty="0" err="1">
                <a:sym typeface="Wingdings"/>
              </a:rPr>
              <a:t>add’l</a:t>
            </a:r>
            <a:r>
              <a:rPr lang="en-US" sz="1600" dirty="0">
                <a:sym typeface="Wingdings"/>
              </a:rPr>
              <a:t> fueling infra maintenance, high cost vs. limited vehicle </a:t>
            </a:r>
            <a:r>
              <a:rPr lang="en-US" sz="1600" dirty="0" err="1">
                <a:sym typeface="Wingdings"/>
              </a:rPr>
              <a:t>qty</a:t>
            </a:r>
            <a:r>
              <a:rPr lang="en-US" sz="1600" dirty="0">
                <a:sym typeface="Wingdings"/>
              </a:rPr>
              <a:t>, gallons fuel.</a:t>
            </a:r>
          </a:p>
          <a:p>
            <a:pPr marL="342900" lvl="1" indent="-342900">
              <a:spcBef>
                <a:spcPts val="0"/>
              </a:spcBef>
            </a:pPr>
            <a:endParaRPr lang="en-US" sz="2000" dirty="0"/>
          </a:p>
          <a:p>
            <a:pPr marL="0" marR="0" lvl="1" indent="0" defTabSz="914400" eaLnBrk="1" fontAlgn="auto" latinLnBrk="0" hangingPunct="1">
              <a:lnSpc>
                <a:spcPct val="100000"/>
              </a:lnSpc>
              <a:spcBef>
                <a:spcPts val="0"/>
              </a:spcBef>
              <a:spcAft>
                <a:spcPts val="0"/>
              </a:spcAft>
              <a:buClrTx/>
              <a:buSzTx/>
              <a:buFontTx/>
              <a:buNone/>
              <a:tabLst/>
              <a:defRPr/>
            </a:pPr>
            <a:endParaRPr lang="en-US" sz="2000" dirty="0"/>
          </a:p>
        </p:txBody>
      </p:sp>
    </p:spTree>
    <p:extLst>
      <p:ext uri="{BB962C8B-B14F-4D97-AF65-F5344CB8AC3E}">
        <p14:creationId xmlns:p14="http://schemas.microsoft.com/office/powerpoint/2010/main" val="2912014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Results</a:t>
            </a:r>
          </a:p>
        </p:txBody>
      </p:sp>
      <p:sp>
        <p:nvSpPr>
          <p:cNvPr id="3" name="Content Placeholder 2"/>
          <p:cNvSpPr>
            <a:spLocks noGrp="1"/>
          </p:cNvSpPr>
          <p:nvPr>
            <p:ph idx="1"/>
          </p:nvPr>
        </p:nvSpPr>
        <p:spPr/>
        <p:txBody>
          <a:bodyPr>
            <a:normAutofit/>
          </a:bodyPr>
          <a:lstStyle/>
          <a:p>
            <a:pPr marL="342900" lvl="1" indent="-342900">
              <a:spcBef>
                <a:spcPts val="0"/>
              </a:spcBef>
            </a:pPr>
            <a:r>
              <a:rPr lang="en-US" sz="2000" dirty="0">
                <a:sym typeface="Wingdings"/>
              </a:rPr>
              <a:t>If refueling were nearby </a:t>
            </a:r>
            <a:r>
              <a:rPr lang="mr-IN" sz="2000" dirty="0">
                <a:sym typeface="Wingdings"/>
              </a:rPr>
              <a:t>–</a:t>
            </a:r>
            <a:r>
              <a:rPr lang="en-US" sz="2000" dirty="0">
                <a:sym typeface="Wingdings"/>
              </a:rPr>
              <a:t> would this influence AFV decision? </a:t>
            </a:r>
          </a:p>
          <a:p>
            <a:pPr marL="742950" lvl="2" indent="-342900">
              <a:spcBef>
                <a:spcPts val="0"/>
              </a:spcBef>
            </a:pPr>
            <a:r>
              <a:rPr lang="en-US" sz="1600" dirty="0">
                <a:sym typeface="Wingdings"/>
              </a:rPr>
              <a:t>Would consider in planning (64%), Yes if incentives were available (18%), no influence (18%), strong influence (10%) </a:t>
            </a:r>
            <a:r>
              <a:rPr lang="mr-IN" sz="1600" dirty="0">
                <a:sym typeface="Wingdings"/>
              </a:rPr>
              <a:t>–</a:t>
            </a:r>
            <a:r>
              <a:rPr lang="en-US" sz="1600" dirty="0">
                <a:sym typeface="Wingdings"/>
              </a:rPr>
              <a:t> Comments: would need to be near, funding is barrier</a:t>
            </a:r>
          </a:p>
          <a:p>
            <a:pPr marL="342900" lvl="1" indent="-342900">
              <a:spcBef>
                <a:spcPts val="0"/>
              </a:spcBef>
            </a:pPr>
            <a:endParaRPr lang="en-US" sz="2000" dirty="0"/>
          </a:p>
          <a:p>
            <a:pPr marL="342900" lvl="1" indent="-342900">
              <a:spcBef>
                <a:spcPts val="0"/>
              </a:spcBef>
            </a:pPr>
            <a:r>
              <a:rPr lang="en-US" sz="2000" dirty="0"/>
              <a:t>Interest in collaboration?: </a:t>
            </a:r>
          </a:p>
          <a:p>
            <a:pPr marL="742950" lvl="2" indent="-342900">
              <a:spcBef>
                <a:spcPts val="0"/>
              </a:spcBef>
            </a:pPr>
            <a:r>
              <a:rPr lang="en-US" sz="1600" dirty="0"/>
              <a:t>Park District (90%), Schools (80%), local business (45%), NFPs (22%), other (25%) </a:t>
            </a:r>
          </a:p>
          <a:p>
            <a:pPr marL="342900" lvl="1" indent="-342900">
              <a:spcBef>
                <a:spcPts val="0"/>
              </a:spcBef>
            </a:pPr>
            <a:r>
              <a:rPr lang="en-US" sz="2000" dirty="0"/>
              <a:t>Farthest distance: </a:t>
            </a:r>
          </a:p>
          <a:p>
            <a:pPr marL="742950" lvl="2" indent="-342900">
              <a:spcBef>
                <a:spcPts val="0"/>
              </a:spcBef>
            </a:pPr>
            <a:r>
              <a:rPr lang="en-US" sz="1600" dirty="0"/>
              <a:t>1 to 10 miles</a:t>
            </a:r>
          </a:p>
          <a:p>
            <a:pPr marL="342900" lvl="1" indent="-342900">
              <a:spcBef>
                <a:spcPts val="0"/>
              </a:spcBef>
            </a:pPr>
            <a:r>
              <a:rPr lang="en-US" sz="2000" dirty="0"/>
              <a:t>Self fueling investment AF (ownership): </a:t>
            </a:r>
          </a:p>
          <a:p>
            <a:pPr marL="742950" lvl="2" indent="-342900">
              <a:spcBef>
                <a:spcPts val="0"/>
              </a:spcBef>
            </a:pPr>
            <a:r>
              <a:rPr lang="en-US" sz="1600" dirty="0"/>
              <a:t>EV (45%), Not sure (45%), CNG (36%), Propane (9%), Biodiesel (9%), No investment (9%), Ethanol (0%)</a:t>
            </a:r>
          </a:p>
          <a:p>
            <a:pPr marL="342900" lvl="1" indent="-342900">
              <a:spcBef>
                <a:spcPts val="0"/>
              </a:spcBef>
            </a:pPr>
            <a:r>
              <a:rPr lang="en-US" sz="2000" dirty="0"/>
              <a:t>Collaboration with other municipalities: </a:t>
            </a:r>
          </a:p>
          <a:p>
            <a:pPr marL="742950" lvl="2" indent="-342900">
              <a:spcBef>
                <a:spcPts val="0"/>
              </a:spcBef>
            </a:pPr>
            <a:r>
              <a:rPr lang="en-US" sz="1600" dirty="0"/>
              <a:t>Depends on level of commitment (55%), depends on incentives (27%), would not influence (11%), Strongly influence (0%)</a:t>
            </a:r>
          </a:p>
          <a:p>
            <a:pPr marL="342900" lvl="1" indent="-342900">
              <a:spcBef>
                <a:spcPts val="0"/>
              </a:spcBef>
            </a:pPr>
            <a:endParaRPr lang="en-US" sz="2000" dirty="0"/>
          </a:p>
          <a:p>
            <a:pPr marL="0" marR="0" lvl="1" indent="0" defTabSz="914400" eaLnBrk="1" fontAlgn="auto" latinLnBrk="0" hangingPunct="1">
              <a:lnSpc>
                <a:spcPct val="100000"/>
              </a:lnSpc>
              <a:spcBef>
                <a:spcPts val="0"/>
              </a:spcBef>
              <a:spcAft>
                <a:spcPts val="0"/>
              </a:spcAft>
              <a:buClrTx/>
              <a:buSzTx/>
              <a:buFontTx/>
              <a:buNone/>
              <a:tabLst/>
              <a:defRPr/>
            </a:pPr>
            <a:endParaRPr lang="en-US" sz="2000" dirty="0"/>
          </a:p>
          <a:p>
            <a:pPr marL="0" marR="0" lvl="1" indent="0" defTabSz="914400" eaLnBrk="1" fontAlgn="auto" latinLnBrk="0" hangingPunct="1">
              <a:lnSpc>
                <a:spcPct val="100000"/>
              </a:lnSpc>
              <a:spcBef>
                <a:spcPts val="0"/>
              </a:spcBef>
              <a:spcAft>
                <a:spcPts val="0"/>
              </a:spcAft>
              <a:buClrTx/>
              <a:buSzTx/>
              <a:buFontTx/>
              <a:buNone/>
              <a:tabLst/>
              <a:defRPr/>
            </a:pPr>
            <a:endParaRPr lang="en-US" sz="2000" dirty="0"/>
          </a:p>
          <a:p>
            <a:pPr marL="0" marR="0" lvl="1" indent="0" defTabSz="914400" eaLnBrk="1" fontAlgn="auto" latinLnBrk="0" hangingPunct="1">
              <a:lnSpc>
                <a:spcPct val="100000"/>
              </a:lnSpc>
              <a:spcBef>
                <a:spcPts val="0"/>
              </a:spcBef>
              <a:spcAft>
                <a:spcPts val="0"/>
              </a:spcAft>
              <a:buClrTx/>
              <a:buSzTx/>
              <a:buFontTx/>
              <a:buNone/>
              <a:tabLst/>
              <a:defRPr/>
            </a:pPr>
            <a:endParaRPr lang="en-US" sz="2000" dirty="0"/>
          </a:p>
        </p:txBody>
      </p:sp>
    </p:spTree>
    <p:extLst>
      <p:ext uri="{BB962C8B-B14F-4D97-AF65-F5344CB8AC3E}">
        <p14:creationId xmlns:p14="http://schemas.microsoft.com/office/powerpoint/2010/main" val="76707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Regional Study</a:t>
            </a:r>
          </a:p>
        </p:txBody>
      </p:sp>
      <p:sp>
        <p:nvSpPr>
          <p:cNvPr id="3" name="Content Placeholder 2"/>
          <p:cNvSpPr>
            <a:spLocks noGrp="1"/>
          </p:cNvSpPr>
          <p:nvPr>
            <p:ph idx="1"/>
          </p:nvPr>
        </p:nvSpPr>
        <p:spPr/>
        <p:txBody>
          <a:bodyPr/>
          <a:lstStyle/>
          <a:p>
            <a:r>
              <a:rPr lang="en-US" dirty="0"/>
              <a:t>Purpose</a:t>
            </a:r>
          </a:p>
          <a:p>
            <a:pPr lvl="1"/>
            <a:r>
              <a:rPr lang="en-US" dirty="0"/>
              <a:t>Determine paths for muni green fleets</a:t>
            </a:r>
          </a:p>
          <a:p>
            <a:pPr lvl="1"/>
            <a:r>
              <a:rPr lang="en-US" dirty="0"/>
              <a:t>Aggregate demand to spark investment</a:t>
            </a:r>
          </a:p>
          <a:p>
            <a:r>
              <a:rPr lang="en-US" dirty="0"/>
              <a:t>Components</a:t>
            </a:r>
          </a:p>
          <a:p>
            <a:pPr lvl="1"/>
            <a:r>
              <a:rPr lang="en-US" dirty="0"/>
              <a:t>Regional - Plan alt fuel infrastructure regionally &amp; collaboratively – </a:t>
            </a:r>
            <a:r>
              <a:rPr lang="en-US" i="1" dirty="0"/>
              <a:t>both public &amp; private</a:t>
            </a:r>
          </a:p>
          <a:p>
            <a:pPr lvl="1"/>
            <a:r>
              <a:rPr lang="en-US" dirty="0"/>
              <a:t>Municipal – assess public fleets and recommend ‘greening’ strategies</a:t>
            </a:r>
          </a:p>
          <a:p>
            <a:endParaRPr lang="en-US" dirty="0"/>
          </a:p>
        </p:txBody>
      </p:sp>
    </p:spTree>
    <p:extLst>
      <p:ext uri="{BB962C8B-B14F-4D97-AF65-F5344CB8AC3E}">
        <p14:creationId xmlns:p14="http://schemas.microsoft.com/office/powerpoint/2010/main" val="362196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Study Objectives</a:t>
            </a:r>
          </a:p>
        </p:txBody>
      </p:sp>
      <p:sp>
        <p:nvSpPr>
          <p:cNvPr id="3" name="Content Placeholder 2"/>
          <p:cNvSpPr>
            <a:spLocks noGrp="1"/>
          </p:cNvSpPr>
          <p:nvPr>
            <p:ph idx="1"/>
          </p:nvPr>
        </p:nvSpPr>
        <p:spPr/>
        <p:txBody>
          <a:bodyPr>
            <a:normAutofit fontScale="62500" lnSpcReduction="20000"/>
          </a:bodyPr>
          <a:lstStyle/>
          <a:p>
            <a:r>
              <a:rPr lang="en-US" dirty="0"/>
              <a:t>Quantify the current and projected </a:t>
            </a:r>
            <a:r>
              <a:rPr lang="en-US" b="1" dirty="0"/>
              <a:t>regional aggregate</a:t>
            </a:r>
            <a:r>
              <a:rPr lang="en-US" dirty="0"/>
              <a:t> </a:t>
            </a:r>
            <a:r>
              <a:rPr lang="en-US" b="1" dirty="0"/>
              <a:t>demand</a:t>
            </a:r>
            <a:r>
              <a:rPr lang="en-US" dirty="0"/>
              <a:t> for energy for mobile sources, with a focus on municipalities</a:t>
            </a:r>
          </a:p>
          <a:p>
            <a:r>
              <a:rPr lang="en-US" dirty="0"/>
              <a:t>Capture current transportation energy </a:t>
            </a:r>
            <a:r>
              <a:rPr lang="en-US" b="1" i="1" dirty="0"/>
              <a:t>consumption behaviors, logistics, driving and refueling behaviors </a:t>
            </a:r>
          </a:p>
          <a:p>
            <a:r>
              <a:rPr lang="en-US" dirty="0"/>
              <a:t>Define best pathways for comprehensive </a:t>
            </a:r>
            <a:r>
              <a:rPr lang="en-US" b="1" i="1" dirty="0"/>
              <a:t>regional solutions </a:t>
            </a:r>
            <a:r>
              <a:rPr lang="en-US" dirty="0"/>
              <a:t>for converting existing vehicles from petroleum-based to alternative fuels, integrating infrastructure requirements</a:t>
            </a:r>
          </a:p>
          <a:p>
            <a:r>
              <a:rPr lang="en-US" dirty="0"/>
              <a:t>Quantify the </a:t>
            </a:r>
            <a:r>
              <a:rPr lang="en-US" b="1" i="1" dirty="0"/>
              <a:t>environmental and economic impacts </a:t>
            </a:r>
            <a:r>
              <a:rPr lang="en-US" dirty="0"/>
              <a:t>and opportunities based on recommended solutions</a:t>
            </a:r>
          </a:p>
          <a:p>
            <a:r>
              <a:rPr lang="en-US" dirty="0"/>
              <a:t>Define risks and constraints associated with recommended range of solutions</a:t>
            </a:r>
          </a:p>
          <a:p>
            <a:r>
              <a:rPr lang="en-US" dirty="0"/>
              <a:t>Document recommendations for municipalities between leveraging regional 3</a:t>
            </a:r>
            <a:r>
              <a:rPr lang="en-US" baseline="30000" dirty="0"/>
              <a:t>rd</a:t>
            </a:r>
            <a:r>
              <a:rPr lang="en-US" dirty="0"/>
              <a:t> party infrastructure resources vs. investing in municipal infrastructure, as functions of type of alt fuel and location</a:t>
            </a:r>
          </a:p>
          <a:p>
            <a:r>
              <a:rPr lang="en-US" dirty="0"/>
              <a:t>Develop recommendations towards planning for and defining associated policies, incentives and programs</a:t>
            </a:r>
          </a:p>
          <a:p>
            <a:endParaRPr lang="en-US" dirty="0"/>
          </a:p>
        </p:txBody>
      </p:sp>
      <p:sp>
        <p:nvSpPr>
          <p:cNvPr id="4" name="Date Placeholder 3"/>
          <p:cNvSpPr>
            <a:spLocks noGrp="1"/>
          </p:cNvSpPr>
          <p:nvPr>
            <p:ph type="dt" sz="half" idx="10"/>
          </p:nvPr>
        </p:nvSpPr>
        <p:spPr/>
        <p:txBody>
          <a:bodyPr/>
          <a:lstStyle/>
          <a:p>
            <a:fld id="{E892DD50-7B41-E944-804C-6A815D6F3979}" type="datetime1">
              <a:rPr lang="en-US" smtClean="0"/>
              <a:t>4/2/2018</a:t>
            </a:fld>
            <a:endParaRPr lang="en-US"/>
          </a:p>
        </p:txBody>
      </p:sp>
      <p:sp>
        <p:nvSpPr>
          <p:cNvPr id="5" name="Footer Placeholder 4"/>
          <p:cNvSpPr>
            <a:spLocks noGrp="1"/>
          </p:cNvSpPr>
          <p:nvPr>
            <p:ph type="ftr" sz="quarter" idx="11"/>
          </p:nvPr>
        </p:nvSpPr>
        <p:spPr/>
        <p:txBody>
          <a:bodyPr/>
          <a:lstStyle/>
          <a:p>
            <a:r>
              <a:rPr lang="is-IS"/>
              <a:t>12</a:t>
            </a:r>
            <a:endParaRPr lang="en-US" dirty="0"/>
          </a:p>
        </p:txBody>
      </p:sp>
    </p:spTree>
    <p:extLst>
      <p:ext uri="{BB962C8B-B14F-4D97-AF65-F5344CB8AC3E}">
        <p14:creationId xmlns:p14="http://schemas.microsoft.com/office/powerpoint/2010/main" val="1966815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Outputs: Regional Mapping</a:t>
            </a:r>
          </a:p>
        </p:txBody>
      </p:sp>
      <p:sp>
        <p:nvSpPr>
          <p:cNvPr id="3" name="Content Placeholder 2"/>
          <p:cNvSpPr>
            <a:spLocks noGrp="1"/>
          </p:cNvSpPr>
          <p:nvPr>
            <p:ph sz="half" idx="1"/>
          </p:nvPr>
        </p:nvSpPr>
        <p:spPr>
          <a:xfrm>
            <a:off x="457200" y="1600200"/>
            <a:ext cx="3242441" cy="3829755"/>
          </a:xfrm>
        </p:spPr>
        <p:txBody>
          <a:bodyPr>
            <a:normAutofit/>
          </a:bodyPr>
          <a:lstStyle/>
          <a:p>
            <a:r>
              <a:rPr lang="en-US" dirty="0"/>
              <a:t>Evaluate multiple factors for location to quasi-optimize location of regional fueling center</a:t>
            </a:r>
          </a:p>
          <a:p>
            <a:r>
              <a:rPr lang="en-US" dirty="0"/>
              <a:t>Maximize benefits to municipalities</a:t>
            </a:r>
          </a:p>
        </p:txBody>
      </p:sp>
      <p:pic>
        <p:nvPicPr>
          <p:cNvPr id="5" name="Picture 4"/>
          <p:cNvPicPr>
            <a:picLocks noChangeAspect="1"/>
          </p:cNvPicPr>
          <p:nvPr/>
        </p:nvPicPr>
        <p:blipFill>
          <a:blip r:embed="rId3"/>
          <a:stretch>
            <a:fillRect/>
          </a:stretch>
        </p:blipFill>
        <p:spPr>
          <a:xfrm>
            <a:off x="3891408" y="1342933"/>
            <a:ext cx="4984578" cy="5292743"/>
          </a:xfrm>
          <a:prstGeom prst="rect">
            <a:avLst/>
          </a:prstGeom>
        </p:spPr>
      </p:pic>
    </p:spTree>
    <p:extLst>
      <p:ext uri="{BB962C8B-B14F-4D97-AF65-F5344CB8AC3E}">
        <p14:creationId xmlns:p14="http://schemas.microsoft.com/office/powerpoint/2010/main" val="1503800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50404</TotalTime>
  <Words>949</Words>
  <Application>Microsoft Office PowerPoint</Application>
  <PresentationFormat>On-screen Show (4:3)</PresentationFormat>
  <Paragraphs>195</Paragraphs>
  <Slides>12</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Mangal</vt:lpstr>
      <vt:lpstr>Microsoft Sans Serif</vt:lpstr>
      <vt:lpstr>Times New Roman</vt:lpstr>
      <vt:lpstr>Wingdings</vt:lpstr>
      <vt:lpstr>Office Theme</vt:lpstr>
      <vt:lpstr>Edith Makra  Metropolitan Mayors Caucus  Tim Milburn Green Ways 2Go    April 3 , 2018 </vt:lpstr>
      <vt:lpstr>Background</vt:lpstr>
      <vt:lpstr>Preparing for Greener Fleets</vt:lpstr>
      <vt:lpstr>Municipal Alt Fuel Survey </vt:lpstr>
      <vt:lpstr>Key Survey Results</vt:lpstr>
      <vt:lpstr>Survey Results</vt:lpstr>
      <vt:lpstr>Proposed Regional Study</vt:lpstr>
      <vt:lpstr>Regional Study Objectives</vt:lpstr>
      <vt:lpstr>Outputs: Regional Mapping</vt:lpstr>
      <vt:lpstr>Output: Regional  Infrastructure  Concept</vt:lpstr>
      <vt:lpstr>  Thank you!   </vt:lpstr>
      <vt:lpstr>Ken Crowley, Superintendent of Fleets,  Village of Oak Park</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TJMilburn</dc:creator>
  <cp:lastModifiedBy>Edith Makra</cp:lastModifiedBy>
  <cp:revision>1189</cp:revision>
  <cp:lastPrinted>2018-03-15T17:11:23Z</cp:lastPrinted>
  <dcterms:created xsi:type="dcterms:W3CDTF">2013-02-02T14:13:02Z</dcterms:created>
  <dcterms:modified xsi:type="dcterms:W3CDTF">2018-04-02T23:53:11Z</dcterms:modified>
</cp:coreProperties>
</file>