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9"/>
  </p:notesMasterIdLst>
  <p:handoutMasterIdLst>
    <p:handoutMasterId r:id="rId20"/>
  </p:handoutMasterIdLst>
  <p:sldIdLst>
    <p:sldId id="281" r:id="rId2"/>
    <p:sldId id="304" r:id="rId3"/>
    <p:sldId id="340" r:id="rId4"/>
    <p:sldId id="305" r:id="rId5"/>
    <p:sldId id="348" r:id="rId6"/>
    <p:sldId id="349" r:id="rId7"/>
    <p:sldId id="351" r:id="rId8"/>
    <p:sldId id="352" r:id="rId9"/>
    <p:sldId id="354" r:id="rId10"/>
    <p:sldId id="353" r:id="rId11"/>
    <p:sldId id="346" r:id="rId12"/>
    <p:sldId id="360" r:id="rId13"/>
    <p:sldId id="355" r:id="rId14"/>
    <p:sldId id="356" r:id="rId15"/>
    <p:sldId id="357" r:id="rId16"/>
    <p:sldId id="358" r:id="rId17"/>
    <p:sldId id="35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63E"/>
    <a:srgbClr val="2C6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75657" autoAdjust="0"/>
  </p:normalViewPr>
  <p:slideViewPr>
    <p:cSldViewPr snapToGrid="0">
      <p:cViewPr varScale="1">
        <p:scale>
          <a:sx n="41" d="100"/>
          <a:sy n="41" d="100"/>
        </p:scale>
        <p:origin x="132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2011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BD63CF8D-1F30-4C2A-9885-8B4520317B1B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621EE71A-0524-46C1-8CB0-2D492D2D1D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79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2C34DC4-45DE-4209-8C15-EC9D8D8EB0A5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9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BBD0CB65-2F45-4C55-9131-199BACAD3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5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29" eaLnBrk="0" hangingPunct="0">
              <a:defRPr sz="4900">
                <a:solidFill>
                  <a:schemeClr val="tx2"/>
                </a:solidFill>
                <a:latin typeface="Arial" charset="0"/>
              </a:defRPr>
            </a:lvl1pPr>
            <a:lvl2pPr marL="791198" indent="-304306" defTabSz="965329" eaLnBrk="0" hangingPunct="0">
              <a:defRPr sz="4900">
                <a:solidFill>
                  <a:schemeClr val="tx2"/>
                </a:solidFill>
                <a:latin typeface="Arial" charset="0"/>
              </a:defRPr>
            </a:lvl2pPr>
            <a:lvl3pPr marL="1217227" indent="-243445" defTabSz="965329" eaLnBrk="0" hangingPunct="0">
              <a:defRPr sz="4900">
                <a:solidFill>
                  <a:schemeClr val="tx2"/>
                </a:solidFill>
                <a:latin typeface="Arial" charset="0"/>
              </a:defRPr>
            </a:lvl3pPr>
            <a:lvl4pPr marL="1704119" indent="-243445" defTabSz="965329" eaLnBrk="0" hangingPunct="0">
              <a:defRPr sz="4900">
                <a:solidFill>
                  <a:schemeClr val="tx2"/>
                </a:solidFill>
                <a:latin typeface="Arial" charset="0"/>
              </a:defRPr>
            </a:lvl4pPr>
            <a:lvl5pPr marL="2191010" indent="-243445" defTabSz="965329" eaLnBrk="0" hangingPunct="0">
              <a:defRPr sz="4900">
                <a:solidFill>
                  <a:schemeClr val="tx2"/>
                </a:solidFill>
                <a:latin typeface="Arial" charset="0"/>
              </a:defRPr>
            </a:lvl5pPr>
            <a:lvl6pPr marL="2677901" indent="-243445" defTabSz="965329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3164792" indent="-243445" defTabSz="965329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3651684" indent="-243445" defTabSz="965329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4138575" indent="-243445" defTabSz="965329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B82BD4-12BF-4256-B115-D15D97020C4E}" type="slidenum">
              <a:rPr lang="en-US" sz="130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8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2719" indent="-17271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cs typeface="Levenim MT" panose="02010502060101010101" pitchFamily="2" charset="-79"/>
              </a:rPr>
              <a:t>Drive Clean Truck: How does it work? </a:t>
            </a:r>
          </a:p>
          <a:p>
            <a:pPr marL="172719" indent="-17271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66B0"/>
                </a:solidFill>
                <a:cs typeface="Levenim MT" panose="02010502060101010101" pitchFamily="2" charset="-79"/>
              </a:rPr>
              <a:t>Vehicle operator works with approved vendor/dealer to select eligible vehicle or conversion</a:t>
            </a:r>
          </a:p>
          <a:p>
            <a:pPr marL="172719" indent="-17271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66B0"/>
                </a:solidFill>
                <a:cs typeface="Levenim MT" panose="02010502060101010101" pitchFamily="2" charset="-79"/>
              </a:rPr>
              <a:t>Vendor/dealer requests voucher</a:t>
            </a:r>
          </a:p>
          <a:p>
            <a:pPr marL="172719" indent="-17271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2C66B0"/>
                </a:solidFill>
                <a:cs typeface="Levenim MT" panose="02010502060101010101" pitchFamily="2" charset="-79"/>
              </a:rPr>
              <a:t>Incentive discount is applied at time of purchase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7103D5-8858-4ACD-AD8C-D49E0721F504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92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Extremely</a:t>
            </a:r>
            <a:r>
              <a:rPr lang="en-US" baseline="0" dirty="0" smtClean="0"/>
              <a:t> transparent.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Eligible vehicles and incentive amounts are all found on website.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Work with an eligible vendor who will do the paperwork for you.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List of eligible vehicles and vendors is just a snapshot. If you don’t see a qualifying vehicle or vendor you want to use we can help them through our approval process to be added to the program.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0CB65-2F45-4C55-9131-199BACAD34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30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0CB65-2F45-4C55-9131-199BACAD34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28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4130569" y="9298525"/>
            <a:ext cx="3156969" cy="48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49" tIns="49375" rIns="98749" bIns="49375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861B8D-C7BE-478A-9DEC-F61283944D13}" type="slidenum"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34DC69-6D3E-496A-B356-4F986B892BD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70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30569" y="9298525"/>
            <a:ext cx="3156969" cy="48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49" tIns="49375" rIns="98749" bIns="49375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3ED40C-1EDA-492F-8AA0-B68864AF44A7}" type="slidenum"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8FAB9D-BCCB-451E-9996-D0A8A240F0E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86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4130569" y="9298525"/>
            <a:ext cx="3156969" cy="48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49" tIns="49375" rIns="98749" bIns="49375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0AB78-F411-496E-A273-A861027BB4CD}" type="slidenum"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3F5E6B-15C9-4404-AE4B-E9651E7A2F3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30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4130569" y="9298525"/>
            <a:ext cx="3156969" cy="48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49" tIns="49375" rIns="98749" bIns="49375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86F4A3-B094-4610-B973-50C03E70CCFC}" type="slidenum"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117582-D7A2-48A7-B863-ADEEA4654D6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68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130569" y="9298525"/>
            <a:ext cx="3156969" cy="48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49" tIns="49375" rIns="98749" bIns="49375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E0FA02-0AA4-41F8-9350-86D305D15712}" type="slidenum"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 defTabSz="9531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defTabSz="953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95F275-B243-4671-91D8-7D0B5D08FBD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292" indent="-230292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r>
              <a:rPr lang="en-US" dirty="0" smtClean="0">
                <a:ea typeface="ＭＳ Ｐゴシック" charset="-128"/>
                <a:cs typeface="Arial" charset="0"/>
              </a:rPr>
              <a:t>Clean Cities is a community-based, voluntary program that fosters partnerships among stakeholders in the public and private sectors to reduce petroleum use.</a:t>
            </a:r>
          </a:p>
          <a:p>
            <a:pPr marL="230292" indent="-230292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endParaRPr lang="en-US" dirty="0" smtClean="0">
              <a:ea typeface="ＭＳ Ｐゴシック" charset="-128"/>
              <a:cs typeface="Arial" charset="0"/>
            </a:endParaRPr>
          </a:p>
          <a:p>
            <a:pPr marL="230292" indent="-230292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r>
              <a:rPr lang="en-US" dirty="0" smtClean="0">
                <a:ea typeface="ＭＳ Ｐゴシック" charset="-128"/>
                <a:cs typeface="Arial" charset="0"/>
              </a:rPr>
              <a:t>Clean Cities has a nationwide goal to reduce U.S. petroleum use by 2.5 billion gallons per year by 2020.</a:t>
            </a:r>
          </a:p>
          <a:p>
            <a:pPr marL="230292" indent="-230292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endParaRPr lang="en-US" dirty="0" smtClean="0">
              <a:ea typeface="ＭＳ Ｐゴシック" charset="-128"/>
              <a:cs typeface="Arial" charset="0"/>
            </a:endParaRPr>
          </a:p>
          <a:p>
            <a:pPr marL="232940" indent="-232940">
              <a:lnSpc>
                <a:spcPct val="105000"/>
              </a:lnSpc>
              <a:buFontTx/>
              <a:buChar char="•"/>
            </a:pPr>
            <a:r>
              <a:rPr lang="en-US" dirty="0" smtClean="0">
                <a:ea typeface="ＭＳ Ｐゴシック" charset="-128"/>
                <a:cs typeface="Arial" charset="0"/>
              </a:rPr>
              <a:t>Clean Cities activities are implemented by a national network of nearly 100 Clean Cities coalitions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Arial" charset="0"/>
              </a:rPr>
              <a:t>.</a:t>
            </a:r>
          </a:p>
          <a:p>
            <a:pPr marL="232940" indent="-232940">
              <a:lnSpc>
                <a:spcPct val="105000"/>
              </a:lnSpc>
              <a:buFontTx/>
              <a:buChar char="•"/>
            </a:pPr>
            <a:endParaRPr lang="en-US" dirty="0" smtClean="0">
              <a:solidFill>
                <a:srgbClr val="FF0000"/>
              </a:solidFill>
              <a:ea typeface="ＭＳ Ｐゴシック" charset="-128"/>
              <a:cs typeface="Arial" charset="0"/>
            </a:endParaRPr>
          </a:p>
          <a:p>
            <a:pPr marL="232940" indent="-232940">
              <a:lnSpc>
                <a:spcPct val="120000"/>
              </a:lnSpc>
              <a:buFontTx/>
              <a:buChar char="•"/>
            </a:pPr>
            <a:r>
              <a:rPr lang="en-US" dirty="0" smtClean="0">
                <a:ea typeface="ＭＳ Ｐゴシック" charset="-128"/>
              </a:rPr>
              <a:t>Clean Cities coalitions are comprised of businesses, fuel providers, vehicle fleets, state and local government agencies, and community organizations. </a:t>
            </a:r>
          </a:p>
          <a:p>
            <a:pPr marL="232940" indent="-232940">
              <a:lnSpc>
                <a:spcPct val="120000"/>
              </a:lnSpc>
              <a:buFontTx/>
              <a:buChar char="•"/>
            </a:pPr>
            <a:endParaRPr lang="en-US" dirty="0" smtClean="0">
              <a:ea typeface="ＭＳ Ｐゴシック" charset="-128"/>
            </a:endParaRPr>
          </a:p>
          <a:p>
            <a:pPr marL="232940" indent="-232940">
              <a:lnSpc>
                <a:spcPct val="120000"/>
              </a:lnSpc>
              <a:buFontTx/>
              <a:buChar char="•"/>
            </a:pPr>
            <a:r>
              <a:rPr lang="en-US" dirty="0" smtClean="0">
                <a:ea typeface="ＭＳ Ｐゴシック" charset="-128"/>
              </a:rPr>
              <a:t>These stakeholders come together to share information and resources, educate the public, help craft public policy, and collaborate on projects that reduce petroleum use.</a:t>
            </a:r>
          </a:p>
          <a:p>
            <a:pPr>
              <a:lnSpc>
                <a:spcPct val="120000"/>
              </a:lnSpc>
            </a:pPr>
            <a:endParaRPr lang="en-US" dirty="0" smtClean="0">
              <a:ea typeface="ＭＳ Ｐゴシック" charset="-128"/>
            </a:endParaRPr>
          </a:p>
          <a:p>
            <a:pPr marL="172719" indent="-172719">
              <a:buFont typeface="Arial" pitchFamily="34" charset="0"/>
              <a:buChar char="•"/>
            </a:pPr>
            <a:endParaRPr lang="en-US" dirty="0"/>
          </a:p>
          <a:p>
            <a:pPr marL="172719" indent="-172719">
              <a:buFont typeface="Arial" pitchFamily="34" charset="0"/>
              <a:buChar char="•"/>
            </a:pPr>
            <a:r>
              <a:rPr lang="en-US" dirty="0"/>
              <a:t>Over the years, Clean Cities has kept up with a rapidly changing industry on its mission to cut petroleum use. The program’s activities fall under a trifecta of strategies:</a:t>
            </a:r>
          </a:p>
          <a:p>
            <a:pPr marL="633302" lvl="1" indent="-172719">
              <a:buFont typeface="Arial" pitchFamily="34" charset="0"/>
              <a:buChar char="•"/>
            </a:pPr>
            <a:endParaRPr lang="en-US" b="1" dirty="0"/>
          </a:p>
          <a:p>
            <a:pPr marL="633302" lvl="1" indent="-172719">
              <a:buFont typeface="Courier New" panose="02070309020205020404" pitchFamily="49" charset="0"/>
              <a:buChar char="o"/>
            </a:pPr>
            <a:r>
              <a:rPr lang="en-US" b="1" dirty="0"/>
              <a:t>Replace</a:t>
            </a:r>
            <a:r>
              <a:rPr lang="en-US" dirty="0"/>
              <a:t> petroleum with alternative and renewable fuels, including biodiesel, electricity, ethanol, hydrogen, natural gas, propane, and other fuels;</a:t>
            </a:r>
          </a:p>
          <a:p>
            <a:pPr marL="633302" lvl="1" indent="-172719">
              <a:buFont typeface="Courier New" panose="02070309020205020404" pitchFamily="49" charset="0"/>
              <a:buChar char="o"/>
            </a:pPr>
            <a:endParaRPr lang="en-US" dirty="0"/>
          </a:p>
          <a:p>
            <a:pPr marL="633302" lvl="1" indent="-172719">
              <a:buFont typeface="Courier New" panose="02070309020205020404" pitchFamily="49" charset="0"/>
              <a:buChar char="o"/>
            </a:pPr>
            <a:r>
              <a:rPr lang="en-US" b="1" dirty="0"/>
              <a:t>Reduce</a:t>
            </a:r>
            <a:r>
              <a:rPr lang="en-US" dirty="0"/>
              <a:t> petroleum consumption through smarter driving practices and fuel economy improvements; and </a:t>
            </a:r>
          </a:p>
          <a:p>
            <a:pPr marL="633302" lvl="1" indent="-172719">
              <a:buFont typeface="Courier New" panose="02070309020205020404" pitchFamily="49" charset="0"/>
              <a:buChar char="o"/>
            </a:pPr>
            <a:endParaRPr lang="en-US" dirty="0"/>
          </a:p>
          <a:p>
            <a:pPr marL="633302" lvl="1" indent="-172719">
              <a:buFont typeface="Courier New" panose="02070309020205020404" pitchFamily="49" charset="0"/>
              <a:buChar char="o"/>
            </a:pPr>
            <a:r>
              <a:rPr lang="en-US" b="1" dirty="0"/>
              <a:t>Eliminate</a:t>
            </a:r>
            <a:r>
              <a:rPr lang="en-US" dirty="0"/>
              <a:t> petroleum use through idle reduction and other fuel-saving technologies and practices.</a:t>
            </a:r>
          </a:p>
          <a:p>
            <a:pPr marL="633302" lvl="1" indent="-172719">
              <a:buFont typeface="Courier New" panose="02070309020205020404" pitchFamily="49" charset="0"/>
              <a:buChar char="o"/>
            </a:pPr>
            <a:endParaRPr lang="en-US" dirty="0"/>
          </a:p>
          <a:p>
            <a:pPr marL="172719" indent="-172719">
              <a:buFont typeface="Arial" panose="020B0604020202020204" pitchFamily="34" charset="0"/>
              <a:buChar char="•"/>
            </a:pPr>
            <a:r>
              <a:rPr lang="en-US" dirty="0"/>
              <a:t>Chicago Area Clean Cities is your local, unbiased, fuel-neutral resource to help you navigate clean vehicle projects &amp; policies. 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DE4B-A05B-FD44-A7F1-2D6F133DD6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8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3152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2033" indent="-300659" defTabSz="95315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2634" indent="-239887" defTabSz="95315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4008" indent="-239887" defTabSz="95315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5381" indent="-239887" defTabSz="95315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5964" indent="-239887" defTabSz="9531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548" indent="-239887" defTabSz="9531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7131" indent="-239887" defTabSz="9531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7714" indent="-239887" defTabSz="9531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07756C-A98E-43A7-BE24-5F2D0E427B8B}" type="slidenum">
              <a:rPr lang="en-US" altLang="en-US" sz="13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87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5793"/>
            <a:ext cx="5608320" cy="3176270"/>
          </a:xfrm>
          <a:noFill/>
          <a:ln/>
        </p:spPr>
        <p:txBody>
          <a:bodyPr/>
          <a:lstStyle/>
          <a:p>
            <a:pPr marL="232940" indent="-232940">
              <a:buFontTx/>
              <a:buChar char="•"/>
            </a:pPr>
            <a:r>
              <a:rPr lang="en-US" sz="1100" dirty="0">
                <a:ea typeface="ＭＳ Ｐゴシック" charset="-128"/>
              </a:rPr>
              <a:t>Clean Cities strengthens markets for alternative fuels and advanced vehicles in a variety of ways:</a:t>
            </a:r>
          </a:p>
          <a:p>
            <a:pPr marL="698820" lvl="1" indent="-232940">
              <a:buFontTx/>
              <a:buChar char="•"/>
            </a:pPr>
            <a:endParaRPr lang="en-US" sz="1100" dirty="0"/>
          </a:p>
          <a:p>
            <a:pPr marL="698820" lvl="1" indent="-232940">
              <a:buFontTx/>
              <a:buChar char="•"/>
            </a:pPr>
            <a:r>
              <a:rPr lang="en-US" sz="1100" dirty="0"/>
              <a:t>Networking opportunities with fleets and industry partners that have experience in alternative fuels and advanced vehicles.</a:t>
            </a:r>
          </a:p>
          <a:p>
            <a:pPr marL="698820" lvl="1" indent="-232940">
              <a:buFontTx/>
              <a:buChar char="•"/>
            </a:pPr>
            <a:r>
              <a:rPr lang="en-US" sz="1100" dirty="0"/>
              <a:t>Technical training, workshops, and webinars.</a:t>
            </a:r>
          </a:p>
          <a:p>
            <a:pPr marL="698820" lvl="1" indent="-232940">
              <a:buFontTx/>
              <a:buChar char="•"/>
            </a:pPr>
            <a:r>
              <a:rPr lang="en-US" sz="1100" dirty="0"/>
              <a:t>Publications and other information resources on alternative fuels, advanced vehicles, idle reduction, and other technologies and strategies that reduce petroleum use. </a:t>
            </a:r>
          </a:p>
          <a:p>
            <a:pPr marL="698820" lvl="1" indent="-232940">
              <a:buFontTx/>
              <a:buChar char="•"/>
            </a:pPr>
            <a:r>
              <a:rPr lang="en-US" sz="1100" dirty="0"/>
              <a:t>Individual consultation and technical assistance.</a:t>
            </a:r>
          </a:p>
          <a:p>
            <a:pPr marL="698820" lvl="1" indent="-232940"/>
            <a:r>
              <a:rPr lang="en-US" sz="1100" dirty="0"/>
              <a:t> Funding opportunities from the U.S. Department of Energy.</a:t>
            </a:r>
          </a:p>
          <a:p>
            <a:pPr marL="698820" lvl="1" indent="-232940">
              <a:buFontTx/>
              <a:buChar char="•"/>
            </a:pPr>
            <a:r>
              <a:rPr lang="en-US" sz="1100" dirty="0"/>
              <a:t>Information about funding sources from state and local government agencies, nonprofits, and foundations.</a:t>
            </a:r>
          </a:p>
          <a:p>
            <a:pPr marL="698820" lvl="1" indent="-232940">
              <a:buFontTx/>
              <a:buChar char="•"/>
            </a:pPr>
            <a:r>
              <a:rPr lang="en-US" sz="1100" dirty="0"/>
              <a:t>Assistance with funding applications.</a:t>
            </a:r>
          </a:p>
          <a:p>
            <a:pPr marL="698820" lvl="1" indent="-232940">
              <a:buFontTx/>
              <a:buChar char="•"/>
            </a:pPr>
            <a:r>
              <a:rPr lang="en-US" sz="1100" dirty="0"/>
              <a:t>Public recognition for progress in reducing petroleum use.</a:t>
            </a:r>
          </a:p>
          <a:p>
            <a:pPr marL="698820" lvl="1" indent="-232940">
              <a:buFontTx/>
              <a:buChar char="•"/>
            </a:pPr>
            <a:r>
              <a:rPr lang="en-US" sz="1100" dirty="0"/>
              <a:t>Assistance with media outreach. </a:t>
            </a:r>
          </a:p>
          <a:p>
            <a:pPr marL="698820" lvl="1" indent="-232940">
              <a:buFontTx/>
              <a:buChar char="•"/>
            </a:pPr>
            <a:r>
              <a:rPr lang="en-US" sz="1100" dirty="0"/>
              <a:t>The Clean Cities program and individual coalitions educate stakeholders and the general public, enabling them to make informed decisions.</a:t>
            </a:r>
          </a:p>
          <a:p>
            <a:pPr marL="698820" lvl="1" indent="-232940">
              <a:buFontTx/>
              <a:buChar char="•"/>
            </a:pPr>
            <a:endParaRPr lang="en-US" dirty="0" smtClean="0"/>
          </a:p>
          <a:p>
            <a:pPr marL="698820" lvl="1" indent="-23294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616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0" tIns="93160" rIns="93160" bIns="93160" anchor="t" anchorCtr="0">
            <a:noAutofit/>
          </a:bodyPr>
          <a:lstStyle/>
          <a:p>
            <a:pPr indent="-90587"/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12633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0" tIns="93160" rIns="93160" bIns="93160" anchor="t" anchorCtr="0">
            <a:noAutofit/>
          </a:bodyPr>
          <a:lstStyle/>
          <a:p>
            <a:pPr indent="-90587"/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2433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0" tIns="93160" rIns="93160" bIns="93160" anchor="t" anchorCtr="0">
            <a:noAutofit/>
          </a:bodyPr>
          <a:lstStyle/>
          <a:p>
            <a:pPr indent="-90587"/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6071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Chicago Area Green Fleet Grant Program (managed by IEPA) </a:t>
            </a:r>
          </a:p>
          <a:p>
            <a:r>
              <a:rPr lang="en-US" dirty="0" smtClean="0"/>
              <a:t>– Competitive grant process, selections made quarterly</a:t>
            </a:r>
          </a:p>
          <a:p>
            <a:r>
              <a:rPr lang="en-US" dirty="0" smtClean="0"/>
              <a:t>- Government and private fleets are eligible</a:t>
            </a:r>
          </a:p>
          <a:p>
            <a:pPr marL="172719" indent="-172719">
              <a:buFontTx/>
              <a:buChar char="-"/>
            </a:pPr>
            <a:r>
              <a:rPr lang="en-US" dirty="0" smtClean="0"/>
              <a:t>$3</a:t>
            </a:r>
            <a:r>
              <a:rPr lang="en-US" baseline="0" dirty="0" smtClean="0"/>
              <a:t> million current round of funding</a:t>
            </a:r>
          </a:p>
          <a:p>
            <a:pPr marL="172719" indent="-172719">
              <a:buFontTx/>
              <a:buChar char="-"/>
            </a:pPr>
            <a:r>
              <a:rPr lang="en-US" baseline="0" dirty="0" smtClean="0"/>
              <a:t>$7 million awarded for a 2</a:t>
            </a:r>
            <a:r>
              <a:rPr lang="en-US" baseline="30000" dirty="0" smtClean="0"/>
              <a:t>nd</a:t>
            </a:r>
            <a:r>
              <a:rPr lang="en-US" baseline="0" dirty="0" smtClean="0"/>
              <a:t> round in 2017</a:t>
            </a:r>
          </a:p>
          <a:p>
            <a:pPr marL="172719" indent="-172719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Illinois Clean Diesel Grant Program (managed by IEPA)</a:t>
            </a:r>
          </a:p>
          <a:p>
            <a:pPr marL="172719" indent="-172719">
              <a:buFontTx/>
              <a:buChar char="-"/>
            </a:pPr>
            <a:r>
              <a:rPr lang="en-US" baseline="0" dirty="0" smtClean="0"/>
              <a:t>Must reduce emissions from diesel powered vehicles</a:t>
            </a:r>
          </a:p>
          <a:p>
            <a:pPr marL="172719" indent="-172719">
              <a:buFontTx/>
              <a:buChar char="-"/>
            </a:pPr>
            <a:r>
              <a:rPr lang="en-US" baseline="0" dirty="0" smtClean="0"/>
              <a:t>Local governments, schools, transit districts, private fleets eligible</a:t>
            </a:r>
          </a:p>
          <a:p>
            <a:pPr marL="172719" indent="-172719">
              <a:buFontTx/>
              <a:buChar char="-"/>
            </a:pPr>
            <a:r>
              <a:rPr lang="en-US" baseline="0" dirty="0" smtClean="0"/>
              <a:t>Technologies must be on USEPA or CARB list </a:t>
            </a:r>
          </a:p>
          <a:p>
            <a:pPr marL="172719" indent="-17271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0CB65-2F45-4C55-9131-199BACAD34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17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0CB65-2F45-4C55-9131-199BACAD34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8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700D-F409-4482-BBC1-BA42E07EFC5D}" type="datetime1">
              <a:rPr lang="en-US"/>
              <a:pPr>
                <a:defRPr/>
              </a:pPr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6BF1-4432-459B-8BA3-70AD6534D1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2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28642-C0B4-4561-9FBB-A7C89FED6662}" type="datetime1">
              <a:rPr lang="en-US"/>
              <a:pPr>
                <a:defRPr/>
              </a:pPr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D408-6394-490E-BA9F-ECC668D5B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95176-B4D0-459B-A652-991C5C206E66}" type="datetime1">
              <a:rPr lang="en-US"/>
              <a:pPr>
                <a:defRPr/>
              </a:pPr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1269-0EFD-43B3-9282-2C24E60E0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4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2D48-3B64-47E3-9D04-C7C5258FA116}" type="datetime1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E542C-D36A-481D-BCEF-97471309E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2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104B-B6C3-4074-8806-6530210C74A7}" type="datetime1">
              <a:rPr lang="en-US"/>
              <a:pPr>
                <a:defRPr/>
              </a:pPr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DEB99-6E25-4E7D-95E4-F64B3FF2A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5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AB238-C38F-4308-8EEB-8CDB7689EBDA}" type="datetime1">
              <a:rPr lang="en-US"/>
              <a:pPr>
                <a:defRPr/>
              </a:pPr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69A6-CEC5-47CC-B02E-EE6E2DDC2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A7A23-0FEA-445E-8110-50A8B0275297}" type="datetime1">
              <a:rPr lang="en-US"/>
              <a:pPr>
                <a:defRPr/>
              </a:pPr>
              <a:t>4/2/2018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F3C3-1972-4F08-A8CE-94AAF016F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3F4E-FE3B-453D-8245-4B85B350D27F}" type="datetime1">
              <a:rPr lang="en-US"/>
              <a:pPr>
                <a:defRPr/>
              </a:pPr>
              <a:t>4/2/2018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A0F16-FC31-4ED3-B0E8-47D8B40D2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9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5423-AF13-4A0B-A99D-D4F21E075073}" type="datetime1">
              <a:rPr lang="en-US"/>
              <a:pPr>
                <a:defRPr/>
              </a:pPr>
              <a:t>4/2/2018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0405-4D8F-4304-A492-0E4C0093C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6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A1E22-FC4A-47F1-AC76-8302064892B9}" type="datetime1">
              <a:rPr lang="en-US"/>
              <a:pPr>
                <a:defRPr/>
              </a:pPr>
              <a:t>4/2/2018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81228-77F1-49C2-83A6-A86440906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5628-F085-4461-98B9-C59EF4B98633}" type="datetime1">
              <a:rPr lang="en-US"/>
              <a:pPr>
                <a:defRPr/>
              </a:pPr>
              <a:t>4/2/2018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2F891-55CE-4411-8E09-D10F847732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2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DF89-1BD4-482B-A74E-CBC8766B9F19}" type="datetime1">
              <a:rPr lang="en-US"/>
              <a:pPr>
                <a:defRPr/>
              </a:pPr>
              <a:t>4/2/2018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A40AD-02DE-449D-AF26-2FBDCA7FB5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1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D727B8-0169-4C7D-A5AD-1B5B3FC7665E}" type="datetime1">
              <a:rPr lang="en-US"/>
              <a:pPr>
                <a:defRPr/>
              </a:pPr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B684E2-9980-408C-A1E1-CEA8E707FD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4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1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inoisgreenfleet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drivecleanchicag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962401" y="2388628"/>
            <a:ext cx="4966446" cy="1581150"/>
          </a:xfrm>
        </p:spPr>
        <p:txBody>
          <a:bodyPr/>
          <a:lstStyle/>
          <a:p>
            <a:pPr eaLnBrk="1" hangingPunct="1"/>
            <a:r>
              <a:rPr lang="en-US" sz="4000" cap="small" dirty="0" smtClean="0">
                <a:solidFill>
                  <a:srgbClr val="C00000"/>
                </a:solidFill>
              </a:rPr>
              <a:t>MMC Environment Committee </a:t>
            </a:r>
            <a:br>
              <a:rPr lang="en-US" sz="4000" cap="small" dirty="0" smtClean="0">
                <a:solidFill>
                  <a:srgbClr val="C00000"/>
                </a:solidFill>
              </a:rPr>
            </a:br>
            <a:r>
              <a:rPr lang="en-US" sz="3200" cap="small" dirty="0" smtClean="0">
                <a:solidFill>
                  <a:srgbClr val="C00000"/>
                </a:solidFill>
              </a:rPr>
              <a:t>VW Mitigation Plan Briefing</a:t>
            </a:r>
            <a:r>
              <a:rPr lang="en-US" sz="4000" cap="small" dirty="0" smtClean="0">
                <a:solidFill>
                  <a:srgbClr val="C00000"/>
                </a:solidFill>
              </a:rPr>
              <a:t/>
            </a:r>
            <a:br>
              <a:rPr lang="en-US" sz="4000" cap="small" dirty="0" smtClean="0">
                <a:solidFill>
                  <a:srgbClr val="C00000"/>
                </a:solidFill>
              </a:rPr>
            </a:br>
            <a:endParaRPr lang="en-US" sz="2200" i="1" dirty="0" smtClean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6999" y="4240213"/>
            <a:ext cx="4991847" cy="1169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April 3, 2018</a:t>
            </a:r>
            <a:endParaRPr lang="en-US" sz="1800" dirty="0"/>
          </a:p>
        </p:txBody>
      </p:sp>
      <p:sp>
        <p:nvSpPr>
          <p:cNvPr id="3076" name="Subtitle 2"/>
          <p:cNvSpPr txBox="1">
            <a:spLocks/>
          </p:cNvSpPr>
          <p:nvPr/>
        </p:nvSpPr>
        <p:spPr bwMode="auto">
          <a:xfrm>
            <a:off x="3682876" y="4733925"/>
            <a:ext cx="4840344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800" dirty="0">
                <a:solidFill>
                  <a:srgbClr val="898989"/>
                </a:solidFill>
                <a:latin typeface="Calibri" pitchFamily="34" charset="0"/>
              </a:rPr>
              <a:t>     </a:t>
            </a:r>
            <a:r>
              <a:rPr lang="en-US" sz="1800" dirty="0" smtClean="0">
                <a:solidFill>
                  <a:srgbClr val="898989"/>
                </a:solidFill>
                <a:latin typeface="Calibri" pitchFamily="34" charset="0"/>
              </a:rPr>
              <a:t>Tony Lindsay, Executive Board Member, Chicago Area Clean Cities Coalition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41F5C-B4DC-4B06-8516-4658964F039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31800" y="5607050"/>
            <a:ext cx="208121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600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378" y="2056850"/>
            <a:ext cx="3464682" cy="245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85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4" name="Title 1"/>
          <p:cNvSpPr txBox="1">
            <a:spLocks/>
          </p:cNvSpPr>
          <p:nvPr/>
        </p:nvSpPr>
        <p:spPr bwMode="auto">
          <a:xfrm>
            <a:off x="-152400" y="1524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9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9155" name="Title 1"/>
          <p:cNvSpPr txBox="1">
            <a:spLocks/>
          </p:cNvSpPr>
          <p:nvPr/>
        </p:nvSpPr>
        <p:spPr bwMode="auto">
          <a:xfrm>
            <a:off x="-424543" y="495300"/>
            <a:ext cx="42465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152400"/>
            <a:ext cx="3951514" cy="12192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B7E4"/>
              </a:buClr>
              <a:buFont typeface="GT Pressura" pitchFamily="50" charset="0"/>
              <a:buChar char="»"/>
              <a:defRPr sz="2400">
                <a:solidFill>
                  <a:schemeClr val="tx1"/>
                </a:solidFill>
                <a:latin typeface="GT Pressura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libri" pitchFamily="34" charset="0"/>
              </a:rPr>
              <a:t>Drive Clean Chicago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libri" pitchFamily="34" charset="0"/>
              </a:rPr>
              <a:t>Drive Clean Truck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libri" pitchFamily="34" charset="0"/>
              </a:rPr>
              <a:t>Class 2-8 HEV, PHEV, &amp; BEV</a:t>
            </a:r>
            <a:endParaRPr lang="en-US" altLang="en-US" sz="40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2" y="5730258"/>
            <a:ext cx="2057400" cy="10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31" y="180229"/>
            <a:ext cx="1728079" cy="11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6103"/>
            <a:ext cx="7886700" cy="805306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  <a:cs typeface="Levenim MT" panose="02010502060101010101" pitchFamily="2" charset="-79"/>
              </a:rPr>
              <a:t>Drive Clean Truck : Eligible Vehicles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www.drivecleanchicago.com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1" r="23523"/>
          <a:stretch/>
        </p:blipFill>
        <p:spPr bwMode="auto">
          <a:xfrm>
            <a:off x="2165299" y="1049078"/>
            <a:ext cx="4572000" cy="53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 rot="5400000">
            <a:off x="1817131" y="4788688"/>
            <a:ext cx="2130043" cy="1246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3811778" y="5106937"/>
            <a:ext cx="2130043" cy="609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81228-77F1-49C2-83A6-A8644090657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2733" y="2145671"/>
            <a:ext cx="461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Backup Slides – Success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ChangeArrowheads="1"/>
          </p:cNvSpPr>
          <p:nvPr/>
        </p:nvSpPr>
        <p:spPr bwMode="auto">
          <a:xfrm>
            <a:off x="1104900" y="3635375"/>
            <a:ext cx="2819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Clr>
                <a:srgbClr val="808080"/>
              </a:buClr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in US DOE ARRA funding received by City and partners</a:t>
            </a: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285875" y="1743075"/>
            <a:ext cx="2428875" cy="1798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200" b="1" dirty="0">
                <a:solidFill>
                  <a:schemeClr val="tx1"/>
                </a:solidFill>
                <a:latin typeface="Arial" charset="0"/>
              </a:rPr>
              <a:t>$15</a:t>
            </a:r>
            <a:r>
              <a:rPr lang="en-US" sz="5000" b="1" dirty="0">
                <a:solidFill>
                  <a:schemeClr val="tx1"/>
                </a:solidFill>
                <a:latin typeface="Arial" charset="0"/>
              </a:rPr>
              <a:t> million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076825" y="1743075"/>
            <a:ext cx="3562350" cy="1798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200" b="1" dirty="0">
                <a:solidFill>
                  <a:schemeClr val="tx1"/>
                </a:solidFill>
                <a:latin typeface="Arial" charset="0"/>
              </a:rPr>
              <a:t> $24</a:t>
            </a:r>
            <a:r>
              <a:rPr lang="en-US" sz="5000" b="1" dirty="0">
                <a:solidFill>
                  <a:schemeClr val="tx1"/>
                </a:solidFill>
                <a:latin typeface="Arial" charset="0"/>
              </a:rPr>
              <a:t> million</a:t>
            </a:r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4695825" y="3594100"/>
            <a:ext cx="29718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775" indent="-2762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leveraged in additional project investments</a:t>
            </a:r>
          </a:p>
          <a:p>
            <a:pPr lvl="1" algn="ctr" eaLnBrk="1" hangingPunct="1">
              <a:spcBef>
                <a:spcPct val="30000"/>
              </a:spcBef>
              <a:buClr>
                <a:srgbClr val="000000"/>
              </a:buClr>
              <a:buFont typeface="Futura Bk BT" pitchFamily="34" charset="0"/>
              <a:buNone/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076700" y="2200275"/>
            <a:ext cx="609600" cy="1036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200" b="1">
                <a:solidFill>
                  <a:schemeClr val="tx1"/>
                </a:solidFill>
                <a:latin typeface="Arial" charset="0"/>
              </a:rPr>
              <a:t>+</a:t>
            </a:r>
            <a:endParaRPr lang="en-US" sz="5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9" name="Rectangle 2"/>
          <p:cNvSpPr txBox="1">
            <a:spLocks noChangeArrowheads="1"/>
          </p:cNvSpPr>
          <p:nvPr/>
        </p:nvSpPr>
        <p:spPr bwMode="auto">
          <a:xfrm>
            <a:off x="0" y="816451"/>
            <a:ext cx="91440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Success Story: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Chicago Area Alternative Fuels Project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American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Reinvestment and Recovery Act (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ARRA)</a:t>
            </a:r>
            <a:endParaRPr lang="en-US" altLang="en-US" sz="2000" b="1" dirty="0">
              <a:solidFill>
                <a:srgbClr val="FF0000"/>
              </a:solidFill>
              <a:latin typeface="Futura Bk BT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163" y="5594350"/>
            <a:ext cx="1784350" cy="917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40465" y="5011420"/>
            <a:ext cx="66630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u="none" strike="noStrike" baseline="0" dirty="0" smtClean="0">
                <a:solidFill>
                  <a:srgbClr val="C10000"/>
                </a:solidFill>
                <a:latin typeface="Arial,Bold"/>
              </a:rPr>
              <a:t>Project Timeline</a:t>
            </a:r>
          </a:p>
          <a:p>
            <a:pPr algn="ctr"/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,Bold"/>
              </a:rPr>
              <a:t>Deployments: January 2010 – December 2013</a:t>
            </a:r>
          </a:p>
          <a:p>
            <a:pPr algn="ctr"/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,Bold"/>
              </a:rPr>
              <a:t>Data Collection and Reporting: January 2014 –</a:t>
            </a:r>
          </a:p>
          <a:p>
            <a:pPr algn="ctr"/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,Bold"/>
              </a:rPr>
              <a:t>September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71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63" y="5594350"/>
            <a:ext cx="1784350" cy="917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243" name="Picture 2" descr="https://encrypted-tbn1.gstatic.com/images?q=tbn:ANd9GcSstp1Lo3UlsIu31VCQwvZaMzNwNFZB3q_D9_ten0rEo_mpMh5V8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041900"/>
            <a:ext cx="1009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s://encrypted-tbn1.gstatic.com/images?q=tbn:ANd9GcSstp1Lo3UlsIu31VCQwvZaMzNwNFZB3q_D9_ten0rEo_mpMh5V8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5045075"/>
            <a:ext cx="1009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s://encrypted-tbn1.gstatic.com/images?q=tbn:ANd9GcSstp1Lo3UlsIu31VCQwvZaMzNwNFZB3q_D9_ten0rEo_mpMh5V8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5045075"/>
            <a:ext cx="1009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42925" y="998538"/>
            <a:ext cx="3924300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400 Vehicles Deployed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768850" y="1008063"/>
            <a:ext cx="3933825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225 Stations Operational</a:t>
            </a:r>
          </a:p>
        </p:txBody>
      </p:sp>
      <p:sp>
        <p:nvSpPr>
          <p:cNvPr id="10248" name="Rectangle 3"/>
          <p:cNvSpPr txBox="1">
            <a:spLocks noChangeArrowheads="1"/>
          </p:cNvSpPr>
          <p:nvPr/>
        </p:nvSpPr>
        <p:spPr bwMode="auto">
          <a:xfrm>
            <a:off x="542925" y="1477963"/>
            <a:ext cx="39243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80" tIns="47840" rIns="95680" bIns="47840"/>
          <a:lstStyle>
            <a:lvl1pPr marL="273050" indent="-182563" defTabSz="958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8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88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88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88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300 CNG Vehicles    </a:t>
            </a: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100 Gasoline Hybrids, Heavy Duty Diesel Hybrids and PHEVs</a:t>
            </a:r>
          </a:p>
        </p:txBody>
      </p:sp>
      <p:sp>
        <p:nvSpPr>
          <p:cNvPr id="10249" name="AutoShape 11"/>
          <p:cNvSpPr>
            <a:spLocks/>
          </p:cNvSpPr>
          <p:nvPr/>
        </p:nvSpPr>
        <p:spPr bwMode="auto">
          <a:xfrm rot="5400000">
            <a:off x="4453732" y="554831"/>
            <a:ext cx="322262" cy="4219575"/>
          </a:xfrm>
          <a:prstGeom prst="rightBrace">
            <a:avLst>
              <a:gd name="adj1" fmla="val 827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50" name="AutoShape 13"/>
          <p:cNvSpPr>
            <a:spLocks noChangeArrowheads="1"/>
          </p:cNvSpPr>
          <p:nvPr/>
        </p:nvSpPr>
        <p:spPr bwMode="auto">
          <a:xfrm>
            <a:off x="542925" y="931863"/>
            <a:ext cx="3924300" cy="14652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4C2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749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51" name="AutoShape 14"/>
          <p:cNvSpPr>
            <a:spLocks noChangeArrowheads="1"/>
          </p:cNvSpPr>
          <p:nvPr/>
        </p:nvSpPr>
        <p:spPr bwMode="auto">
          <a:xfrm>
            <a:off x="4762500" y="912813"/>
            <a:ext cx="3924300" cy="14843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4C2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749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52" name="Rectangle 2"/>
          <p:cNvSpPr txBox="1">
            <a:spLocks noChangeArrowheads="1"/>
          </p:cNvSpPr>
          <p:nvPr/>
        </p:nvSpPr>
        <p:spPr bwMode="auto">
          <a:xfrm>
            <a:off x="0" y="288925"/>
            <a:ext cx="9144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C00000"/>
                </a:solidFill>
                <a:latin typeface="Futura Bk BT" pitchFamily="34" charset="0"/>
                <a:cs typeface="Arial" panose="020B0604020202020204" pitchFamily="34" charset="0"/>
              </a:rPr>
              <a:t>Project Summary – Triple Win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465138" y="3573463"/>
            <a:ext cx="3924300" cy="14366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4C2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749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60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5138" y="3543300"/>
            <a:ext cx="39243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Energy Security</a:t>
            </a:r>
            <a:endParaRPr lang="en-US" sz="1800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10255" name="Rectangle 3"/>
          <p:cNvSpPr txBox="1">
            <a:spLocks noChangeArrowheads="1"/>
          </p:cNvSpPr>
          <p:nvPr/>
        </p:nvSpPr>
        <p:spPr bwMode="auto">
          <a:xfrm>
            <a:off x="465138" y="3924300"/>
            <a:ext cx="39243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80" tIns="47840" rIns="95680" bIns="47840"/>
          <a:lstStyle>
            <a:lvl1pPr marL="342900" indent="-342900" defTabSz="958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73050" indent="-182563" defTabSz="958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88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88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88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Million 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Gallons of Gasoline Displaced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from Chicago to Waco, TX if 7.5 M gas cans were lined end-to-end</a:t>
            </a:r>
          </a:p>
        </p:txBody>
      </p:sp>
      <p:sp>
        <p:nvSpPr>
          <p:cNvPr id="10256" name="AutoShape 13"/>
          <p:cNvSpPr>
            <a:spLocks noChangeArrowheads="1"/>
          </p:cNvSpPr>
          <p:nvPr/>
        </p:nvSpPr>
        <p:spPr bwMode="auto">
          <a:xfrm>
            <a:off x="4822825" y="2835275"/>
            <a:ext cx="3924300" cy="14525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4C2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749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60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822825" y="2789238"/>
            <a:ext cx="3924300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Environment</a:t>
            </a:r>
            <a:endParaRPr lang="en-US" sz="1800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10258" name="Rectangle 3"/>
          <p:cNvSpPr txBox="1">
            <a:spLocks noChangeArrowheads="1"/>
          </p:cNvSpPr>
          <p:nvPr/>
        </p:nvSpPr>
        <p:spPr bwMode="auto">
          <a:xfrm>
            <a:off x="4822825" y="3170238"/>
            <a:ext cx="39243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80" tIns="47840" rIns="95680" bIns="47840"/>
          <a:lstStyle>
            <a:lvl1pPr marL="342900" indent="-342900" defTabSz="958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73050" indent="-182563" defTabSz="958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88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88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88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18,000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Tons of CO</a:t>
            </a: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 removed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 to </a:t>
            </a: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3,750 cars 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road</a:t>
            </a:r>
          </a:p>
        </p:txBody>
      </p:sp>
      <p:sp>
        <p:nvSpPr>
          <p:cNvPr id="10259" name="AutoShape 13"/>
          <p:cNvSpPr>
            <a:spLocks noChangeArrowheads="1"/>
          </p:cNvSpPr>
          <p:nvPr/>
        </p:nvSpPr>
        <p:spPr bwMode="auto">
          <a:xfrm>
            <a:off x="4822825" y="4494213"/>
            <a:ext cx="3924300" cy="20637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4C2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749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60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822825" y="4494213"/>
            <a:ext cx="3924300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Economic</a:t>
            </a:r>
            <a:endParaRPr lang="en-US" sz="1800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10261" name="Rectangle 3"/>
          <p:cNvSpPr txBox="1">
            <a:spLocks noChangeArrowheads="1"/>
          </p:cNvSpPr>
          <p:nvPr/>
        </p:nvSpPr>
        <p:spPr bwMode="auto">
          <a:xfrm>
            <a:off x="4822825" y="4910138"/>
            <a:ext cx="39243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80" tIns="47840" rIns="95680" bIns="47840"/>
          <a:lstStyle>
            <a:lvl1pPr marL="342900" indent="-342900" defTabSz="958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65125" indent="-285750" defTabSz="958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88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88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88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 Million 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Fuel Savings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6350" y="5246688"/>
            <a:ext cx="3381375" cy="1222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Rectangle 3"/>
          <p:cNvSpPr txBox="1">
            <a:spLocks noChangeArrowheads="1"/>
          </p:cNvSpPr>
          <p:nvPr/>
        </p:nvSpPr>
        <p:spPr bwMode="auto">
          <a:xfrm>
            <a:off x="4768850" y="1479550"/>
            <a:ext cx="391795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80" tIns="47840" rIns="95680" bIns="47840"/>
          <a:lstStyle>
            <a:lvl1pPr marL="273050" indent="-182563" defTabSz="958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8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88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88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88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200 Electric Charging stations    </a:t>
            </a: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15 CNG stations</a:t>
            </a: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10 E-85 Stations</a:t>
            </a:r>
          </a:p>
        </p:txBody>
      </p:sp>
      <p:pic>
        <p:nvPicPr>
          <p:cNvPr id="10264" name="Picture 2" descr="https://encrypted-tbn1.gstatic.com/images?q=tbn:ANd9GcSstp1Lo3UlsIu31VCQwvZaMzNwNFZB3q_D9_ten0rEo_mpMh5V8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5043488"/>
            <a:ext cx="1009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4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11163" y="5594350"/>
            <a:ext cx="1784350" cy="917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0" y="530225"/>
            <a:ext cx="9144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C00000"/>
                </a:solidFill>
                <a:latin typeface="Futura Bk BT" pitchFamily="34" charset="0"/>
                <a:cs typeface="Arial" panose="020B0604020202020204" pitchFamily="34" charset="0"/>
              </a:rPr>
              <a:t>Planting the Seed —US DOE Funds Lead to Additional Investments and Initiatives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 b="1">
              <a:solidFill>
                <a:srgbClr val="C00000"/>
              </a:solidFill>
              <a:latin typeface="Futura Bk BT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20663" y="1492250"/>
            <a:ext cx="8720137" cy="50165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Total additional investments were well over $15 Million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More than 200 additional CNG taxis (and more than 2,000 additional hybrid taxis) were deployed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City created new policies to incent cleaner taxis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City released RFP for “green” multi-fuel station at O’Hare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City was able to lock out Flex Fuel vehicles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Waste Management: 80 additional trucks and 1 public station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Groot: 10 additional waste haulers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Four additional local refuse fleets deployed more                                  than 65 refuse haulers and three CNG fueling                            stations</a:t>
            </a:r>
          </a:p>
          <a:p>
            <a:pPr eaLnBrk="1" hangingPunct="1">
              <a:spcAft>
                <a:spcPts val="1200"/>
              </a:spcAft>
              <a:defRPr/>
            </a:pP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293" name="Picture 2" descr="C:\Users\barnes\Documents\PROJECTS\DOE-CLEAN CITIES--20947\Marketing\imagesCAVYD7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900613"/>
            <a:ext cx="2266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11163" y="5594350"/>
            <a:ext cx="1784350" cy="917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0" y="530225"/>
            <a:ext cx="9144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C00000"/>
                </a:solidFill>
                <a:latin typeface="Futura Bk BT" pitchFamily="34" charset="0"/>
                <a:cs typeface="Arial" panose="020B0604020202020204" pitchFamily="34" charset="0"/>
              </a:rPr>
              <a:t>Planting the Seed —US DOE Funds Lead to Additional Investments and Initiatives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 b="1">
              <a:solidFill>
                <a:srgbClr val="C00000"/>
              </a:solidFill>
              <a:latin typeface="Futura Bk BT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20663" y="1492250"/>
            <a:ext cx="8720137" cy="47085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Ozinga: 100 additional CNG vehicles and 4 public CNG stations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Peapod and </a:t>
            </a:r>
            <a:r>
              <a:rPr lang="en-US" sz="2000" b="1" dirty="0" err="1">
                <a:solidFill>
                  <a:srgbClr val="000000"/>
                </a:solidFill>
                <a:latin typeface="Arial" charset="0"/>
              </a:rPr>
              <a:t>Abt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began using alternative fuels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AT&amp;T deployed more than 100 CNG vehicles locally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A major U.S. auto manufacturer moved up the Illinois launch of its new electric vehicle by an entire year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New businesses were formed or opened local branches serving the emerging alternative fuel market </a:t>
            </a:r>
          </a:p>
          <a:p>
            <a:pPr marL="800100" lvl="1" indent="-342900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Ozinga Energy</a:t>
            </a:r>
          </a:p>
          <a:p>
            <a:pPr marL="800100" lvl="1" indent="-342900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World CNG</a:t>
            </a:r>
          </a:p>
          <a:p>
            <a:pPr marL="800100" lvl="1" indent="-342900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JNS Electric</a:t>
            </a:r>
          </a:p>
          <a:p>
            <a:pPr marL="800100" lvl="1" indent="-342900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Advanced V-Tech   </a:t>
            </a:r>
          </a:p>
        </p:txBody>
      </p:sp>
      <p:pic>
        <p:nvPicPr>
          <p:cNvPr id="14341" name="Picture 2" descr="C:\Users\barnes\Documents\PROJECTS\DOE-CLEAN CITIES--20947\Marketing\imagesCAVYD7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900613"/>
            <a:ext cx="2266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8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C:\Users\barnes\Documents\PROJECTS\DOE-CLEAN CITIES--20947\Marketing\thepicture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2163" y="20638"/>
            <a:ext cx="742950" cy="8509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5275" y="20638"/>
            <a:ext cx="690563" cy="8509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1238" y="20638"/>
            <a:ext cx="952500" cy="8509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0250" y="20638"/>
            <a:ext cx="885825" cy="85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10563" y="20638"/>
            <a:ext cx="379412" cy="5365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7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96238" y="557213"/>
            <a:ext cx="1054100" cy="314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5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1.eere.energy.gov/cleancities/toolbox/images/cclogo_for_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21" y="3026391"/>
            <a:ext cx="2522558" cy="166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2245626" y="1301087"/>
            <a:ext cx="4043149" cy="345060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7919027">
            <a:off x="2722414" y="24387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 Narrow"/>
              </a:rPr>
              <a:t>Reduce</a:t>
            </a:r>
          </a:p>
        </p:txBody>
      </p:sp>
      <p:sp>
        <p:nvSpPr>
          <p:cNvPr id="7" name="TextBox 6"/>
          <p:cNvSpPr txBox="1"/>
          <p:nvPr/>
        </p:nvSpPr>
        <p:spPr>
          <a:xfrm rot="3686392">
            <a:off x="4892590" y="243901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 Narrow"/>
              </a:rPr>
              <a:t>Replace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6311" y="4778990"/>
            <a:ext cx="1681779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 Narrow"/>
              </a:rPr>
              <a:t>Eliminate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07" y="953424"/>
            <a:ext cx="1657350" cy="695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15" y="4253429"/>
            <a:ext cx="1657350" cy="695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07" y="1744524"/>
            <a:ext cx="1657350" cy="695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15" y="5076986"/>
            <a:ext cx="1657350" cy="695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07" y="2606315"/>
            <a:ext cx="1657350" cy="6953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15" y="3429872"/>
            <a:ext cx="1657350" cy="695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4" y="2273384"/>
            <a:ext cx="1657350" cy="6953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5538944"/>
            <a:ext cx="1657350" cy="695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462" y="217432"/>
            <a:ext cx="8675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a typeface="ＭＳ Ｐゴシック" charset="-128"/>
              </a:rPr>
              <a:t>Clean Cities Strategies</a:t>
            </a:r>
            <a:endParaRPr lang="en-US" sz="4800" dirty="0"/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31800" y="5607050"/>
            <a:ext cx="208121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600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54275"/>
            <a:ext cx="15240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4800" y="5410200"/>
            <a:ext cx="2133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3846008"/>
            <a:ext cx="1199357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52400"/>
            <a:ext cx="5410200" cy="11430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C00000"/>
                </a:solidFill>
                <a:ea typeface="ＭＳ Ｐゴシック" pitchFamily="34" charset="-128"/>
              </a:rPr>
              <a:t>Coalition Snapshot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5200" y="1371600"/>
            <a:ext cx="5486400" cy="5241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History </a:t>
            </a:r>
            <a:endParaRPr lang="en-US" sz="2000" b="1" dirty="0"/>
          </a:p>
          <a:p>
            <a:pPr marL="177800" indent="-177800">
              <a:defRPr/>
            </a:pPr>
            <a:r>
              <a:rPr lang="en-US" sz="1800" dirty="0" smtClean="0"/>
              <a:t>Formed in 1992</a:t>
            </a:r>
          </a:p>
          <a:p>
            <a:pPr marL="177800" indent="-177800">
              <a:defRPr/>
            </a:pPr>
            <a:r>
              <a:rPr lang="en-US" sz="1800" dirty="0" smtClean="0"/>
              <a:t>Designated 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Clean Cities coalition, May 1994 </a:t>
            </a:r>
          </a:p>
          <a:p>
            <a:pPr marL="177800" indent="-177800">
              <a:spcBef>
                <a:spcPts val="0"/>
              </a:spcBef>
              <a:defRPr/>
            </a:pPr>
            <a:r>
              <a:rPr lang="en-US" sz="1800" dirty="0" smtClean="0"/>
              <a:t>Coordinator designated by the City of Chicago</a:t>
            </a:r>
          </a:p>
          <a:p>
            <a:pPr marL="177800" indent="-177800">
              <a:spcBef>
                <a:spcPts val="0"/>
              </a:spcBef>
              <a:defRPr/>
            </a:pPr>
            <a:endParaRPr lang="en-US" sz="1800" dirty="0"/>
          </a:p>
          <a:p>
            <a:pPr marL="177800" indent="-177800">
              <a:spcBef>
                <a:spcPts val="0"/>
              </a:spcBef>
              <a:defRPr/>
            </a:pPr>
            <a:endParaRPr lang="en-US" sz="14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b="1" dirty="0" smtClean="0"/>
              <a:t>Area </a:t>
            </a:r>
            <a:endParaRPr lang="en-US" sz="2000" b="1" dirty="0"/>
          </a:p>
          <a:p>
            <a:pPr marL="177800" indent="-177800">
              <a:defRPr/>
            </a:pPr>
            <a:r>
              <a:rPr lang="en-US" sz="1800" dirty="0" smtClean="0"/>
              <a:t>6-county, non-attainment area</a:t>
            </a:r>
            <a:endParaRPr lang="en-US" sz="1800" dirty="0"/>
          </a:p>
          <a:p>
            <a:pPr marL="177800" indent="-177800">
              <a:spcBef>
                <a:spcPts val="0"/>
              </a:spcBef>
              <a:defRPr/>
            </a:pPr>
            <a:r>
              <a:rPr lang="en-US" sz="1800" dirty="0" smtClean="0"/>
              <a:t>Support state-wide legislation and education events</a:t>
            </a:r>
          </a:p>
          <a:p>
            <a:pPr marL="177800" indent="-177800">
              <a:spcBef>
                <a:spcPts val="0"/>
              </a:spcBef>
              <a:defRPr/>
            </a:pPr>
            <a:r>
              <a:rPr lang="en-US" sz="1800" dirty="0" smtClean="0"/>
              <a:t>Lake Michigan Clean Cities Consortium </a:t>
            </a:r>
            <a:endParaRPr lang="en-US" sz="1800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4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4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b="1" dirty="0" smtClean="0"/>
              <a:t>Coalition Structure</a:t>
            </a:r>
            <a:endParaRPr lang="en-US" sz="2000" b="1" dirty="0"/>
          </a:p>
          <a:p>
            <a:pPr marL="177800" indent="-177800">
              <a:defRPr/>
            </a:pPr>
            <a:r>
              <a:rPr lang="en-US" sz="1800" dirty="0" smtClean="0"/>
              <a:t>Executive Board &amp; Steering Committee</a:t>
            </a:r>
          </a:p>
          <a:p>
            <a:pPr marL="177800" indent="-177800">
              <a:defRPr/>
            </a:pPr>
            <a:r>
              <a:rPr lang="en-US" sz="1800" dirty="0" smtClean="0"/>
              <a:t>Over 500 stakeholders, public and private orgs</a:t>
            </a:r>
          </a:p>
          <a:p>
            <a:pPr marL="177800" indent="-177800">
              <a:defRPr/>
            </a:pPr>
            <a:r>
              <a:rPr lang="en-US" sz="1800" dirty="0" smtClean="0"/>
              <a:t>2 to 4 general membership meetings per year</a:t>
            </a:r>
            <a:endParaRPr lang="en-US" sz="1800" dirty="0"/>
          </a:p>
          <a:p>
            <a:pPr marL="0" indent="0">
              <a:buNone/>
              <a:defRPr/>
            </a:pPr>
            <a:endParaRPr lang="en-US" sz="1800" dirty="0" smtClean="0">
              <a:ea typeface="ＭＳ Ｐゴシック" pitchFamily="34" charset="-128"/>
            </a:endParaRPr>
          </a:p>
        </p:txBody>
      </p:sp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2194367" y="4129088"/>
            <a:ext cx="12398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000000"/>
                </a:solidFill>
              </a:rPr>
              <a:t>Chicago 6-county area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2743200"/>
            <a:ext cx="762000" cy="796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9472"/>
            <a:ext cx="2654150" cy="1792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80" y="4953000"/>
            <a:ext cx="1825776" cy="1645769"/>
          </a:xfrm>
          <a:prstGeom prst="rect">
            <a:avLst/>
          </a:prstGeom>
        </p:spPr>
      </p:pic>
      <p:pic>
        <p:nvPicPr>
          <p:cNvPr id="4098" name="Picture 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17788"/>
            <a:ext cx="1027113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5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12624" y="1105104"/>
            <a:ext cx="4159376" cy="5331910"/>
          </a:xfrm>
          <a:solidFill>
            <a:schemeClr val="bg1"/>
          </a:solidFill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ea typeface="ＭＳ Ｐゴシック" charset="-128"/>
              </a:rPr>
              <a:t>Networking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ea typeface="ＭＳ Ｐゴシック" charset="-128"/>
              </a:rPr>
              <a:t>Training and information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ea typeface="ＭＳ Ｐゴシック" charset="-128"/>
              </a:rPr>
              <a:t>Technical assistance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>
                <a:ea typeface="ＭＳ Ｐゴシック" charset="-128"/>
              </a:rPr>
              <a:t>Education and outreach to decision makers, fleets, and the public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ea typeface="ＭＳ Ｐゴシック" charset="-128"/>
              </a:rPr>
              <a:t>Recognition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>
                <a:ea typeface="ＭＳ Ｐゴシック" charset="-128"/>
              </a:rPr>
              <a:t>Funding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ＭＳ Ｐゴシック" charset="-128"/>
              </a:rPr>
              <a:t>Updates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ＭＳ Ｐゴシック" charset="-128"/>
              </a:rPr>
              <a:t>Joint applications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ＭＳ Ｐゴシック" charset="-128"/>
              </a:rPr>
              <a:t>Develop local </a:t>
            </a:r>
            <a:r>
              <a:rPr lang="en-US" sz="1600" dirty="0" smtClean="0">
                <a:ea typeface="ＭＳ Ｐゴシック" charset="-128"/>
              </a:rPr>
              <a:t>programs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ea typeface="ＭＳ Ｐゴシック" charset="-128"/>
              </a:rPr>
              <a:t>Leverage other funding</a:t>
            </a:r>
            <a:endParaRPr lang="en-US" sz="1600" dirty="0">
              <a:ea typeface="ＭＳ Ｐゴシック" charset="-128"/>
            </a:endParaRPr>
          </a:p>
          <a:p>
            <a:pPr eaLnBrk="1" hangingPunct="1">
              <a:spcAft>
                <a:spcPts val="1200"/>
              </a:spcAft>
            </a:pPr>
            <a:endParaRPr lang="en-US" sz="2000" dirty="0">
              <a:ea typeface="ＭＳ Ｐゴシック" charset="-128"/>
            </a:endParaRPr>
          </a:p>
          <a:p>
            <a:pPr eaLnBrk="1" hangingPunct="1">
              <a:spcAft>
                <a:spcPts val="1200"/>
              </a:spcAft>
            </a:pPr>
            <a:endParaRPr lang="en-US" sz="2000" dirty="0" smtClean="0">
              <a:ea typeface="ＭＳ Ｐゴシック" charset="-128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sz="2000" dirty="0" smtClean="0">
              <a:ea typeface="ＭＳ Ｐゴシック" charset="-128"/>
            </a:endParaRPr>
          </a:p>
          <a:p>
            <a:pPr eaLnBrk="1" hangingPunct="1">
              <a:spcAft>
                <a:spcPts val="1200"/>
              </a:spcAft>
            </a:pP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C00000"/>
                </a:solidFill>
                <a:ea typeface="ＭＳ Ｐゴシック" charset="-128"/>
              </a:rPr>
              <a:t>How Does Clean Cities Strengthen Markets?  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259" y="1591313"/>
            <a:ext cx="4448734" cy="3322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43" y="3616391"/>
            <a:ext cx="1705473" cy="17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51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304800" y="5410200"/>
            <a:ext cx="21336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0" y="419100"/>
            <a:ext cx="9144000" cy="6771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41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800"/>
              <a:buFont typeface="Calibri"/>
              <a:buNone/>
            </a:pPr>
            <a:r>
              <a:rPr lang="en-US" sz="3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2017 Green Drive$ Expo &amp; Conference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95400"/>
            <a:ext cx="91440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Candara" charset="0"/>
              </a:rPr>
              <a:t>Green </a:t>
            </a:r>
            <a:r>
              <a:rPr lang="en-US" sz="4800" b="1" dirty="0" smtClean="0">
                <a:solidFill>
                  <a:prstClr val="white"/>
                </a:solidFill>
                <a:latin typeface="Candara" charset="0"/>
              </a:rPr>
              <a:t>Drives 2018</a:t>
            </a:r>
            <a:endParaRPr lang="en-US" sz="4800" b="1" dirty="0">
              <a:solidFill>
                <a:prstClr val="white"/>
              </a:solidFill>
              <a:latin typeface="Candar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55" y="6019800"/>
            <a:ext cx="845345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8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304800" y="5410200"/>
            <a:ext cx="21336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4400"/>
            <a:ext cx="92202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Candara" charset="0"/>
              </a:rPr>
              <a:t>Green </a:t>
            </a:r>
            <a:r>
              <a:rPr lang="en-US" sz="4800" b="1" dirty="0" smtClean="0">
                <a:solidFill>
                  <a:prstClr val="white"/>
                </a:solidFill>
                <a:latin typeface="Candara" charset="0"/>
              </a:rPr>
              <a:t>Drives</a:t>
            </a:r>
            <a:endParaRPr lang="en-US" sz="4800" b="1" dirty="0">
              <a:solidFill>
                <a:prstClr val="white"/>
              </a:solidFill>
              <a:latin typeface="Candar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60" y="6019800"/>
            <a:ext cx="845344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1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304800" y="5410200"/>
            <a:ext cx="21336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1363980"/>
            <a:ext cx="4318000" cy="324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1371600"/>
            <a:ext cx="5029200" cy="356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33020" y="4366260"/>
            <a:ext cx="4232910" cy="262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7">
            <a:alphaModFix/>
          </a:blip>
          <a:srcRect t="6495"/>
          <a:stretch/>
        </p:blipFill>
        <p:spPr>
          <a:xfrm>
            <a:off x="4102100" y="4366260"/>
            <a:ext cx="5041900" cy="28727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33020" y="1251807"/>
            <a:ext cx="9329420" cy="5791200"/>
          </a:xfrm>
          <a:prstGeom prst="rect">
            <a:avLst/>
          </a:prstGeom>
          <a:solidFill>
            <a:srgbClr val="7F7F7F">
              <a:alpha val="4902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Candara" charset="0"/>
              </a:rPr>
              <a:t>Green </a:t>
            </a:r>
            <a:r>
              <a:rPr lang="en-US" sz="4800" b="1" dirty="0" smtClean="0">
                <a:solidFill>
                  <a:prstClr val="white"/>
                </a:solidFill>
                <a:latin typeface="Candara" charset="0"/>
              </a:rPr>
              <a:t>Drives</a:t>
            </a:r>
            <a:endParaRPr lang="en-US" sz="4800" b="1" dirty="0">
              <a:solidFill>
                <a:prstClr val="white"/>
              </a:solidFill>
              <a:latin typeface="Candara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90600" y="2422525"/>
            <a:ext cx="700563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  <a:cs typeface="Arial" pitchFamily="34" charset="0"/>
              </a:rPr>
              <a:t>GREEN DRIVE$ 2018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  <a:cs typeface="Arial" pitchFamily="34" charset="0"/>
              </a:rPr>
              <a:t>Conference &amp; Expo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 pitchFamily="34" charset="0"/>
                <a:cs typeface="Arial" pitchFamily="34" charset="0"/>
              </a:rPr>
              <a:t>Thursday, May 17, 2018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 pitchFamily="34" charset="0"/>
                <a:cs typeface="Arial" pitchFamily="34" charset="0"/>
              </a:rPr>
              <a:t>NIU Conference Center | Naperville, IL</a:t>
            </a:r>
            <a:endParaRPr kumimoji="0" lang="en-US" altLang="en-US" sz="18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60" y="6019800"/>
            <a:ext cx="845344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1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7038" y="1401763"/>
            <a:ext cx="8153400" cy="46878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en-US" sz="2000" b="1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en-US" altLang="en-US" sz="2000" b="1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en-US" altLang="en-US" sz="2000" b="1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en-US" altLang="en-US" sz="2000" b="1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en-US" altLang="en-US" sz="2000" b="1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en-US" altLang="en-US" sz="2000" b="1" dirty="0" smtClean="0"/>
          </a:p>
          <a:p>
            <a:pPr marL="0" indent="0">
              <a:buFont typeface="Arial" charset="0"/>
              <a:buNone/>
            </a:pPr>
            <a:endParaRPr lang="en-US" altLang="en-US" sz="1800" dirty="0" smtClean="0"/>
          </a:p>
          <a:p>
            <a:pPr marL="0" indent="0" eaLnBrk="1" hangingPunct="1">
              <a:lnSpc>
                <a:spcPct val="90000"/>
              </a:lnSpc>
              <a:buFontTx/>
              <a:buAutoNum type="arabicPeriod"/>
            </a:pPr>
            <a:endParaRPr lang="en-US" altLang="en-US" sz="1800" dirty="0" smtClean="0">
              <a:ea typeface="ＭＳ Ｐゴシック" pitchFamily="34" charset="-128"/>
            </a:endParaRP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297488"/>
            <a:ext cx="1708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ncentive summa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73" y="1588889"/>
            <a:ext cx="7747000" cy="51929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03479" y="3505200"/>
            <a:ext cx="1950720" cy="58457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5288" y="5791200"/>
            <a:ext cx="1950720" cy="70104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07859" y="3342976"/>
            <a:ext cx="1870934" cy="46702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89843" y="5148937"/>
            <a:ext cx="1870934" cy="566063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07859" y="5689099"/>
            <a:ext cx="2052918" cy="109270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8" y="4038600"/>
            <a:ext cx="1828800" cy="1371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65" y="5504016"/>
            <a:ext cx="687245" cy="120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3286780"/>
            <a:ext cx="176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State sales tax exemption </a:t>
            </a:r>
            <a:endParaRPr lang="en-US" sz="14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1759" y="3124200"/>
            <a:ext cx="1881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State sales tax exemption </a:t>
            </a:r>
          </a:p>
        </p:txBody>
      </p:sp>
      <p:sp>
        <p:nvSpPr>
          <p:cNvPr id="16" name="Oval 15"/>
          <p:cNvSpPr/>
          <p:nvPr/>
        </p:nvSpPr>
        <p:spPr>
          <a:xfrm>
            <a:off x="2624866" y="3124200"/>
            <a:ext cx="1870934" cy="46702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67000" y="5247976"/>
            <a:ext cx="1870934" cy="46702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62000" y="353646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Candara" charset="0"/>
              </a:rPr>
              <a:t>Current Local Funding - IL</a:t>
            </a:r>
            <a:endParaRPr lang="en-US" sz="4800" b="1" dirty="0">
              <a:solidFill>
                <a:prstClr val="white"/>
              </a:solidFill>
              <a:latin typeface="Candara" charset="0"/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1" y="120576"/>
            <a:ext cx="9053564" cy="1143000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C00000"/>
                </a:solidFill>
              </a:rPr>
              <a:t>Current Local Funding </a:t>
            </a:r>
            <a:endParaRPr lang="en-US" altLang="en-US" sz="2800" b="1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20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406400" y="5629275"/>
            <a:ext cx="175736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60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608" y="67364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ea typeface="ＭＳ Ｐゴシック" charset="-128"/>
              </a:rPr>
              <a:t>Current </a:t>
            </a:r>
            <a:r>
              <a:rPr lang="en-US" altLang="en-US" sz="2800" b="1" dirty="0" smtClean="0">
                <a:solidFill>
                  <a:srgbClr val="C00000"/>
                </a:solidFill>
                <a:ea typeface="ＭＳ Ｐゴシック" charset="-128"/>
              </a:rPr>
              <a:t>&amp; Planned Incentives </a:t>
            </a:r>
            <a:r>
              <a:rPr lang="en-US" altLang="en-US" sz="2800" b="1" dirty="0">
                <a:solidFill>
                  <a:srgbClr val="C00000"/>
                </a:solidFill>
                <a:ea typeface="ＭＳ Ｐゴシック" charset="-128"/>
              </a:rPr>
              <a:t>in Illinois</a:t>
            </a:r>
            <a:endParaRPr lang="en-US" altLang="en-US" sz="2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7038" y="1173921"/>
            <a:ext cx="8716962" cy="542566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000" b="1" i="1" dirty="0"/>
              <a:t>Administered by: IL EPA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000" b="1" dirty="0"/>
              <a:t>Chicago Area Green Fleet </a:t>
            </a:r>
            <a:r>
              <a:rPr lang="en-US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/>
              <a:t>Program (CMAQ) - </a:t>
            </a:r>
            <a:r>
              <a:rPr lang="en-US" altLang="en-US" sz="2000" b="1" dirty="0" smtClean="0"/>
              <a:t>$8M </a:t>
            </a:r>
            <a:endParaRPr lang="en-US" altLang="en-US" sz="2000" b="1" dirty="0"/>
          </a:p>
          <a:p>
            <a:pPr marL="339725" indent="0">
              <a:spcBef>
                <a:spcPts val="0"/>
              </a:spcBef>
              <a:buNone/>
              <a:defRPr/>
            </a:pPr>
            <a:r>
              <a:rPr lang="en-US" altLang="en-US" sz="2000" b="1" dirty="0">
                <a:hlinkClick r:id="rId3"/>
              </a:rPr>
              <a:t>www.IllinoisGreenFleets.org</a:t>
            </a:r>
            <a:endParaRPr lang="en-US" altLang="en-US" sz="2000" b="1" dirty="0"/>
          </a:p>
          <a:p>
            <a:pPr marL="685800" lvl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600" b="1" dirty="0"/>
              <a:t>50% of incremental or conversion cost CNG &amp; Propane</a:t>
            </a:r>
          </a:p>
          <a:p>
            <a:pPr marL="685800" lvl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600" b="1" dirty="0"/>
              <a:t>Class 1-3 up to $10,000 </a:t>
            </a:r>
          </a:p>
          <a:p>
            <a:pPr marL="685800" lvl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600" b="1" dirty="0"/>
              <a:t>Class </a:t>
            </a:r>
            <a:r>
              <a:rPr lang="en-US" altLang="en-US" sz="1600" b="1" dirty="0" smtClean="0"/>
              <a:t>4 &amp;&gt; </a:t>
            </a:r>
            <a:r>
              <a:rPr lang="en-US" altLang="en-US" sz="1600" b="1" dirty="0"/>
              <a:t>up to $20,000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altLang="en-US" sz="2000" b="1" dirty="0"/>
          </a:p>
          <a:p>
            <a:pPr>
              <a:spcBef>
                <a:spcPts val="0"/>
              </a:spcBef>
              <a:defRPr/>
            </a:pPr>
            <a:r>
              <a:rPr lang="en-US" altLang="en-US" sz="2000" b="1" dirty="0"/>
              <a:t>Illinois Clean Diesel </a:t>
            </a:r>
            <a:r>
              <a:rPr lang="en-US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/>
              <a:t>Program (CMAQ + DERA</a:t>
            </a:r>
            <a:r>
              <a:rPr lang="en-US" altLang="en-US" sz="2000" b="1" dirty="0" smtClean="0"/>
              <a:t>) ~ $300k/Year</a:t>
            </a:r>
            <a:endParaRPr lang="en-US" altLang="en-US" sz="2000" b="1" dirty="0"/>
          </a:p>
          <a:p>
            <a:pPr marL="0" indent="339725">
              <a:spcBef>
                <a:spcPts val="0"/>
              </a:spcBef>
              <a:buNone/>
              <a:defRPr/>
            </a:pPr>
            <a:r>
              <a:rPr lang="en-US" altLang="en-US" sz="2000" b="1" dirty="0">
                <a:hlinkClick r:id="rId3"/>
              </a:rPr>
              <a:t>www.IllinoisGreenFleets.org</a:t>
            </a:r>
            <a:endParaRPr lang="en-US" altLang="en-US" sz="2000" b="1" dirty="0"/>
          </a:p>
          <a:p>
            <a:pPr marL="685800" lvl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b="1" dirty="0"/>
              <a:t>Direct-fired heaters </a:t>
            </a:r>
            <a:endParaRPr lang="en-US" sz="1600" b="1" dirty="0">
              <a:latin typeface="+mj-lt"/>
            </a:endParaRPr>
          </a:p>
          <a:p>
            <a:pPr marL="685800" lvl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latin typeface="+mj-lt"/>
              </a:rPr>
              <a:t>Engine repowers or engine upgrades to higher U.S. EPA tier for off-road</a:t>
            </a:r>
          </a:p>
          <a:p>
            <a:pPr marL="685800" lvl="1"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latin typeface="+mj-lt"/>
              </a:rPr>
              <a:t>Other projects </a:t>
            </a:r>
          </a:p>
          <a:p>
            <a:pPr marL="400050" lvl="1" indent="0">
              <a:buFont typeface="Arial" charset="0"/>
              <a:buNone/>
              <a:defRPr/>
            </a:pPr>
            <a:endParaRPr lang="en-US" altLang="en-US" sz="1600" dirty="0"/>
          </a:p>
          <a:p>
            <a:pPr marL="0" indent="0">
              <a:buNone/>
              <a:defRPr/>
            </a:pPr>
            <a:r>
              <a:rPr lang="en-US" altLang="en-US" sz="2000" b="1" i="1" dirty="0"/>
              <a:t>Administered by: CDOT 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000" b="1" dirty="0"/>
              <a:t>Drive Clean Chicago – Drive Clean Truck </a:t>
            </a:r>
            <a:r>
              <a:rPr lang="en-US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/>
              <a:t>Fund (CMAQ</a:t>
            </a:r>
            <a:r>
              <a:rPr lang="en-US" altLang="en-US" sz="2000" b="1" dirty="0" smtClean="0"/>
              <a:t>) - $20M</a:t>
            </a:r>
            <a:endParaRPr lang="en-US" altLang="en-US" sz="2000" b="1" dirty="0"/>
          </a:p>
          <a:p>
            <a:pPr marL="0" indent="339725">
              <a:spcBef>
                <a:spcPts val="0"/>
              </a:spcBef>
              <a:buNone/>
              <a:defRPr/>
            </a:pPr>
            <a:r>
              <a:rPr lang="en-US" altLang="en-US" sz="2000" b="1" dirty="0">
                <a:hlinkClick r:id="rId4"/>
              </a:rPr>
              <a:t>www.DriveCleanChicago.org</a:t>
            </a:r>
            <a:endParaRPr lang="en-US" altLang="en-US" sz="2000" b="1" dirty="0"/>
          </a:p>
          <a:p>
            <a:pPr marL="685800" lvl="2">
              <a:buFont typeface="Courier New" panose="02070309020205020404" pitchFamily="49" charset="0"/>
              <a:buChar char="o"/>
              <a:defRPr/>
            </a:pPr>
            <a:r>
              <a:rPr lang="en-US" altLang="en-US" sz="1600" b="1" dirty="0"/>
              <a:t>80% incremental costs of electric &amp; hybrid Class 2 – 8 trucks, vans,  &amp; buses</a:t>
            </a:r>
          </a:p>
          <a:p>
            <a:pPr marL="685800" lvl="2">
              <a:buFont typeface="Courier New" panose="02070309020205020404" pitchFamily="49" charset="0"/>
              <a:buChar char="o"/>
              <a:defRPr/>
            </a:pPr>
            <a:r>
              <a:rPr lang="en-US" altLang="en-US" sz="1600" b="1" dirty="0"/>
              <a:t>Point of sale discount on purchased or leased vehicles </a:t>
            </a:r>
          </a:p>
          <a:p>
            <a:pPr marL="400050" lvl="1" indent="0">
              <a:buFont typeface="Arial" charset="0"/>
              <a:buNone/>
              <a:defRPr/>
            </a:pPr>
            <a:endParaRPr lang="en-US" altLang="en-US" sz="1600" dirty="0"/>
          </a:p>
          <a:p>
            <a:pPr marL="0" indent="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altLang="en-US" sz="1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8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DOT_PPT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4292</TotalTime>
  <Words>1126</Words>
  <Application>Microsoft Office PowerPoint</Application>
  <PresentationFormat>On-screen Show (4:3)</PresentationFormat>
  <Paragraphs>203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ＭＳ Ｐゴシック</vt:lpstr>
      <vt:lpstr>Arial</vt:lpstr>
      <vt:lpstr>Arial Narrow</vt:lpstr>
      <vt:lpstr>Arial,Bold</vt:lpstr>
      <vt:lpstr>Calibri</vt:lpstr>
      <vt:lpstr>Candara</vt:lpstr>
      <vt:lpstr>Courier New</vt:lpstr>
      <vt:lpstr>Futura Bk BT</vt:lpstr>
      <vt:lpstr>Levenim MT</vt:lpstr>
      <vt:lpstr>Times New Roman</vt:lpstr>
      <vt:lpstr>1_CDOT_PPT_2012</vt:lpstr>
      <vt:lpstr>MMC Environment Committee  VW Mitigation Plan Briefing </vt:lpstr>
      <vt:lpstr>PowerPoint Presentation</vt:lpstr>
      <vt:lpstr>Coalition Snapshot</vt:lpstr>
      <vt:lpstr>How Does Clean Cities Strengthen Markets?  </vt:lpstr>
      <vt:lpstr>PowerPoint Presentation</vt:lpstr>
      <vt:lpstr>PowerPoint Presentation</vt:lpstr>
      <vt:lpstr>PowerPoint Presentation</vt:lpstr>
      <vt:lpstr>Current Local Funding </vt:lpstr>
      <vt:lpstr>Current &amp; Planned Incentives in Illinois</vt:lpstr>
      <vt:lpstr>PowerPoint Presentation</vt:lpstr>
      <vt:lpstr>Drive Clean Truck : Eligible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Kathryn Campbell</dc:creator>
  <cp:lastModifiedBy>Edith Makra</cp:lastModifiedBy>
  <cp:revision>110</cp:revision>
  <cp:lastPrinted>2018-04-02T21:50:05Z</cp:lastPrinted>
  <dcterms:created xsi:type="dcterms:W3CDTF">2015-05-22T21:53:27Z</dcterms:created>
  <dcterms:modified xsi:type="dcterms:W3CDTF">2018-04-02T23:33:09Z</dcterms:modified>
</cp:coreProperties>
</file>