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56" r:id="rId4"/>
    <p:sldId id="262" r:id="rId5"/>
    <p:sldId id="261" r:id="rId6"/>
    <p:sldId id="264" r:id="rId7"/>
    <p:sldId id="258" r:id="rId8"/>
    <p:sldId id="270" r:id="rId9"/>
    <p:sldId id="263" r:id="rId10"/>
    <p:sldId id="280" r:id="rId11"/>
    <p:sldId id="268" r:id="rId12"/>
    <p:sldId id="259" r:id="rId13"/>
    <p:sldId id="260" r:id="rId14"/>
    <p:sldId id="257" r:id="rId15"/>
    <p:sldId id="265" r:id="rId16"/>
    <p:sldId id="269" r:id="rId17"/>
    <p:sldId id="271" r:id="rId18"/>
    <p:sldId id="272" r:id="rId19"/>
    <p:sldId id="273" r:id="rId20"/>
    <p:sldId id="274" r:id="rId21"/>
    <p:sldId id="275" r:id="rId22"/>
    <p:sldId id="277" r:id="rId23"/>
    <p:sldId id="266" r:id="rId24"/>
    <p:sldId id="281" r:id="rId25"/>
    <p:sldId id="276" r:id="rId2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2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2138DB-7347-4C31-8C11-4698FC618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E85F812-A302-416C-9C8E-4B3B8CB90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5A840F-943A-4198-AA84-DF308B3FD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FB0F-558E-45E1-9F7D-17E103DE968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6CD445-4AB4-48E1-9FA9-19A5AC0C7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9B4633-3736-41F7-AD25-9A32B2685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763E-F0C4-44A0-A924-B3EC1727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5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210EFB-8132-4D28-BBA2-94B813008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F1E517-1A95-42DD-A18A-54311067D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DAAF00-D00E-4E31-B219-5168CB69B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FB0F-558E-45E1-9F7D-17E103DE968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5FB78A-09D9-4507-9497-2F3850C60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E6EB17-2927-4AA4-B9B0-532689980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763E-F0C4-44A0-A924-B3EC1727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6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59FECBD-97AE-4E6C-8E78-6DAC3E876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EDEE56A-6A0B-45CB-875A-A8C11B7AF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7C0EC9-9D9B-40CA-B6A3-92D21BE41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FB0F-558E-45E1-9F7D-17E103DE968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DB34B1-48F3-4830-A530-12DE18B5A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A1C521-EF60-42C6-A191-4DF241C1A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763E-F0C4-44A0-A924-B3EC1727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4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98BDC1-2D70-417D-AFD2-0A30226D9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194A29-52FB-4FBA-9F5B-A9EEC0650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23427C-FFFA-45FA-8433-5BEE4875F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FB0F-558E-45E1-9F7D-17E103DE968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51107C-E042-4080-86DE-804951E6C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96560C-12B1-4343-AB24-2C871976D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763E-F0C4-44A0-A924-B3EC1727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5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E136BB-CF70-4FF1-BA2F-002996462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590A83-3774-42F0-9B61-73C6982D2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EB6F3B-1B47-4D5E-BBA0-C4C16215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FB0F-558E-45E1-9F7D-17E103DE968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CA9ADB-7553-424D-B582-EB75C9746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5F903E-3C88-477E-838E-16DB828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763E-F0C4-44A0-A924-B3EC1727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A02273-5111-4896-936F-2A2FC8282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71BC8D-B9B9-46FF-B014-D215B6A3BA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C27F35-AFF3-4FE5-8692-65E83CE02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27A83E-0AAF-4F77-829D-C24533FC0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FB0F-558E-45E1-9F7D-17E103DE968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AACCD8-4BDB-4690-A352-9EBD0A6AA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3EB3FD-533D-48C6-9E68-0E27863AF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763E-F0C4-44A0-A924-B3EC1727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09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73D04C-C24A-4EFA-825C-379DD7E9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8CE1F1-56F8-427B-A85E-EDE947C4D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2B4B98-9016-4F6C-994F-DBD16CB62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2DF2A68-FFEA-4EFA-A4AA-2226E97EE6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B80CD4D-63CF-4431-8700-65BAB74309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5EA7904-5AAE-4531-817F-1EF6C08D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FB0F-558E-45E1-9F7D-17E103DE968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B0C21E9-1A77-4116-AF03-480D3A230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7E7BE1E-F98D-473C-AFA2-BE328979A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763E-F0C4-44A0-A924-B3EC1727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3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22BD7F-4DFC-4949-A071-D2316073C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9CB1384-EC56-4E2B-8020-7962009A3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FB0F-558E-45E1-9F7D-17E103DE968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E08F8EF-8696-4355-B38D-B124DA899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57A769-D48A-4972-9FC5-794465A63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763E-F0C4-44A0-A924-B3EC1727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0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C5056FF-5D36-4CB9-89CC-D3E453999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FB0F-558E-45E1-9F7D-17E103DE968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3767E51-1A78-4ED5-A98E-56D0A46E4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62AB3D5-897A-4C70-BE6C-2574AE6F6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763E-F0C4-44A0-A924-B3EC1727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6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CEB118-E1FC-41D5-B2C9-3B520B691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BBA27C-C097-44CF-AF09-244E3983A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5C8820E-A4C0-4770-9229-8D1E934A8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90DF06-4E03-4B4F-BB18-41D5C2728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FB0F-558E-45E1-9F7D-17E103DE968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3013D6-D635-4391-9D9D-C93044817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9E4064-8B7E-40EB-8570-2CA0148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763E-F0C4-44A0-A924-B3EC1727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1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205CF6-32E2-43F1-AC80-19804798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A727A2B-B921-4E23-BA9F-DF279462D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7EC93B9-0C5B-4677-ACA9-52A3BE355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DA2124-0530-4958-80D5-B77FC502F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FB0F-558E-45E1-9F7D-17E103DE968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61C4A3-90CD-449C-97A1-B72C7FDB7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F8E12C-3809-4010-B815-4B869616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4763E-F0C4-44A0-A924-B3EC1727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9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C0B1FF-C270-4A8A-AF6D-2FAE10C5C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03AF2E-9B97-433A-A928-DE3200AED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B00AD2-6662-494F-9666-9C5E5C3764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5FB0F-558E-45E1-9F7D-17E103DE968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AEF3FB-0AD0-40A2-A5C5-6A498678C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F4B6A0-BFC0-4EC0-BE6D-E59935105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4763E-F0C4-44A0-A924-B3EC1727E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7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JXCVXWK" TargetMode="External"/><Relationship Id="rId2" Type="http://schemas.openxmlformats.org/officeDocument/2006/relationships/hyperlink" Target="mailto:EPA.VWSettlement@illinois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#Reca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#MitigationTrust"/><Relationship Id="rId4" Type="http://schemas.openxmlformats.org/officeDocument/2006/relationships/hyperlink" Target="#ZEVFund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16F74E-B5F6-4AC9-80BA-A589314A0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VW Settlement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6D23762D-94E0-4D91-9C8A-35162B90AF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Illinois’ draft Beneficiary Mitigation Plan</a:t>
            </a:r>
          </a:p>
        </p:txBody>
      </p:sp>
    </p:spTree>
    <p:extLst>
      <p:ext uri="{BB962C8B-B14F-4D97-AF65-F5344CB8AC3E}">
        <p14:creationId xmlns:p14="http://schemas.microsoft.com/office/powerpoint/2010/main" val="794946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104B5C-AACA-4D1B-9707-C5B93D8B5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C7B6AC-DED4-4527-B9D7-AAE85B437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NOx emissions in areas where the affected Volkswagen vehicles are registered while taking into consideration areas that bear a disproportionate share of the air pollution burden, including environmental justice areas;</a:t>
            </a:r>
          </a:p>
          <a:p>
            <a:endParaRPr lang="en-US" dirty="0"/>
          </a:p>
          <a:p>
            <a:r>
              <a:rPr lang="en-US" dirty="0"/>
              <a:t>Maximize emissions reductions; and</a:t>
            </a:r>
          </a:p>
          <a:p>
            <a:endParaRPr lang="en-US" dirty="0"/>
          </a:p>
          <a:p>
            <a:r>
              <a:rPr lang="en-US" dirty="0"/>
              <a:t>Maximize and leverage funding.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156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C8506D-18CC-44E2-A691-EAE4E0135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BMP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8C9B52-6D22-4245-B89A-89ADBB499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the VW cars were located</a:t>
            </a:r>
          </a:p>
          <a:p>
            <a:endParaRPr lang="en-US" dirty="0"/>
          </a:p>
          <a:p>
            <a:r>
              <a:rPr lang="en-US" dirty="0"/>
              <a:t>Mobile Source Emissions</a:t>
            </a:r>
          </a:p>
          <a:p>
            <a:endParaRPr lang="en-US" dirty="0"/>
          </a:p>
          <a:p>
            <a:r>
              <a:rPr lang="en-US" dirty="0"/>
              <a:t>Disproportionate impact</a:t>
            </a:r>
          </a:p>
          <a:p>
            <a:pPr lvl="1"/>
            <a:r>
              <a:rPr lang="en-US" dirty="0"/>
              <a:t>Non attainment areas</a:t>
            </a:r>
          </a:p>
          <a:p>
            <a:pPr lvl="1"/>
            <a:r>
              <a:rPr lang="en-US" dirty="0"/>
              <a:t>EJ areas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40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619BAF-7BD7-4644-B864-6FBEFCBB3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2932E13-8200-4027-A14B-28E7E3656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439272" cy="5811838"/>
          </a:xfrm>
        </p:spPr>
      </p:pic>
    </p:spTree>
    <p:extLst>
      <p:ext uri="{BB962C8B-B14F-4D97-AF65-F5344CB8AC3E}">
        <p14:creationId xmlns:p14="http://schemas.microsoft.com/office/powerpoint/2010/main" val="1897361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1EE9C8-3416-49A2-908F-5BC4B1295E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67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D0E37E2-0064-44E0-BDFD-E2B45E805EC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887" y="-423587"/>
            <a:ext cx="7637463" cy="8248651"/>
          </a:xfrm>
        </p:spPr>
      </p:pic>
    </p:spTree>
    <p:extLst>
      <p:ext uri="{BB962C8B-B14F-4D97-AF65-F5344CB8AC3E}">
        <p14:creationId xmlns:p14="http://schemas.microsoft.com/office/powerpoint/2010/main" val="1298397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40336BB-35EA-4A34-AB1E-8F40A70CEC8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24" y="-533884"/>
            <a:ext cx="6127750" cy="7927976"/>
          </a:xfrm>
        </p:spPr>
      </p:pic>
    </p:spTree>
    <p:extLst>
      <p:ext uri="{BB962C8B-B14F-4D97-AF65-F5344CB8AC3E}">
        <p14:creationId xmlns:p14="http://schemas.microsoft.com/office/powerpoint/2010/main" val="1432579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095756-B871-4572-BA83-7B12EBBCD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B50457-4A42-463B-B621-6F67E08A8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Chicago Non-attainment area</a:t>
            </a:r>
          </a:p>
          <a:p>
            <a:endParaRPr lang="en-US" dirty="0"/>
          </a:p>
          <a:p>
            <a:r>
              <a:rPr lang="en-US" dirty="0"/>
              <a:t>Metro-East St. Louis non-attainment area</a:t>
            </a:r>
          </a:p>
          <a:p>
            <a:endParaRPr lang="en-US" dirty="0"/>
          </a:p>
          <a:p>
            <a:r>
              <a:rPr lang="en-US" dirty="0"/>
              <a:t>Seven Counties that had 1% or more of cars </a:t>
            </a:r>
          </a:p>
          <a:p>
            <a:pPr lvl="1"/>
            <a:r>
              <a:rPr lang="en-US" dirty="0"/>
              <a:t>Champaign, DeKalb, LaSalle, McLean, Peoria, Sangamon, Winnebago</a:t>
            </a:r>
          </a:p>
        </p:txBody>
      </p:sp>
    </p:spTree>
    <p:extLst>
      <p:ext uri="{BB962C8B-B14F-4D97-AF65-F5344CB8AC3E}">
        <p14:creationId xmlns:p14="http://schemas.microsoft.com/office/powerpoint/2010/main" val="418529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9DB0B5-49B9-4AFB-A1BF-BDAC3AA33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E0B3CD-9AE4-4D59-ABD5-8A547FE8D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On-road - $21,735,935</a:t>
            </a:r>
          </a:p>
          <a:p>
            <a:endParaRPr lang="en-US" dirty="0"/>
          </a:p>
          <a:p>
            <a:r>
              <a:rPr lang="en-US" dirty="0"/>
              <a:t>All-electric school bus - $10,867,968</a:t>
            </a:r>
          </a:p>
          <a:p>
            <a:endParaRPr lang="en-US" dirty="0"/>
          </a:p>
          <a:p>
            <a:r>
              <a:rPr lang="en-US" dirty="0"/>
              <a:t>Off-road - $70,641,789</a:t>
            </a:r>
          </a:p>
          <a:p>
            <a:endParaRPr lang="en-US" dirty="0"/>
          </a:p>
          <a:p>
            <a:r>
              <a:rPr lang="en-US" dirty="0"/>
              <a:t>For all categories will require electric infrastructure if not available</a:t>
            </a:r>
          </a:p>
        </p:txBody>
      </p:sp>
    </p:spTree>
    <p:extLst>
      <p:ext uri="{BB962C8B-B14F-4D97-AF65-F5344CB8AC3E}">
        <p14:creationId xmlns:p14="http://schemas.microsoft.com/office/powerpoint/2010/main" val="3107414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ED2A6C-D545-4FC4-986D-540F15447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E7E5CC-1D9F-478E-9E29-3DF4AF0E0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Public: 25% or higher w/DERA</a:t>
            </a:r>
          </a:p>
          <a:p>
            <a:endParaRPr lang="en-US" dirty="0"/>
          </a:p>
          <a:p>
            <a:r>
              <a:rPr lang="en-US" dirty="0"/>
              <a:t>Non-Public: 50% or higher as specified by trust or DERA</a:t>
            </a:r>
          </a:p>
          <a:p>
            <a:endParaRPr lang="en-US" dirty="0"/>
          </a:p>
          <a:p>
            <a:r>
              <a:rPr lang="en-US" dirty="0"/>
              <a:t>To spread the Trust funds to as many projects as possible </a:t>
            </a:r>
          </a:p>
        </p:txBody>
      </p:sp>
    </p:spTree>
    <p:extLst>
      <p:ext uri="{BB962C8B-B14F-4D97-AF65-F5344CB8AC3E}">
        <p14:creationId xmlns:p14="http://schemas.microsoft.com/office/powerpoint/2010/main" val="2463908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B08E4FFD-136D-48AC-84FA-EC9CC268F59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12" y="-437322"/>
            <a:ext cx="10050462" cy="7537450"/>
          </a:xfrm>
        </p:spPr>
      </p:pic>
    </p:spTree>
    <p:extLst>
      <p:ext uri="{BB962C8B-B14F-4D97-AF65-F5344CB8AC3E}">
        <p14:creationId xmlns:p14="http://schemas.microsoft.com/office/powerpoint/2010/main" val="1470104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737E552-8235-4754-94D6-6647DAB48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Beneficiary Mitigation Plan (BMP)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9D33AC-E0E5-42AC-94E3-CBCBFC16B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3"/>
            <a:r>
              <a:rPr lang="en-US" sz="3200" dirty="0"/>
              <a:t>$108 Million to Illinois</a:t>
            </a:r>
          </a:p>
          <a:p>
            <a:pPr lvl="3"/>
            <a:r>
              <a:rPr lang="en-US" sz="3200" dirty="0"/>
              <a:t>Reduce NOx emissions</a:t>
            </a:r>
          </a:p>
          <a:p>
            <a:pPr lvl="3"/>
            <a:r>
              <a:rPr lang="en-US" sz="3200" dirty="0"/>
              <a:t>Replace old diesel engines</a:t>
            </a:r>
          </a:p>
          <a:p>
            <a:pPr lvl="4"/>
            <a:r>
              <a:rPr lang="en-US" sz="3200" dirty="0"/>
              <a:t>New diesel</a:t>
            </a:r>
          </a:p>
          <a:p>
            <a:pPr lvl="4"/>
            <a:r>
              <a:rPr lang="en-US" sz="3200" dirty="0"/>
              <a:t>Alternative Fuels</a:t>
            </a:r>
          </a:p>
          <a:p>
            <a:pPr lvl="4"/>
            <a:r>
              <a:rPr lang="en-US" sz="3200" dirty="0"/>
              <a:t>Electric, must have access to or include infrastructure</a:t>
            </a:r>
          </a:p>
          <a:p>
            <a:pPr lvl="3"/>
            <a:r>
              <a:rPr lang="en-US" sz="3200" dirty="0"/>
              <a:t>Flexible</a:t>
            </a:r>
          </a:p>
          <a:p>
            <a:pPr lvl="3"/>
            <a:r>
              <a:rPr lang="en-US" sz="3200" dirty="0"/>
              <a:t>Can be modified in future</a:t>
            </a:r>
          </a:p>
          <a:p>
            <a:pPr lvl="3"/>
            <a:r>
              <a:rPr lang="en-US" sz="3200" dirty="0"/>
              <a:t>Accepting Public Comment till April 20*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277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893A21-A61E-434D-83D4-9094DBF24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1A36AA6-FA7C-47E2-A505-DFACB15E9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7223"/>
            <a:ext cx="10691228" cy="6015598"/>
          </a:xfrm>
        </p:spPr>
      </p:pic>
    </p:spTree>
    <p:extLst>
      <p:ext uri="{BB962C8B-B14F-4D97-AF65-F5344CB8AC3E}">
        <p14:creationId xmlns:p14="http://schemas.microsoft.com/office/powerpoint/2010/main" val="1556119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F9C376-7B9B-4367-9479-9E7B0490D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467A902-0362-4B8A-A025-32BEF88BB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90" y="23253"/>
            <a:ext cx="11601220" cy="6650040"/>
          </a:xfrm>
        </p:spPr>
      </p:pic>
    </p:spTree>
    <p:extLst>
      <p:ext uri="{BB962C8B-B14F-4D97-AF65-F5344CB8AC3E}">
        <p14:creationId xmlns:p14="http://schemas.microsoft.com/office/powerpoint/2010/main" val="3024079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6C4347-092D-42B1-8DA9-84C493605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F6FA8F-B5C5-4358-AF02-4754F5D90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Accepting public comments until April 20, 2018</a:t>
            </a:r>
          </a:p>
          <a:p>
            <a:endParaRPr lang="en-US" dirty="0"/>
          </a:p>
          <a:p>
            <a:r>
              <a:rPr lang="en-US" dirty="0"/>
              <a:t>Survey</a:t>
            </a:r>
          </a:p>
          <a:p>
            <a:pPr lvl="1"/>
            <a:r>
              <a:rPr lang="en-US" dirty="0"/>
              <a:t>Projects</a:t>
            </a:r>
          </a:p>
          <a:p>
            <a:pPr lvl="1"/>
            <a:r>
              <a:rPr lang="en-US" dirty="0"/>
              <a:t>Priorities</a:t>
            </a:r>
          </a:p>
          <a:p>
            <a:pPr lvl="1"/>
            <a:r>
              <a:rPr lang="en-US" dirty="0"/>
              <a:t>Applicant needs</a:t>
            </a:r>
          </a:p>
        </p:txBody>
      </p:sp>
    </p:spTree>
    <p:extLst>
      <p:ext uri="{BB962C8B-B14F-4D97-AF65-F5344CB8AC3E}">
        <p14:creationId xmlns:p14="http://schemas.microsoft.com/office/powerpoint/2010/main" val="1186077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465688D-3837-45CA-B384-49113D772EC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38" y="1133475"/>
            <a:ext cx="12365038" cy="3816350"/>
          </a:xfrm>
        </p:spPr>
      </p:pic>
    </p:spTree>
    <p:extLst>
      <p:ext uri="{BB962C8B-B14F-4D97-AF65-F5344CB8AC3E}">
        <p14:creationId xmlns:p14="http://schemas.microsoft.com/office/powerpoint/2010/main" val="2094299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EBB62A-DAE1-4EDA-A168-1B8F77548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B6E379-D7B5-4337-9391-D90C054D2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3 pieces to the Settlement</a:t>
            </a:r>
          </a:p>
          <a:p>
            <a:pPr lvl="1"/>
            <a:r>
              <a:rPr lang="en-US" dirty="0"/>
              <a:t>Recall</a:t>
            </a:r>
          </a:p>
          <a:p>
            <a:pPr lvl="1"/>
            <a:r>
              <a:rPr lang="en-US" dirty="0"/>
              <a:t>ZEV Development</a:t>
            </a:r>
          </a:p>
          <a:p>
            <a:pPr lvl="1"/>
            <a:r>
              <a:rPr lang="en-US" dirty="0"/>
              <a:t>NOx Reductions (Mitigation)</a:t>
            </a:r>
          </a:p>
          <a:p>
            <a:pPr lvl="1"/>
            <a:endParaRPr lang="en-US" dirty="0"/>
          </a:p>
          <a:p>
            <a:r>
              <a:rPr lang="en-US" dirty="0"/>
              <a:t>Projects will drive the allocations</a:t>
            </a:r>
          </a:p>
          <a:p>
            <a:pPr lvl="1"/>
            <a:r>
              <a:rPr lang="en-US" dirty="0"/>
              <a:t>Plan flexible</a:t>
            </a:r>
          </a:p>
          <a:p>
            <a:pPr lvl="1"/>
            <a:r>
              <a:rPr lang="en-US" dirty="0"/>
              <a:t>Plan can be modified in future years</a:t>
            </a:r>
          </a:p>
          <a:p>
            <a:pPr lvl="1"/>
            <a:endParaRPr lang="en-US" dirty="0"/>
          </a:p>
          <a:p>
            <a:r>
              <a:rPr lang="en-US" dirty="0"/>
              <a:t>Take the Survey</a:t>
            </a:r>
          </a:p>
          <a:p>
            <a:pPr lvl="1"/>
            <a:r>
              <a:rPr lang="en-US" dirty="0"/>
              <a:t>tell us what projects you have</a:t>
            </a:r>
          </a:p>
        </p:txBody>
      </p:sp>
    </p:spTree>
    <p:extLst>
      <p:ext uri="{BB962C8B-B14F-4D97-AF65-F5344CB8AC3E}">
        <p14:creationId xmlns:p14="http://schemas.microsoft.com/office/powerpoint/2010/main" val="2404010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63008D-89D3-431B-BE9D-65732449F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EFC5DC-AFBD-4D9A-9E8F-15EFCAECC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http://www.epa.illinois.gov/topics/air-quality/vw-settlement/index</a:t>
            </a:r>
          </a:p>
          <a:p>
            <a:r>
              <a:rPr lang="en-US" dirty="0">
                <a:hlinkClick r:id="rId2"/>
              </a:rPr>
              <a:t>EPA.VWSettlement@illinois.gov</a:t>
            </a:r>
            <a:endParaRPr lang="en-US" dirty="0"/>
          </a:p>
          <a:p>
            <a:r>
              <a:rPr lang="en-US" dirty="0">
                <a:hlinkClick r:id="rId3"/>
              </a:rPr>
              <a:t>https://www.surveymonkey.com/r/JXCVXWK</a:t>
            </a:r>
            <a:endParaRPr lang="en-US" dirty="0"/>
          </a:p>
          <a:p>
            <a:r>
              <a:rPr lang="fr-FR" dirty="0"/>
              <a:t>Brad Frost</a:t>
            </a:r>
            <a:r>
              <a:rPr lang="fr-FR" i="1" dirty="0"/>
              <a:t/>
            </a:r>
            <a:br>
              <a:rPr lang="fr-FR" i="1" dirty="0"/>
            </a:br>
            <a:r>
              <a:rPr lang="fr-FR" dirty="0"/>
              <a:t>Illinois EPA</a:t>
            </a:r>
            <a:br>
              <a:rPr lang="fr-FR" dirty="0"/>
            </a:br>
            <a:r>
              <a:rPr lang="fr-FR" dirty="0"/>
              <a:t>(217 ) 782-7027 </a:t>
            </a:r>
          </a:p>
          <a:p>
            <a:pPr marL="0" indent="0">
              <a:buNone/>
            </a:pPr>
            <a:r>
              <a:rPr lang="fr-FR" dirty="0"/>
              <a:t>Brad.frost@illinois.gov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46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3BF186B-BE77-4AA2-8D77-DA7D03E1EA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" r="2" b="3503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DDAD8-3748-4421-8395-14BB4A8B2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513682" cy="5694458"/>
          </a:xfrm>
          <a:noFill/>
        </p:spPr>
        <p:txBody>
          <a:bodyPr>
            <a:normAutofit/>
          </a:bodyPr>
          <a:lstStyle/>
          <a:p>
            <a:pPr lvl="0"/>
            <a:r>
              <a:rPr lang="en-US" sz="1600" u="sng" dirty="0">
                <a:hlinkClick r:id="rId3"/>
              </a:rPr>
              <a:t>A vehicle recall and repair program</a:t>
            </a:r>
            <a:r>
              <a:rPr lang="en-US" sz="1600" dirty="0"/>
              <a:t> - $10 billion to buy back or repair at least 85 percent of the unlawful vehicles.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u="sng" dirty="0">
                <a:hlinkClick r:id="rId4"/>
              </a:rPr>
              <a:t>Zero Emission Vehicle (ZEV) Investment Commitment</a:t>
            </a:r>
            <a:r>
              <a:rPr lang="en-US" sz="1600" dirty="0"/>
              <a:t> - $2 billion to support the use of zero emissions technology such as battery electric vehicles, plug-in hybrid electric vehicles, and fuel cell vehicles and charging infrastructure over the next 10 years.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An </a:t>
            </a:r>
            <a:r>
              <a:rPr lang="en-US" sz="1600" u="sng" dirty="0">
                <a:hlinkClick r:id="rId5"/>
              </a:rPr>
              <a:t>Environmental Mitigation Trust Fund</a:t>
            </a:r>
            <a:r>
              <a:rPr lang="en-US" sz="1600" dirty="0"/>
              <a:t> – $422 million to California and $2.44 billion to be dispersed to the other states and tribes to fund projects to reduce nitrogen oxide (NO</a:t>
            </a:r>
            <a:r>
              <a:rPr lang="en-US" sz="1600" baseline="-25000" dirty="0"/>
              <a:t>x</a:t>
            </a:r>
            <a:r>
              <a:rPr lang="en-US" sz="1600" dirty="0"/>
              <a:t>) emissions as mitigation for the unlawful emissions.</a:t>
            </a:r>
            <a:r>
              <a:rPr lang="en-US" dirty="0"/>
              <a:t/>
            </a:r>
            <a:br>
              <a:rPr lang="en-US" dirty="0"/>
            </a:b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F7F7331-E95A-41F9-89ED-D49E51EF1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8174735" y="6217920"/>
            <a:ext cx="174135" cy="116619"/>
          </a:xfrm>
          <a:noFill/>
        </p:spPr>
        <p:txBody>
          <a:bodyPr>
            <a:normAutofit fontScale="25000" lnSpcReduction="20000"/>
          </a:bodyPr>
          <a:lstStyle/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0076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EA2C00-397B-47D5-BD52-28E0BD343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 Emission Vehicle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08DEF7-D9F0-4B58-8957-4E764A717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Mandate to Build-out ZEV Capability</a:t>
            </a:r>
          </a:p>
          <a:p>
            <a:endParaRPr lang="en-US" dirty="0"/>
          </a:p>
          <a:p>
            <a:r>
              <a:rPr lang="en-US" dirty="0"/>
              <a:t>4 Rounds over 10 years</a:t>
            </a:r>
          </a:p>
          <a:p>
            <a:endParaRPr lang="en-US" dirty="0"/>
          </a:p>
          <a:p>
            <a:r>
              <a:rPr lang="en-US" dirty="0"/>
              <a:t>Community Charging – Chicago is a 1</a:t>
            </a:r>
            <a:r>
              <a:rPr lang="en-US" baseline="30000" dirty="0"/>
              <a:t>st</a:t>
            </a:r>
            <a:r>
              <a:rPr lang="en-US" dirty="0"/>
              <a:t> Round Priority</a:t>
            </a:r>
          </a:p>
          <a:p>
            <a:endParaRPr lang="en-US" dirty="0"/>
          </a:p>
          <a:p>
            <a:r>
              <a:rPr lang="en-US" dirty="0"/>
              <a:t>Long Distance Highway Network - I-80, I-90, I-70, I-24, I-94, I-64, I-39 and I-55</a:t>
            </a:r>
          </a:p>
        </p:txBody>
      </p:sp>
    </p:spTree>
    <p:extLst>
      <p:ext uri="{BB962C8B-B14F-4D97-AF65-F5344CB8AC3E}">
        <p14:creationId xmlns:p14="http://schemas.microsoft.com/office/powerpoint/2010/main" val="1493128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822B46-2A36-456A-B407-870436FCB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in Illinois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A90E20-CD9E-4A15-91D5-754DD2F97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second largest public transportation system, </a:t>
            </a:r>
          </a:p>
          <a:p>
            <a:pPr lvl="0"/>
            <a:r>
              <a:rPr lang="en-US" dirty="0"/>
              <a:t>the second largest rail system, </a:t>
            </a:r>
          </a:p>
          <a:p>
            <a:pPr lvl="0"/>
            <a:r>
              <a:rPr lang="en-US" dirty="0"/>
              <a:t>the third largest interstate system, </a:t>
            </a:r>
          </a:p>
          <a:p>
            <a:pPr lvl="0"/>
            <a:r>
              <a:rPr lang="en-US" dirty="0"/>
              <a:t>the fourth largest highway system, and </a:t>
            </a:r>
          </a:p>
          <a:p>
            <a:pPr lvl="0"/>
            <a:r>
              <a:rPr lang="en-US" dirty="0"/>
              <a:t>one of the busiest airport systems.  </a:t>
            </a:r>
          </a:p>
          <a:p>
            <a:r>
              <a:rPr lang="en-US" dirty="0"/>
              <a:t>Large multimodal networks</a:t>
            </a:r>
          </a:p>
        </p:txBody>
      </p:sp>
    </p:spTree>
    <p:extLst>
      <p:ext uri="{BB962C8B-B14F-4D97-AF65-F5344CB8AC3E}">
        <p14:creationId xmlns:p14="http://schemas.microsoft.com/office/powerpoint/2010/main" val="1754751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8427F9-E705-4324-BD9A-A56BC600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Eligible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1B2912-6F93-40F4-A8E6-5C5849655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Class 8 Local Freight Trucks and Port Drayage Trucks (Eligible Large Trucks)</a:t>
            </a:r>
          </a:p>
          <a:p>
            <a:pPr lvl="0"/>
            <a:r>
              <a:rPr lang="en-US" dirty="0"/>
              <a:t>Class 4-8 School Bus, Shuttle Bus, or Transit Bus (Eligible Buses)</a:t>
            </a:r>
          </a:p>
          <a:p>
            <a:pPr lvl="0"/>
            <a:r>
              <a:rPr lang="en-US" dirty="0"/>
              <a:t>Freight Switchers</a:t>
            </a:r>
          </a:p>
          <a:p>
            <a:pPr lvl="0"/>
            <a:r>
              <a:rPr lang="en-US" dirty="0"/>
              <a:t>Ferries/Tugs</a:t>
            </a:r>
          </a:p>
          <a:p>
            <a:pPr lvl="0"/>
            <a:r>
              <a:rPr lang="en-US" dirty="0"/>
              <a:t>Ocean Going Vessels (OGV) </a:t>
            </a:r>
            <a:r>
              <a:rPr lang="en-US" dirty="0" err="1"/>
              <a:t>Shorepower</a:t>
            </a:r>
            <a:endParaRPr lang="en-US" dirty="0"/>
          </a:p>
          <a:p>
            <a:pPr lvl="0"/>
            <a:r>
              <a:rPr lang="en-US" dirty="0"/>
              <a:t>Class 4-7 Local Freight Trucks (Medium Trucks)</a:t>
            </a:r>
          </a:p>
          <a:p>
            <a:pPr lvl="0"/>
            <a:r>
              <a:rPr lang="en-US" dirty="0"/>
              <a:t>Airport Ground Support Equipment</a:t>
            </a:r>
          </a:p>
          <a:p>
            <a:pPr lvl="0"/>
            <a:r>
              <a:rPr lang="en-US" dirty="0"/>
              <a:t>Forklifts and Port Cargo Handling Equipment</a:t>
            </a:r>
          </a:p>
          <a:p>
            <a:pPr lvl="0"/>
            <a:r>
              <a:rPr lang="en-US" dirty="0"/>
              <a:t>Light Duty Zero Emission Vehicle Supply Equipment</a:t>
            </a:r>
          </a:p>
          <a:p>
            <a:pPr lvl="0"/>
            <a:r>
              <a:rPr lang="en-US" dirty="0"/>
              <a:t>Diesel Emission Reduction Act (DERA) Option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32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9172C00-3D2F-4C72-80B0-4D6F749A3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0"/>
            <a:ext cx="2905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60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F9CE9C6-911A-458C-A693-A44196C2744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13" y="685938"/>
            <a:ext cx="8001000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D827C6F-B279-4633-B11C-624DC083FAEE}"/>
              </a:ext>
            </a:extLst>
          </p:cNvPr>
          <p:cNvSpPr txBox="1"/>
          <p:nvPr/>
        </p:nvSpPr>
        <p:spPr>
          <a:xfrm>
            <a:off x="1908313" y="4823791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Size of the Engine</a:t>
            </a:r>
          </a:p>
          <a:p>
            <a:r>
              <a:rPr lang="en-US" dirty="0"/>
              <a:t>2. Number of Hours Operated/Miles Travelled</a:t>
            </a:r>
          </a:p>
        </p:txBody>
      </p:sp>
    </p:spTree>
    <p:extLst>
      <p:ext uri="{BB962C8B-B14F-4D97-AF65-F5344CB8AC3E}">
        <p14:creationId xmlns:p14="http://schemas.microsoft.com/office/powerpoint/2010/main" val="3317144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277FD7-309A-49B8-8BB6-75D6D9E4A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838200" y="834886"/>
            <a:ext cx="9511748" cy="628815"/>
          </a:xfrm>
        </p:spPr>
        <p:txBody>
          <a:bodyPr>
            <a:normAutofit fontScale="90000"/>
          </a:bodyPr>
          <a:lstStyle/>
          <a:p>
            <a:r>
              <a:rPr lang="en-US" dirty="0"/>
              <a:t>Beneficiary Mitigation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415287-B870-4A9D-A510-8E7495E67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7826"/>
            <a:ext cx="10515600" cy="418913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Goals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Categories to achieve goals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Potential beneficial impact on air quality in areas that bear a disproportionate share of the air pollution burden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Expected ranges of emission benefits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The process to seek and consider public input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695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501</Words>
  <Application>Microsoft Office PowerPoint</Application>
  <PresentationFormat>Widescreen</PresentationFormat>
  <Paragraphs>111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VW Settlement </vt:lpstr>
      <vt:lpstr>Draft Beneficiary Mitigation Plan (BMP)</vt:lpstr>
      <vt:lpstr>A vehicle recall and repair program - $10 billion to buy back or repair at least 85 percent of the unlawful vehicles.  Zero Emission Vehicle (ZEV) Investment Commitment - $2 billion to support the use of zero emissions technology such as battery electric vehicles, plug-in hybrid electric vehicles, and fuel cell vehicles and charging infrastructure over the next 10 years.  An Environmental Mitigation Trust Fund – $422 million to California and $2.44 billion to be dispersed to the other states and tribes to fund projects to reduce nitrogen oxide (NOx) emissions as mitigation for the unlawful emissions. </vt:lpstr>
      <vt:lpstr>Zero Emission Vehicle Investment</vt:lpstr>
      <vt:lpstr>Transportation in Illinois</vt:lpstr>
      <vt:lpstr>Eligible Projects</vt:lpstr>
      <vt:lpstr>PowerPoint Presentation</vt:lpstr>
      <vt:lpstr>PowerPoint Presentation</vt:lpstr>
      <vt:lpstr>Beneficiary Mitigation Plan</vt:lpstr>
      <vt:lpstr>Goals</vt:lpstr>
      <vt:lpstr>BMP Development</vt:lpstr>
      <vt:lpstr>PowerPoint Presentation</vt:lpstr>
      <vt:lpstr>PowerPoint Presentation</vt:lpstr>
      <vt:lpstr>PowerPoint Presentation</vt:lpstr>
      <vt:lpstr>PowerPoint Presentation</vt:lpstr>
      <vt:lpstr>Priority Areas</vt:lpstr>
      <vt:lpstr>Project Categories</vt:lpstr>
      <vt:lpstr>Cost Share</vt:lpstr>
      <vt:lpstr>PowerPoint Presentation</vt:lpstr>
      <vt:lpstr>PowerPoint Presentation</vt:lpstr>
      <vt:lpstr>PowerPoint Presentation</vt:lpstr>
      <vt:lpstr>Comments</vt:lpstr>
      <vt:lpstr>PowerPoint Presentation</vt:lpstr>
      <vt:lpstr>Takeaways</vt:lpstr>
      <vt:lpstr>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vehicle recall and repair program - $10 billion to buy back or repair at least 85 percent of the unlawful vehicles.  Zero Emission Vehicle (ZEV) Investment Commitment - $2 billion to support the use of zero emissions technology such as battery electric vehicles, plug-in hybrid electric vehicles, and fuel cell vehicles and charging infrastructure over the next 10 years.  An Environmental Mitigation Trust Fund – $422 million to California and $2.44 billion to be dispersed to the other states and tribes to fund projects to reduce nitrogen oxide (NOx) emissions as mitigation for the unlawful emissions.</dc:title>
  <dc:creator>Frost, Brad</dc:creator>
  <cp:lastModifiedBy>Edith Makra</cp:lastModifiedBy>
  <cp:revision>19</cp:revision>
  <cp:lastPrinted>2018-02-21T13:21:53Z</cp:lastPrinted>
  <dcterms:created xsi:type="dcterms:W3CDTF">2018-02-20T23:59:00Z</dcterms:created>
  <dcterms:modified xsi:type="dcterms:W3CDTF">2018-04-02T21:34:33Z</dcterms:modified>
</cp:coreProperties>
</file>