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7" r:id="rId2"/>
    <p:sldId id="349" r:id="rId3"/>
    <p:sldId id="350" r:id="rId4"/>
    <p:sldId id="351" r:id="rId5"/>
    <p:sldId id="338" r:id="rId6"/>
    <p:sldId id="336" r:id="rId7"/>
    <p:sldId id="342" r:id="rId8"/>
    <p:sldId id="340" r:id="rId9"/>
    <p:sldId id="341" r:id="rId10"/>
    <p:sldId id="343" r:id="rId11"/>
    <p:sldId id="337" r:id="rId12"/>
    <p:sldId id="339" r:id="rId13"/>
    <p:sldId id="346" r:id="rId14"/>
    <p:sldId id="345" r:id="rId15"/>
    <p:sldId id="347" r:id="rId16"/>
    <p:sldId id="348" r:id="rId17"/>
    <p:sldId id="344" r:id="rId18"/>
    <p:sldId id="275" r:id="rId19"/>
    <p:sldId id="335" r:id="rId20"/>
  </p:sldIdLst>
  <p:sldSz cx="9144000" cy="6858000" type="screen4x3"/>
  <p:notesSz cx="7077075" cy="9369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ra Perry" initials="DP" lastIdx="3" clrIdx="0">
    <p:extLst>
      <p:ext uri="{19B8F6BF-5375-455C-9EA6-DF929625EA0E}">
        <p15:presenceInfo xmlns:p15="http://schemas.microsoft.com/office/powerpoint/2012/main" userId="Debra Perry" providerId="None"/>
      </p:ext>
    </p:extLst>
  </p:cmAuthor>
  <p:cmAuthor id="2" name="Jill Capotosto" initials="JC" lastIdx="1" clrIdx="1">
    <p:extLst>
      <p:ext uri="{19B8F6BF-5375-455C-9EA6-DF929625EA0E}">
        <p15:presenceInfo xmlns:p15="http://schemas.microsoft.com/office/powerpoint/2012/main" userId="Jill Capotos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070"/>
    <a:srgbClr val="E86C1F"/>
    <a:srgbClr val="4C8A85"/>
    <a:srgbClr val="B12F1F"/>
    <a:srgbClr val="859023"/>
    <a:srgbClr val="3F899C"/>
    <a:srgbClr val="922C20"/>
    <a:srgbClr val="479DB3"/>
    <a:srgbClr val="2F2646"/>
    <a:srgbClr val="D14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54"/>
  </p:normalViewPr>
  <p:slideViewPr>
    <p:cSldViewPr>
      <p:cViewPr varScale="1">
        <p:scale>
          <a:sx n="64" d="100"/>
          <a:sy n="64" d="100"/>
        </p:scale>
        <p:origin x="66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13T12:38:59.440" idx="3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968" tIns="46984" rIns="93968" bIns="469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3968" tIns="46984" rIns="93968" bIns="469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07B8DA9-6777-3F43-B002-376A1226918E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525"/>
            <a:ext cx="3067050" cy="468313"/>
          </a:xfrm>
          <a:prstGeom prst="rect">
            <a:avLst/>
          </a:prstGeom>
        </p:spPr>
        <p:txBody>
          <a:bodyPr vert="horz" lIns="93968" tIns="46984" rIns="93968" bIns="469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9525"/>
            <a:ext cx="3067050" cy="468313"/>
          </a:xfrm>
          <a:prstGeom prst="rect">
            <a:avLst/>
          </a:prstGeom>
        </p:spPr>
        <p:txBody>
          <a:bodyPr vert="horz" lIns="93968" tIns="46984" rIns="93968" bIns="469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9E9306-5D34-8A46-A1F0-45308D621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703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968" tIns="46984" rIns="93968" bIns="469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3968" tIns="46984" rIns="93968" bIns="469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3D385D-7143-0D49-8BFF-D666F53B9CF9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68" tIns="46984" rIns="93968" bIns="4698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vert="horz" lIns="93968" tIns="46984" rIns="93968" bIns="469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525"/>
            <a:ext cx="3067050" cy="468313"/>
          </a:xfrm>
          <a:prstGeom prst="rect">
            <a:avLst/>
          </a:prstGeom>
        </p:spPr>
        <p:txBody>
          <a:bodyPr vert="horz" lIns="93968" tIns="46984" rIns="93968" bIns="469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9525"/>
            <a:ext cx="3067050" cy="468313"/>
          </a:xfrm>
          <a:prstGeom prst="rect">
            <a:avLst/>
          </a:prstGeom>
        </p:spPr>
        <p:txBody>
          <a:bodyPr vert="horz" lIns="93968" tIns="46984" rIns="93968" bIns="469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20A7E2-8BB6-3247-81F0-E12632B98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29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B9770E-F799-CB4C-8D46-7D9638118DE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15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defTabSz="45720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5715000" cy="14700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mplitude-Regular"/>
                <a:cs typeface="Amplitude-Regular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124200"/>
            <a:ext cx="57150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" name="Picture 9" descr="feathers orange.ai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r="37132"/>
          <a:stretch/>
        </p:blipFill>
        <p:spPr>
          <a:xfrm>
            <a:off x="6019800" y="76200"/>
            <a:ext cx="4975654" cy="6557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0870"/>
            <a:ext cx="2362200" cy="84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5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C8A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7315200" cy="838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 b="1" cap="none" baseline="0">
                <a:solidFill>
                  <a:srgbClr val="FFFFFF"/>
                </a:solidFill>
                <a:latin typeface="Amplitude-Regular"/>
                <a:cs typeface="Amplitude-Regular"/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914400" y="3352800"/>
            <a:ext cx="7315200" cy="838200"/>
          </a:xfrm>
        </p:spPr>
        <p:txBody>
          <a:bodyPr vert="horz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24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8F8A-45B6-7E49-9C4F-3B10CEA52F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2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609730" y="6096000"/>
            <a:ext cx="533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2133600" y="1524000"/>
            <a:ext cx="4366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6"/>
                </a:solidFill>
                <a:latin typeface="Amplitude-Regular"/>
                <a:cs typeface="Amplitude-Regular"/>
              </a:rPr>
              <a:t>Thank you!</a:t>
            </a:r>
            <a:endParaRPr lang="en-US" sz="7200" b="1" dirty="0">
              <a:solidFill>
                <a:schemeClr val="accent6"/>
              </a:solidFill>
              <a:latin typeface="Amplitude-Regular"/>
              <a:cs typeface="Amplitude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67348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8F8A-45B6-7E49-9C4F-3B10CEA52F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5791199" cy="6858000"/>
          </a:xfrm>
        </p:spPr>
        <p:txBody>
          <a:bodyPr>
            <a:normAutofit/>
          </a:bodyPr>
          <a:lstStyle>
            <a:lvl1pPr algn="ctr">
              <a:defRPr sz="1600" baseline="0"/>
            </a:lvl1pPr>
          </a:lstStyle>
          <a:p>
            <a:r>
              <a:rPr lang="en-US" dirty="0" smtClean="0"/>
              <a:t>Drag / Drop / Send to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6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8F8A-45B6-7E49-9C4F-3B10CEA52F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953000" y="1066800"/>
            <a:ext cx="4191000" cy="5105400"/>
          </a:xfrm>
        </p:spPr>
        <p:txBody>
          <a:bodyPr vert="horz"/>
          <a:lstStyle>
            <a:lvl1pPr algn="ctr">
              <a:defRPr/>
            </a:lvl1pPr>
          </a:lstStyle>
          <a:p>
            <a:r>
              <a:rPr lang="en-US" dirty="0" smtClean="0"/>
              <a:t>Drag &amp; Drop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1066800"/>
            <a:ext cx="4343400" cy="5105400"/>
          </a:xfr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694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8F8A-45B6-7E49-9C4F-3B10CEA52F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57200" y="1447800"/>
            <a:ext cx="2590800" cy="2362200"/>
          </a:xfrm>
        </p:spPr>
        <p:txBody>
          <a:bodyPr vert="horz"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276600" y="1447800"/>
            <a:ext cx="2590800" cy="2362200"/>
          </a:xfrm>
        </p:spPr>
        <p:txBody>
          <a:bodyPr vert="horz"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19800" y="1447800"/>
            <a:ext cx="2590800" cy="2362200"/>
          </a:xfrm>
        </p:spPr>
        <p:txBody>
          <a:bodyPr vert="horz"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0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8610600" y="6324600"/>
            <a:ext cx="406400" cy="406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/>
            <a:r>
              <a:rPr dirty="0"/>
              <a:t>Title Text</a:t>
            </a:r>
          </a:p>
        </p:txBody>
      </p:sp>
      <p:sp>
        <p:nvSpPr>
          <p:cNvPr id="8" name="Shape 3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/>
            <a:r>
              <a:rPr dirty="0"/>
              <a:t>Body Level </a:t>
            </a:r>
            <a:r>
              <a:rPr dirty="0" smtClean="0"/>
              <a:t>One</a:t>
            </a:r>
            <a:endParaRPr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924800" y="6324600"/>
            <a:ext cx="1752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E138F8A-45B6-7E49-9C4F-3B10CEA52F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74" r:id="rId5"/>
    <p:sldLayoutId id="2147483675" r:id="rId6"/>
    <p:sldLayoutId id="2147483676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accent6"/>
          </a:solidFill>
          <a:latin typeface="Amplitude-Regular"/>
          <a:ea typeface="ＭＳ Ｐゴシック" charset="0"/>
          <a:cs typeface="Amplitude-Regular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mplitude-Regular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mplitude-Regular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mplitude-Regular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mplitude-Regular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mplitude-Regular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mplitude-Regular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mplitude-Regular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mplitude-Regular" charset="0"/>
          <a:ea typeface="ＭＳ Ｐゴシック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None/>
        <a:defRPr sz="2800" kern="1200">
          <a:solidFill>
            <a:schemeClr val="tx1">
              <a:lumMod val="65000"/>
              <a:lumOff val="35000"/>
            </a:schemeClr>
          </a:solidFill>
          <a:latin typeface="Open Sans"/>
          <a:ea typeface="ＭＳ Ｐゴシック" charset="0"/>
          <a:cs typeface="Open San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Open Sans"/>
          <a:ea typeface="ＭＳ Ｐゴシック" charset="0"/>
          <a:cs typeface="Open San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Open Sans"/>
          <a:ea typeface="ＭＳ Ｐゴシック" charset="0"/>
          <a:cs typeface="Open San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Open Sans"/>
          <a:ea typeface="ＭＳ Ｐゴシック" charset="0"/>
          <a:cs typeface="Open San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Open Sans"/>
          <a:ea typeface="ＭＳ Ｐゴシック" charset="0"/>
          <a:cs typeface="Open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ChangeArrowheads="1"/>
          </p:cNvSpPr>
          <p:nvPr/>
        </p:nvSpPr>
        <p:spPr bwMode="auto">
          <a:xfrm>
            <a:off x="3022600" y="3222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400">
              <a:solidFill>
                <a:srgbClr val="696A6C"/>
              </a:solidFill>
              <a:latin typeface="Palatino Linotyp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Accountability and Tracking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62400"/>
            <a:ext cx="5715000" cy="2133600"/>
          </a:xfrm>
        </p:spPr>
        <p:txBody>
          <a:bodyPr>
            <a:normAutofit/>
          </a:bodyPr>
          <a:lstStyle/>
          <a:p>
            <a:r>
              <a:rPr lang="en-US" b="1" dirty="0" smtClean="0"/>
              <a:t>Debra Perry</a:t>
            </a:r>
          </a:p>
          <a:p>
            <a:r>
              <a:rPr lang="en-US" dirty="0" smtClean="0"/>
              <a:t>Program Director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U.S. Program</a:t>
            </a:r>
          </a:p>
        </p:txBody>
      </p:sp>
    </p:spTree>
    <p:extLst>
      <p:ext uri="{BB962C8B-B14F-4D97-AF65-F5344CB8AC3E}">
        <p14:creationId xmlns:p14="http://schemas.microsoft.com/office/powerpoint/2010/main" val="33230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8F8A-45B6-7E49-9C4F-3B10CEA52F7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57212" t="40712" r="17308" b="31694"/>
          <a:stretch/>
        </p:blipFill>
        <p:spPr bwMode="auto">
          <a:xfrm>
            <a:off x="1568970" y="533400"/>
            <a:ext cx="6355830" cy="243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56891" t="32117" r="15545" b="30790"/>
          <a:stretch/>
        </p:blipFill>
        <p:spPr bwMode="auto">
          <a:xfrm>
            <a:off x="1568970" y="3200399"/>
            <a:ext cx="6355830" cy="3030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27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Sustainable Jersey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Statewide Program (has been replicated in Maryland, Connecticut, Pennsylvania)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 green certification program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Communities submit for certification annually; submissions are reviewed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Certification is connected to incentives in addition to recognition and support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Of 565 municipalities in NJ, 456 are certified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Need to recertify every 3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8F8A-45B6-7E49-9C4F-3B10CEA52F7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5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8F8A-45B6-7E49-9C4F-3B10CEA52F7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2"/>
          <a:srcRect l="55769" t="35283" r="22757" b="33957"/>
          <a:stretch/>
        </p:blipFill>
        <p:spPr bwMode="auto">
          <a:xfrm>
            <a:off x="1828800" y="685800"/>
            <a:ext cx="5256107" cy="266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http://www.sustainablejersey.com/uploads/RTEmagicC_Gold_Star_2_02.jp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2057400" cy="193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38800" y="41910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addition, gold stars can be earned in key areas, like energy and waste, for meeting performance standards.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0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Green Step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43000"/>
            <a:ext cx="6572250" cy="4830763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free and voluntary program designed to help Minnesota cities achieve </a:t>
            </a:r>
            <a:r>
              <a:rPr lang="en-US" dirty="0" smtClean="0"/>
              <a:t>environmental </a:t>
            </a:r>
            <a:r>
              <a:rPr lang="en-US" dirty="0"/>
              <a:t>sustainability 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113 participating communities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175 actions are organized into 29 “Best Practices”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Under each Best Practice, community can score 1, 2, or 3 stars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2 GSC staff are involved in reviewing submissions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Each </a:t>
            </a:r>
            <a:r>
              <a:rPr lang="en-US" dirty="0" smtClean="0"/>
              <a:t>June, participating communities are recognized at the </a:t>
            </a:r>
            <a:r>
              <a:rPr lang="en-US" dirty="0"/>
              <a:t>League of Minnesota Cities </a:t>
            </a:r>
            <a:r>
              <a:rPr lang="en-US" dirty="0" smtClean="0"/>
              <a:t>annual </a:t>
            </a:r>
            <a:r>
              <a:rPr lang="en-US" dirty="0"/>
              <a:t>conference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8F8A-45B6-7E49-9C4F-3B10CEA52F7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 descr="GreenStep City aw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240" y="2209800"/>
            <a:ext cx="19431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773668"/>
            <a:ext cx="346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58070"/>
                </a:solidFill>
              </a:rPr>
              <a:t>https://</a:t>
            </a:r>
            <a:r>
              <a:rPr lang="en-US" dirty="0" smtClean="0">
                <a:solidFill>
                  <a:srgbClr val="358070"/>
                </a:solidFill>
              </a:rPr>
              <a:t>greenstep.pca.state.mn.us</a:t>
            </a:r>
            <a:endParaRPr lang="en-US" dirty="0">
              <a:solidFill>
                <a:srgbClr val="358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Practices- 5 Categories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8F8A-45B6-7E49-9C4F-3B10CEA52F7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Buildings and Lighting</a:t>
            </a:r>
          </a:p>
          <a:p>
            <a:r>
              <a:rPr lang="en-US" dirty="0" smtClean="0"/>
              <a:t>Land Use</a:t>
            </a:r>
          </a:p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Environmental Management</a:t>
            </a:r>
          </a:p>
          <a:p>
            <a:r>
              <a:rPr lang="en-US" dirty="0" smtClean="0"/>
              <a:t>Resilient Economic and Community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8F8A-45B6-7E49-9C4F-3B10CEA52F7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5609" r="64904" b="38932"/>
          <a:stretch/>
        </p:blipFill>
        <p:spPr bwMode="auto">
          <a:xfrm>
            <a:off x="914400" y="914400"/>
            <a:ext cx="6474229" cy="47501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22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Washington DC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Regional effort to track Greenhouse Gas Emissions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COG creates inventory for 24 member governments and a regional inventory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Each local government receives GHG data, training, and fact sheets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8F8A-45B6-7E49-9C4F-3B10CEA52F7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How will the information be used?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What information is worth tracking?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What will motivate users to report?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What would deter users from reporting?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8F8A-45B6-7E49-9C4F-3B10CEA52F7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2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15"/>
          <p:cNvSpPr>
            <a:spLocks noChangeArrowheads="1"/>
          </p:cNvSpPr>
          <p:nvPr/>
        </p:nvSpPr>
        <p:spPr bwMode="auto">
          <a:xfrm>
            <a:off x="5029200" y="3588771"/>
            <a:ext cx="304800" cy="573672"/>
          </a:xfrm>
          <a:custGeom>
            <a:avLst/>
            <a:gdLst>
              <a:gd name="T0" fmla="*/ 583 w 646"/>
              <a:gd name="T1" fmla="*/ 0 h 1210"/>
              <a:gd name="T2" fmla="*/ 62 w 646"/>
              <a:gd name="T3" fmla="*/ 0 h 1210"/>
              <a:gd name="T4" fmla="*/ 0 w 646"/>
              <a:gd name="T5" fmla="*/ 63 h 1210"/>
              <a:gd name="T6" fmla="*/ 0 w 646"/>
              <a:gd name="T7" fmla="*/ 1146 h 1210"/>
              <a:gd name="T8" fmla="*/ 62 w 646"/>
              <a:gd name="T9" fmla="*/ 1209 h 1210"/>
              <a:gd name="T10" fmla="*/ 583 w 646"/>
              <a:gd name="T11" fmla="*/ 1209 h 1210"/>
              <a:gd name="T12" fmla="*/ 645 w 646"/>
              <a:gd name="T13" fmla="*/ 1146 h 1210"/>
              <a:gd name="T14" fmla="*/ 645 w 646"/>
              <a:gd name="T15" fmla="*/ 63 h 1210"/>
              <a:gd name="T16" fmla="*/ 583 w 646"/>
              <a:gd name="T17" fmla="*/ 0 h 1210"/>
              <a:gd name="T18" fmla="*/ 229 w 646"/>
              <a:gd name="T19" fmla="*/ 94 h 1210"/>
              <a:gd name="T20" fmla="*/ 416 w 646"/>
              <a:gd name="T21" fmla="*/ 94 h 1210"/>
              <a:gd name="T22" fmla="*/ 416 w 646"/>
              <a:gd name="T23" fmla="*/ 104 h 1210"/>
              <a:gd name="T24" fmla="*/ 229 w 646"/>
              <a:gd name="T25" fmla="*/ 104 h 1210"/>
              <a:gd name="T26" fmla="*/ 229 w 646"/>
              <a:gd name="T27" fmla="*/ 94 h 1210"/>
              <a:gd name="T28" fmla="*/ 322 w 646"/>
              <a:gd name="T29" fmla="*/ 1146 h 1210"/>
              <a:gd name="T30" fmla="*/ 291 w 646"/>
              <a:gd name="T31" fmla="*/ 1104 h 1210"/>
              <a:gd name="T32" fmla="*/ 322 w 646"/>
              <a:gd name="T33" fmla="*/ 1073 h 1210"/>
              <a:gd name="T34" fmla="*/ 364 w 646"/>
              <a:gd name="T35" fmla="*/ 1104 h 1210"/>
              <a:gd name="T36" fmla="*/ 322 w 646"/>
              <a:gd name="T37" fmla="*/ 1146 h 1210"/>
              <a:gd name="T38" fmla="*/ 604 w 646"/>
              <a:gd name="T39" fmla="*/ 1011 h 1210"/>
              <a:gd name="T40" fmla="*/ 41 w 646"/>
              <a:gd name="T41" fmla="*/ 1011 h 1210"/>
              <a:gd name="T42" fmla="*/ 41 w 646"/>
              <a:gd name="T43" fmla="*/ 177 h 1210"/>
              <a:gd name="T44" fmla="*/ 604 w 646"/>
              <a:gd name="T45" fmla="*/ 177 h 1210"/>
              <a:gd name="T46" fmla="*/ 604 w 646"/>
              <a:gd name="T47" fmla="*/ 1011 h 1210"/>
              <a:gd name="T48" fmla="*/ 604 w 646"/>
              <a:gd name="T49" fmla="*/ 1011 h 1210"/>
              <a:gd name="T50" fmla="*/ 604 w 646"/>
              <a:gd name="T51" fmla="*/ 1011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6" h="1210">
                <a:moveTo>
                  <a:pt x="583" y="0"/>
                </a:moveTo>
                <a:cubicBezTo>
                  <a:pt x="62" y="0"/>
                  <a:pt x="62" y="0"/>
                  <a:pt x="62" y="0"/>
                </a:cubicBezTo>
                <a:cubicBezTo>
                  <a:pt x="31" y="0"/>
                  <a:pt x="0" y="31"/>
                  <a:pt x="0" y="63"/>
                </a:cubicBezTo>
                <a:cubicBezTo>
                  <a:pt x="0" y="1146"/>
                  <a:pt x="0" y="1146"/>
                  <a:pt x="0" y="1146"/>
                </a:cubicBezTo>
                <a:cubicBezTo>
                  <a:pt x="0" y="1177"/>
                  <a:pt x="31" y="1209"/>
                  <a:pt x="62" y="1209"/>
                </a:cubicBezTo>
                <a:cubicBezTo>
                  <a:pt x="583" y="1209"/>
                  <a:pt x="583" y="1209"/>
                  <a:pt x="583" y="1209"/>
                </a:cubicBezTo>
                <a:cubicBezTo>
                  <a:pt x="614" y="1209"/>
                  <a:pt x="645" y="1177"/>
                  <a:pt x="645" y="1146"/>
                </a:cubicBezTo>
                <a:cubicBezTo>
                  <a:pt x="645" y="63"/>
                  <a:pt x="645" y="63"/>
                  <a:pt x="645" y="63"/>
                </a:cubicBezTo>
                <a:cubicBezTo>
                  <a:pt x="645" y="31"/>
                  <a:pt x="614" y="0"/>
                  <a:pt x="583" y="0"/>
                </a:cubicBezTo>
                <a:close/>
                <a:moveTo>
                  <a:pt x="229" y="94"/>
                </a:moveTo>
                <a:cubicBezTo>
                  <a:pt x="416" y="94"/>
                  <a:pt x="416" y="94"/>
                  <a:pt x="416" y="94"/>
                </a:cubicBezTo>
                <a:cubicBezTo>
                  <a:pt x="416" y="104"/>
                  <a:pt x="416" y="104"/>
                  <a:pt x="416" y="104"/>
                </a:cubicBezTo>
                <a:cubicBezTo>
                  <a:pt x="229" y="104"/>
                  <a:pt x="229" y="104"/>
                  <a:pt x="229" y="104"/>
                </a:cubicBezTo>
                <a:lnTo>
                  <a:pt x="229" y="94"/>
                </a:lnTo>
                <a:close/>
                <a:moveTo>
                  <a:pt x="322" y="1146"/>
                </a:moveTo>
                <a:cubicBezTo>
                  <a:pt x="302" y="1146"/>
                  <a:pt x="291" y="1125"/>
                  <a:pt x="291" y="1104"/>
                </a:cubicBezTo>
                <a:cubicBezTo>
                  <a:pt x="291" y="1084"/>
                  <a:pt x="302" y="1073"/>
                  <a:pt x="322" y="1073"/>
                </a:cubicBezTo>
                <a:cubicBezTo>
                  <a:pt x="343" y="1073"/>
                  <a:pt x="364" y="1084"/>
                  <a:pt x="364" y="1104"/>
                </a:cubicBezTo>
                <a:cubicBezTo>
                  <a:pt x="364" y="1125"/>
                  <a:pt x="343" y="1146"/>
                  <a:pt x="322" y="1146"/>
                </a:cubicBezTo>
                <a:close/>
                <a:moveTo>
                  <a:pt x="604" y="1011"/>
                </a:moveTo>
                <a:cubicBezTo>
                  <a:pt x="41" y="1011"/>
                  <a:pt x="41" y="1011"/>
                  <a:pt x="41" y="1011"/>
                </a:cubicBezTo>
                <a:cubicBezTo>
                  <a:pt x="41" y="177"/>
                  <a:pt x="41" y="177"/>
                  <a:pt x="41" y="177"/>
                </a:cubicBezTo>
                <a:cubicBezTo>
                  <a:pt x="604" y="177"/>
                  <a:pt x="604" y="177"/>
                  <a:pt x="604" y="177"/>
                </a:cubicBezTo>
                <a:lnTo>
                  <a:pt x="604" y="1011"/>
                </a:lnTo>
                <a:close/>
                <a:moveTo>
                  <a:pt x="604" y="1011"/>
                </a:moveTo>
                <a:lnTo>
                  <a:pt x="604" y="1011"/>
                </a:lnTo>
                <a:close/>
              </a:path>
            </a:pathLst>
          </a:custGeom>
          <a:solidFill>
            <a:srgbClr val="4C8A85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1087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AutoShape 81"/>
          <p:cNvSpPr>
            <a:spLocks/>
          </p:cNvSpPr>
          <p:nvPr/>
        </p:nvSpPr>
        <p:spPr bwMode="auto">
          <a:xfrm>
            <a:off x="1293854" y="3664971"/>
            <a:ext cx="438077" cy="3198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rgbClr val="4C8A85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61972" y="2895600"/>
            <a:ext cx="2672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Debra Perry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3454" y="3588771"/>
            <a:ext cx="2517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95959"/>
                </a:solidFill>
                <a:latin typeface="Open Sans"/>
                <a:cs typeface="Open Sans"/>
              </a:rPr>
              <a:t>dperry@iscvt.org</a:t>
            </a:r>
            <a:endParaRPr lang="en-US" sz="2400" dirty="0">
              <a:solidFill>
                <a:srgbClr val="595959"/>
              </a:solidFill>
              <a:latin typeface="Open Sans"/>
              <a:cs typeface="Open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3664971"/>
            <a:ext cx="2105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95959"/>
                </a:solidFill>
                <a:latin typeface="Open Sans"/>
                <a:cs typeface="Open Sans"/>
              </a:rPr>
              <a:t>802-557-0245</a:t>
            </a:r>
            <a:endParaRPr lang="en-US" sz="2400" dirty="0">
              <a:solidFill>
                <a:srgbClr val="595959"/>
              </a:solidFill>
              <a:latin typeface="Open Sans"/>
              <a:cs typeface="Open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76200"/>
            <a:ext cx="2754527" cy="990600"/>
          </a:xfrm>
          <a:prstGeom prst="rect">
            <a:avLst/>
          </a:prstGeom>
        </p:spPr>
      </p:pic>
      <p:sp>
        <p:nvSpPr>
          <p:cNvPr id="9" name="Freeform 215"/>
          <p:cNvSpPr>
            <a:spLocks noChangeArrowheads="1"/>
          </p:cNvSpPr>
          <p:nvPr/>
        </p:nvSpPr>
        <p:spPr bwMode="auto">
          <a:xfrm>
            <a:off x="5024275" y="5459117"/>
            <a:ext cx="304800" cy="573672"/>
          </a:xfrm>
          <a:custGeom>
            <a:avLst/>
            <a:gdLst>
              <a:gd name="T0" fmla="*/ 583 w 646"/>
              <a:gd name="T1" fmla="*/ 0 h 1210"/>
              <a:gd name="T2" fmla="*/ 62 w 646"/>
              <a:gd name="T3" fmla="*/ 0 h 1210"/>
              <a:gd name="T4" fmla="*/ 0 w 646"/>
              <a:gd name="T5" fmla="*/ 63 h 1210"/>
              <a:gd name="T6" fmla="*/ 0 w 646"/>
              <a:gd name="T7" fmla="*/ 1146 h 1210"/>
              <a:gd name="T8" fmla="*/ 62 w 646"/>
              <a:gd name="T9" fmla="*/ 1209 h 1210"/>
              <a:gd name="T10" fmla="*/ 583 w 646"/>
              <a:gd name="T11" fmla="*/ 1209 h 1210"/>
              <a:gd name="T12" fmla="*/ 645 w 646"/>
              <a:gd name="T13" fmla="*/ 1146 h 1210"/>
              <a:gd name="T14" fmla="*/ 645 w 646"/>
              <a:gd name="T15" fmla="*/ 63 h 1210"/>
              <a:gd name="T16" fmla="*/ 583 w 646"/>
              <a:gd name="T17" fmla="*/ 0 h 1210"/>
              <a:gd name="T18" fmla="*/ 229 w 646"/>
              <a:gd name="T19" fmla="*/ 94 h 1210"/>
              <a:gd name="T20" fmla="*/ 416 w 646"/>
              <a:gd name="T21" fmla="*/ 94 h 1210"/>
              <a:gd name="T22" fmla="*/ 416 w 646"/>
              <a:gd name="T23" fmla="*/ 104 h 1210"/>
              <a:gd name="T24" fmla="*/ 229 w 646"/>
              <a:gd name="T25" fmla="*/ 104 h 1210"/>
              <a:gd name="T26" fmla="*/ 229 w 646"/>
              <a:gd name="T27" fmla="*/ 94 h 1210"/>
              <a:gd name="T28" fmla="*/ 322 w 646"/>
              <a:gd name="T29" fmla="*/ 1146 h 1210"/>
              <a:gd name="T30" fmla="*/ 291 w 646"/>
              <a:gd name="T31" fmla="*/ 1104 h 1210"/>
              <a:gd name="T32" fmla="*/ 322 w 646"/>
              <a:gd name="T33" fmla="*/ 1073 h 1210"/>
              <a:gd name="T34" fmla="*/ 364 w 646"/>
              <a:gd name="T35" fmla="*/ 1104 h 1210"/>
              <a:gd name="T36" fmla="*/ 322 w 646"/>
              <a:gd name="T37" fmla="*/ 1146 h 1210"/>
              <a:gd name="T38" fmla="*/ 604 w 646"/>
              <a:gd name="T39" fmla="*/ 1011 h 1210"/>
              <a:gd name="T40" fmla="*/ 41 w 646"/>
              <a:gd name="T41" fmla="*/ 1011 h 1210"/>
              <a:gd name="T42" fmla="*/ 41 w 646"/>
              <a:gd name="T43" fmla="*/ 177 h 1210"/>
              <a:gd name="T44" fmla="*/ 604 w 646"/>
              <a:gd name="T45" fmla="*/ 177 h 1210"/>
              <a:gd name="T46" fmla="*/ 604 w 646"/>
              <a:gd name="T47" fmla="*/ 1011 h 1210"/>
              <a:gd name="T48" fmla="*/ 604 w 646"/>
              <a:gd name="T49" fmla="*/ 1011 h 1210"/>
              <a:gd name="T50" fmla="*/ 604 w 646"/>
              <a:gd name="T51" fmla="*/ 1011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6" h="1210">
                <a:moveTo>
                  <a:pt x="583" y="0"/>
                </a:moveTo>
                <a:cubicBezTo>
                  <a:pt x="62" y="0"/>
                  <a:pt x="62" y="0"/>
                  <a:pt x="62" y="0"/>
                </a:cubicBezTo>
                <a:cubicBezTo>
                  <a:pt x="31" y="0"/>
                  <a:pt x="0" y="31"/>
                  <a:pt x="0" y="63"/>
                </a:cubicBezTo>
                <a:cubicBezTo>
                  <a:pt x="0" y="1146"/>
                  <a:pt x="0" y="1146"/>
                  <a:pt x="0" y="1146"/>
                </a:cubicBezTo>
                <a:cubicBezTo>
                  <a:pt x="0" y="1177"/>
                  <a:pt x="31" y="1209"/>
                  <a:pt x="62" y="1209"/>
                </a:cubicBezTo>
                <a:cubicBezTo>
                  <a:pt x="583" y="1209"/>
                  <a:pt x="583" y="1209"/>
                  <a:pt x="583" y="1209"/>
                </a:cubicBezTo>
                <a:cubicBezTo>
                  <a:pt x="614" y="1209"/>
                  <a:pt x="645" y="1177"/>
                  <a:pt x="645" y="1146"/>
                </a:cubicBezTo>
                <a:cubicBezTo>
                  <a:pt x="645" y="63"/>
                  <a:pt x="645" y="63"/>
                  <a:pt x="645" y="63"/>
                </a:cubicBezTo>
                <a:cubicBezTo>
                  <a:pt x="645" y="31"/>
                  <a:pt x="614" y="0"/>
                  <a:pt x="583" y="0"/>
                </a:cubicBezTo>
                <a:close/>
                <a:moveTo>
                  <a:pt x="229" y="94"/>
                </a:moveTo>
                <a:cubicBezTo>
                  <a:pt x="416" y="94"/>
                  <a:pt x="416" y="94"/>
                  <a:pt x="416" y="94"/>
                </a:cubicBezTo>
                <a:cubicBezTo>
                  <a:pt x="416" y="104"/>
                  <a:pt x="416" y="104"/>
                  <a:pt x="416" y="104"/>
                </a:cubicBezTo>
                <a:cubicBezTo>
                  <a:pt x="229" y="104"/>
                  <a:pt x="229" y="104"/>
                  <a:pt x="229" y="104"/>
                </a:cubicBezTo>
                <a:lnTo>
                  <a:pt x="229" y="94"/>
                </a:lnTo>
                <a:close/>
                <a:moveTo>
                  <a:pt x="322" y="1146"/>
                </a:moveTo>
                <a:cubicBezTo>
                  <a:pt x="302" y="1146"/>
                  <a:pt x="291" y="1125"/>
                  <a:pt x="291" y="1104"/>
                </a:cubicBezTo>
                <a:cubicBezTo>
                  <a:pt x="291" y="1084"/>
                  <a:pt x="302" y="1073"/>
                  <a:pt x="322" y="1073"/>
                </a:cubicBezTo>
                <a:cubicBezTo>
                  <a:pt x="343" y="1073"/>
                  <a:pt x="364" y="1084"/>
                  <a:pt x="364" y="1104"/>
                </a:cubicBezTo>
                <a:cubicBezTo>
                  <a:pt x="364" y="1125"/>
                  <a:pt x="343" y="1146"/>
                  <a:pt x="322" y="1146"/>
                </a:cubicBezTo>
                <a:close/>
                <a:moveTo>
                  <a:pt x="604" y="1011"/>
                </a:moveTo>
                <a:cubicBezTo>
                  <a:pt x="41" y="1011"/>
                  <a:pt x="41" y="1011"/>
                  <a:pt x="41" y="1011"/>
                </a:cubicBezTo>
                <a:cubicBezTo>
                  <a:pt x="41" y="177"/>
                  <a:pt x="41" y="177"/>
                  <a:pt x="41" y="177"/>
                </a:cubicBezTo>
                <a:cubicBezTo>
                  <a:pt x="604" y="177"/>
                  <a:pt x="604" y="177"/>
                  <a:pt x="604" y="177"/>
                </a:cubicBezTo>
                <a:lnTo>
                  <a:pt x="604" y="1011"/>
                </a:lnTo>
                <a:close/>
                <a:moveTo>
                  <a:pt x="604" y="1011"/>
                </a:moveTo>
                <a:lnTo>
                  <a:pt x="604" y="1011"/>
                </a:lnTo>
                <a:close/>
              </a:path>
            </a:pathLst>
          </a:custGeom>
          <a:solidFill>
            <a:srgbClr val="4C8A85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1087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1865" y="4765946"/>
            <a:ext cx="3082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Karina French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8529" y="5459117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95959"/>
                </a:solidFill>
                <a:latin typeface="Open Sans"/>
                <a:cs typeface="Open Sans"/>
              </a:rPr>
              <a:t>kfrench@iscvt.org</a:t>
            </a:r>
            <a:endParaRPr lang="en-US" sz="2400" dirty="0">
              <a:solidFill>
                <a:srgbClr val="595959"/>
              </a:solidFill>
              <a:latin typeface="Open Sans"/>
              <a:cs typeface="Open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5275" y="5535317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95959"/>
                </a:solidFill>
                <a:latin typeface="Open Sans"/>
                <a:cs typeface="Open Sans"/>
              </a:rPr>
              <a:t>802-xxxxxxx</a:t>
            </a:r>
            <a:endParaRPr lang="en-US" sz="2400" dirty="0">
              <a:solidFill>
                <a:srgbClr val="595959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6959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8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not alone!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At least a dozen organizations (mostly state level) have similar programs supporting municipal sustainability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Nearly a dozen metropolitan regional </a:t>
            </a:r>
            <a:r>
              <a:rPr lang="en-US" dirty="0" err="1" smtClean="0"/>
              <a:t>collaboratives</a:t>
            </a:r>
            <a:r>
              <a:rPr lang="en-US" dirty="0" smtClean="0"/>
              <a:t> exist to support climate change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8F8A-45B6-7E49-9C4F-3B10CEA52F7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8F8A-45B6-7E49-9C4F-3B10CEA52F7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50160" t="27594" r="17468" b="27623"/>
          <a:stretch/>
        </p:blipFill>
        <p:spPr bwMode="auto">
          <a:xfrm>
            <a:off x="419485" y="2438400"/>
            <a:ext cx="7676765" cy="3762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60737" t="19450" r="19712" b="11339"/>
          <a:stretch/>
        </p:blipFill>
        <p:spPr bwMode="auto">
          <a:xfrm>
            <a:off x="762000" y="449603"/>
            <a:ext cx="1600200" cy="2006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5800" y="6062990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http://www.sustainablejersey.com/fileadmin/media/Grants_and_Resources/Publications/Statewide_Change_One_Community_at_a_Time_Report.pdf</a:t>
            </a:r>
          </a:p>
        </p:txBody>
      </p:sp>
    </p:spTree>
    <p:extLst>
      <p:ext uri="{BB962C8B-B14F-4D97-AF65-F5344CB8AC3E}">
        <p14:creationId xmlns:p14="http://schemas.microsoft.com/office/powerpoint/2010/main" val="14302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Regional Climate </a:t>
            </a:r>
            <a:r>
              <a:rPr lang="en-US" dirty="0" err="1" smtClean="0"/>
              <a:t>Collaboratives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King County Cities Climate Collaboration (Seattle)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Metropolitan Mayors Coalition (Boston)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SE Florida Regional Climate Change Compact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Los Angeles Regional Collaborative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Bay Area Regional Collaborative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San Diego Regional Climate Collaborative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Capital Region Climate Readiness Collaborative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Sierra Climate Adaptation and Mitigation Partnership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Central Coast Climate Collaborative (CA)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Puget Sound Regional Climate Preparedness Collaborative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Cape Cod Climate Change Collaborative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8F8A-45B6-7E49-9C4F-3B10CEA52F7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815" y="3048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Common Question: </a:t>
            </a:r>
            <a:br>
              <a:rPr lang="en-US" dirty="0" smtClean="0"/>
            </a:br>
            <a:r>
              <a:rPr lang="en-US" dirty="0" smtClean="0"/>
              <a:t>How are we doing?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7890"/>
            <a:ext cx="8229600" cy="48307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Being able to answer is important to demonstrate value, expand programs, attract funding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Getting data is essential, but what data is most meaningful?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Imperative to create a system that people will actually use!</a:t>
            </a:r>
          </a:p>
          <a:p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8F8A-45B6-7E49-9C4F-3B10CEA52F7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58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 Florida</a:t>
            </a:r>
          </a:p>
          <a:p>
            <a:r>
              <a:rPr lang="en-US" dirty="0" smtClean="0"/>
              <a:t>New Jersey</a:t>
            </a:r>
          </a:p>
          <a:p>
            <a:r>
              <a:rPr lang="en-US" dirty="0" smtClean="0"/>
              <a:t>Minnesota</a:t>
            </a:r>
          </a:p>
          <a:p>
            <a:r>
              <a:rPr lang="en-US" dirty="0" smtClean="0"/>
              <a:t>DC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8F8A-45B6-7E49-9C4F-3B10CEA52F7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39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8F8A-45B6-7E49-9C4F-3B10CEA52F7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 descr="Southeast Florida Regional Climate Compac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162" y="1371600"/>
            <a:ext cx="618463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7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Southeast Florida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Southeast Florida Climate Change Compact- covers 4 counties/109 municipalities in SE Florida (Miami-Dade, Broward, Monroe, Palm)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 Compact formed by the counties adopted a Regional Climate Action Plan- includes 142 recommendations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Tracked </a:t>
            </a:r>
            <a:r>
              <a:rPr lang="en-US" dirty="0" smtClean="0"/>
              <a:t>municipal implementation &amp; </a:t>
            </a:r>
            <a:r>
              <a:rPr lang="en-US" dirty="0"/>
              <a:t>case studies </a:t>
            </a:r>
            <a:r>
              <a:rPr lang="en-US" dirty="0" smtClean="0"/>
              <a:t>from </a:t>
            </a:r>
            <a:r>
              <a:rPr lang="en-US" dirty="0"/>
              <a:t>a series of surveys (baseline &amp; secondary measurement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8F8A-45B6-7E49-9C4F-3B10CEA52F7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3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6037"/>
            <a:ext cx="9144000" cy="1143000"/>
          </a:xfrm>
        </p:spPr>
        <p:txBody>
          <a:bodyPr>
            <a:normAutofit/>
          </a:bodyPr>
          <a:lstStyle/>
          <a:p>
            <a:r>
              <a:rPr lang="en-US" sz="2000" dirty="0"/>
              <a:t>http://www.southeastfloridaclimatecompact.org/municipalities/key-west/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8F8A-45B6-7E49-9C4F-3B10CEA52F7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60256" t="15283" r="6731"/>
          <a:stretch/>
        </p:blipFill>
        <p:spPr bwMode="auto">
          <a:xfrm>
            <a:off x="2191067" y="1546066"/>
            <a:ext cx="4761865" cy="4329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71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C ppt template 2014">
  <a:themeElements>
    <a:clrScheme name="Custom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B3CF"/>
      </a:accent1>
      <a:accent2>
        <a:srgbClr val="D1481D"/>
      </a:accent2>
      <a:accent3>
        <a:srgbClr val="4C8A85"/>
      </a:accent3>
      <a:accent4>
        <a:srgbClr val="453B6A"/>
      </a:accent4>
      <a:accent5>
        <a:srgbClr val="FFC222"/>
      </a:accent5>
      <a:accent6>
        <a:srgbClr val="F8981D"/>
      </a:accent6>
      <a:hlink>
        <a:srgbClr val="F8981D"/>
      </a:hlink>
      <a:folHlink>
        <a:srgbClr val="50B3CF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3515A63-E443-2A4D-A9CA-23CD9A410967}" vid="{E5C3C83F-9917-E34C-8449-341F99902F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ISC 2017 Powerpoint Template</Template>
  <TotalTime>1502</TotalTime>
  <Words>417</Words>
  <Application>Microsoft Office PowerPoint</Application>
  <PresentationFormat>On-screen Show (4:3)</PresentationFormat>
  <Paragraphs>87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Amplitude-Regular</vt:lpstr>
      <vt:lpstr>Arial</vt:lpstr>
      <vt:lpstr>Calibri</vt:lpstr>
      <vt:lpstr>Gill Sans</vt:lpstr>
      <vt:lpstr>Open Sans</vt:lpstr>
      <vt:lpstr>Palatino Linotype</vt:lpstr>
      <vt:lpstr>ISC ppt template 2014</vt:lpstr>
      <vt:lpstr>Accountability and Tracking</vt:lpstr>
      <vt:lpstr>You are not alone!</vt:lpstr>
      <vt:lpstr>PowerPoint Presentation</vt:lpstr>
      <vt:lpstr>Regional Climate Collaboratives</vt:lpstr>
      <vt:lpstr>A Common Question:  How are we doing? </vt:lpstr>
      <vt:lpstr>A Few Examples</vt:lpstr>
      <vt:lpstr>PowerPoint Presentation</vt:lpstr>
      <vt:lpstr>Southeast Florida</vt:lpstr>
      <vt:lpstr>http://www.southeastfloridaclimatecompact.org/municipalities/key-west/</vt:lpstr>
      <vt:lpstr>PowerPoint Presentation</vt:lpstr>
      <vt:lpstr>Sustainable Jersey</vt:lpstr>
      <vt:lpstr>PowerPoint Presentation</vt:lpstr>
      <vt:lpstr>Minnesota Green Step Cities</vt:lpstr>
      <vt:lpstr>Best Practices- 5 Categories</vt:lpstr>
      <vt:lpstr>PowerPoint Presentation</vt:lpstr>
      <vt:lpstr>Washington DC Region</vt:lpstr>
      <vt:lpstr>Considerations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Awesome Title Here</dc:title>
  <dc:creator>Microsoft Office User</dc:creator>
  <cp:lastModifiedBy>Edith Makra</cp:lastModifiedBy>
  <cp:revision>60</cp:revision>
  <cp:lastPrinted>2016-01-12T16:43:58Z</cp:lastPrinted>
  <dcterms:created xsi:type="dcterms:W3CDTF">2017-05-16T17:39:17Z</dcterms:created>
  <dcterms:modified xsi:type="dcterms:W3CDTF">2018-06-18T21:31:26Z</dcterms:modified>
</cp:coreProperties>
</file>