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5" r:id="rId2"/>
    <p:sldId id="385" r:id="rId3"/>
    <p:sldId id="392" r:id="rId4"/>
    <p:sldId id="366" r:id="rId5"/>
    <p:sldId id="398" r:id="rId6"/>
    <p:sldId id="397" r:id="rId7"/>
    <p:sldId id="399" r:id="rId8"/>
    <p:sldId id="401" r:id="rId9"/>
    <p:sldId id="402" r:id="rId10"/>
    <p:sldId id="393" r:id="rId11"/>
    <p:sldId id="403" r:id="rId12"/>
    <p:sldId id="394" r:id="rId13"/>
    <p:sldId id="395" r:id="rId14"/>
    <p:sldId id="404" r:id="rId15"/>
    <p:sldId id="380" r:id="rId16"/>
    <p:sldId id="396" r:id="rId17"/>
    <p:sldId id="406" r:id="rId18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4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25" autoAdjust="0"/>
    <p:restoredTop sz="80622" autoAdjust="0"/>
  </p:normalViewPr>
  <p:slideViewPr>
    <p:cSldViewPr snapToGrid="0">
      <p:cViewPr varScale="1">
        <p:scale>
          <a:sx n="43" d="100"/>
          <a:sy n="43" d="100"/>
        </p:scale>
        <p:origin x="5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60" y="1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356D52-41B8-4B38-A69A-28A8CC5F3487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405F01-A741-416D-8B80-52A040879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605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182D77-7DCC-47CA-BFF2-097BC7461983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BC145F-4C68-401B-BBDD-FF76E48FE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413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4" y="4479925"/>
            <a:ext cx="5725629" cy="4147240"/>
          </a:xfrm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baseline="0" dirty="0" smtClean="0"/>
              <a:t>Spectrum of activities to slow the impacts of climate disruption and respond to the changing climate.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baseline="0" dirty="0" smtClean="0"/>
              <a:t>Climate action for biz &amp; institutions is very </a:t>
            </a:r>
            <a:r>
              <a:rPr lang="en-US" b="0" baseline="0" dirty="0" err="1" smtClean="0"/>
              <a:t>simllar</a:t>
            </a:r>
            <a:r>
              <a:rPr lang="en-US" b="0" baseline="0" dirty="0" smtClean="0"/>
              <a:t>, though </a:t>
            </a:r>
            <a:r>
              <a:rPr lang="en-US" b="0" baseline="0" dirty="0" err="1" smtClean="0"/>
              <a:t>munis</a:t>
            </a:r>
            <a:r>
              <a:rPr lang="en-US" b="0" baseline="0" dirty="0" smtClean="0"/>
              <a:t> have different impacts &amp; strengths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66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 </a:t>
            </a:r>
          </a:p>
          <a:p>
            <a:r>
              <a:rPr lang="en-US" dirty="0" smtClean="0"/>
              <a:t>Most challenging for the majority of municipalities</a:t>
            </a:r>
            <a:r>
              <a:rPr lang="en-US" baseline="0" dirty="0" smtClean="0"/>
              <a:t> b/c it requires dedicated expertise &amp; resources </a:t>
            </a:r>
          </a:p>
          <a:p>
            <a:r>
              <a:rPr lang="en-US" baseline="0" dirty="0" smtClean="0"/>
              <a:t>But, without reporting, can’t </a:t>
            </a:r>
            <a:r>
              <a:rPr lang="en-US" baseline="0" dirty="0" err="1" smtClean="0"/>
              <a:t>quanitfy</a:t>
            </a:r>
            <a:r>
              <a:rPr lang="en-US" baseline="0" dirty="0" smtClean="0"/>
              <a:t> impacts of our mitigation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16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Plan</a:t>
            </a:r>
          </a:p>
          <a:p>
            <a:r>
              <a:rPr lang="en-US" baseline="0" dirty="0" smtClean="0"/>
              <a:t>Did the work for you.  Synthesized all plans PLUS existing actions.  </a:t>
            </a:r>
          </a:p>
          <a:p>
            <a:r>
              <a:rPr lang="en-US" baseline="0" dirty="0" smtClean="0"/>
              <a:t>62 </a:t>
            </a:r>
            <a:r>
              <a:rPr lang="en-US" baseline="0" dirty="0" err="1" smtClean="0"/>
              <a:t>munis</a:t>
            </a:r>
            <a:r>
              <a:rPr lang="en-US" baseline="0" dirty="0" smtClean="0"/>
              <a:t> adopted.</a:t>
            </a:r>
          </a:p>
          <a:p>
            <a:r>
              <a:rPr lang="en-US" baseline="0" dirty="0" smtClean="0"/>
              <a:t>No reporting </a:t>
            </a:r>
            <a:r>
              <a:rPr lang="mr-IN" baseline="0" dirty="0" smtClean="0"/>
              <a:t>–</a:t>
            </a:r>
            <a:r>
              <a:rPr lang="en-US" baseline="0" dirty="0" smtClean="0"/>
              <a:t> only supportive.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99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EPA</a:t>
            </a:r>
            <a:r>
              <a:rPr lang="en-US" baseline="0" dirty="0" smtClean="0"/>
              <a:t> has tools &amp; expertise to help.  So does ICLEI /Global Covenant of Mayors</a:t>
            </a:r>
          </a:p>
          <a:p>
            <a:r>
              <a:rPr lang="en-US" baseline="0" dirty="0" smtClean="0"/>
              <a:t>CMAP has done a regional GHG and is just updating.  </a:t>
            </a:r>
          </a:p>
          <a:p>
            <a:r>
              <a:rPr lang="en-US" baseline="0" dirty="0" smtClean="0"/>
              <a:t>Most </a:t>
            </a:r>
            <a:r>
              <a:rPr lang="en-US" baseline="0" dirty="0" err="1" smtClean="0"/>
              <a:t>munis</a:t>
            </a:r>
            <a:r>
              <a:rPr lang="en-US" baseline="0" dirty="0" smtClean="0"/>
              <a:t> will have very similar profile </a:t>
            </a:r>
            <a:r>
              <a:rPr lang="mr-IN" baseline="0" dirty="0" smtClean="0"/>
              <a:t>–</a:t>
            </a:r>
            <a:r>
              <a:rPr lang="en-US" baseline="0" dirty="0" smtClean="0"/>
              <a:t> 40% building energy, 30% trans, waste.  Not really essential at the local level.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6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Mitigation/</a:t>
            </a:r>
            <a:r>
              <a:rPr lang="en-US" altLang="en-US" baseline="0" dirty="0" smtClean="0"/>
              <a:t> Actions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Access to open space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EE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Water efficiency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Tree City USA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Farmers markets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72732B-AB2E-4F50-B8EB-7AE5ABC8C60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4/18/2017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Munis</a:t>
            </a:r>
            <a:r>
              <a:rPr lang="en-US" dirty="0" smtClean="0"/>
              <a:t> excel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endParaRPr lang="en-US" baseline="0" dirty="0" smtClean="0"/>
          </a:p>
          <a:p>
            <a:r>
              <a:rPr lang="en-US" baseline="0" dirty="0" smtClean="0"/>
              <a:t>People parts</a:t>
            </a:r>
          </a:p>
          <a:p>
            <a:r>
              <a:rPr lang="en-US" baseline="0" dirty="0" smtClean="0"/>
              <a:t>Educating, supporting, leading, helping </a:t>
            </a:r>
            <a:r>
              <a:rPr lang="en-US" baseline="0" dirty="0" err="1" smtClean="0"/>
              <a:t>consituents</a:t>
            </a:r>
            <a:r>
              <a:rPr lang="en-US" baseline="0" dirty="0" smtClean="0"/>
              <a:t> take actions.  Doesn’t have to be labeled climate.  Residential EE </a:t>
            </a:r>
            <a:r>
              <a:rPr lang="mr-IN" baseline="0" dirty="0" smtClean="0"/>
              <a:t>–</a:t>
            </a:r>
            <a:r>
              <a:rPr lang="en-US" baseline="0" dirty="0" smtClean="0"/>
              <a:t> Mayor </a:t>
            </a:r>
            <a:r>
              <a:rPr lang="en-US" baseline="0" dirty="0" err="1" smtClean="0"/>
              <a:t>Rogero</a:t>
            </a:r>
            <a:r>
              <a:rPr lang="en-US" baseline="0" dirty="0" smtClean="0"/>
              <a:t> great example.  Our citizen commissions </a:t>
            </a:r>
            <a:r>
              <a:rPr lang="mr-IN" baseline="0" dirty="0" smtClean="0"/>
              <a:t>–</a:t>
            </a:r>
            <a:r>
              <a:rPr lang="en-US" baseline="0" dirty="0" smtClean="0"/>
              <a:t> Mayor O at Public Engage table  Civic Leadership Academy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50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293704"/>
            <a:ext cx="5619750" cy="4691270"/>
          </a:xfrm>
        </p:spPr>
        <p:txBody>
          <a:bodyPr/>
          <a:lstStyle/>
          <a:p>
            <a:r>
              <a:rPr lang="en-US" baseline="0" dirty="0" smtClean="0"/>
              <a:t>People stuff. Engineers, public works, water, public health</a:t>
            </a:r>
          </a:p>
          <a:p>
            <a:r>
              <a:rPr lang="en-US" baseline="0" dirty="0" smtClean="0"/>
              <a:t>Dale Sands at resiliency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Pres of Deer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39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frontier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integrate GRC with climate reporting &amp; strategic actions</a:t>
            </a:r>
          </a:p>
          <a:p>
            <a:r>
              <a:rPr lang="en-US" baseline="0" dirty="0" smtClean="0"/>
              <a:t>GRC adopters working collaboratively </a:t>
            </a:r>
            <a:r>
              <a:rPr lang="mr-IN" baseline="0" dirty="0" smtClean="0"/>
              <a:t>–</a:t>
            </a:r>
            <a:r>
              <a:rPr lang="en-US" baseline="0" dirty="0" smtClean="0"/>
              <a:t> Sol Smart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9BB9-C79E-4FA5-B140-8114ADCA2B1D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F777-DCEE-45FE-BD33-61528B2C5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42A9-AF7F-409B-9924-6803BCAE0138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2645-A951-463B-A9A8-C2C30ACA7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324B-E6D1-4125-80B5-C433C65E3BBF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73DE-1EA2-4D49-B952-33BA73F2D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8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7F5D-7BEA-43C6-872D-F15F96E92177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B579-9ED6-4F22-86E7-13BA1A7C8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D3AF-9E23-4F39-8EDD-80C0DA8DBA5B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E698-755A-4FA4-8129-F244A21C6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2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91EE-8969-4F22-ABDD-DEDD229DD8D7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F95C-2B66-44D4-B57F-838FDCC4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55CC-27CD-45D3-A35F-056B0BBD6C54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D246-1402-44A1-A422-2FCE3D0EA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6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373B-400F-4827-8226-9AAE75D8B412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818C-6F45-4926-8B13-2D8946176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73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BBD-F0F5-4E71-9862-FDAE1EDD0CEE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4699-A899-462C-B867-688391E77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D325DA-CED6-49C6-8861-244DD847E90F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EB206B-F314-4E5C-B75F-3C01FC8EE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74F5-15A6-40D1-8602-0E2556E7C41C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A466-FA46-46ED-BBBB-049FFA91E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3065D0-8A6B-4553-9365-C491B7FCEFB6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B4F7C4-41AF-4CA4-BC5C-DF0F94DAC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1" r:id="rId2"/>
    <p:sldLayoutId id="2147483707" r:id="rId3"/>
    <p:sldLayoutId id="2147483702" r:id="rId4"/>
    <p:sldLayoutId id="2147483703" r:id="rId5"/>
    <p:sldLayoutId id="2147483704" r:id="rId6"/>
    <p:sldLayoutId id="2147483708" r:id="rId7"/>
    <p:sldLayoutId id="2147483709" r:id="rId8"/>
    <p:sldLayoutId id="2147483710" r:id="rId9"/>
    <p:sldLayoutId id="2147483705" r:id="rId10"/>
    <p:sldLayoutId id="214748371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makra@mayorscaucu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hyperlink" Target="http://mayorscaucus.org/initiatives/environment/rec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Climate Action for MMC Municipalities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Edith Makra</a:t>
            </a:r>
          </a:p>
          <a:p>
            <a:r>
              <a:rPr lang="en-US" dirty="0" smtClean="0"/>
              <a:t>Metropolitan Mayors Caucus                      January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08" y="5598620"/>
            <a:ext cx="2969645" cy="12164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30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9" y="1260231"/>
            <a:ext cx="10841223" cy="5220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5629" y="2110817"/>
            <a:ext cx="2536371" cy="28007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smtClean="0"/>
              <a:t>SET TARGET OVER BASELINE</a:t>
            </a:r>
            <a:endParaRPr lang="en-US" sz="44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923020"/>
          </a:xfrm>
        </p:spPr>
        <p:txBody>
          <a:bodyPr/>
          <a:lstStyle/>
          <a:p>
            <a:r>
              <a:rPr lang="en-US" smtClean="0"/>
              <a:t>GHG INVENTORY &amp; TARGET SETTING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Reducing GHG emissions through direct actions: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Use less energy and water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Use less petroleum fuel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Increase renewable energy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Reduce consumption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Sustain recycling</a:t>
            </a:r>
          </a:p>
          <a:p>
            <a:pPr>
              <a:buFont typeface="Wingdings" charset="2"/>
              <a:buChar char="§"/>
            </a:pP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7125" y="2849526"/>
            <a:ext cx="4444410" cy="190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Example:</a:t>
            </a:r>
          </a:p>
          <a:p>
            <a:r>
              <a:rPr lang="en-US" sz="2000" b="1" dirty="0" smtClean="0"/>
              <a:t>Energy efficiency retrofits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131 municipalities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32,540,000 kWh electricity saved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76 millions </a:t>
            </a:r>
            <a:r>
              <a:rPr lang="en-US" sz="2000" dirty="0" err="1" smtClean="0"/>
              <a:t>lbs</a:t>
            </a:r>
            <a:r>
              <a:rPr lang="en-US" sz="2000" dirty="0" smtClean="0"/>
              <a:t> of CO2 avoided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21" y="1605058"/>
            <a:ext cx="11284260" cy="45501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71B23B-5604-4E4D-9F10-701692C724CC}" type="slidenum">
              <a:rPr lang="en-US" altLang="en-US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flipH="1" flipV="1">
            <a:off x="5078412" y="2954337"/>
            <a:ext cx="4711973" cy="323532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27800" y="3562350"/>
            <a:ext cx="1377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71%</a:t>
            </a:r>
          </a:p>
        </p:txBody>
      </p:sp>
      <p:sp>
        <p:nvSpPr>
          <p:cNvPr id="3" name="Oval 2"/>
          <p:cNvSpPr/>
          <p:nvPr/>
        </p:nvSpPr>
        <p:spPr>
          <a:xfrm>
            <a:off x="956507" y="3683875"/>
            <a:ext cx="2422634" cy="2289622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5293" y="3641259"/>
            <a:ext cx="8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9%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095360" y="3475302"/>
            <a:ext cx="2624667" cy="2498195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37872" y="3880124"/>
            <a:ext cx="145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1%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21" y="-62196"/>
            <a:ext cx="11037887" cy="217591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Mitigation Actions Underway by Region’s Municipalities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63500"/>
            <a:ext cx="10058400" cy="1118393"/>
          </a:xfrm>
        </p:spPr>
        <p:txBody>
          <a:bodyPr/>
          <a:lstStyle/>
          <a:p>
            <a:r>
              <a:rPr lang="en-US" smtClean="0"/>
              <a:t>Public Engagement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8363" y="1181893"/>
            <a:ext cx="8048434" cy="5361729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3500"/>
            <a:ext cx="5588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472" y="244808"/>
            <a:ext cx="10641381" cy="1449387"/>
          </a:xfrm>
        </p:spPr>
        <p:txBody>
          <a:bodyPr/>
          <a:lstStyle/>
          <a:p>
            <a:r>
              <a:rPr lang="en-US" dirty="0" smtClean="0"/>
              <a:t>Public Engagement Partner </a:t>
            </a:r>
            <a:r>
              <a:rPr lang="mr-IN" dirty="0" smtClean="0"/>
              <a:t>–</a:t>
            </a:r>
            <a:r>
              <a:rPr lang="en-US" dirty="0" smtClean="0"/>
              <a:t> Eco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2" y="2615374"/>
            <a:ext cx="7409085" cy="2998617"/>
          </a:xfrm>
        </p:spPr>
        <p:txBody>
          <a:bodyPr/>
          <a:lstStyle/>
          <a:p>
            <a:r>
              <a:rPr lang="en-US" dirty="0" smtClean="0"/>
              <a:t>American Climate Leadership Summit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Focus on messaging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Broad participation of sector leader, i.e. faith, public health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82" y="1694195"/>
            <a:ext cx="3788025" cy="10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6963" y="287338"/>
            <a:ext cx="4618037" cy="1449387"/>
          </a:xfrm>
        </p:spPr>
        <p:txBody>
          <a:bodyPr/>
          <a:lstStyle/>
          <a:p>
            <a:r>
              <a:rPr lang="en-US" dirty="0" smtClean="0"/>
              <a:t>Adaptation &amp; Resilience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98" y="0"/>
            <a:ext cx="5096102" cy="6584164"/>
          </a:xfrm>
        </p:spPr>
      </p:pic>
    </p:spTree>
    <p:extLst>
      <p:ext uri="{BB962C8B-B14F-4D97-AF65-F5344CB8AC3E}">
        <p14:creationId xmlns:p14="http://schemas.microsoft.com/office/powerpoint/2010/main" val="1797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idx="1"/>
          </p:nvPr>
        </p:nvSpPr>
        <p:spPr bwMode="auto">
          <a:xfrm>
            <a:off x="1096963" y="1895368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defRPr/>
            </a:pPr>
            <a:r>
              <a:rPr lang="en-US" dirty="0"/>
              <a:t>Edith Makra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pPr defTabSz="914400" eaLnBrk="1" fontAlgn="auto" hangingPunct="1">
              <a:defRPr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Director of Environmental Initiatives</a:t>
            </a:r>
          </a:p>
          <a:p>
            <a:pPr defTabSz="914400" eaLnBrk="1" fontAlgn="auto" hangingPunct="1">
              <a:defRPr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312-201-4506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pPr defTabSz="914400" eaLnBrk="1" fontAlgn="auto" hangingPunct="1">
              <a:defRPr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emakra@mayorscaucus.org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pPr defTabSz="914400" eaLnBrk="1" fontAlgn="auto" hangingPunct="1">
              <a:defRPr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http://mayorscaucus.org/initiatives/environment/rec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/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defTabSz="914400" eaLnBrk="1" fontAlgn="auto" hangingPunct="1">
              <a:defRPr/>
            </a:pP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20" y="5175836"/>
            <a:ext cx="3623963" cy="14845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561" y="1931722"/>
            <a:ext cx="2106080" cy="21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Action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10279874" cy="4022725"/>
          </a:xfrm>
        </p:spPr>
        <p:txBody>
          <a:bodyPr/>
          <a:lstStyle/>
          <a:p>
            <a:r>
              <a:rPr lang="en-US" dirty="0" smtClean="0"/>
              <a:t>What are priority actions for MMC members/GRC adopters?</a:t>
            </a:r>
          </a:p>
          <a:p>
            <a:r>
              <a:rPr lang="en-US" dirty="0" smtClean="0"/>
              <a:t>Should members take a climate pledge?</a:t>
            </a:r>
          </a:p>
          <a:p>
            <a:r>
              <a:rPr lang="en-US" dirty="0" smtClean="0"/>
              <a:t>Do we need GHG inventory(s)?  At what scale?</a:t>
            </a:r>
          </a:p>
          <a:p>
            <a:r>
              <a:rPr lang="en-US" dirty="0" smtClean="0"/>
              <a:t>How do we manage reporting?  Collectively? </a:t>
            </a:r>
          </a:p>
          <a:p>
            <a:r>
              <a:rPr lang="en-US" dirty="0" smtClean="0"/>
              <a:t>How do we develop capacity for setting targets and reporting?</a:t>
            </a:r>
          </a:p>
          <a:p>
            <a:r>
              <a:rPr lang="en-US" dirty="0" smtClean="0"/>
              <a:t>Is GRC a suitable foundation for climate action &amp; reporting?</a:t>
            </a:r>
          </a:p>
          <a:p>
            <a:r>
              <a:rPr lang="en-US" dirty="0" smtClean="0"/>
              <a:t>What are next steps?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6963" y="287338"/>
            <a:ext cx="9516608" cy="1608031"/>
          </a:xfrm>
        </p:spPr>
        <p:txBody>
          <a:bodyPr/>
          <a:lstStyle/>
          <a:p>
            <a:r>
              <a:rPr lang="en-US" dirty="0" smtClean="0"/>
              <a:t>What do We Mean by Climate Action for Municipalities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4361" y="1895369"/>
            <a:ext cx="10058400" cy="40227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Pledges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Greenhouse Gas (GHG) Inventory &amp; Reporting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Sustainability Plans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Mitigation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Public Engagement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Adaptation &amp; Resilience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24372" r="21924" b="32957"/>
          <a:stretch/>
        </p:blipFill>
        <p:spPr>
          <a:xfrm>
            <a:off x="7739204" y="5107382"/>
            <a:ext cx="3984171" cy="152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286603"/>
            <a:ext cx="10535194" cy="1450757"/>
          </a:xfrm>
        </p:spPr>
        <p:txBody>
          <a:bodyPr/>
          <a:lstStyle/>
          <a:p>
            <a:r>
              <a:rPr lang="en-US" dirty="0" smtClean="0"/>
              <a:t>Pledge Only			Pledge </a:t>
            </a:r>
            <a:r>
              <a:rPr lang="en-US" smtClean="0"/>
              <a:t>&amp; Reporting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3" descr="https://cdn-images-1.medium.com/max/1600/1*Pcp8ussl2kIZhxtu8WkHoQ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7" y="1770256"/>
            <a:ext cx="1981623" cy="19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" y="3960858"/>
            <a:ext cx="5878286" cy="6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https://www.colorlines.com/sites/default/files/styles/embedded_image/public/images/articles/2017/06/we-are-still-060717.jpg?itok=UAcprNWw&amp;timestamp=14967698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40186" r="5415" b="42929"/>
          <a:stretch>
            <a:fillRect/>
          </a:stretch>
        </p:blipFill>
        <p:spPr bwMode="auto">
          <a:xfrm>
            <a:off x="620486" y="4850694"/>
            <a:ext cx="5191777" cy="6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ursa.com/en-us/news/PublishingImages/GCoMfCaE_logo-500x18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" b="4794"/>
          <a:stretch>
            <a:fillRect/>
          </a:stretch>
        </p:blipFill>
        <p:spPr bwMode="auto">
          <a:xfrm>
            <a:off x="6498772" y="3440938"/>
            <a:ext cx="4481045" cy="15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46" y="1845469"/>
            <a:ext cx="1585384" cy="158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4" y="1747446"/>
            <a:ext cx="3704346" cy="1863297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24" y="1724016"/>
            <a:ext cx="1989156" cy="199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6822" y="355805"/>
            <a:ext cx="10058400" cy="1450757"/>
          </a:xfrm>
        </p:spPr>
        <p:txBody>
          <a:bodyPr/>
          <a:lstStyle/>
          <a:p>
            <a:r>
              <a:rPr lang="en-US" dirty="0" smtClean="0"/>
              <a:t>The Greenest Region </a:t>
            </a:r>
            <a:r>
              <a:rPr lang="en-US" b="1" dirty="0" smtClean="0"/>
              <a:t>Compact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94137" y="1845732"/>
            <a:ext cx="11797863" cy="455506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	Consensus Sustainability Goals in 10 Categories</a:t>
            </a:r>
          </a:p>
          <a:p>
            <a:pPr marL="0" indent="0">
              <a:buNone/>
            </a:pPr>
            <a:r>
              <a:rPr lang="en-US" sz="3600" dirty="0" smtClean="0"/>
              <a:t>	Climate</a:t>
            </a:r>
          </a:p>
          <a:p>
            <a:pPr marL="0" indent="0">
              <a:buNone/>
            </a:pPr>
            <a:r>
              <a:rPr lang="en-US" sz="3600" dirty="0" smtClean="0"/>
              <a:t>	Economic Development</a:t>
            </a:r>
          </a:p>
          <a:p>
            <a:pPr marL="0" indent="0">
              <a:buNone/>
            </a:pPr>
            <a:r>
              <a:rPr lang="en-US" sz="3600" dirty="0" smtClean="0"/>
              <a:t>	Energy</a:t>
            </a:r>
          </a:p>
          <a:p>
            <a:pPr marL="0" indent="0">
              <a:buNone/>
            </a:pPr>
            <a:r>
              <a:rPr lang="en-US" sz="3600" dirty="0" smtClean="0"/>
              <a:t>	Land</a:t>
            </a:r>
          </a:p>
          <a:p>
            <a:pPr marL="0" indent="0">
              <a:buNone/>
            </a:pPr>
            <a:r>
              <a:rPr lang="en-US" sz="3600" dirty="0" smtClean="0"/>
              <a:t>	Leadership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64023" y="1940837"/>
            <a:ext cx="4937760" cy="4023360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Mobility</a:t>
            </a:r>
          </a:p>
          <a:p>
            <a:r>
              <a:rPr lang="en-US" sz="3600" dirty="0" smtClean="0"/>
              <a:t>Municipal Operations</a:t>
            </a:r>
          </a:p>
          <a:p>
            <a:r>
              <a:rPr lang="en-US" sz="3600" dirty="0" smtClean="0"/>
              <a:t>Sustainable Communities</a:t>
            </a:r>
          </a:p>
          <a:p>
            <a:r>
              <a:rPr lang="en-US" sz="3600" dirty="0" smtClean="0"/>
              <a:t>Water </a:t>
            </a:r>
          </a:p>
          <a:p>
            <a:r>
              <a:rPr lang="en-US" sz="3600" dirty="0" smtClean="0"/>
              <a:t>Waste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4" y="4427028"/>
            <a:ext cx="583373" cy="5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84" y="4547788"/>
            <a:ext cx="600526" cy="6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148314"/>
            <a:ext cx="659860" cy="64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4" r="48601"/>
          <a:stretch/>
        </p:blipFill>
        <p:spPr bwMode="auto">
          <a:xfrm>
            <a:off x="3887754" y="517086"/>
            <a:ext cx="564098" cy="5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27" y="3235023"/>
            <a:ext cx="504983" cy="50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49" y="2489134"/>
            <a:ext cx="462761" cy="55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3" y="2282329"/>
            <a:ext cx="609118" cy="6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" y="3671150"/>
            <a:ext cx="597946" cy="60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4" y="3155223"/>
            <a:ext cx="473290" cy="47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647465" y="5148314"/>
            <a:ext cx="583373" cy="5272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82" y="276869"/>
            <a:ext cx="2106080" cy="21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3" y="3867098"/>
            <a:ext cx="659860" cy="4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3462" y="234530"/>
            <a:ext cx="10058400" cy="1449387"/>
          </a:xfrm>
        </p:spPr>
        <p:txBody>
          <a:bodyPr/>
          <a:lstStyle/>
          <a:p>
            <a:r>
              <a:rPr lang="en-US" dirty="0" smtClean="0"/>
              <a:t>GRC2 Adopters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02" y="676721"/>
            <a:ext cx="2109788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65392" y="3108411"/>
            <a:ext cx="4323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Barrington Area Council of Governments</a:t>
            </a:r>
          </a:p>
          <a:p>
            <a:r>
              <a:rPr lang="en-US" dirty="0"/>
              <a:t>Lake County Municipal League</a:t>
            </a:r>
          </a:p>
          <a:p>
            <a:r>
              <a:rPr lang="en-US" dirty="0"/>
              <a:t>McHenry County Council of Governments</a:t>
            </a:r>
          </a:p>
          <a:p>
            <a:r>
              <a:rPr lang="en-US" dirty="0"/>
              <a:t>Metro West Council of Governments</a:t>
            </a:r>
          </a:p>
          <a:p>
            <a:r>
              <a:rPr lang="en-US" dirty="0"/>
              <a:t>Northwest Municipal Conference</a:t>
            </a:r>
          </a:p>
          <a:p>
            <a:r>
              <a:rPr lang="en-US" dirty="0"/>
              <a:t>South Suburban Mayors &amp; Managers</a:t>
            </a:r>
          </a:p>
          <a:p>
            <a:r>
              <a:rPr lang="en-US" dirty="0"/>
              <a:t>Southwest Conference of Mayors</a:t>
            </a:r>
          </a:p>
          <a:p>
            <a:r>
              <a:rPr lang="en-US" dirty="0"/>
              <a:t>West Central Municipal Conference</a:t>
            </a:r>
          </a:p>
          <a:p>
            <a:r>
              <a:rPr lang="en-US" dirty="0"/>
              <a:t>Will County Government League</a:t>
            </a:r>
          </a:p>
          <a:p>
            <a:r>
              <a:rPr lang="en-US" dirty="0"/>
              <a:t>DuPage Mayors and Managers Conference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4390" y="938655"/>
            <a:ext cx="212737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61 municipalities</a:t>
            </a:r>
          </a:p>
          <a:p>
            <a:r>
              <a:rPr lang="en-US" sz="2000" b="1" dirty="0" smtClean="0"/>
              <a:t>10 COGS</a:t>
            </a:r>
            <a:endParaRPr lang="en-US" sz="2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41489"/>
              </p:ext>
            </p:extLst>
          </p:nvPr>
        </p:nvGraphicFramePr>
        <p:xfrm>
          <a:off x="663462" y="2024742"/>
          <a:ext cx="6168429" cy="4253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6410"/>
                <a:gridCol w="1897978"/>
                <a:gridCol w="2394041"/>
              </a:tblGrid>
              <a:tr h="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Algonquin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Frankfort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Naperville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Algonquin Twnshp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Franklin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Niles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Alsip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Geneva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Northfield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Arlington Heights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Glencoe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Northlake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Aurora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Grayslake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Oak Brook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546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Bannockburn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Hainesville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Oak Forest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Barrington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Hanover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Olympia Fields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Blue Island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Hawthorn Woods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Orland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Brookfield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Highland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Oswego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Buffalo Grove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Hoffman Estates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Park Forest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Burlington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Homer Glen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Park Ridge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Campton Hills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Island Lake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Richton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Carol Stream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Lake Bluff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River Forest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Lake Forest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Round Lake Beach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Chicago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Libertyville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Schaumburg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Countryside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Lincolnwood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South Barrington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Crystal Lake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Lombard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South Chicago Heights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Diamond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Long Grove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Streamwood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Elgin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McCullom Lake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Thornton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Fox Lake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Mount Prospect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Westchester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  <a:tr h="21090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Wheeling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Mayors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Uphold goals of Paris Agreement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Non-binding, only that “</a:t>
            </a:r>
            <a:r>
              <a:rPr lang="en-US" i="1" dirty="0"/>
              <a:t>only that cities are pursuing meaningful actions to drive climate progress </a:t>
            </a:r>
            <a:r>
              <a:rPr lang="en-US" i="1" dirty="0" smtClean="0"/>
              <a:t>”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Speak with one voice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Pursue collective action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" name="Picture 23" descr="https://cdn-images-1.medium.com/max/1600/1*Pcp8ussl2kIZhxtu8WkHoQ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00" y="325792"/>
            <a:ext cx="1981623" cy="19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3151995"/>
              </p:ext>
            </p:extLst>
          </p:nvPr>
        </p:nvGraphicFramePr>
        <p:xfrm>
          <a:off x="6289767" y="2197774"/>
          <a:ext cx="4865913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347"/>
                <a:gridCol w="2374566"/>
              </a:tblGrid>
              <a:tr h="6705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Bloomington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Montgomery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6705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Champaign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Normal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6705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Chicago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Savanna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6705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Evanston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Skokie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6705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Elgin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Urbana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6705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Highland Park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Waukegan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67674"/>
            <a:ext cx="10058400" cy="145075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892" y="2642381"/>
            <a:ext cx="8975176" cy="402335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launched at the 2014 </a:t>
            </a:r>
            <a:r>
              <a:rPr lang="en-US" dirty="0" smtClean="0"/>
              <a:t>UN Climate </a:t>
            </a:r>
            <a:r>
              <a:rPr lang="en-US" dirty="0"/>
              <a:t>Summit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Builds on existing global initiatives for greater impact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Standardizes measurement &amp; reporting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report </a:t>
            </a:r>
            <a:r>
              <a:rPr lang="en-US" dirty="0" smtClean="0"/>
              <a:t>climate </a:t>
            </a:r>
            <a:r>
              <a:rPr lang="en-US" dirty="0"/>
              <a:t>data/actions through two major </a:t>
            </a:r>
            <a:r>
              <a:rPr lang="en-US" dirty="0" smtClean="0"/>
              <a:t>platforms—Climate Disclosure Project (CDP) and </a:t>
            </a:r>
            <a:r>
              <a:rPr lang="en-US" dirty="0" err="1"/>
              <a:t>carbon</a:t>
            </a:r>
            <a:r>
              <a:rPr lang="en-US" i="1" dirty="0" err="1"/>
              <a:t>n</a:t>
            </a:r>
            <a:r>
              <a:rPr lang="en-US" dirty="0"/>
              <a:t> Climate </a:t>
            </a:r>
            <a:r>
              <a:rPr lang="en-US" dirty="0" smtClean="0"/>
              <a:t>Registry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8" descr="http://www.ursa.com/en-us/news/PublishingImages/GCoMfCaE_logo-500x18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" b="4794"/>
          <a:stretch>
            <a:fillRect/>
          </a:stretch>
        </p:blipFill>
        <p:spPr bwMode="auto">
          <a:xfrm>
            <a:off x="620486" y="583828"/>
            <a:ext cx="5163338" cy="18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24372" r="21924" b="32957"/>
          <a:stretch/>
        </p:blipFill>
        <p:spPr>
          <a:xfrm>
            <a:off x="7380316" y="467673"/>
            <a:ext cx="3555049" cy="13593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55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1555"/>
            <a:ext cx="10058400" cy="145075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865" y="2133322"/>
            <a:ext cx="6727371" cy="402335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To commit cities must: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Register commitment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Take inventory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Create reduction targets and establish a system of measurement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Establish an action plan</a:t>
            </a: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7309942"/>
              </p:ext>
            </p:extLst>
          </p:nvPr>
        </p:nvGraphicFramePr>
        <p:xfrm>
          <a:off x="7681446" y="2400797"/>
          <a:ext cx="2997440" cy="354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440"/>
              </a:tblGrid>
              <a:tr h="885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Alton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885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Chicago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885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Evanston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885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Urbana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6" name="Picture 8" descr="http://www.ursa.com/en-us/news/PublishingImages/GCoMfCaE_logo-500x18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" b="4794"/>
          <a:stretch>
            <a:fillRect/>
          </a:stretch>
        </p:blipFill>
        <p:spPr bwMode="auto">
          <a:xfrm>
            <a:off x="1722474" y="583828"/>
            <a:ext cx="4061350" cy="142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24372" r="21924" b="32957"/>
          <a:stretch/>
        </p:blipFill>
        <p:spPr>
          <a:xfrm>
            <a:off x="7380316" y="467673"/>
            <a:ext cx="3555049" cy="13593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121" name="Picture 1" descr="age10image2812367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0" y="314539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ge10image28123642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0" y="259256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age10image28124347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0" y="377479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ge10image28124366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5" y="468006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507" y="1845734"/>
            <a:ext cx="5673532" cy="402336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Created Dec 2017 by Mayor Emanuel</a:t>
            </a:r>
          </a:p>
          <a:p>
            <a:r>
              <a:rPr lang="en-US" dirty="0" smtClean="0"/>
              <a:t>Commitments: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Achieve % reduction at least Paris NDC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Quantify, track &amp; publicly report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Advocacy &amp; inclusion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Integrate with infrastructure planning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Support strong policies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2388483"/>
              </p:ext>
            </p:extLst>
          </p:nvPr>
        </p:nvGraphicFramePr>
        <p:xfrm>
          <a:off x="6126480" y="2338019"/>
          <a:ext cx="5533183" cy="3038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7819"/>
                <a:gridCol w="3365364"/>
              </a:tblGrid>
              <a:tr h="50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Aurora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Montgomery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</a:tr>
              <a:tr h="50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Chicago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Oak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</a:tr>
              <a:tr h="50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Evanston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Park Forest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</a:tr>
              <a:tr h="50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Franklin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River Forest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</a:tr>
              <a:tr h="50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Geneva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South Barrington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</a:tr>
              <a:tr h="50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Hanover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Waukegan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197" marR="5197" marT="5197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74" y="80332"/>
            <a:ext cx="3704346" cy="18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5097</TotalTime>
  <Words>766</Words>
  <Application>Microsoft Office PowerPoint</Application>
  <PresentationFormat>Widescreen</PresentationFormat>
  <Paragraphs>233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Wingdings</vt:lpstr>
      <vt:lpstr>Retrospect</vt:lpstr>
      <vt:lpstr>Climate Action for MMC Municipalities</vt:lpstr>
      <vt:lpstr>What do We Mean by Climate Action for Municipalities</vt:lpstr>
      <vt:lpstr>Pledge Only   Pledge &amp; Reporting</vt:lpstr>
      <vt:lpstr>The Greenest Region Compact </vt:lpstr>
      <vt:lpstr>GRC2 Adopters</vt:lpstr>
      <vt:lpstr>Climate Mayors</vt:lpstr>
      <vt:lpstr> </vt:lpstr>
      <vt:lpstr> </vt:lpstr>
      <vt:lpstr> </vt:lpstr>
      <vt:lpstr>GHG INVENTORY &amp; TARGET SETTING</vt:lpstr>
      <vt:lpstr>Mitigation </vt:lpstr>
      <vt:lpstr>Sustainable Mitigation Actions Underway by Region’s Municipalities</vt:lpstr>
      <vt:lpstr>Public Engagement</vt:lpstr>
      <vt:lpstr>Public Engagement Partner – Eco America</vt:lpstr>
      <vt:lpstr>Adaptation &amp; Resilience</vt:lpstr>
      <vt:lpstr> </vt:lpstr>
      <vt:lpstr>Climate Action Discussion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Greenest Region Compact</dc:title>
  <dc:creator>Edith Makra</dc:creator>
  <cp:lastModifiedBy>Edith Makra</cp:lastModifiedBy>
  <cp:revision>324</cp:revision>
  <cp:lastPrinted>2017-11-05T03:48:52Z</cp:lastPrinted>
  <dcterms:created xsi:type="dcterms:W3CDTF">2014-06-10T14:54:20Z</dcterms:created>
  <dcterms:modified xsi:type="dcterms:W3CDTF">2018-01-26T04:02:54Z</dcterms:modified>
</cp:coreProperties>
</file>