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6"/>
  </p:notesMasterIdLst>
  <p:handoutMasterIdLst>
    <p:handoutMasterId r:id="rId17"/>
  </p:handoutMasterIdLst>
  <p:sldIdLst>
    <p:sldId id="621" r:id="rId2"/>
    <p:sldId id="534" r:id="rId3"/>
    <p:sldId id="670" r:id="rId4"/>
    <p:sldId id="616" r:id="rId5"/>
    <p:sldId id="669" r:id="rId6"/>
    <p:sldId id="606" r:id="rId7"/>
    <p:sldId id="650" r:id="rId8"/>
    <p:sldId id="672" r:id="rId9"/>
    <p:sldId id="673" r:id="rId10"/>
    <p:sldId id="674" r:id="rId11"/>
    <p:sldId id="671" r:id="rId12"/>
    <p:sldId id="675" r:id="rId13"/>
    <p:sldId id="676" r:id="rId14"/>
    <p:sldId id="541" r:id="rId15"/>
  </p:sldIdLst>
  <p:sldSz cx="9144000" cy="6858000" type="screen4x3"/>
  <p:notesSz cx="7023100" cy="93091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20" userDrawn="1">
          <p15:clr>
            <a:srgbClr val="A4A3A4"/>
          </p15:clr>
        </p15:guide>
        <p15:guide id="2" orient="horz" pos="3850">
          <p15:clr>
            <a:srgbClr val="A4A3A4"/>
          </p15:clr>
        </p15:guide>
        <p15:guide id="3" orient="horz" pos="519">
          <p15:clr>
            <a:srgbClr val="A4A3A4"/>
          </p15:clr>
        </p15:guide>
        <p15:guide id="4" pos="2877">
          <p15:clr>
            <a:srgbClr val="A4A3A4"/>
          </p15:clr>
        </p15:guide>
        <p15:guide id="5" pos="5564">
          <p15:clr>
            <a:srgbClr val="A4A3A4"/>
          </p15:clr>
        </p15:guide>
        <p15:guide id="6" pos="576" userDrawn="1">
          <p15:clr>
            <a:srgbClr val="A4A3A4"/>
          </p15:clr>
        </p15:guide>
        <p15:guide id="7" pos="360">
          <p15:clr>
            <a:srgbClr val="A4A3A4"/>
          </p15:clr>
        </p15:guide>
        <p15:guide id="8" pos="4222">
          <p15:clr>
            <a:srgbClr val="A4A3A4"/>
          </p15:clr>
        </p15:guide>
        <p15:guide id="9" orient="horz" pos="2232" userDrawn="1">
          <p15:clr>
            <a:srgbClr val="A4A3A4"/>
          </p15:clr>
        </p15:guide>
        <p15:guide id="10" orient="horz" pos="75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istin Ihnchak" initials="KI" lastIdx="10" clrIdx="0"/>
  <p:cmAuthor id="1" name="Elizabeth Schuh" initials="ES" lastIdx="1" clrIdx="1">
    <p:extLst>
      <p:ext uri="{19B8F6BF-5375-455C-9EA6-DF929625EA0E}">
        <p15:presenceInfo xmlns:p15="http://schemas.microsoft.com/office/powerpoint/2012/main" userId="S-1-5-21-361606518-2605718638-1939219854-3715" providerId="AD"/>
      </p:ext>
    </p:extLst>
  </p:cmAuthor>
  <p:cmAuthor id="2" name="Nora Beck" initials="NB" lastIdx="5" clrIdx="2">
    <p:extLst>
      <p:ext uri="{19B8F6BF-5375-455C-9EA6-DF929625EA0E}">
        <p15:presenceInfo xmlns:p15="http://schemas.microsoft.com/office/powerpoint/2012/main" userId="S-1-5-21-361606518-2605718638-1939219854-3728" providerId="AD"/>
      </p:ext>
    </p:extLst>
  </p:cmAuthor>
  <p:cmAuthor id="3" name="Jane Grover" initials="JG" lastIdx="1" clrIdx="3">
    <p:extLst>
      <p:ext uri="{19B8F6BF-5375-455C-9EA6-DF929625EA0E}">
        <p15:presenceInfo xmlns:p15="http://schemas.microsoft.com/office/powerpoint/2012/main" userId="S::jgrover@cmap.illinois.gov::3e3fb9ba-c9d2-4c86-a3d6-bd036216f8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3232"/>
    <a:srgbClr val="E77435"/>
    <a:srgbClr val="F9953F"/>
    <a:srgbClr val="FDB851"/>
    <a:srgbClr val="FEDE78"/>
    <a:srgbClr val="EEDB8E"/>
    <a:srgbClr val="C2C496"/>
    <a:srgbClr val="9BA89D"/>
    <a:srgbClr val="7393A4"/>
    <a:srgbClr val="1C7F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18" autoAdjust="0"/>
    <p:restoredTop sz="92262" autoAdjust="0"/>
  </p:normalViewPr>
  <p:slideViewPr>
    <p:cSldViewPr snapToGrid="0" showGuides="1">
      <p:cViewPr varScale="1">
        <p:scale>
          <a:sx n="80" d="100"/>
          <a:sy n="80" d="100"/>
        </p:scale>
        <p:origin x="72" y="84"/>
      </p:cViewPr>
      <p:guideLst>
        <p:guide orient="horz" pos="2520"/>
        <p:guide orient="horz" pos="3850"/>
        <p:guide orient="horz" pos="519"/>
        <p:guide pos="2877"/>
        <p:guide pos="5564"/>
        <p:guide pos="576"/>
        <p:guide pos="360"/>
        <p:guide pos="4222"/>
        <p:guide orient="horz" pos="2232"/>
        <p:guide orient="horz" pos="75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9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../embeddings/oleObject2.bin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093757082593089"/>
          <c:y val="0.1678321431885699"/>
          <c:w val="0.81383487231227014"/>
          <c:h val="0.8172494440835571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3AE-4528-92E8-1495517C7C81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3AE-4528-92E8-1495517C7C81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3AE-4528-92E8-1495517C7C81}"/>
              </c:ext>
            </c:extLst>
          </c:dPt>
          <c:dLbls>
            <c:dLbl>
              <c:idx val="0"/>
              <c:layout>
                <c:manualLayout>
                  <c:x val="-0.1749664169025093"/>
                  <c:y val="-0.1122733187379899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011366456095855"/>
                      <c:h val="0.2297160933923306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3AE-4528-92E8-1495517C7C81}"/>
                </c:ext>
              </c:extLst>
            </c:dLbl>
            <c:dLbl>
              <c:idx val="1"/>
              <c:layout>
                <c:manualLayout>
                  <c:x val="0.10864045708312796"/>
                  <c:y val="0.1980003841418228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18471743133982"/>
                      <c:h val="0.2524707629371942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3AE-4528-92E8-1495517C7C81}"/>
                </c:ext>
              </c:extLst>
            </c:dLbl>
            <c:dLbl>
              <c:idx val="2"/>
              <c:layout>
                <c:manualLayout>
                  <c:x val="3.2318358669732664E-2"/>
                  <c:y val="1.43074911955554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3AE-4528-92E8-1495517C7C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Sheet1!$C$10:$C$12</c:f>
              <c:strCache>
                <c:ptCount val="3"/>
                <c:pt idx="0">
                  <c:v>Stationary Energy </c:v>
                </c:pt>
                <c:pt idx="1">
                  <c:v>Transportation</c:v>
                </c:pt>
                <c:pt idx="2">
                  <c:v>Waste</c:v>
                </c:pt>
              </c:strCache>
            </c:strRef>
          </c:cat>
          <c:val>
            <c:numRef>
              <c:f>Sheet1!$D$10:$D$12</c:f>
              <c:numCache>
                <c:formatCode>General</c:formatCode>
                <c:ptCount val="3"/>
                <c:pt idx="0">
                  <c:v>0.69</c:v>
                </c:pt>
                <c:pt idx="1">
                  <c:v>0.28999999999999998</c:v>
                </c:pt>
                <c:pt idx="2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3AE-4528-92E8-1495517C7C8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706404053384723"/>
          <c:y val="5.0925925925925923E-2"/>
          <c:w val="0.84238032183281752"/>
          <c:h val="0.7642151501895597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Figures!$B$53:$B$60</c:f>
              <c:strCache>
                <c:ptCount val="8"/>
                <c:pt idx="0">
                  <c:v>City of Chicago</c:v>
                </c:pt>
                <c:pt idx="1">
                  <c:v>Cook (balance)</c:v>
                </c:pt>
                <c:pt idx="2">
                  <c:v>DuPage </c:v>
                </c:pt>
                <c:pt idx="3">
                  <c:v>Kane</c:v>
                </c:pt>
                <c:pt idx="4">
                  <c:v>Kendall </c:v>
                </c:pt>
                <c:pt idx="5">
                  <c:v>Lake</c:v>
                </c:pt>
                <c:pt idx="6">
                  <c:v>McHenry</c:v>
                </c:pt>
                <c:pt idx="7">
                  <c:v>Will</c:v>
                </c:pt>
              </c:strCache>
            </c:strRef>
          </c:cat>
          <c:val>
            <c:numRef>
              <c:f>Figures!$E$53:$E$60</c:f>
              <c:numCache>
                <c:formatCode>_(* #,##0.00_);_(* \(#,##0.00\);_(* "-"??_);_(@_)</c:formatCode>
                <c:ptCount val="8"/>
                <c:pt idx="0">
                  <c:v>11.504481781322148</c:v>
                </c:pt>
                <c:pt idx="1">
                  <c:v>14.303341149205021</c:v>
                </c:pt>
                <c:pt idx="2">
                  <c:v>14.574739893684997</c:v>
                </c:pt>
                <c:pt idx="3">
                  <c:v>13.649021198100423</c:v>
                </c:pt>
                <c:pt idx="4">
                  <c:v>14.209032363294709</c:v>
                </c:pt>
                <c:pt idx="5">
                  <c:v>15.591041360793128</c:v>
                </c:pt>
                <c:pt idx="6">
                  <c:v>13.87140691818921</c:v>
                </c:pt>
                <c:pt idx="7">
                  <c:v>21.470424424872153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36-4C24-AD0A-1AE968E550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477496"/>
        <c:axId val="158494936"/>
      </c:barChart>
      <c:catAx>
        <c:axId val="158477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494936"/>
        <c:crosses val="autoZero"/>
        <c:auto val="1"/>
        <c:lblAlgn val="ctr"/>
        <c:lblOffset val="100"/>
        <c:noMultiLvlLbl val="0"/>
      </c:catAx>
      <c:valAx>
        <c:axId val="158494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MTCO</a:t>
                </a:r>
                <a:r>
                  <a:rPr lang="en-US" baseline="-25000" dirty="0"/>
                  <a:t>2</a:t>
                </a:r>
                <a:r>
                  <a:rPr lang="en-US" dirty="0"/>
                  <a:t>e/person</a:t>
                </a:r>
              </a:p>
            </c:rich>
          </c:tx>
          <c:layout>
            <c:manualLayout>
              <c:xMode val="edge"/>
              <c:yMode val="edge"/>
              <c:x val="3.8779655245106785E-2"/>
              <c:y val="0.309112737377869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477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1007269587483244E-2"/>
          <c:y val="0.1650564570156875"/>
          <c:w val="0.85168327022733181"/>
          <c:h val="0.8418971284599845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70D-4D5E-912F-833AD596573C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70D-4D5E-912F-833AD596573C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70D-4D5E-912F-833AD596573C}"/>
              </c:ext>
            </c:extLst>
          </c:dPt>
          <c:dLbls>
            <c:dLbl>
              <c:idx val="0"/>
              <c:layout>
                <c:manualLayout>
                  <c:x val="-0.18521108397117275"/>
                  <c:y val="-0.1206116616989123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962433042363171"/>
                      <c:h val="0.2130394074704859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70D-4D5E-912F-833AD596573C}"/>
                </c:ext>
              </c:extLst>
            </c:dLbl>
            <c:dLbl>
              <c:idx val="1"/>
              <c:layout>
                <c:manualLayout>
                  <c:x val="0.1345328825326928"/>
                  <c:y val="0.1796579859528696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423913840791409"/>
                      <c:h val="0.2157861462878249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70D-4D5E-912F-833AD596573C}"/>
                </c:ext>
              </c:extLst>
            </c:dLbl>
            <c:dLbl>
              <c:idx val="2"/>
              <c:layout>
                <c:manualLayout>
                  <c:x val="1.048974636719467E-2"/>
                  <c:y val="1.51601145133198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70D-4D5E-912F-833AD59657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Sheet1!$C$10:$C$12</c:f>
              <c:strCache>
                <c:ptCount val="3"/>
                <c:pt idx="0">
                  <c:v>Stationary Energy </c:v>
                </c:pt>
                <c:pt idx="1">
                  <c:v>Transportation</c:v>
                </c:pt>
                <c:pt idx="2">
                  <c:v>Waste</c:v>
                </c:pt>
              </c:strCache>
            </c:strRef>
          </c:cat>
          <c:val>
            <c:numRef>
              <c:f>Sheet1!$D$10:$D$12</c:f>
              <c:numCache>
                <c:formatCode>General</c:formatCode>
                <c:ptCount val="3"/>
                <c:pt idx="0">
                  <c:v>88.67</c:v>
                </c:pt>
                <c:pt idx="1">
                  <c:v>33.75</c:v>
                </c:pt>
                <c:pt idx="2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70D-4D5E-912F-833AD596573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996451990732428"/>
          <c:y val="5.0925925925925923E-2"/>
          <c:w val="0.88988176152248066"/>
          <c:h val="0.838289224263633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Figures!$C$63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Figures!$B$64:$B$66</c:f>
              <c:strCache>
                <c:ptCount val="3"/>
                <c:pt idx="0">
                  <c:v>Stationary Energy</c:v>
                </c:pt>
                <c:pt idx="1">
                  <c:v>Transportation</c:v>
                </c:pt>
                <c:pt idx="2">
                  <c:v>Waste</c:v>
                </c:pt>
              </c:strCache>
            </c:strRef>
          </c:cat>
          <c:val>
            <c:numRef>
              <c:f>Figures!$C$64:$C$66</c:f>
              <c:numCache>
                <c:formatCode>_(* #,##0.00_);_(* \(#,##0.00\);_(* "-"??_);_(@_)</c:formatCode>
                <c:ptCount val="3"/>
                <c:pt idx="0">
                  <c:v>88.667008481137131</c:v>
                </c:pt>
                <c:pt idx="1">
                  <c:v>33.753740256304916</c:v>
                </c:pt>
                <c:pt idx="2">
                  <c:v>6.2973413703289642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2D-44BF-B64E-93699B2F6308}"/>
            </c:ext>
          </c:extLst>
        </c:ser>
        <c:ser>
          <c:idx val="1"/>
          <c:order val="1"/>
          <c:tx>
            <c:strRef>
              <c:f>Figures!$D$63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Figures!$B$64:$B$66</c:f>
              <c:strCache>
                <c:ptCount val="3"/>
                <c:pt idx="0">
                  <c:v>Stationary Energy</c:v>
                </c:pt>
                <c:pt idx="1">
                  <c:v>Transportation</c:v>
                </c:pt>
                <c:pt idx="2">
                  <c:v>Waste</c:v>
                </c:pt>
              </c:strCache>
            </c:strRef>
          </c:cat>
          <c:val>
            <c:numRef>
              <c:f>Figures!$D$64:$D$66</c:f>
              <c:numCache>
                <c:formatCode>_(* #,##0.00_);_(* \(#,##0.00\);_(* "-"??_);_(@_)</c:formatCode>
                <c:ptCount val="3"/>
                <c:pt idx="0">
                  <c:v>81.902023670040137</c:v>
                </c:pt>
                <c:pt idx="1">
                  <c:v>34.069630022405789</c:v>
                </c:pt>
                <c:pt idx="2">
                  <c:v>3.1585114322093677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2D-44BF-B64E-93699B2F63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1010360"/>
        <c:axId val="631010752"/>
      </c:barChart>
      <c:catAx>
        <c:axId val="631010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631010752"/>
        <c:crosses val="autoZero"/>
        <c:auto val="1"/>
        <c:lblAlgn val="ctr"/>
        <c:lblOffset val="100"/>
        <c:noMultiLvlLbl val="0"/>
      </c:catAx>
      <c:valAx>
        <c:axId val="631010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MMTCO</a:t>
                </a:r>
                <a:r>
                  <a:rPr lang="en-US" baseline="-2500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2</a:t>
                </a:r>
                <a:r>
                  <a:rPr lang="en-US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e</a:t>
                </a:r>
              </a:p>
            </c:rich>
          </c:tx>
          <c:layout>
            <c:manualLayout>
              <c:xMode val="edge"/>
              <c:yMode val="edge"/>
              <c:x val="2.6781912847213324E-3"/>
              <c:y val="0.337447788784466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631010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9994606344310053"/>
          <c:y val="5.5706002515870892E-2"/>
          <c:w val="0.30155008974393666"/>
          <c:h val="7.73710683889819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064758732081566"/>
          <c:y val="3.7947396270778713E-2"/>
          <c:w val="0.86520711353388524"/>
          <c:h val="0.79785956883548659"/>
        </c:manualLayout>
      </c:layout>
      <c:lineChart>
        <c:grouping val="standard"/>
        <c:varyColors val="0"/>
        <c:ser>
          <c:idx val="0"/>
          <c:order val="0"/>
          <c:tx>
            <c:strRef>
              <c:f>Projections!$M$7</c:f>
              <c:strCache>
                <c:ptCount val="1"/>
                <c:pt idx="0">
                  <c:v>Estimate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7492092334612016E-2"/>
                  <c:y val="0.1075069782943798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r>
                      <a:rPr lang="en-US" dirty="0"/>
                      <a:t>2010 Inventory</a:t>
                    </a:r>
                    <a:fld id="{FB933CB6-4B69-4EC6-9F88-8CC90C6C1BEB}" type="VALUE">
                      <a:rPr lang="en-US" b="1"/>
                      <a:pPr>
                        <a:defRPr/>
                      </a:pPr>
                      <a:t>[VALUE]</a:t>
                    </a:fld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826115485564307"/>
                      <c:h val="9.886347539890845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4A1-454C-BCC2-B78364F2AF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Projections!$N$6:$V$6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Projections!$N$7:$V$7</c:f>
              <c:numCache>
                <c:formatCode>_(* #,##0.00_);_(* \(#,##0.00\);_(* "-"??_);_(@_)</c:formatCode>
                <c:ptCount val="9"/>
                <c:pt idx="0">
                  <c:v>128.71809010777099</c:v>
                </c:pt>
                <c:pt idx="1">
                  <c:v>119.13016512465529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4A1-454C-BCC2-B78364F2AF77}"/>
            </c:ext>
          </c:extLst>
        </c:ser>
        <c:ser>
          <c:idx val="1"/>
          <c:order val="1"/>
          <c:tx>
            <c:strRef>
              <c:f>Projections!$M$8</c:f>
              <c:strCache>
                <c:ptCount val="1"/>
                <c:pt idx="0">
                  <c:v>Scenario 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8"/>
              <c:layout>
                <c:manualLayout>
                  <c:x val="-1.7419913856921886E-2"/>
                  <c:y val="0.13395936619033733"/>
                </c:manualLayout>
              </c:layout>
              <c:tx>
                <c:rich>
                  <a:bodyPr/>
                  <a:lstStyle/>
                  <a:p>
                    <a:r>
                      <a:rPr lang="it-IT"/>
                      <a:t>Scenario 1 2050 Forecast </a:t>
                    </a:r>
                    <a:fld id="{3D415ACD-63F1-4117-8BBF-D2A46403ABEE}" type="VALUE">
                      <a:rPr lang="it-IT" b="1"/>
                      <a:pPr/>
                      <a:t>[VALUE]</a:t>
                    </a:fld>
                    <a:endParaRPr lang="it-IT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434517800659533"/>
                      <c:h val="0.1619203155161160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4A1-454C-BCC2-B78364F2AF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Projections!$N$6:$V$6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Projections!$N$8:$V$8</c:f>
              <c:numCache>
                <c:formatCode>_(* #,##0.00_);_(* \(#,##0.00\);_(* "-"??_);_(@_)</c:formatCode>
                <c:ptCount val="9"/>
                <c:pt idx="1">
                  <c:v>119.13016512465529</c:v>
                </c:pt>
                <c:pt idx="2">
                  <c:v>125.3563478006122</c:v>
                </c:pt>
                <c:pt idx="3">
                  <c:v>130.15856241541422</c:v>
                </c:pt>
                <c:pt idx="4">
                  <c:v>134.65911442763829</c:v>
                </c:pt>
                <c:pt idx="5">
                  <c:v>139.037237237868</c:v>
                </c:pt>
                <c:pt idx="6">
                  <c:v>143.23144039653349</c:v>
                </c:pt>
                <c:pt idx="7">
                  <c:v>147.1973507967875</c:v>
                </c:pt>
                <c:pt idx="8">
                  <c:v>151.29070771205917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4A1-454C-BCC2-B78364F2AF77}"/>
            </c:ext>
          </c:extLst>
        </c:ser>
        <c:ser>
          <c:idx val="2"/>
          <c:order val="2"/>
          <c:tx>
            <c:strRef>
              <c:f>Projections!$M$9</c:f>
              <c:strCache>
                <c:ptCount val="1"/>
                <c:pt idx="0">
                  <c:v>Scenario 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8"/>
              <c:layout>
                <c:manualLayout>
                  <c:x val="-2.6824988222626175E-2"/>
                  <c:y val="8.9132330680887051E-2"/>
                </c:manualLayout>
              </c:layout>
              <c:tx>
                <c:rich>
                  <a:bodyPr/>
                  <a:lstStyle/>
                  <a:p>
                    <a:r>
                      <a:rPr lang="it-IT"/>
                      <a:t>Scenario 2 2050 Forecast </a:t>
                    </a:r>
                  </a:p>
                  <a:p>
                    <a:fld id="{A5B98866-6F24-4E70-B4F9-8063F7BC1BFD}" type="VALUE">
                      <a:rPr lang="it-IT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489484487515983"/>
                      <c:h val="0.1318799039009012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04A1-454C-BCC2-B78364F2AF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Projections!$N$6:$V$6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Projections!$N$9:$V$9</c:f>
              <c:numCache>
                <c:formatCode>_(* #,##0.00_);_(* \(#,##0.00\);_(* "-"??_);_(@_)</c:formatCode>
                <c:ptCount val="9"/>
                <c:pt idx="1">
                  <c:v>119.13016512465529</c:v>
                </c:pt>
                <c:pt idx="2">
                  <c:v>114.74925739278112</c:v>
                </c:pt>
                <c:pt idx="3">
                  <c:v>109.06360509569328</c:v>
                </c:pt>
                <c:pt idx="4">
                  <c:v>103.28717827044257</c:v>
                </c:pt>
                <c:pt idx="5">
                  <c:v>97.621469626219238</c:v>
                </c:pt>
                <c:pt idx="6">
                  <c:v>92.056853001044502</c:v>
                </c:pt>
                <c:pt idx="7">
                  <c:v>86.600681894798086</c:v>
                </c:pt>
                <c:pt idx="8">
                  <c:v>81.477393128601904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4A1-454C-BCC2-B78364F2AF77}"/>
            </c:ext>
          </c:extLst>
        </c:ser>
        <c:ser>
          <c:idx val="3"/>
          <c:order val="3"/>
          <c:tx>
            <c:strRef>
              <c:f>Projections!$M$10</c:f>
              <c:strCache>
                <c:ptCount val="1"/>
                <c:pt idx="0">
                  <c:v>Scenario 3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577011579361827E-2"/>
                  <c:y val="0.1187269082024166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2010 Inventory </a:t>
                    </a:r>
                    <a:fld id="{B07AD097-6035-46E4-88CB-A68924F663C0}" type="VALUE">
                      <a:rPr lang="en-US" b="1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099526464661313"/>
                      <c:h val="0.1208900886119381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04A1-454C-BCC2-B78364F2AF77}"/>
                </c:ext>
              </c:extLst>
            </c:dLbl>
            <c:dLbl>
              <c:idx val="1"/>
              <c:layout>
                <c:manualLayout>
                  <c:x val="-1.7800491284743255E-2"/>
                  <c:y val="0.1538577122304156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2015 Inventory </a:t>
                    </a:r>
                    <a:fld id="{136EB82B-5426-4F32-AC9B-DD2ACCA81C28}" type="VALUE">
                      <a:rPr lang="en-US" b="1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134497610875564"/>
                      <c:h val="0.1218797650293713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4A1-454C-BCC2-B78364F2AF77}"/>
                </c:ext>
              </c:extLst>
            </c:dLbl>
            <c:dLbl>
              <c:idx val="8"/>
              <c:layout>
                <c:manualLayout>
                  <c:x val="-0.14852900598963584"/>
                  <c:y val="1.7870405088252859E-2"/>
                </c:manualLayout>
              </c:layout>
              <c:tx>
                <c:rich>
                  <a:bodyPr/>
                  <a:lstStyle/>
                  <a:p>
                    <a:r>
                      <a:rPr lang="it-IT"/>
                      <a:t>Scenario 3 2050 Forecast</a:t>
                    </a:r>
                  </a:p>
                  <a:p>
                    <a:fld id="{01EA9AA2-C9E6-490B-B99F-DDDD70987D93}" type="VALUE">
                      <a:rPr lang="it-IT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641850057204387"/>
                      <c:h val="0.1435964948825841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04A1-454C-BCC2-B78364F2AF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Projections!$N$6:$V$6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Projections!$N$10:$V$10</c:f>
              <c:numCache>
                <c:formatCode>_(* #,##0.00_);_(* \(#,##0.00\);_(* "-"??_);_(@_)</c:formatCode>
                <c:ptCount val="9"/>
                <c:pt idx="1">
                  <c:v>119.13016512465529</c:v>
                </c:pt>
                <c:pt idx="2">
                  <c:v>104.14216698495004</c:v>
                </c:pt>
                <c:pt idx="3">
                  <c:v>89.832461986052053</c:v>
                </c:pt>
                <c:pt idx="4">
                  <c:v>77.210540496531863</c:v>
                </c:pt>
                <c:pt idx="5">
                  <c:v>66.229617617165786</c:v>
                </c:pt>
                <c:pt idx="6">
                  <c:v>56.681294091954605</c:v>
                </c:pt>
                <c:pt idx="7">
                  <c:v>48.39290251091014</c:v>
                </c:pt>
                <c:pt idx="8">
                  <c:v>41.321322348644195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04A1-454C-BCC2-B78364F2AF77}"/>
            </c:ext>
          </c:extLst>
        </c:ser>
        <c:ser>
          <c:idx val="4"/>
          <c:order val="4"/>
          <c:tx>
            <c:strRef>
              <c:f>Projections!$M$11</c:f>
              <c:strCache>
                <c:ptCount val="1"/>
                <c:pt idx="0">
                  <c:v>Climate Stabilization Goal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4.735244724113831E-2"/>
                  <c:y val="-3.577222921128395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fld id="{2064E2C2-0283-4E44-9B62-369BA265870F}" type="SERIESNAME">
                      <a:rPr lang="en-US" sz="900" b="0" i="0" u="none" strike="noStrike" kern="1200" baseline="0">
                        <a:solidFill>
                          <a:sysClr val="window" lastClr="FFFFFF">
                            <a:lumMod val="50000"/>
                          </a:sysClr>
                        </a:solidFill>
                        <a:latin typeface="Century Gothic" panose="020B0502020202020204" pitchFamily="34" charset="0"/>
                      </a:rPr>
                      <a:pPr>
                        <a:defRPr/>
                      </a:pPr>
                      <a:t>[SERIES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686267581936873"/>
                      <c:h val="9.31741865600133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04A1-454C-BCC2-B78364F2AF77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Projections!$N$6:$V$6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Projections!$N$11:$V$11</c:f>
              <c:numCache>
                <c:formatCode>_(* #,##0.00_);_(* \(#,##0.00\);_(* "-"??_);_(@_)</c:formatCode>
                <c:ptCount val="9"/>
                <c:pt idx="0">
                  <c:v>24.791098338515887</c:v>
                </c:pt>
                <c:pt idx="1">
                  <c:v>24.791098338515887</c:v>
                </c:pt>
                <c:pt idx="2">
                  <c:v>24.791098338515887</c:v>
                </c:pt>
                <c:pt idx="3">
                  <c:v>24.791098338515887</c:v>
                </c:pt>
                <c:pt idx="4">
                  <c:v>24.791098338515887</c:v>
                </c:pt>
                <c:pt idx="5">
                  <c:v>24.791098338515887</c:v>
                </c:pt>
                <c:pt idx="6">
                  <c:v>24.791098338515887</c:v>
                </c:pt>
                <c:pt idx="7">
                  <c:v>24.791098338515887</c:v>
                </c:pt>
                <c:pt idx="8">
                  <c:v>24.791098338515887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04A1-454C-BCC2-B78364F2AF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06925992"/>
        <c:axId val="405182088"/>
      </c:lineChart>
      <c:catAx>
        <c:axId val="706925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405182088"/>
        <c:crosses val="autoZero"/>
        <c:auto val="1"/>
        <c:lblAlgn val="ctr"/>
        <c:lblOffset val="300"/>
        <c:noMultiLvlLbl val="0"/>
      </c:catAx>
      <c:valAx>
        <c:axId val="405182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n-US" dirty="0"/>
                  <a:t>MMTCO</a:t>
                </a:r>
                <a:r>
                  <a:rPr lang="en-US" baseline="-25000" dirty="0"/>
                  <a:t>2</a:t>
                </a:r>
                <a:r>
                  <a:rPr lang="en-US" dirty="0"/>
                  <a:t>e</a:t>
                </a:r>
              </a:p>
            </c:rich>
          </c:tx>
          <c:layout>
            <c:manualLayout>
              <c:xMode val="edge"/>
              <c:yMode val="edge"/>
              <c:x val="2.1165623527828257E-3"/>
              <c:y val="0.358937077309780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7069259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20971448280503399"/>
          <c:y val="0.94653488626421689"/>
          <c:w val="0.56427344362043341"/>
          <c:h val="5.2801523223375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>
          <a:solidFill>
            <a:schemeClr val="bg1">
              <a:lumMod val="50000"/>
            </a:schemeClr>
          </a:solidFill>
          <a:latin typeface="Century Gothic" panose="020B0502020202020204" pitchFamily="34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r">
              <a:defRPr sz="1200"/>
            </a:lvl1pPr>
          </a:lstStyle>
          <a:p>
            <a:fld id="{125E373E-204E-44A0-9C24-02B87AF1D073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r">
              <a:defRPr sz="1200"/>
            </a:lvl1pPr>
          </a:lstStyle>
          <a:p>
            <a:fld id="{2CB1ECD4-93FA-46BD-81A1-641F18A48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07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5455"/>
          </a:xfrm>
          <a:prstGeom prst="rect">
            <a:avLst/>
          </a:prstGeom>
        </p:spPr>
        <p:txBody>
          <a:bodyPr vert="horz" lIns="93310" tIns="46655" rIns="93310" bIns="4665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1"/>
            <a:ext cx="3043343" cy="465455"/>
          </a:xfrm>
          <a:prstGeom prst="rect">
            <a:avLst/>
          </a:prstGeom>
        </p:spPr>
        <p:txBody>
          <a:bodyPr vert="horz" lIns="93310" tIns="46655" rIns="93310" bIns="46655" rtlCol="0"/>
          <a:lstStyle>
            <a:lvl1pPr algn="r">
              <a:defRPr sz="1200"/>
            </a:lvl1pPr>
          </a:lstStyle>
          <a:p>
            <a:fld id="{478652CF-DAA5-49E5-A82F-C349549A2490}" type="datetimeFigureOut">
              <a:rPr lang="en-US" smtClean="0"/>
              <a:t>6/18/2018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0" tIns="46655" rIns="93310" bIns="4665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4"/>
            <a:ext cx="5618480" cy="4189095"/>
          </a:xfrm>
          <a:prstGeom prst="rect">
            <a:avLst/>
          </a:prstGeom>
        </p:spPr>
        <p:txBody>
          <a:bodyPr vert="horz" lIns="93310" tIns="46655" rIns="93310" bIns="4665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1"/>
            <a:ext cx="3043343" cy="465455"/>
          </a:xfrm>
          <a:prstGeom prst="rect">
            <a:avLst/>
          </a:prstGeom>
        </p:spPr>
        <p:txBody>
          <a:bodyPr vert="horz" lIns="93310" tIns="46655" rIns="93310" bIns="4665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1"/>
            <a:ext cx="3043343" cy="465455"/>
          </a:xfrm>
          <a:prstGeom prst="rect">
            <a:avLst/>
          </a:prstGeom>
        </p:spPr>
        <p:txBody>
          <a:bodyPr vert="horz" lIns="93310" tIns="46655" rIns="93310" bIns="46655" rtlCol="0" anchor="b"/>
          <a:lstStyle>
            <a:lvl1pPr algn="r">
              <a:defRPr sz="1200"/>
            </a:lvl1pPr>
          </a:lstStyle>
          <a:p>
            <a:fld id="{AD20ADA6-F44A-43E3-A30D-CD63353F29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328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>
                <a:ea typeface="ＭＳ Ｐゴシック" pitchFamily="34" charset="-128"/>
              </a:rPr>
              <a:t>First talk about process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ea typeface="ＭＳ Ｐゴシック" pitchFamily="34" charset="-128"/>
              </a:rPr>
              <a:t>Then talk about key findings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8138" indent="-291591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6365" indent="-233272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32911" indent="-233272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99456" indent="-233272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66003" indent="-233272" defTabSz="46654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32549" indent="-233272" defTabSz="46654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99094" indent="-233272" defTabSz="46654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65640" indent="-233272" defTabSz="46654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B0D886C-6D07-4491-8732-AEE307473F32}" type="slidenum">
              <a:rPr lang="en-US" altLang="en-US" sz="1200">
                <a:latin typeface="Calibri" pitchFamily="34" charset="0"/>
              </a:rPr>
              <a:pPr eaLnBrk="1" hangingPunct="1"/>
              <a:t>1</a:t>
            </a:fld>
            <a:endParaRPr lang="en-US" altLang="en-US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1202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Notes: </a:t>
            </a:r>
          </a:p>
          <a:p>
            <a:r>
              <a:rPr lang="en-US" dirty="0"/>
              <a:t>Nature of the</a:t>
            </a:r>
            <a:r>
              <a:rPr lang="en-US" baseline="0" dirty="0"/>
              <a:t> memo – more info to come. </a:t>
            </a:r>
          </a:p>
          <a:p>
            <a:r>
              <a:rPr lang="en-US" baseline="0" dirty="0"/>
              <a:t>Web-based plan means that stakeholders will not access this information linearly.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Expand recommendations to guide development patterns that support reinvestment, fiscal sustainability, economic growth, existing infrastructure, and a strong quality of life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0ADA6-F44A-43E3-A30D-CD63353F29A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725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Notes: </a:t>
            </a:r>
          </a:p>
          <a:p>
            <a:r>
              <a:rPr lang="en-US" dirty="0"/>
              <a:t>Nature of the</a:t>
            </a:r>
            <a:r>
              <a:rPr lang="en-US" baseline="0" dirty="0"/>
              <a:t> memo – more info to come. </a:t>
            </a:r>
          </a:p>
          <a:p>
            <a:r>
              <a:rPr lang="en-US" baseline="0" dirty="0"/>
              <a:t>Web-based plan means that stakeholders will not access this information linearly.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Expand recommendations to guide development patterns that support reinvestment, fiscal sustainability, economic growth, existing infrastructure, and a strong quality of life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0ADA6-F44A-43E3-A30D-CD63353F29A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340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0ADA6-F44A-43E3-A30D-CD63353F29A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892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0ADA6-F44A-43E3-A30D-CD63353F29A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218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588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Tx/>
              <a:buNone/>
              <a:tabLst/>
              <a:defRPr/>
            </a:pPr>
            <a:endParaRPr lang="en-US" altLang="en-US" baseline="0" dirty="0">
              <a:ea typeface="ＭＳ Ｐゴシック" pitchFamily="34" charset="-128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8138" indent="-291591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6365" indent="-233272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32911" indent="-233272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99456" indent="-233272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66003" indent="-233272" defTabSz="46654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32549" indent="-233272" defTabSz="46654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99094" indent="-233272" defTabSz="46654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65640" indent="-233272" defTabSz="46654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B0D886C-6D07-4491-8732-AEE307473F32}" type="slidenum">
              <a:rPr lang="en-US" altLang="en-US" sz="1200">
                <a:latin typeface="Calibri" pitchFamily="34" charset="0"/>
              </a:rPr>
              <a:pPr eaLnBrk="1" hangingPunct="1"/>
              <a:t>7</a:t>
            </a:fld>
            <a:endParaRPr lang="en-US" altLang="en-US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569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588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Tx/>
              <a:buNone/>
              <a:tabLst/>
              <a:defRPr/>
            </a:pPr>
            <a:endParaRPr lang="en-US" altLang="en-US" baseline="0" dirty="0">
              <a:ea typeface="ＭＳ Ｐゴシック" pitchFamily="34" charset="-128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8138" indent="-291591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6365" indent="-233272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32911" indent="-233272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99456" indent="-233272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66003" indent="-233272" defTabSz="46654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32549" indent="-233272" defTabSz="46654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99094" indent="-233272" defTabSz="46654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65640" indent="-233272" defTabSz="46654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B0D886C-6D07-4491-8732-AEE307473F32}" type="slidenum">
              <a:rPr lang="en-US" altLang="en-US" sz="1200">
                <a:latin typeface="Calibri" pitchFamily="34" charset="0"/>
              </a:rPr>
              <a:pPr eaLnBrk="1" hangingPunct="1"/>
              <a:t>8</a:t>
            </a:fld>
            <a:endParaRPr lang="en-US" altLang="en-US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469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588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Tx/>
              <a:buNone/>
              <a:tabLst/>
              <a:defRPr/>
            </a:pPr>
            <a:endParaRPr lang="en-US" altLang="en-US" baseline="0" dirty="0">
              <a:ea typeface="ＭＳ Ｐゴシック" pitchFamily="34" charset="-128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8138" indent="-291591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6365" indent="-233272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32911" indent="-233272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99456" indent="-233272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66003" indent="-233272" defTabSz="46654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32549" indent="-233272" defTabSz="46654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99094" indent="-233272" defTabSz="46654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65640" indent="-233272" defTabSz="46654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B0D886C-6D07-4491-8732-AEE307473F32}" type="slidenum">
              <a:rPr lang="en-US" altLang="en-US" sz="1200">
                <a:latin typeface="Calibri" pitchFamily="34" charset="0"/>
              </a:rPr>
              <a:pPr eaLnBrk="1" hangingPunct="1"/>
              <a:t>9</a:t>
            </a:fld>
            <a:endParaRPr lang="en-US" altLang="en-US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392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588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Tx/>
              <a:buNone/>
              <a:tabLst/>
              <a:defRPr/>
            </a:pPr>
            <a:endParaRPr lang="en-US" altLang="en-US" baseline="0" dirty="0">
              <a:ea typeface="ＭＳ Ｐゴシック" pitchFamily="34" charset="-128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8138" indent="-291591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6365" indent="-233272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32911" indent="-233272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99456" indent="-233272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66003" indent="-233272" defTabSz="46654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32549" indent="-233272" defTabSz="46654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99094" indent="-233272" defTabSz="46654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65640" indent="-233272" defTabSz="46654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B0D886C-6D07-4491-8732-AEE307473F32}" type="slidenum">
              <a:rPr lang="en-US" altLang="en-US" sz="1200">
                <a:latin typeface="Calibri" pitchFamily="34" charset="0"/>
              </a:rPr>
              <a:pPr eaLnBrk="1" hangingPunct="1"/>
              <a:t>10</a:t>
            </a:fld>
            <a:endParaRPr lang="en-US" altLang="en-US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735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588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Tx/>
              <a:buNone/>
              <a:tabLst/>
              <a:defRPr/>
            </a:pPr>
            <a:endParaRPr lang="en-US" altLang="en-US" baseline="0" dirty="0">
              <a:ea typeface="ＭＳ Ｐゴシック" pitchFamily="34" charset="-128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8138" indent="-291591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6365" indent="-233272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32911" indent="-233272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99456" indent="-233272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66003" indent="-233272" defTabSz="46654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32549" indent="-233272" defTabSz="46654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99094" indent="-233272" defTabSz="46654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65640" indent="-233272" defTabSz="46654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B0D886C-6D07-4491-8732-AEE307473F32}" type="slidenum">
              <a:rPr lang="en-US" altLang="en-US" sz="1200">
                <a:latin typeface="Calibri" pitchFamily="34" charset="0"/>
              </a:rPr>
              <a:pPr eaLnBrk="1" hangingPunct="1"/>
              <a:t>11</a:t>
            </a:fld>
            <a:endParaRPr lang="en-US" altLang="en-US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194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7AD0A2-008F-433A-9F9F-29747DD601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D60DA5-0684-47FB-BF78-036071689A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23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7AD0A2-008F-433A-9F9F-29747DD601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D60DA5-0684-47FB-BF78-036071689A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407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7AD0A2-008F-433A-9F9F-29747DD601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D60DA5-0684-47FB-BF78-036071689A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443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7AD0A2-008F-433A-9F9F-29747DD601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D60DA5-0684-47FB-BF78-036071689A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979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7AD0A2-008F-433A-9F9F-29747DD601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D60DA5-0684-47FB-BF78-036071689A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298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end slide">
    <p:bg>
      <p:bgPr>
        <a:solidFill>
          <a:srgbClr val="0039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2345267" y="1981200"/>
            <a:ext cx="6781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Title goes here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35" y="110097"/>
            <a:ext cx="873123" cy="666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Group 6"/>
          <p:cNvGrpSpPr>
            <a:grpSpLocks noChangeAspect="1"/>
          </p:cNvGrpSpPr>
          <p:nvPr userDrawn="1"/>
        </p:nvGrpSpPr>
        <p:grpSpPr bwMode="auto">
          <a:xfrm>
            <a:off x="7907338" y="6515100"/>
            <a:ext cx="1069975" cy="190500"/>
            <a:chOff x="4981" y="4123"/>
            <a:chExt cx="674" cy="120"/>
          </a:xfrm>
        </p:grpSpPr>
        <p:sp>
          <p:nvSpPr>
            <p:cNvPr id="18" name="AutoShape 5"/>
            <p:cNvSpPr>
              <a:spLocks noChangeAspect="1" noChangeArrowheads="1" noTextEdit="1"/>
            </p:cNvSpPr>
            <p:nvPr userDrawn="1"/>
          </p:nvSpPr>
          <p:spPr bwMode="auto">
            <a:xfrm>
              <a:off x="4981" y="4123"/>
              <a:ext cx="674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5213" y="4124"/>
              <a:ext cx="86" cy="119"/>
            </a:xfrm>
            <a:custGeom>
              <a:avLst/>
              <a:gdLst>
                <a:gd name="T0" fmla="*/ 36 w 60"/>
                <a:gd name="T1" fmla="*/ 83 h 83"/>
                <a:gd name="T2" fmla="*/ 0 w 60"/>
                <a:gd name="T3" fmla="*/ 42 h 83"/>
                <a:gd name="T4" fmla="*/ 37 w 60"/>
                <a:gd name="T5" fmla="*/ 0 h 83"/>
                <a:gd name="T6" fmla="*/ 59 w 60"/>
                <a:gd name="T7" fmla="*/ 7 h 83"/>
                <a:gd name="T8" fmla="*/ 58 w 60"/>
                <a:gd name="T9" fmla="*/ 15 h 83"/>
                <a:gd name="T10" fmla="*/ 36 w 60"/>
                <a:gd name="T11" fmla="*/ 7 h 83"/>
                <a:gd name="T12" fmla="*/ 8 w 60"/>
                <a:gd name="T13" fmla="*/ 41 h 83"/>
                <a:gd name="T14" fmla="*/ 36 w 60"/>
                <a:gd name="T15" fmla="*/ 76 h 83"/>
                <a:gd name="T16" fmla="*/ 59 w 60"/>
                <a:gd name="T17" fmla="*/ 67 h 83"/>
                <a:gd name="T18" fmla="*/ 60 w 60"/>
                <a:gd name="T19" fmla="*/ 75 h 83"/>
                <a:gd name="T20" fmla="*/ 36 w 60"/>
                <a:gd name="T2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83">
                  <a:moveTo>
                    <a:pt x="36" y="83"/>
                  </a:moveTo>
                  <a:cubicBezTo>
                    <a:pt x="14" y="83"/>
                    <a:pt x="0" y="66"/>
                    <a:pt x="0" y="42"/>
                  </a:cubicBezTo>
                  <a:cubicBezTo>
                    <a:pt x="0" y="17"/>
                    <a:pt x="15" y="0"/>
                    <a:pt x="37" y="0"/>
                  </a:cubicBezTo>
                  <a:cubicBezTo>
                    <a:pt x="46" y="0"/>
                    <a:pt x="53" y="3"/>
                    <a:pt x="59" y="7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1" y="11"/>
                    <a:pt x="45" y="7"/>
                    <a:pt x="36" y="7"/>
                  </a:cubicBezTo>
                  <a:cubicBezTo>
                    <a:pt x="19" y="7"/>
                    <a:pt x="8" y="21"/>
                    <a:pt x="8" y="41"/>
                  </a:cubicBezTo>
                  <a:cubicBezTo>
                    <a:pt x="8" y="62"/>
                    <a:pt x="19" y="76"/>
                    <a:pt x="36" y="76"/>
                  </a:cubicBezTo>
                  <a:cubicBezTo>
                    <a:pt x="45" y="76"/>
                    <a:pt x="53" y="72"/>
                    <a:pt x="59" y="67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54" y="80"/>
                    <a:pt x="45" y="83"/>
                    <a:pt x="36" y="83"/>
                  </a:cubicBezTo>
                </a:path>
              </a:pathLst>
            </a:custGeom>
            <a:solidFill>
              <a:srgbClr val="A1CF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5321" y="4127"/>
              <a:ext cx="127" cy="115"/>
            </a:xfrm>
            <a:custGeom>
              <a:avLst/>
              <a:gdLst>
                <a:gd name="T0" fmla="*/ 104 w 127"/>
                <a:gd name="T1" fmla="*/ 0 h 115"/>
                <a:gd name="T2" fmla="*/ 63 w 127"/>
                <a:gd name="T3" fmla="*/ 99 h 115"/>
                <a:gd name="T4" fmla="*/ 24 w 127"/>
                <a:gd name="T5" fmla="*/ 0 h 115"/>
                <a:gd name="T6" fmla="*/ 10 w 127"/>
                <a:gd name="T7" fmla="*/ 0 h 115"/>
                <a:gd name="T8" fmla="*/ 0 w 127"/>
                <a:gd name="T9" fmla="*/ 113 h 115"/>
                <a:gd name="T10" fmla="*/ 11 w 127"/>
                <a:gd name="T11" fmla="*/ 113 h 115"/>
                <a:gd name="T12" fmla="*/ 19 w 127"/>
                <a:gd name="T13" fmla="*/ 16 h 115"/>
                <a:gd name="T14" fmla="*/ 59 w 127"/>
                <a:gd name="T15" fmla="*/ 115 h 115"/>
                <a:gd name="T16" fmla="*/ 68 w 127"/>
                <a:gd name="T17" fmla="*/ 115 h 115"/>
                <a:gd name="T18" fmla="*/ 108 w 127"/>
                <a:gd name="T19" fmla="*/ 16 h 115"/>
                <a:gd name="T20" fmla="*/ 115 w 127"/>
                <a:gd name="T21" fmla="*/ 113 h 115"/>
                <a:gd name="T22" fmla="*/ 127 w 127"/>
                <a:gd name="T23" fmla="*/ 113 h 115"/>
                <a:gd name="T24" fmla="*/ 116 w 127"/>
                <a:gd name="T25" fmla="*/ 0 h 115"/>
                <a:gd name="T26" fmla="*/ 104 w 127"/>
                <a:gd name="T2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7" h="115">
                  <a:moveTo>
                    <a:pt x="104" y="0"/>
                  </a:moveTo>
                  <a:lnTo>
                    <a:pt x="63" y="99"/>
                  </a:lnTo>
                  <a:lnTo>
                    <a:pt x="24" y="0"/>
                  </a:lnTo>
                  <a:lnTo>
                    <a:pt x="10" y="0"/>
                  </a:lnTo>
                  <a:lnTo>
                    <a:pt x="0" y="113"/>
                  </a:lnTo>
                  <a:lnTo>
                    <a:pt x="11" y="113"/>
                  </a:lnTo>
                  <a:lnTo>
                    <a:pt x="19" y="16"/>
                  </a:lnTo>
                  <a:lnTo>
                    <a:pt x="59" y="115"/>
                  </a:lnTo>
                  <a:lnTo>
                    <a:pt x="68" y="115"/>
                  </a:lnTo>
                  <a:lnTo>
                    <a:pt x="108" y="16"/>
                  </a:lnTo>
                  <a:lnTo>
                    <a:pt x="115" y="113"/>
                  </a:lnTo>
                  <a:lnTo>
                    <a:pt x="127" y="113"/>
                  </a:lnTo>
                  <a:lnTo>
                    <a:pt x="116" y="0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A1CF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9"/>
            <p:cNvSpPr>
              <a:spLocks noEditPoints="1"/>
            </p:cNvSpPr>
            <p:nvPr userDrawn="1"/>
          </p:nvSpPr>
          <p:spPr bwMode="auto">
            <a:xfrm>
              <a:off x="5465" y="4126"/>
              <a:ext cx="102" cy="114"/>
            </a:xfrm>
            <a:custGeom>
              <a:avLst/>
              <a:gdLst>
                <a:gd name="T0" fmla="*/ 44 w 102"/>
                <a:gd name="T1" fmla="*/ 0 h 114"/>
                <a:gd name="T2" fmla="*/ 0 w 102"/>
                <a:gd name="T3" fmla="*/ 114 h 114"/>
                <a:gd name="T4" fmla="*/ 11 w 102"/>
                <a:gd name="T5" fmla="*/ 114 h 114"/>
                <a:gd name="T6" fmla="*/ 26 w 102"/>
                <a:gd name="T7" fmla="*/ 78 h 114"/>
                <a:gd name="T8" fmla="*/ 76 w 102"/>
                <a:gd name="T9" fmla="*/ 78 h 114"/>
                <a:gd name="T10" fmla="*/ 91 w 102"/>
                <a:gd name="T11" fmla="*/ 114 h 114"/>
                <a:gd name="T12" fmla="*/ 102 w 102"/>
                <a:gd name="T13" fmla="*/ 114 h 114"/>
                <a:gd name="T14" fmla="*/ 57 w 102"/>
                <a:gd name="T15" fmla="*/ 0 h 114"/>
                <a:gd name="T16" fmla="*/ 44 w 102"/>
                <a:gd name="T17" fmla="*/ 0 h 114"/>
                <a:gd name="T18" fmla="*/ 50 w 102"/>
                <a:gd name="T19" fmla="*/ 14 h 114"/>
                <a:gd name="T20" fmla="*/ 72 w 102"/>
                <a:gd name="T21" fmla="*/ 68 h 114"/>
                <a:gd name="T22" fmla="*/ 30 w 102"/>
                <a:gd name="T23" fmla="*/ 68 h 114"/>
                <a:gd name="T24" fmla="*/ 50 w 102"/>
                <a:gd name="T25" fmla="*/ 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14">
                  <a:moveTo>
                    <a:pt x="44" y="0"/>
                  </a:moveTo>
                  <a:lnTo>
                    <a:pt x="0" y="114"/>
                  </a:lnTo>
                  <a:lnTo>
                    <a:pt x="11" y="114"/>
                  </a:lnTo>
                  <a:lnTo>
                    <a:pt x="26" y="78"/>
                  </a:lnTo>
                  <a:lnTo>
                    <a:pt x="76" y="78"/>
                  </a:lnTo>
                  <a:lnTo>
                    <a:pt x="91" y="114"/>
                  </a:lnTo>
                  <a:lnTo>
                    <a:pt x="102" y="114"/>
                  </a:lnTo>
                  <a:lnTo>
                    <a:pt x="57" y="0"/>
                  </a:lnTo>
                  <a:lnTo>
                    <a:pt x="44" y="0"/>
                  </a:lnTo>
                  <a:close/>
                  <a:moveTo>
                    <a:pt x="50" y="14"/>
                  </a:moveTo>
                  <a:lnTo>
                    <a:pt x="72" y="68"/>
                  </a:lnTo>
                  <a:lnTo>
                    <a:pt x="30" y="68"/>
                  </a:lnTo>
                  <a:lnTo>
                    <a:pt x="50" y="14"/>
                  </a:lnTo>
                  <a:close/>
                </a:path>
              </a:pathLst>
            </a:custGeom>
            <a:solidFill>
              <a:srgbClr val="A1CF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0"/>
            <p:cNvSpPr>
              <a:spLocks noEditPoints="1"/>
            </p:cNvSpPr>
            <p:nvPr userDrawn="1"/>
          </p:nvSpPr>
          <p:spPr bwMode="auto">
            <a:xfrm>
              <a:off x="5587" y="4127"/>
              <a:ext cx="67" cy="113"/>
            </a:xfrm>
            <a:custGeom>
              <a:avLst/>
              <a:gdLst>
                <a:gd name="T0" fmla="*/ 18 w 46"/>
                <a:gd name="T1" fmla="*/ 46 h 79"/>
                <a:gd name="T2" fmla="*/ 8 w 46"/>
                <a:gd name="T3" fmla="*/ 46 h 79"/>
                <a:gd name="T4" fmla="*/ 8 w 46"/>
                <a:gd name="T5" fmla="*/ 79 h 79"/>
                <a:gd name="T6" fmla="*/ 0 w 46"/>
                <a:gd name="T7" fmla="*/ 79 h 79"/>
                <a:gd name="T8" fmla="*/ 0 w 46"/>
                <a:gd name="T9" fmla="*/ 0 h 79"/>
                <a:gd name="T10" fmla="*/ 20 w 46"/>
                <a:gd name="T11" fmla="*/ 0 h 79"/>
                <a:gd name="T12" fmla="*/ 46 w 46"/>
                <a:gd name="T13" fmla="*/ 22 h 79"/>
                <a:gd name="T14" fmla="*/ 18 w 46"/>
                <a:gd name="T15" fmla="*/ 46 h 79"/>
                <a:gd name="T16" fmla="*/ 19 w 46"/>
                <a:gd name="T17" fmla="*/ 7 h 79"/>
                <a:gd name="T18" fmla="*/ 8 w 46"/>
                <a:gd name="T19" fmla="*/ 7 h 79"/>
                <a:gd name="T20" fmla="*/ 8 w 46"/>
                <a:gd name="T21" fmla="*/ 39 h 79"/>
                <a:gd name="T22" fmla="*/ 18 w 46"/>
                <a:gd name="T23" fmla="*/ 39 h 79"/>
                <a:gd name="T24" fmla="*/ 38 w 46"/>
                <a:gd name="T25" fmla="*/ 22 h 79"/>
                <a:gd name="T26" fmla="*/ 19 w 46"/>
                <a:gd name="T27" fmla="*/ 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" h="79">
                  <a:moveTo>
                    <a:pt x="18" y="46"/>
                  </a:moveTo>
                  <a:cubicBezTo>
                    <a:pt x="8" y="46"/>
                    <a:pt x="8" y="46"/>
                    <a:pt x="8" y="46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6" y="0"/>
                    <a:pt x="46" y="8"/>
                    <a:pt x="46" y="22"/>
                  </a:cubicBezTo>
                  <a:cubicBezTo>
                    <a:pt x="46" y="38"/>
                    <a:pt x="34" y="46"/>
                    <a:pt x="18" y="46"/>
                  </a:cubicBezTo>
                  <a:moveTo>
                    <a:pt x="19" y="7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30" y="39"/>
                    <a:pt x="38" y="33"/>
                    <a:pt x="38" y="22"/>
                  </a:cubicBezTo>
                  <a:cubicBezTo>
                    <a:pt x="38" y="12"/>
                    <a:pt x="31" y="7"/>
                    <a:pt x="19" y="7"/>
                  </a:cubicBezTo>
                </a:path>
              </a:pathLst>
            </a:custGeom>
            <a:solidFill>
              <a:srgbClr val="A1CF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1"/>
            <p:cNvSpPr>
              <a:spLocks/>
            </p:cNvSpPr>
            <p:nvPr userDrawn="1"/>
          </p:nvSpPr>
          <p:spPr bwMode="auto">
            <a:xfrm>
              <a:off x="5039" y="4126"/>
              <a:ext cx="57" cy="77"/>
            </a:xfrm>
            <a:custGeom>
              <a:avLst/>
              <a:gdLst>
                <a:gd name="T0" fmla="*/ 40 w 40"/>
                <a:gd name="T1" fmla="*/ 0 h 54"/>
                <a:gd name="T2" fmla="*/ 0 w 40"/>
                <a:gd name="T3" fmla="*/ 0 h 54"/>
                <a:gd name="T4" fmla="*/ 40 w 40"/>
                <a:gd name="T5" fmla="*/ 54 h 54"/>
                <a:gd name="T6" fmla="*/ 40 w 40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54">
                  <a:moveTo>
                    <a:pt x="4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16" y="53"/>
                    <a:pt x="40" y="54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3568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2"/>
            <p:cNvSpPr>
              <a:spLocks/>
            </p:cNvSpPr>
            <p:nvPr userDrawn="1"/>
          </p:nvSpPr>
          <p:spPr bwMode="auto">
            <a:xfrm>
              <a:off x="4981" y="4126"/>
              <a:ext cx="115" cy="114"/>
            </a:xfrm>
            <a:custGeom>
              <a:avLst/>
              <a:gdLst>
                <a:gd name="T0" fmla="*/ 0 w 80"/>
                <a:gd name="T1" fmla="*/ 0 h 80"/>
                <a:gd name="T2" fmla="*/ 0 w 80"/>
                <a:gd name="T3" fmla="*/ 0 h 80"/>
                <a:gd name="T4" fmla="*/ 0 w 80"/>
                <a:gd name="T5" fmla="*/ 80 h 80"/>
                <a:gd name="T6" fmla="*/ 80 w 80"/>
                <a:gd name="T7" fmla="*/ 80 h 80"/>
                <a:gd name="T8" fmla="*/ 80 w 80"/>
                <a:gd name="T9" fmla="*/ 66 h 80"/>
                <a:gd name="T10" fmla="*/ 35 w 80"/>
                <a:gd name="T11" fmla="*/ 0 h 80"/>
                <a:gd name="T12" fmla="*/ 0 w 80"/>
                <a:gd name="T1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8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80" y="80"/>
                    <a:pt x="80" y="80"/>
                    <a:pt x="80" y="80"/>
                  </a:cubicBezTo>
                  <a:cubicBezTo>
                    <a:pt x="80" y="66"/>
                    <a:pt x="80" y="66"/>
                    <a:pt x="80" y="66"/>
                  </a:cubicBezTo>
                  <a:cubicBezTo>
                    <a:pt x="56" y="65"/>
                    <a:pt x="35" y="35"/>
                    <a:pt x="3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1CF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2345267" y="3657600"/>
            <a:ext cx="4419600" cy="182880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Subhead goes here</a:t>
            </a:r>
          </a:p>
        </p:txBody>
      </p:sp>
    </p:spTree>
    <p:extLst>
      <p:ext uri="{BB962C8B-B14F-4D97-AF65-F5344CB8AC3E}">
        <p14:creationId xmlns:p14="http://schemas.microsoft.com/office/powerpoint/2010/main" val="2106248397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15"/>
            <a:ext cx="9144000" cy="70305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2950" indent="-285750">
              <a:buSzPct val="100000"/>
              <a:buFont typeface="Calibri" panose="020F0502020204030204" pitchFamily="34" charset="0"/>
              <a:buChar char="-"/>
              <a:defRPr/>
            </a:lvl2pPr>
            <a:lvl4pPr marL="1600200" indent="-228600">
              <a:buSzPct val="60000"/>
              <a:buFont typeface="ESRI AMFM Electric" panose="02000400000000000000" pitchFamily="2" charset="0"/>
              <a:buChar char="B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7AD0A2-008F-433A-9F9F-29747DD601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D60DA5-0684-47FB-BF78-036071689A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895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7AD0A2-008F-433A-9F9F-29747DD601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D60DA5-0684-47FB-BF78-036071689A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31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7AD0A2-008F-433A-9F9F-29747DD601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D60DA5-0684-47FB-BF78-036071689A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137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7AD0A2-008F-433A-9F9F-29747DD601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D60DA5-0684-47FB-BF78-036071689A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782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7AD0A2-008F-433A-9F9F-29747DD601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D60DA5-0684-47FB-BF78-036071689A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155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7AD0A2-008F-433A-9F9F-29747DD601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D60DA5-0684-47FB-BF78-036071689A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79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7AD0A2-008F-433A-9F9F-29747DD601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D60DA5-0684-47FB-BF78-036071689A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736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7AD0A2-008F-433A-9F9F-29747DD601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D60DA5-0684-47FB-BF78-036071689A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433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"/>
            <a:ext cx="9144000" cy="534838"/>
          </a:xfrm>
          <a:prstGeom prst="rect">
            <a:avLst/>
          </a:prstGeom>
          <a:solidFill>
            <a:srgbClr val="0039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3053"/>
          </a:xfrm>
          <a:prstGeom prst="rect">
            <a:avLst/>
          </a:prstGeom>
          <a:solidFill>
            <a:srgbClr val="00397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35170"/>
            <a:ext cx="8229600" cy="5090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 bwMode="auto">
          <a:xfrm>
            <a:off x="7907338" y="6515100"/>
            <a:ext cx="1069975" cy="190500"/>
            <a:chOff x="4981" y="4123"/>
            <a:chExt cx="674" cy="120"/>
          </a:xfrm>
        </p:grpSpPr>
        <p:sp>
          <p:nvSpPr>
            <p:cNvPr id="8" name="AutoShape 5"/>
            <p:cNvSpPr>
              <a:spLocks noChangeAspect="1" noChangeArrowheads="1" noTextEdit="1"/>
            </p:cNvSpPr>
            <p:nvPr userDrawn="1"/>
          </p:nvSpPr>
          <p:spPr bwMode="auto">
            <a:xfrm>
              <a:off x="4981" y="4123"/>
              <a:ext cx="674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5213" y="4124"/>
              <a:ext cx="86" cy="119"/>
            </a:xfrm>
            <a:custGeom>
              <a:avLst/>
              <a:gdLst>
                <a:gd name="T0" fmla="*/ 36 w 60"/>
                <a:gd name="T1" fmla="*/ 83 h 83"/>
                <a:gd name="T2" fmla="*/ 0 w 60"/>
                <a:gd name="T3" fmla="*/ 42 h 83"/>
                <a:gd name="T4" fmla="*/ 37 w 60"/>
                <a:gd name="T5" fmla="*/ 0 h 83"/>
                <a:gd name="T6" fmla="*/ 59 w 60"/>
                <a:gd name="T7" fmla="*/ 7 h 83"/>
                <a:gd name="T8" fmla="*/ 58 w 60"/>
                <a:gd name="T9" fmla="*/ 15 h 83"/>
                <a:gd name="T10" fmla="*/ 36 w 60"/>
                <a:gd name="T11" fmla="*/ 7 h 83"/>
                <a:gd name="T12" fmla="*/ 8 w 60"/>
                <a:gd name="T13" fmla="*/ 41 h 83"/>
                <a:gd name="T14" fmla="*/ 36 w 60"/>
                <a:gd name="T15" fmla="*/ 76 h 83"/>
                <a:gd name="T16" fmla="*/ 59 w 60"/>
                <a:gd name="T17" fmla="*/ 67 h 83"/>
                <a:gd name="T18" fmla="*/ 60 w 60"/>
                <a:gd name="T19" fmla="*/ 75 h 83"/>
                <a:gd name="T20" fmla="*/ 36 w 60"/>
                <a:gd name="T2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83">
                  <a:moveTo>
                    <a:pt x="36" y="83"/>
                  </a:moveTo>
                  <a:cubicBezTo>
                    <a:pt x="14" y="83"/>
                    <a:pt x="0" y="66"/>
                    <a:pt x="0" y="42"/>
                  </a:cubicBezTo>
                  <a:cubicBezTo>
                    <a:pt x="0" y="17"/>
                    <a:pt x="15" y="0"/>
                    <a:pt x="37" y="0"/>
                  </a:cubicBezTo>
                  <a:cubicBezTo>
                    <a:pt x="46" y="0"/>
                    <a:pt x="53" y="3"/>
                    <a:pt x="59" y="7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1" y="11"/>
                    <a:pt x="45" y="7"/>
                    <a:pt x="36" y="7"/>
                  </a:cubicBezTo>
                  <a:cubicBezTo>
                    <a:pt x="19" y="7"/>
                    <a:pt x="8" y="21"/>
                    <a:pt x="8" y="41"/>
                  </a:cubicBezTo>
                  <a:cubicBezTo>
                    <a:pt x="8" y="62"/>
                    <a:pt x="19" y="76"/>
                    <a:pt x="36" y="76"/>
                  </a:cubicBezTo>
                  <a:cubicBezTo>
                    <a:pt x="45" y="76"/>
                    <a:pt x="53" y="72"/>
                    <a:pt x="59" y="67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54" y="80"/>
                    <a:pt x="45" y="83"/>
                    <a:pt x="36" y="83"/>
                  </a:cubicBezTo>
                </a:path>
              </a:pathLst>
            </a:custGeom>
            <a:solidFill>
              <a:srgbClr val="A1CF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5321" y="4127"/>
              <a:ext cx="127" cy="115"/>
            </a:xfrm>
            <a:custGeom>
              <a:avLst/>
              <a:gdLst>
                <a:gd name="T0" fmla="*/ 104 w 127"/>
                <a:gd name="T1" fmla="*/ 0 h 115"/>
                <a:gd name="T2" fmla="*/ 63 w 127"/>
                <a:gd name="T3" fmla="*/ 99 h 115"/>
                <a:gd name="T4" fmla="*/ 24 w 127"/>
                <a:gd name="T5" fmla="*/ 0 h 115"/>
                <a:gd name="T6" fmla="*/ 10 w 127"/>
                <a:gd name="T7" fmla="*/ 0 h 115"/>
                <a:gd name="T8" fmla="*/ 0 w 127"/>
                <a:gd name="T9" fmla="*/ 113 h 115"/>
                <a:gd name="T10" fmla="*/ 11 w 127"/>
                <a:gd name="T11" fmla="*/ 113 h 115"/>
                <a:gd name="T12" fmla="*/ 19 w 127"/>
                <a:gd name="T13" fmla="*/ 16 h 115"/>
                <a:gd name="T14" fmla="*/ 59 w 127"/>
                <a:gd name="T15" fmla="*/ 115 h 115"/>
                <a:gd name="T16" fmla="*/ 68 w 127"/>
                <a:gd name="T17" fmla="*/ 115 h 115"/>
                <a:gd name="T18" fmla="*/ 108 w 127"/>
                <a:gd name="T19" fmla="*/ 16 h 115"/>
                <a:gd name="T20" fmla="*/ 115 w 127"/>
                <a:gd name="T21" fmla="*/ 113 h 115"/>
                <a:gd name="T22" fmla="*/ 127 w 127"/>
                <a:gd name="T23" fmla="*/ 113 h 115"/>
                <a:gd name="T24" fmla="*/ 116 w 127"/>
                <a:gd name="T25" fmla="*/ 0 h 115"/>
                <a:gd name="T26" fmla="*/ 104 w 127"/>
                <a:gd name="T2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7" h="115">
                  <a:moveTo>
                    <a:pt x="104" y="0"/>
                  </a:moveTo>
                  <a:lnTo>
                    <a:pt x="63" y="99"/>
                  </a:lnTo>
                  <a:lnTo>
                    <a:pt x="24" y="0"/>
                  </a:lnTo>
                  <a:lnTo>
                    <a:pt x="10" y="0"/>
                  </a:lnTo>
                  <a:lnTo>
                    <a:pt x="0" y="113"/>
                  </a:lnTo>
                  <a:lnTo>
                    <a:pt x="11" y="113"/>
                  </a:lnTo>
                  <a:lnTo>
                    <a:pt x="19" y="16"/>
                  </a:lnTo>
                  <a:lnTo>
                    <a:pt x="59" y="115"/>
                  </a:lnTo>
                  <a:lnTo>
                    <a:pt x="68" y="115"/>
                  </a:lnTo>
                  <a:lnTo>
                    <a:pt x="108" y="16"/>
                  </a:lnTo>
                  <a:lnTo>
                    <a:pt x="115" y="113"/>
                  </a:lnTo>
                  <a:lnTo>
                    <a:pt x="127" y="113"/>
                  </a:lnTo>
                  <a:lnTo>
                    <a:pt x="116" y="0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A1CF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9"/>
            <p:cNvSpPr>
              <a:spLocks noEditPoints="1"/>
            </p:cNvSpPr>
            <p:nvPr userDrawn="1"/>
          </p:nvSpPr>
          <p:spPr bwMode="auto">
            <a:xfrm>
              <a:off x="5465" y="4126"/>
              <a:ext cx="102" cy="114"/>
            </a:xfrm>
            <a:custGeom>
              <a:avLst/>
              <a:gdLst>
                <a:gd name="T0" fmla="*/ 44 w 102"/>
                <a:gd name="T1" fmla="*/ 0 h 114"/>
                <a:gd name="T2" fmla="*/ 0 w 102"/>
                <a:gd name="T3" fmla="*/ 114 h 114"/>
                <a:gd name="T4" fmla="*/ 11 w 102"/>
                <a:gd name="T5" fmla="*/ 114 h 114"/>
                <a:gd name="T6" fmla="*/ 26 w 102"/>
                <a:gd name="T7" fmla="*/ 78 h 114"/>
                <a:gd name="T8" fmla="*/ 76 w 102"/>
                <a:gd name="T9" fmla="*/ 78 h 114"/>
                <a:gd name="T10" fmla="*/ 91 w 102"/>
                <a:gd name="T11" fmla="*/ 114 h 114"/>
                <a:gd name="T12" fmla="*/ 102 w 102"/>
                <a:gd name="T13" fmla="*/ 114 h 114"/>
                <a:gd name="T14" fmla="*/ 57 w 102"/>
                <a:gd name="T15" fmla="*/ 0 h 114"/>
                <a:gd name="T16" fmla="*/ 44 w 102"/>
                <a:gd name="T17" fmla="*/ 0 h 114"/>
                <a:gd name="T18" fmla="*/ 50 w 102"/>
                <a:gd name="T19" fmla="*/ 14 h 114"/>
                <a:gd name="T20" fmla="*/ 72 w 102"/>
                <a:gd name="T21" fmla="*/ 68 h 114"/>
                <a:gd name="T22" fmla="*/ 30 w 102"/>
                <a:gd name="T23" fmla="*/ 68 h 114"/>
                <a:gd name="T24" fmla="*/ 50 w 102"/>
                <a:gd name="T25" fmla="*/ 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14">
                  <a:moveTo>
                    <a:pt x="44" y="0"/>
                  </a:moveTo>
                  <a:lnTo>
                    <a:pt x="0" y="114"/>
                  </a:lnTo>
                  <a:lnTo>
                    <a:pt x="11" y="114"/>
                  </a:lnTo>
                  <a:lnTo>
                    <a:pt x="26" y="78"/>
                  </a:lnTo>
                  <a:lnTo>
                    <a:pt x="76" y="78"/>
                  </a:lnTo>
                  <a:lnTo>
                    <a:pt x="91" y="114"/>
                  </a:lnTo>
                  <a:lnTo>
                    <a:pt x="102" y="114"/>
                  </a:lnTo>
                  <a:lnTo>
                    <a:pt x="57" y="0"/>
                  </a:lnTo>
                  <a:lnTo>
                    <a:pt x="44" y="0"/>
                  </a:lnTo>
                  <a:close/>
                  <a:moveTo>
                    <a:pt x="50" y="14"/>
                  </a:moveTo>
                  <a:lnTo>
                    <a:pt x="72" y="68"/>
                  </a:lnTo>
                  <a:lnTo>
                    <a:pt x="30" y="68"/>
                  </a:lnTo>
                  <a:lnTo>
                    <a:pt x="50" y="14"/>
                  </a:lnTo>
                  <a:close/>
                </a:path>
              </a:pathLst>
            </a:custGeom>
            <a:solidFill>
              <a:srgbClr val="A1CF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 noEditPoints="1"/>
            </p:cNvSpPr>
            <p:nvPr userDrawn="1"/>
          </p:nvSpPr>
          <p:spPr bwMode="auto">
            <a:xfrm>
              <a:off x="5587" y="4127"/>
              <a:ext cx="67" cy="113"/>
            </a:xfrm>
            <a:custGeom>
              <a:avLst/>
              <a:gdLst>
                <a:gd name="T0" fmla="*/ 18 w 46"/>
                <a:gd name="T1" fmla="*/ 46 h 79"/>
                <a:gd name="T2" fmla="*/ 8 w 46"/>
                <a:gd name="T3" fmla="*/ 46 h 79"/>
                <a:gd name="T4" fmla="*/ 8 w 46"/>
                <a:gd name="T5" fmla="*/ 79 h 79"/>
                <a:gd name="T6" fmla="*/ 0 w 46"/>
                <a:gd name="T7" fmla="*/ 79 h 79"/>
                <a:gd name="T8" fmla="*/ 0 w 46"/>
                <a:gd name="T9" fmla="*/ 0 h 79"/>
                <a:gd name="T10" fmla="*/ 20 w 46"/>
                <a:gd name="T11" fmla="*/ 0 h 79"/>
                <a:gd name="T12" fmla="*/ 46 w 46"/>
                <a:gd name="T13" fmla="*/ 22 h 79"/>
                <a:gd name="T14" fmla="*/ 18 w 46"/>
                <a:gd name="T15" fmla="*/ 46 h 79"/>
                <a:gd name="T16" fmla="*/ 19 w 46"/>
                <a:gd name="T17" fmla="*/ 7 h 79"/>
                <a:gd name="T18" fmla="*/ 8 w 46"/>
                <a:gd name="T19" fmla="*/ 7 h 79"/>
                <a:gd name="T20" fmla="*/ 8 w 46"/>
                <a:gd name="T21" fmla="*/ 39 h 79"/>
                <a:gd name="T22" fmla="*/ 18 w 46"/>
                <a:gd name="T23" fmla="*/ 39 h 79"/>
                <a:gd name="T24" fmla="*/ 38 w 46"/>
                <a:gd name="T25" fmla="*/ 22 h 79"/>
                <a:gd name="T26" fmla="*/ 19 w 46"/>
                <a:gd name="T27" fmla="*/ 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" h="79">
                  <a:moveTo>
                    <a:pt x="18" y="46"/>
                  </a:moveTo>
                  <a:cubicBezTo>
                    <a:pt x="8" y="46"/>
                    <a:pt x="8" y="46"/>
                    <a:pt x="8" y="46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6" y="0"/>
                    <a:pt x="46" y="8"/>
                    <a:pt x="46" y="22"/>
                  </a:cubicBezTo>
                  <a:cubicBezTo>
                    <a:pt x="46" y="38"/>
                    <a:pt x="34" y="46"/>
                    <a:pt x="18" y="46"/>
                  </a:cubicBezTo>
                  <a:moveTo>
                    <a:pt x="19" y="7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30" y="39"/>
                    <a:pt x="38" y="33"/>
                    <a:pt x="38" y="22"/>
                  </a:cubicBezTo>
                  <a:cubicBezTo>
                    <a:pt x="38" y="12"/>
                    <a:pt x="31" y="7"/>
                    <a:pt x="19" y="7"/>
                  </a:cubicBezTo>
                </a:path>
              </a:pathLst>
            </a:custGeom>
            <a:solidFill>
              <a:srgbClr val="A1CF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5039" y="4126"/>
              <a:ext cx="57" cy="77"/>
            </a:xfrm>
            <a:custGeom>
              <a:avLst/>
              <a:gdLst>
                <a:gd name="T0" fmla="*/ 40 w 40"/>
                <a:gd name="T1" fmla="*/ 0 h 54"/>
                <a:gd name="T2" fmla="*/ 0 w 40"/>
                <a:gd name="T3" fmla="*/ 0 h 54"/>
                <a:gd name="T4" fmla="*/ 40 w 40"/>
                <a:gd name="T5" fmla="*/ 54 h 54"/>
                <a:gd name="T6" fmla="*/ 40 w 40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54">
                  <a:moveTo>
                    <a:pt x="4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16" y="53"/>
                    <a:pt x="40" y="54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35687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4981" y="4126"/>
              <a:ext cx="115" cy="114"/>
            </a:xfrm>
            <a:custGeom>
              <a:avLst/>
              <a:gdLst>
                <a:gd name="T0" fmla="*/ 0 w 80"/>
                <a:gd name="T1" fmla="*/ 0 h 80"/>
                <a:gd name="T2" fmla="*/ 0 w 80"/>
                <a:gd name="T3" fmla="*/ 0 h 80"/>
                <a:gd name="T4" fmla="*/ 0 w 80"/>
                <a:gd name="T5" fmla="*/ 80 h 80"/>
                <a:gd name="T6" fmla="*/ 80 w 80"/>
                <a:gd name="T7" fmla="*/ 80 h 80"/>
                <a:gd name="T8" fmla="*/ 80 w 80"/>
                <a:gd name="T9" fmla="*/ 66 h 80"/>
                <a:gd name="T10" fmla="*/ 35 w 80"/>
                <a:gd name="T11" fmla="*/ 0 h 80"/>
                <a:gd name="T12" fmla="*/ 0 w 80"/>
                <a:gd name="T1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8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80" y="80"/>
                    <a:pt x="80" y="80"/>
                    <a:pt x="80" y="80"/>
                  </a:cubicBezTo>
                  <a:cubicBezTo>
                    <a:pt x="80" y="66"/>
                    <a:pt x="80" y="66"/>
                    <a:pt x="80" y="66"/>
                  </a:cubicBezTo>
                  <a:cubicBezTo>
                    <a:pt x="56" y="65"/>
                    <a:pt x="35" y="35"/>
                    <a:pt x="3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1CF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41374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28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869A8F"/>
        </a:buClr>
        <a:buSzPct val="90000"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869A8F"/>
        </a:buClr>
        <a:buSzPct val="100000"/>
        <a:buFont typeface="Calibri" panose="020F0502020204030204" pitchFamily="34" charset="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869A8F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ESRI AMFM Electric" panose="02000400000000000000" pitchFamily="2" charset="0"/>
        <a:buChar char="B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574" y="0"/>
            <a:ext cx="8229600" cy="534838"/>
          </a:xfrm>
        </p:spPr>
        <p:txBody>
          <a:bodyPr>
            <a:normAutofit/>
          </a:bodyPr>
          <a:lstStyle/>
          <a:p>
            <a:r>
              <a:rPr lang="en-US" sz="2800" b="0" dirty="0"/>
              <a:t>ON TO 2050 Development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1"/>
          <a:stretch/>
        </p:blipFill>
        <p:spPr>
          <a:xfrm>
            <a:off x="0" y="0"/>
            <a:ext cx="9144000" cy="4680754"/>
          </a:xfrm>
          <a:prstGeom prst="rect">
            <a:avLst/>
          </a:prstGeom>
        </p:spPr>
      </p:pic>
      <p:sp>
        <p:nvSpPr>
          <p:cNvPr id="4" name="Text Placeholder 2"/>
          <p:cNvSpPr txBox="1">
            <a:spLocks/>
          </p:cNvSpPr>
          <p:nvPr/>
        </p:nvSpPr>
        <p:spPr>
          <a:xfrm>
            <a:off x="820130" y="5332854"/>
            <a:ext cx="7309458" cy="18288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Chicago Regional Greenhouse Gas Emissions Inventory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Metropolitan Mayor Caucus, Environmental Committee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June 19, 2018</a:t>
            </a:r>
            <a:endParaRPr lang="en-US" sz="24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endParaRPr lang="en-US" sz="2000" b="1" dirty="0">
              <a:solidFill>
                <a:srgbClr val="002060"/>
              </a:solidFill>
              <a:effectLst>
                <a:outerShdw blurRad="50800" dist="38100" dir="2700000" algn="tl">
                  <a:srgbClr val="000000">
                    <a:alpha val="85000"/>
                  </a:srgbClr>
                </a:outerShdw>
              </a:effectLst>
            </a:endParaRPr>
          </a:p>
          <a:p>
            <a:endParaRPr lang="en-US" sz="2000" b="1" dirty="0">
              <a:solidFill>
                <a:srgbClr val="002060"/>
              </a:solidFill>
              <a:effectLst>
                <a:outerShdw blurRad="50800" dist="38100" dir="2700000" algn="tl">
                  <a:srgbClr val="000000">
                    <a:alpha val="85000"/>
                  </a:srgbClr>
                </a:outerShdw>
              </a:effectLst>
            </a:endParaRPr>
          </a:p>
          <a:p>
            <a:endParaRPr lang="en-US" sz="2000" b="1" dirty="0">
              <a:solidFill>
                <a:srgbClr val="002060"/>
              </a:solidFill>
              <a:effectLst>
                <a:outerShdw blurRad="50800" dist="38100" dir="2700000" algn="tl">
                  <a:srgbClr val="000000">
                    <a:alpha val="85000"/>
                  </a:srgbClr>
                </a:outerShdw>
              </a:effectLst>
            </a:endParaRPr>
          </a:p>
          <a:p>
            <a:endParaRPr lang="en-US" sz="2000" b="1" dirty="0">
              <a:solidFill>
                <a:srgbClr val="002060"/>
              </a:solidFill>
              <a:effectLst>
                <a:outerShdw blurRad="50800" dist="38100" dir="2700000" algn="tl">
                  <a:srgbClr val="000000">
                    <a:alpha val="85000"/>
                  </a:srgbClr>
                </a:outerShdw>
              </a:effectLst>
            </a:endParaRPr>
          </a:p>
          <a:p>
            <a:endParaRPr lang="en-US" sz="2000" b="1" dirty="0">
              <a:solidFill>
                <a:srgbClr val="002060"/>
              </a:solidFill>
              <a:effectLst>
                <a:outerShdw blurRad="50800" dist="38100" dir="2700000" algn="tl">
                  <a:srgbClr val="000000">
                    <a:alpha val="85000"/>
                  </a:srgbClr>
                </a:outerShdw>
              </a:effectLst>
            </a:endParaRPr>
          </a:p>
          <a:p>
            <a:endParaRPr lang="en-US" sz="2000" b="1" dirty="0">
              <a:solidFill>
                <a:srgbClr val="002060"/>
              </a:solidFill>
              <a:effectLst>
                <a:outerShdw blurRad="50800" dist="38100" dir="2700000" algn="tl">
                  <a:srgbClr val="000000">
                    <a:alpha val="85000"/>
                  </a:srgbClr>
                </a:outerShdw>
              </a:effectLst>
            </a:endParaRPr>
          </a:p>
          <a:p>
            <a:endParaRPr lang="en-US" sz="2000" b="1" dirty="0">
              <a:solidFill>
                <a:srgbClr val="002060"/>
              </a:solidFill>
              <a:effectLst>
                <a:outerShdw blurRad="50800" dist="38100" dir="2700000" algn="tl">
                  <a:srgbClr val="000000">
                    <a:alpha val="85000"/>
                  </a:srgbClr>
                </a:outerShdw>
              </a:effectLst>
            </a:endParaRPr>
          </a:p>
          <a:p>
            <a:endParaRPr lang="en-US" sz="2000" b="1" dirty="0">
              <a:solidFill>
                <a:srgbClr val="002060"/>
              </a:solidFill>
              <a:effectLst>
                <a:outerShdw blurRad="50800" dist="38100" dir="2700000" algn="tl">
                  <a:srgbClr val="000000">
                    <a:alpha val="85000"/>
                  </a:srgbClr>
                </a:outerShdw>
              </a:effectLst>
            </a:endParaRPr>
          </a:p>
          <a:p>
            <a:endParaRPr lang="en-US" sz="2000" b="1" dirty="0">
              <a:solidFill>
                <a:srgbClr val="002060"/>
              </a:solidFill>
              <a:effectLst>
                <a:outerShdw blurRad="50800" dist="38100" dir="2700000" algn="tl">
                  <a:srgbClr val="000000">
                    <a:alpha val="85000"/>
                  </a:srgbClr>
                </a:outerShdw>
              </a:effectLst>
            </a:endParaRPr>
          </a:p>
          <a:p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016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3515285"/>
              </p:ext>
            </p:extLst>
          </p:nvPr>
        </p:nvGraphicFramePr>
        <p:xfrm>
          <a:off x="0" y="1850056"/>
          <a:ext cx="3394553" cy="3645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574" y="0"/>
            <a:ext cx="8229600" cy="52621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b="0" dirty="0" smtClean="0">
                <a:solidFill>
                  <a:srgbClr val="FFFFFF"/>
                </a:solidFill>
                <a:ea typeface="+mn-ea"/>
                <a:cs typeface="+mn-cs"/>
              </a:rPr>
              <a:t>Results </a:t>
            </a:r>
            <a:endParaRPr lang="en-US" sz="2400" b="0" dirty="0"/>
          </a:p>
        </p:txBody>
      </p:sp>
      <p:sp>
        <p:nvSpPr>
          <p:cNvPr id="8" name="TextBox 7"/>
          <p:cNvSpPr txBox="1"/>
          <p:nvPr/>
        </p:nvSpPr>
        <p:spPr>
          <a:xfrm>
            <a:off x="323314" y="1480724"/>
            <a:ext cx="3910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2010 </a:t>
            </a:r>
            <a:r>
              <a:rPr lang="en-US" b="1" dirty="0"/>
              <a:t>Regional Emissions by Sector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0000000-0008-0000-0400-000006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6737171"/>
              </p:ext>
            </p:extLst>
          </p:nvPr>
        </p:nvGraphicFramePr>
        <p:xfrm>
          <a:off x="3256767" y="2804569"/>
          <a:ext cx="5636712" cy="2519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479872" y="2264286"/>
            <a:ext cx="3910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2010-2015  comparison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7033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00000000-0008-0000-0B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0816202"/>
              </p:ext>
            </p:extLst>
          </p:nvPr>
        </p:nvGraphicFramePr>
        <p:xfrm>
          <a:off x="448574" y="1850055"/>
          <a:ext cx="7793552" cy="4248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574" y="0"/>
            <a:ext cx="8229600" cy="52621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b="0" dirty="0" smtClean="0">
                <a:solidFill>
                  <a:srgbClr val="FFFFFF"/>
                </a:solidFill>
                <a:ea typeface="+mn-ea"/>
                <a:cs typeface="+mn-cs"/>
              </a:rPr>
              <a:t>Results </a:t>
            </a:r>
            <a:endParaRPr lang="en-US" sz="2400" b="0" dirty="0"/>
          </a:p>
        </p:txBody>
      </p:sp>
      <p:sp>
        <p:nvSpPr>
          <p:cNvPr id="12" name="Rectangle 11"/>
          <p:cNvSpPr/>
          <p:nvPr/>
        </p:nvSpPr>
        <p:spPr>
          <a:xfrm>
            <a:off x="6019800" y="487507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>
              <a:spcBef>
                <a:spcPts val="0"/>
              </a:spcBef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3314" y="1480724"/>
            <a:ext cx="3910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2015 </a:t>
            </a:r>
            <a:r>
              <a:rPr lang="en-US" b="1" dirty="0" smtClean="0"/>
              <a:t>Per Capita </a:t>
            </a:r>
            <a:r>
              <a:rPr lang="en-US" b="1" dirty="0"/>
              <a:t>Emissions by </a:t>
            </a:r>
            <a:r>
              <a:rPr lang="en-US" b="1" dirty="0" smtClean="0"/>
              <a:t>County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9674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961" y="0"/>
            <a:ext cx="10290996" cy="68600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119" y="3077652"/>
            <a:ext cx="7946731" cy="1968703"/>
          </a:xfrm>
        </p:spPr>
        <p:txBody>
          <a:bodyPr lIns="0">
            <a:normAutofit/>
          </a:bodyPr>
          <a:lstStyle/>
          <a:p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Greenhouse Gas Emission Inventory</a:t>
            </a:r>
            <a:b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Takeaways  </a:t>
            </a:r>
            <a:endParaRPr lang="en-US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7332085"/>
      </p:ext>
    </p:extLst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14"/>
            <a:ext cx="9144000" cy="526038"/>
          </a:xfrm>
        </p:spPr>
        <p:txBody>
          <a:bodyPr>
            <a:normAutofit/>
          </a:bodyPr>
          <a:lstStyle/>
          <a:p>
            <a:pPr marL="461963"/>
            <a:r>
              <a:rPr lang="en-US" sz="2400" dirty="0" smtClean="0"/>
              <a:t>Takeaways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728" y="1180290"/>
            <a:ext cx="7798279" cy="434862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Font typeface="Arial" panose="05000000000000000000" pitchFamily="2" charset="2"/>
              <a:buChar char="•"/>
            </a:pPr>
            <a:r>
              <a:rPr lang="en-US" sz="3200" dirty="0" smtClean="0">
                <a:cs typeface="Calibri"/>
              </a:rPr>
              <a:t>Start the data collection as early as possible</a:t>
            </a:r>
          </a:p>
          <a:p>
            <a:pPr lvl="1">
              <a:buFont typeface="Arial" panose="05000000000000000000" pitchFamily="2" charset="2"/>
              <a:buChar char="•"/>
            </a:pPr>
            <a:r>
              <a:rPr lang="en-US" sz="2800" dirty="0" smtClean="0">
                <a:cs typeface="Calibri"/>
              </a:rPr>
              <a:t>Especially for utilities </a:t>
            </a:r>
          </a:p>
          <a:p>
            <a:pPr marL="0" indent="0">
              <a:buNone/>
            </a:pPr>
            <a:endParaRPr lang="en-US" sz="3200" dirty="0">
              <a:cs typeface="Calibri"/>
            </a:endParaRPr>
          </a:p>
          <a:p>
            <a:pPr>
              <a:buFont typeface="Arial" panose="05000000000000000000" pitchFamily="2" charset="2"/>
              <a:buChar char="•"/>
            </a:pPr>
            <a:r>
              <a:rPr lang="en-US" sz="3200" dirty="0" smtClean="0">
                <a:cs typeface="Calibri"/>
              </a:rPr>
              <a:t>Significant sources of emissions are not included at the GPC Basic level </a:t>
            </a:r>
          </a:p>
          <a:p>
            <a:pPr lvl="1">
              <a:buFont typeface="Arial" panose="05000000000000000000" pitchFamily="2" charset="2"/>
              <a:buChar char="•"/>
            </a:pPr>
            <a:r>
              <a:rPr lang="en-US" sz="2800" dirty="0" smtClean="0">
                <a:cs typeface="Calibri"/>
              </a:rPr>
              <a:t>The report is likely undercounting emissions </a:t>
            </a:r>
          </a:p>
          <a:p>
            <a:pPr marL="457200" lvl="1" indent="0">
              <a:buNone/>
            </a:pPr>
            <a:endParaRPr lang="en-US" sz="2800" dirty="0" smtClean="0">
              <a:cs typeface="Calibri"/>
            </a:endParaRPr>
          </a:p>
          <a:p>
            <a:pPr>
              <a:buFont typeface="Arial" panose="05000000000000000000" pitchFamily="2" charset="2"/>
              <a:buChar char="•"/>
            </a:pPr>
            <a:r>
              <a:rPr lang="en-US" sz="3200" dirty="0" smtClean="0">
                <a:cs typeface="Calibri"/>
              </a:rPr>
              <a:t>Consider GPC Basic+ for smaller areas </a:t>
            </a:r>
          </a:p>
          <a:p>
            <a:pPr marL="0" indent="0">
              <a:buNone/>
            </a:pPr>
            <a:endParaRPr lang="en-US" sz="3200" dirty="0" smtClean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7455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1704050" y="3211391"/>
            <a:ext cx="6690106" cy="1968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Thank you!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1704050" y="4000500"/>
            <a:ext cx="7439950" cy="679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869A8F"/>
              </a:buClr>
              <a:buSzPct val="90000"/>
              <a:buFont typeface="Wingdings" panose="05000000000000000000" pitchFamily="2" charset="2"/>
              <a:buChar char="§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869A8F"/>
              </a:buClr>
              <a:buSzPct val="100000"/>
              <a:buFont typeface="Calibri" panose="020F0502020204030204" pitchFamily="34" charset="0"/>
              <a:buChar char="-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869A8F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ESRI AMFM Electric" panose="02000400000000000000" pitchFamily="2" charset="0"/>
              <a:buChar char="B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Jared Patton</a:t>
            </a:r>
            <a:r>
              <a:rPr lang="en-US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		</a:t>
            </a:r>
            <a:r>
              <a:rPr lang="en-US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jpatton@cmap.Illinois.gov</a:t>
            </a:r>
            <a:endParaRPr lang="en-US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87351242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14"/>
            <a:ext cx="9144000" cy="526038"/>
          </a:xfrm>
        </p:spPr>
        <p:txBody>
          <a:bodyPr>
            <a:normAutofit/>
          </a:bodyPr>
          <a:lstStyle/>
          <a:p>
            <a:pPr marL="461963"/>
            <a:r>
              <a:rPr lang="en-US" sz="2400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728" y="1180290"/>
            <a:ext cx="7798279" cy="434862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 panose="05000000000000000000" pitchFamily="2" charset="2"/>
              <a:buChar char="•"/>
            </a:pPr>
            <a:r>
              <a:rPr lang="en-US" sz="3200" dirty="0" smtClean="0">
                <a:cs typeface="Calibri"/>
              </a:rPr>
              <a:t>Project scope  </a:t>
            </a:r>
          </a:p>
          <a:p>
            <a:pPr>
              <a:buFont typeface="Arial" panose="05000000000000000000" pitchFamily="2" charset="2"/>
              <a:buChar char="•"/>
            </a:pPr>
            <a:r>
              <a:rPr lang="en-US" sz="3200" dirty="0" smtClean="0">
                <a:cs typeface="Calibri"/>
              </a:rPr>
              <a:t>Inventory results</a:t>
            </a:r>
          </a:p>
          <a:p>
            <a:pPr>
              <a:buFont typeface="Arial" panose="05000000000000000000" pitchFamily="2" charset="2"/>
              <a:buChar char="•"/>
            </a:pPr>
            <a:r>
              <a:rPr lang="en-US" sz="3200" dirty="0" smtClean="0">
                <a:cs typeface="Calibri"/>
              </a:rPr>
              <a:t>Takeaways  </a:t>
            </a:r>
            <a:endParaRPr lang="en-US" sz="3200" dirty="0">
              <a:cs typeface="Calibri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008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961" y="0"/>
            <a:ext cx="10290996" cy="68600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119" y="3077652"/>
            <a:ext cx="7946731" cy="1968703"/>
          </a:xfrm>
        </p:spPr>
        <p:txBody>
          <a:bodyPr lIns="0">
            <a:normAutofit/>
          </a:bodyPr>
          <a:lstStyle/>
          <a:p>
            <a:pPr algn="l"/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Greenhouse Gas Emission Inventory</a:t>
            </a:r>
            <a:b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Project scope </a:t>
            </a:r>
            <a:endParaRPr lang="en-US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7070942"/>
      </p:ext>
    </p:extLst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" t="807" r="1312"/>
          <a:stretch/>
        </p:blipFill>
        <p:spPr bwMode="auto">
          <a:xfrm>
            <a:off x="4572000" y="1114231"/>
            <a:ext cx="4267200" cy="5370459"/>
          </a:xfrm>
          <a:prstGeom prst="rect">
            <a:avLst/>
          </a:prstGeom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4867"/>
          </a:xfrm>
        </p:spPr>
        <p:txBody>
          <a:bodyPr>
            <a:normAutofit/>
          </a:bodyPr>
          <a:lstStyle/>
          <a:p>
            <a:r>
              <a:rPr lang="en-US" sz="2400" b="0" dirty="0" smtClean="0"/>
              <a:t>Project scope </a:t>
            </a:r>
            <a:endParaRPr lang="en-US" sz="24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584" y="737532"/>
            <a:ext cx="4032635" cy="574715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New inventory for 2015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Updated inventory for 2010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GPC-compliant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7 Counties and the City of Chicago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4010133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4867"/>
          </a:xfrm>
        </p:spPr>
        <p:txBody>
          <a:bodyPr>
            <a:normAutofit/>
          </a:bodyPr>
          <a:lstStyle/>
          <a:p>
            <a:r>
              <a:rPr lang="en-US" sz="2400" b="0" dirty="0" smtClean="0"/>
              <a:t>Project scope </a:t>
            </a:r>
            <a:endParaRPr lang="en-US" sz="24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584" y="737532"/>
            <a:ext cx="4032635" cy="325827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Contracted with ICF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GPC Basic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dirty="0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447153"/>
              </p:ext>
            </p:extLst>
          </p:nvPr>
        </p:nvGraphicFramePr>
        <p:xfrm>
          <a:off x="973539" y="3613384"/>
          <a:ext cx="7196921" cy="2182428"/>
        </p:xfrm>
        <a:graphic>
          <a:graphicData uri="http://schemas.openxmlformats.org/drawingml/2006/table">
            <a:tbl>
              <a:tblPr/>
              <a:tblGrid>
                <a:gridCol w="425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0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0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03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96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Sector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38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Scope 1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38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Scope 2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38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Scope 3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3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5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Century Gothic" panose="020B0502020202020204" pitchFamily="34" charset="0"/>
                        </a:rPr>
                        <a:t>Stationary Energy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38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38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38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Century Gothic" panose="020B0502020202020204" pitchFamily="34" charset="0"/>
                        </a:rPr>
                        <a:t>NE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38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5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Century Gothic" panose="020B0502020202020204" pitchFamily="34" charset="0"/>
                        </a:rPr>
                        <a:t>Transportation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38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38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38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Century Gothic" panose="020B0502020202020204" pitchFamily="34" charset="0"/>
                        </a:rPr>
                        <a:t>NE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38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5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Century Gothic" panose="020B0502020202020204" pitchFamily="34" charset="0"/>
                        </a:rPr>
                        <a:t>Waste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38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38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Century Gothic" panose="020B0502020202020204" pitchFamily="34" charset="0"/>
                        </a:rPr>
                        <a:t>NA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38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38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5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Century Gothic" panose="020B0502020202020204" pitchFamily="34" charset="0"/>
                        </a:rPr>
                        <a:t>Industrial Processes and Product Use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38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Century Gothic" panose="020B0502020202020204" pitchFamily="34" charset="0"/>
                        </a:rPr>
                        <a:t>NE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38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Century Gothic" panose="020B0502020202020204" pitchFamily="34" charset="0"/>
                        </a:rPr>
                        <a:t>NA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38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Century Gothic" panose="020B0502020202020204" pitchFamily="34" charset="0"/>
                        </a:rPr>
                        <a:t>NE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38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25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Century Gothic" panose="020B0502020202020204" pitchFamily="34" charset="0"/>
                        </a:rPr>
                        <a:t>Agriculture, Forestry and Other Land Use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38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Century Gothic" panose="020B0502020202020204" pitchFamily="34" charset="0"/>
                        </a:rPr>
                        <a:t>NE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38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Century Gothic" panose="020B0502020202020204" pitchFamily="34" charset="0"/>
                        </a:rPr>
                        <a:t>NA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38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Century Gothic" panose="020B0502020202020204" pitchFamily="34" charset="0"/>
                        </a:rPr>
                        <a:t>NE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38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848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961" y="0"/>
            <a:ext cx="10290996" cy="68600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119" y="3077652"/>
            <a:ext cx="7946731" cy="1968703"/>
          </a:xfrm>
        </p:spPr>
        <p:txBody>
          <a:bodyPr lIns="0">
            <a:normAutofit/>
          </a:bodyPr>
          <a:lstStyle/>
          <a:p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Greenhouse Gas Emission 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Inventory</a:t>
            </a:r>
            <a:b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Results </a:t>
            </a:r>
            <a:endParaRPr lang="en-US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547369"/>
      </p:ext>
    </p:extLst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574" y="0"/>
            <a:ext cx="8229600" cy="52621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b="0" dirty="0" smtClean="0">
                <a:solidFill>
                  <a:srgbClr val="FFFFFF"/>
                </a:solidFill>
                <a:ea typeface="+mn-ea"/>
                <a:cs typeface="+mn-cs"/>
              </a:rPr>
              <a:t>Results </a:t>
            </a:r>
            <a:endParaRPr lang="en-US" sz="2400" b="0" dirty="0"/>
          </a:p>
        </p:txBody>
      </p:sp>
      <p:sp>
        <p:nvSpPr>
          <p:cNvPr id="8" name="TextBox 7"/>
          <p:cNvSpPr txBox="1"/>
          <p:nvPr/>
        </p:nvSpPr>
        <p:spPr>
          <a:xfrm>
            <a:off x="323314" y="1480724"/>
            <a:ext cx="3910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2015 Regional Emissions by Sector</a:t>
            </a:r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1848238"/>
              </p:ext>
            </p:extLst>
          </p:nvPr>
        </p:nvGraphicFramePr>
        <p:xfrm>
          <a:off x="146527" y="1848554"/>
          <a:ext cx="3698963" cy="3997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3952940"/>
              </p:ext>
            </p:extLst>
          </p:nvPr>
        </p:nvGraphicFramePr>
        <p:xfrm>
          <a:off x="3961460" y="2740325"/>
          <a:ext cx="4778543" cy="2213464"/>
        </p:xfrm>
        <a:graphic>
          <a:graphicData uri="http://schemas.openxmlformats.org/drawingml/2006/table">
            <a:tbl>
              <a:tblPr firstRow="1" firstCol="1" bandRow="1"/>
              <a:tblGrid>
                <a:gridCol w="1491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18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18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18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18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810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Sector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6830" marR="3683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38B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</a:rPr>
                        <a:t>Total by Scope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6830" marR="3683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38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BASIC Total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6830" marR="3683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3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0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Scope 1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6830" marR="3683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38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Scope 2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6830" marR="3683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38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Scope 3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6830" marR="3683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38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0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Stationary Energy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6830" marR="3683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32.29 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6830" marR="3683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</a:t>
                      </a:r>
                      <a:r>
                        <a:rPr lang="en-US" sz="1200" dirty="0" smtClean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49.61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6830" marR="3683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NE 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6830" marR="3683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81.90 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6830" marR="3683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0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Transportation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6830" marR="3683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34.13 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6830" marR="3683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0.35 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6830" marR="3683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 NE 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6830" marR="3683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34.48 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6830" marR="3683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0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Waste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6830" marR="3683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1.42 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6830" marR="3683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 NA 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6830" marR="3683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2.01 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6830" marR="3683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3.43 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6830" marR="3683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0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Total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6830" marR="3683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67.84 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6830" marR="3683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49.96 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6830" marR="3683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2.01 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6830" marR="3683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119.81 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36830" marR="3683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1648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574" y="0"/>
            <a:ext cx="8229600" cy="52621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b="0" dirty="0" smtClean="0">
                <a:solidFill>
                  <a:srgbClr val="FFFFFF"/>
                </a:solidFill>
                <a:ea typeface="+mn-ea"/>
                <a:cs typeface="+mn-cs"/>
              </a:rPr>
              <a:t>Results </a:t>
            </a:r>
            <a:endParaRPr lang="en-US" sz="2400" b="0" dirty="0"/>
          </a:p>
        </p:txBody>
      </p:sp>
      <p:sp>
        <p:nvSpPr>
          <p:cNvPr id="8" name="TextBox 7"/>
          <p:cNvSpPr txBox="1"/>
          <p:nvPr/>
        </p:nvSpPr>
        <p:spPr>
          <a:xfrm>
            <a:off x="323314" y="1480724"/>
            <a:ext cx="3910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2015 </a:t>
            </a:r>
            <a:r>
              <a:rPr lang="en-US" b="1" dirty="0" smtClean="0"/>
              <a:t>Total </a:t>
            </a:r>
            <a:r>
              <a:rPr lang="en-US" b="1" dirty="0"/>
              <a:t>Emissions by </a:t>
            </a:r>
            <a:r>
              <a:rPr lang="en-US" b="1" dirty="0" smtClean="0"/>
              <a:t>County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574" y="1850056"/>
            <a:ext cx="7663336" cy="42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17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4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2632793"/>
              </p:ext>
            </p:extLst>
          </p:nvPr>
        </p:nvGraphicFramePr>
        <p:xfrm>
          <a:off x="448574" y="1850056"/>
          <a:ext cx="7987004" cy="4248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574" y="0"/>
            <a:ext cx="8229600" cy="52621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b="0" dirty="0" smtClean="0">
                <a:solidFill>
                  <a:srgbClr val="FFFFFF"/>
                </a:solidFill>
                <a:ea typeface="+mn-ea"/>
                <a:cs typeface="+mn-cs"/>
              </a:rPr>
              <a:t>Results </a:t>
            </a:r>
            <a:endParaRPr lang="en-US" sz="2400" b="0" dirty="0"/>
          </a:p>
        </p:txBody>
      </p:sp>
      <p:sp>
        <p:nvSpPr>
          <p:cNvPr id="8" name="TextBox 7"/>
          <p:cNvSpPr txBox="1"/>
          <p:nvPr/>
        </p:nvSpPr>
        <p:spPr>
          <a:xfrm>
            <a:off x="323314" y="1480724"/>
            <a:ext cx="3910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2015 </a:t>
            </a:r>
            <a:r>
              <a:rPr lang="en-US" b="1" dirty="0" smtClean="0"/>
              <a:t>Per Capita </a:t>
            </a:r>
            <a:r>
              <a:rPr lang="en-US" b="1" dirty="0"/>
              <a:t>Emissions by </a:t>
            </a:r>
            <a:r>
              <a:rPr lang="en-US" b="1" dirty="0" smtClean="0"/>
              <a:t>County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6338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4.0"/>
  <p:tag name="TPVERSION" val="2008"/>
  <p:tag name="PPVERSION" val="14.0"/>
  <p:tag name="TPFULLVERSION" val="4.2.3.231"/>
  <p:tag name="DELIMITERS" val="3.1"/>
  <p:tag name="SHOWBARVISIBLE" val="True"/>
  <p:tag name="EXPANDSHOWBAR" val="True"/>
  <p:tag name="USESECONDARYMONITOR" val="True"/>
  <p:tag name="SAVECSVWITHSESSION" val="True"/>
  <p:tag name="CSVFORMAT" val="0"/>
  <p:tag name="BULLETTYPE" val="3"/>
  <p:tag name="ANSWERNOWSTYLE" val="-1"/>
  <p:tag name="ANSWERNOWTEXT" val="Answer Now"/>
  <p:tag name="COUNTDOWNSTYLE" val="8"/>
  <p:tag name="RESPCOUNTERSTYLE" val="-1"/>
  <p:tag name="RESPCOUNTERFORMAT" val="0"/>
  <p:tag name="RESPTABLESTYLE" val="-1"/>
  <p:tag name="COUNTDOWNSECONDS" val="30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RACEENDPOINTS" val="100"/>
  <p:tag name="RACERSMAXDISPLAYED" val="5"/>
  <p:tag name="RACEANIMATIONSPEED" val="3"/>
  <p:tag name="SKIPREMAININGRACESLIDES" val="True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POLLINGCYCLE" val="2"/>
  <p:tag name="CHARTCOLORS" val="1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False"/>
  <p:tag name="CORRECTPOINTVALUE" val="100"/>
  <p:tag name="INCORRECTPOINTVALUE" val="0"/>
  <p:tag name="REALTIMEBACKUP" val="False"/>
  <p:tag name="REALTIMEBACKUPPATH" val="(None)"/>
  <p:tag name="ZEROBASED" val="False"/>
  <p:tag name="AUTOADJUSTPARTRANGE" val="True"/>
  <p:tag name="CHARTSCALE" val="False"/>
  <p:tag name="ADVANCEDSETTINGSVIEW" val="True"/>
  <p:tag name="FIBDISPLAYRESULTS" val="True"/>
  <p:tag name="FIBNUMRESULTS" val="5"/>
  <p:tag name="FIBINCLUDEOTHER" val="True"/>
  <p:tag name="FIBDISPLAYKEYWORDS" val="True"/>
  <p:tag name="PRRESPONSE1" val="7"/>
  <p:tag name="PRRESPONSE2" val="4"/>
  <p:tag name="PRRESPONSE3" val="1"/>
  <p:tag name="PRRESPONSE4" val="0"/>
  <p:tag name="PRRESPONSE5" val="0"/>
  <p:tag name="PRRESPONSE6" val="0"/>
  <p:tag name="PRRESPONSE7" val="0"/>
  <p:tag name="PRRESPONSE8" val="0"/>
  <p:tag name="PRRESPONSE9" val="0"/>
  <p:tag name="PRRESPONSE10" val="0"/>
  <p:tag name="SHOWFLASHWARNING" val="True"/>
  <p:tag name="ALWAYSOPENPOLL" val="False"/>
  <p:tag name="TPSTANDARDS" val=""/>
  <p:tag name="LUIDIAENABLED" val="False"/>
</p:tagLst>
</file>

<file path=ppt/theme/theme1.xml><?xml version="1.0" encoding="utf-8"?>
<a:theme xmlns:a="http://schemas.openxmlformats.org/drawingml/2006/main" name="1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ICF Blue">
    <a:dk1>
      <a:sysClr val="windowText" lastClr="000000"/>
    </a:dk1>
    <a:lt1>
      <a:sysClr val="window" lastClr="FFFFFF"/>
    </a:lt1>
    <a:dk2>
      <a:srgbClr val="00538B"/>
    </a:dk2>
    <a:lt2>
      <a:srgbClr val="D8E0E3"/>
    </a:lt2>
    <a:accent1>
      <a:srgbClr val="00538B"/>
    </a:accent1>
    <a:accent2>
      <a:srgbClr val="00A2E0"/>
    </a:accent2>
    <a:accent3>
      <a:srgbClr val="00AFAA"/>
    </a:accent3>
    <a:accent4>
      <a:srgbClr val="69C14C"/>
    </a:accent4>
    <a:accent5>
      <a:srgbClr val="F29934"/>
    </a:accent5>
    <a:accent6>
      <a:srgbClr val="E1085A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ICF-2016-06-17 1">
    <a:dk1>
      <a:sysClr val="windowText" lastClr="000000"/>
    </a:dk1>
    <a:lt1>
      <a:sysClr val="window" lastClr="FFFFFF"/>
    </a:lt1>
    <a:dk2>
      <a:srgbClr val="00538B"/>
    </a:dk2>
    <a:lt2>
      <a:srgbClr val="D8E0E3"/>
    </a:lt2>
    <a:accent1>
      <a:srgbClr val="00538B"/>
    </a:accent1>
    <a:accent2>
      <a:srgbClr val="00A2E0"/>
    </a:accent2>
    <a:accent3>
      <a:srgbClr val="00AFAA"/>
    </a:accent3>
    <a:accent4>
      <a:srgbClr val="69C14C"/>
    </a:accent4>
    <a:accent5>
      <a:srgbClr val="F29934"/>
    </a:accent5>
    <a:accent6>
      <a:srgbClr val="E1085A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ICF-2016-06-17 1">
    <a:dk1>
      <a:sysClr val="windowText" lastClr="000000"/>
    </a:dk1>
    <a:lt1>
      <a:sysClr val="window" lastClr="FFFFFF"/>
    </a:lt1>
    <a:dk2>
      <a:srgbClr val="00538B"/>
    </a:dk2>
    <a:lt2>
      <a:srgbClr val="D8E0E3"/>
    </a:lt2>
    <a:accent1>
      <a:srgbClr val="00538B"/>
    </a:accent1>
    <a:accent2>
      <a:srgbClr val="00A2E0"/>
    </a:accent2>
    <a:accent3>
      <a:srgbClr val="00AFAA"/>
    </a:accent3>
    <a:accent4>
      <a:srgbClr val="69C14C"/>
    </a:accent4>
    <a:accent5>
      <a:srgbClr val="F29934"/>
    </a:accent5>
    <a:accent6>
      <a:srgbClr val="E1085A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12157</TotalTime>
  <Words>377</Words>
  <Application>Microsoft Office PowerPoint</Application>
  <PresentationFormat>On-screen Show (4:3)</PresentationFormat>
  <Paragraphs>138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MS PGothic</vt:lpstr>
      <vt:lpstr>MS PGothic</vt:lpstr>
      <vt:lpstr>Arial</vt:lpstr>
      <vt:lpstr>Calibri</vt:lpstr>
      <vt:lpstr>Century Gothic</vt:lpstr>
      <vt:lpstr>ESRI AMFM Electric</vt:lpstr>
      <vt:lpstr>Wingdings</vt:lpstr>
      <vt:lpstr>1_Office Theme</vt:lpstr>
      <vt:lpstr>ON TO 2050 Development</vt:lpstr>
      <vt:lpstr>Agenda</vt:lpstr>
      <vt:lpstr>Greenhouse Gas Emission Inventory  Project scope </vt:lpstr>
      <vt:lpstr>Project scope </vt:lpstr>
      <vt:lpstr>Project scope </vt:lpstr>
      <vt:lpstr>Greenhouse Gas Emission Inventory  Results </vt:lpstr>
      <vt:lpstr>Results </vt:lpstr>
      <vt:lpstr>Results </vt:lpstr>
      <vt:lpstr>Results </vt:lpstr>
      <vt:lpstr>Results </vt:lpstr>
      <vt:lpstr>Results </vt:lpstr>
      <vt:lpstr>Greenhouse Gas Emission Inventory  Takeaways  </vt:lpstr>
      <vt:lpstr>Takeaways </vt:lpstr>
      <vt:lpstr>PowerPoint Presentation</vt:lpstr>
    </vt:vector>
  </TitlesOfParts>
  <Company>CMAP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 Ihnchak</dc:creator>
  <cp:lastModifiedBy>Jared Patton</cp:lastModifiedBy>
  <cp:revision>884</cp:revision>
  <cp:lastPrinted>2018-06-11T22:07:38Z</cp:lastPrinted>
  <dcterms:created xsi:type="dcterms:W3CDTF">2013-05-03T19:46:47Z</dcterms:created>
  <dcterms:modified xsi:type="dcterms:W3CDTF">2018-06-18T21:28:10Z</dcterms:modified>
</cp:coreProperties>
</file>