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401" r:id="rId3"/>
    <p:sldId id="317" r:id="rId4"/>
    <p:sldId id="386" r:id="rId5"/>
    <p:sldId id="399" r:id="rId6"/>
    <p:sldId id="404" r:id="rId7"/>
    <p:sldId id="281" r:id="rId8"/>
    <p:sldId id="403"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49C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69"/>
    <p:restoredTop sz="50000" autoAdjust="0"/>
  </p:normalViewPr>
  <p:slideViewPr>
    <p:cSldViewPr snapToGrid="0" snapToObjects="1">
      <p:cViewPr varScale="1">
        <p:scale>
          <a:sx n="116" d="100"/>
          <a:sy n="116" d="100"/>
        </p:scale>
        <p:origin x="1668"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B7C4F0-FE2D-4B47-988F-3D71E20CC2C9}" type="datetimeFigureOut">
              <a:rPr lang="en-US" smtClean="0"/>
              <a:pPr/>
              <a:t>9/7/2017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2E613B-9CB7-674E-BBD7-8366A72833E7}" type="slidenum">
              <a:rPr lang="en-US" smtClean="0"/>
              <a:pPr/>
              <a:t>‹#›</a:t>
            </a:fld>
            <a:endParaRPr lang="en-US"/>
          </a:p>
        </p:txBody>
      </p:sp>
    </p:spTree>
    <p:extLst>
      <p:ext uri="{BB962C8B-B14F-4D97-AF65-F5344CB8AC3E}">
        <p14:creationId xmlns:p14="http://schemas.microsoft.com/office/powerpoint/2010/main" val="63174285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2E613B-9CB7-674E-BBD7-8366A72833E7}" type="slidenum">
              <a:rPr lang="en-US" smtClean="0"/>
              <a:pPr/>
              <a:t>1</a:t>
            </a:fld>
            <a:endParaRPr lang="en-US"/>
          </a:p>
        </p:txBody>
      </p:sp>
    </p:spTree>
    <p:extLst>
      <p:ext uri="{BB962C8B-B14F-4D97-AF65-F5344CB8AC3E}">
        <p14:creationId xmlns:p14="http://schemas.microsoft.com/office/powerpoint/2010/main" val="1014894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5181591-9D75-DD4D-81F0-407B4715A49A}" type="slidenum">
              <a:rPr lang="en-US" smtClean="0"/>
              <a:pPr/>
              <a:t>2</a:t>
            </a:fld>
            <a:endParaRPr lang="en-US"/>
          </a:p>
        </p:txBody>
      </p:sp>
    </p:spTree>
    <p:extLst>
      <p:ext uri="{BB962C8B-B14F-4D97-AF65-F5344CB8AC3E}">
        <p14:creationId xmlns:p14="http://schemas.microsoft.com/office/powerpoint/2010/main" val="1329298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81591-9D75-DD4D-81F0-407B4715A49A}" type="slidenum">
              <a:rPr lang="en-US" smtClean="0"/>
              <a:pPr/>
              <a:t>3</a:t>
            </a:fld>
            <a:endParaRPr lang="en-US" dirty="0"/>
          </a:p>
        </p:txBody>
      </p:sp>
    </p:spTree>
    <p:extLst>
      <p:ext uri="{BB962C8B-B14F-4D97-AF65-F5344CB8AC3E}">
        <p14:creationId xmlns:p14="http://schemas.microsoft.com/office/powerpoint/2010/main" val="23794666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a:ln/>
        </p:spPr>
      </p:sp>
      <p:sp>
        <p:nvSpPr>
          <p:cNvPr id="491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latin typeface="Arial" charset="0"/>
                <a:ea typeface="ＭＳ Ｐゴシック" charset="0"/>
                <a:cs typeface="ＭＳ Ｐゴシック" charset="0"/>
              </a:rPr>
              <a:t>Shown here is the frequency at the end of the century of what we consider now to be a 20 year heat wave. Instead of once every 20 years, these temperatures would be experienced every other year or so over most of the continental US in this business as usual scenario.</a:t>
            </a:r>
          </a:p>
        </p:txBody>
      </p:sp>
      <p:sp>
        <p:nvSpPr>
          <p:cNvPr id="491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896" indent="-285729" eaLnBrk="0" hangingPunct="0">
              <a:defRPr sz="2400">
                <a:solidFill>
                  <a:schemeClr val="tx1"/>
                </a:solidFill>
                <a:latin typeface="Times New Roman" charset="0"/>
                <a:ea typeface="ＭＳ Ｐゴシック" charset="0"/>
              </a:defRPr>
            </a:lvl2pPr>
            <a:lvl3pPr marL="1142918" indent="-228584" eaLnBrk="0" hangingPunct="0">
              <a:defRPr sz="2400">
                <a:solidFill>
                  <a:schemeClr val="tx1"/>
                </a:solidFill>
                <a:latin typeface="Times New Roman" charset="0"/>
                <a:ea typeface="ＭＳ Ｐゴシック" charset="0"/>
              </a:defRPr>
            </a:lvl3pPr>
            <a:lvl4pPr marL="1600084" indent="-228584" eaLnBrk="0" hangingPunct="0">
              <a:defRPr sz="2400">
                <a:solidFill>
                  <a:schemeClr val="tx1"/>
                </a:solidFill>
                <a:latin typeface="Times New Roman" charset="0"/>
                <a:ea typeface="ＭＳ Ｐゴシック" charset="0"/>
              </a:defRPr>
            </a:lvl4pPr>
            <a:lvl5pPr marL="2057252" indent="-228584" eaLnBrk="0" hangingPunct="0">
              <a:defRPr sz="2400">
                <a:solidFill>
                  <a:schemeClr val="tx1"/>
                </a:solidFill>
                <a:latin typeface="Times New Roman" charset="0"/>
                <a:ea typeface="ＭＳ Ｐゴシック" charset="0"/>
              </a:defRPr>
            </a:lvl5pPr>
            <a:lvl6pPr marL="2514418" indent="-228584" eaLnBrk="0" fontAlgn="base" hangingPunct="0">
              <a:spcBef>
                <a:spcPct val="0"/>
              </a:spcBef>
              <a:spcAft>
                <a:spcPct val="0"/>
              </a:spcAft>
              <a:defRPr sz="2400">
                <a:solidFill>
                  <a:schemeClr val="tx1"/>
                </a:solidFill>
                <a:latin typeface="Times New Roman" charset="0"/>
                <a:ea typeface="ＭＳ Ｐゴシック" charset="0"/>
              </a:defRPr>
            </a:lvl6pPr>
            <a:lvl7pPr marL="2971585" indent="-228584" eaLnBrk="0" fontAlgn="base" hangingPunct="0">
              <a:spcBef>
                <a:spcPct val="0"/>
              </a:spcBef>
              <a:spcAft>
                <a:spcPct val="0"/>
              </a:spcAft>
              <a:defRPr sz="2400">
                <a:solidFill>
                  <a:schemeClr val="tx1"/>
                </a:solidFill>
                <a:latin typeface="Times New Roman" charset="0"/>
                <a:ea typeface="ＭＳ Ｐゴシック" charset="0"/>
              </a:defRPr>
            </a:lvl7pPr>
            <a:lvl8pPr marL="3428752" indent="-228584" eaLnBrk="0" fontAlgn="base" hangingPunct="0">
              <a:spcBef>
                <a:spcPct val="0"/>
              </a:spcBef>
              <a:spcAft>
                <a:spcPct val="0"/>
              </a:spcAft>
              <a:defRPr sz="2400">
                <a:solidFill>
                  <a:schemeClr val="tx1"/>
                </a:solidFill>
                <a:latin typeface="Times New Roman" charset="0"/>
                <a:ea typeface="ＭＳ Ｐゴシック" charset="0"/>
              </a:defRPr>
            </a:lvl8pPr>
            <a:lvl9pPr marL="3885919" indent="-228584"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118517B-C55D-A346-8107-F6B7A1984C6B}" type="slidenum">
              <a:rPr lang="en-US" sz="1200">
                <a:latin typeface="Arial" charset="0"/>
              </a:rPr>
              <a:pPr eaLnBrk="1" hangingPunct="1"/>
              <a:t>6</a:t>
            </a:fld>
            <a:endParaRPr lang="en-US" sz="1200">
              <a:latin typeface="Arial" charset="0"/>
            </a:endParaRPr>
          </a:p>
        </p:txBody>
      </p:sp>
    </p:spTree>
    <p:extLst>
      <p:ext uri="{BB962C8B-B14F-4D97-AF65-F5344CB8AC3E}">
        <p14:creationId xmlns:p14="http://schemas.microsoft.com/office/powerpoint/2010/main" val="1747494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5181591-9D75-DD4D-81F0-407B4715A49A}" type="slidenum">
              <a:rPr lang="en-US" smtClean="0"/>
              <a:pPr/>
              <a:t>8</a:t>
            </a:fld>
            <a:endParaRPr lang="en-US"/>
          </a:p>
        </p:txBody>
      </p:sp>
    </p:spTree>
    <p:extLst>
      <p:ext uri="{BB962C8B-B14F-4D97-AF65-F5344CB8AC3E}">
        <p14:creationId xmlns:p14="http://schemas.microsoft.com/office/powerpoint/2010/main" val="653461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0DC8C4-9E35-0E4A-B4A3-717676D23B6D}" type="datetimeFigureOut">
              <a:rPr lang="en-US" smtClean="0"/>
              <a:pPr/>
              <a:t>9/7/2017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D20242-8E1A-104B-8A6B-E88743A0815E}" type="slidenum">
              <a:rPr lang="en-US" smtClean="0"/>
              <a:pPr/>
              <a:t>‹#›</a:t>
            </a:fld>
            <a:endParaRPr lang="en-US"/>
          </a:p>
        </p:txBody>
      </p:sp>
    </p:spTree>
    <p:extLst>
      <p:ext uri="{BB962C8B-B14F-4D97-AF65-F5344CB8AC3E}">
        <p14:creationId xmlns:p14="http://schemas.microsoft.com/office/powerpoint/2010/main" val="11340812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0DC8C4-9E35-0E4A-B4A3-717676D23B6D}" type="datetimeFigureOut">
              <a:rPr lang="en-US" smtClean="0"/>
              <a:pPr/>
              <a:t>9/7/2017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D20242-8E1A-104B-8A6B-E88743A0815E}" type="slidenum">
              <a:rPr lang="en-US" smtClean="0"/>
              <a:pPr/>
              <a:t>‹#›</a:t>
            </a:fld>
            <a:endParaRPr lang="en-US"/>
          </a:p>
        </p:txBody>
      </p:sp>
    </p:spTree>
    <p:extLst>
      <p:ext uri="{BB962C8B-B14F-4D97-AF65-F5344CB8AC3E}">
        <p14:creationId xmlns:p14="http://schemas.microsoft.com/office/powerpoint/2010/main" val="1088631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0DC8C4-9E35-0E4A-B4A3-717676D23B6D}" type="datetimeFigureOut">
              <a:rPr lang="en-US" smtClean="0"/>
              <a:pPr/>
              <a:t>9/7/2017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D20242-8E1A-104B-8A6B-E88743A0815E}" type="slidenum">
              <a:rPr lang="en-US" smtClean="0"/>
              <a:pPr/>
              <a:t>‹#›</a:t>
            </a:fld>
            <a:endParaRPr lang="en-US"/>
          </a:p>
        </p:txBody>
      </p:sp>
    </p:spTree>
    <p:extLst>
      <p:ext uri="{BB962C8B-B14F-4D97-AF65-F5344CB8AC3E}">
        <p14:creationId xmlns:p14="http://schemas.microsoft.com/office/powerpoint/2010/main" val="25290817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0DC8C4-9E35-0E4A-B4A3-717676D23B6D}" type="datetimeFigureOut">
              <a:rPr lang="en-US" smtClean="0"/>
              <a:pPr/>
              <a:t>9/7/2017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D20242-8E1A-104B-8A6B-E88743A0815E}" type="slidenum">
              <a:rPr lang="en-US" smtClean="0"/>
              <a:pPr/>
              <a:t>‹#›</a:t>
            </a:fld>
            <a:endParaRPr lang="en-US"/>
          </a:p>
        </p:txBody>
      </p:sp>
    </p:spTree>
    <p:extLst>
      <p:ext uri="{BB962C8B-B14F-4D97-AF65-F5344CB8AC3E}">
        <p14:creationId xmlns:p14="http://schemas.microsoft.com/office/powerpoint/2010/main" val="2290726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0DC8C4-9E35-0E4A-B4A3-717676D23B6D}" type="datetimeFigureOut">
              <a:rPr lang="en-US" smtClean="0"/>
              <a:pPr/>
              <a:t>9/7/2017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D20242-8E1A-104B-8A6B-E88743A0815E}" type="slidenum">
              <a:rPr lang="en-US" smtClean="0"/>
              <a:pPr/>
              <a:t>‹#›</a:t>
            </a:fld>
            <a:endParaRPr lang="en-US"/>
          </a:p>
        </p:txBody>
      </p:sp>
    </p:spTree>
    <p:extLst>
      <p:ext uri="{BB962C8B-B14F-4D97-AF65-F5344CB8AC3E}">
        <p14:creationId xmlns:p14="http://schemas.microsoft.com/office/powerpoint/2010/main" val="76175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0DC8C4-9E35-0E4A-B4A3-717676D23B6D}" type="datetimeFigureOut">
              <a:rPr lang="en-US" smtClean="0"/>
              <a:pPr/>
              <a:t>9/7/2017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D20242-8E1A-104B-8A6B-E88743A0815E}" type="slidenum">
              <a:rPr lang="en-US" smtClean="0"/>
              <a:pPr/>
              <a:t>‹#›</a:t>
            </a:fld>
            <a:endParaRPr lang="en-US"/>
          </a:p>
        </p:txBody>
      </p:sp>
    </p:spTree>
    <p:extLst>
      <p:ext uri="{BB962C8B-B14F-4D97-AF65-F5344CB8AC3E}">
        <p14:creationId xmlns:p14="http://schemas.microsoft.com/office/powerpoint/2010/main" val="3111816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0DC8C4-9E35-0E4A-B4A3-717676D23B6D}" type="datetimeFigureOut">
              <a:rPr lang="en-US" smtClean="0"/>
              <a:pPr/>
              <a:t>9/7/2017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D20242-8E1A-104B-8A6B-E88743A0815E}" type="slidenum">
              <a:rPr lang="en-US" smtClean="0"/>
              <a:pPr/>
              <a:t>‹#›</a:t>
            </a:fld>
            <a:endParaRPr lang="en-US"/>
          </a:p>
        </p:txBody>
      </p:sp>
    </p:spTree>
    <p:extLst>
      <p:ext uri="{BB962C8B-B14F-4D97-AF65-F5344CB8AC3E}">
        <p14:creationId xmlns:p14="http://schemas.microsoft.com/office/powerpoint/2010/main" val="2799747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0DC8C4-9E35-0E4A-B4A3-717676D23B6D}" type="datetimeFigureOut">
              <a:rPr lang="en-US" smtClean="0"/>
              <a:pPr/>
              <a:t>9/7/2017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D20242-8E1A-104B-8A6B-E88743A0815E}" type="slidenum">
              <a:rPr lang="en-US" smtClean="0"/>
              <a:pPr/>
              <a:t>‹#›</a:t>
            </a:fld>
            <a:endParaRPr lang="en-US"/>
          </a:p>
        </p:txBody>
      </p:sp>
    </p:spTree>
    <p:extLst>
      <p:ext uri="{BB962C8B-B14F-4D97-AF65-F5344CB8AC3E}">
        <p14:creationId xmlns:p14="http://schemas.microsoft.com/office/powerpoint/2010/main" val="3810378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0DC8C4-9E35-0E4A-B4A3-717676D23B6D}" type="datetimeFigureOut">
              <a:rPr lang="en-US" smtClean="0"/>
              <a:pPr/>
              <a:t>9/7/2017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D20242-8E1A-104B-8A6B-E88743A0815E}" type="slidenum">
              <a:rPr lang="en-US" smtClean="0"/>
              <a:pPr/>
              <a:t>‹#›</a:t>
            </a:fld>
            <a:endParaRPr lang="en-US"/>
          </a:p>
        </p:txBody>
      </p:sp>
    </p:spTree>
    <p:extLst>
      <p:ext uri="{BB962C8B-B14F-4D97-AF65-F5344CB8AC3E}">
        <p14:creationId xmlns:p14="http://schemas.microsoft.com/office/powerpoint/2010/main" val="15306501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0DC8C4-9E35-0E4A-B4A3-717676D23B6D}" type="datetimeFigureOut">
              <a:rPr lang="en-US" smtClean="0"/>
              <a:pPr/>
              <a:t>9/7/2017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D20242-8E1A-104B-8A6B-E88743A0815E}" type="slidenum">
              <a:rPr lang="en-US" smtClean="0"/>
              <a:pPr/>
              <a:t>‹#›</a:t>
            </a:fld>
            <a:endParaRPr lang="en-US"/>
          </a:p>
        </p:txBody>
      </p:sp>
    </p:spTree>
    <p:extLst>
      <p:ext uri="{BB962C8B-B14F-4D97-AF65-F5344CB8AC3E}">
        <p14:creationId xmlns:p14="http://schemas.microsoft.com/office/powerpoint/2010/main" val="4933892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0DC8C4-9E35-0E4A-B4A3-717676D23B6D}" type="datetimeFigureOut">
              <a:rPr lang="en-US" smtClean="0"/>
              <a:pPr/>
              <a:t>9/7/2017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D20242-8E1A-104B-8A6B-E88743A0815E}" type="slidenum">
              <a:rPr lang="en-US" smtClean="0"/>
              <a:pPr/>
              <a:t>‹#›</a:t>
            </a:fld>
            <a:endParaRPr lang="en-US"/>
          </a:p>
        </p:txBody>
      </p:sp>
    </p:spTree>
    <p:extLst>
      <p:ext uri="{BB962C8B-B14F-4D97-AF65-F5344CB8AC3E}">
        <p14:creationId xmlns:p14="http://schemas.microsoft.com/office/powerpoint/2010/main" val="3979753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0DC8C4-9E35-0E4A-B4A3-717676D23B6D}" type="datetimeFigureOut">
              <a:rPr lang="en-US" smtClean="0"/>
              <a:pPr/>
              <a:t>9/7/2017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D20242-8E1A-104B-8A6B-E88743A0815E}" type="slidenum">
              <a:rPr lang="en-US" smtClean="0"/>
              <a:pPr/>
              <a:t>‹#›</a:t>
            </a:fld>
            <a:endParaRPr lang="en-US"/>
          </a:p>
        </p:txBody>
      </p:sp>
    </p:spTree>
    <p:extLst>
      <p:ext uri="{BB962C8B-B14F-4D97-AF65-F5344CB8AC3E}">
        <p14:creationId xmlns:p14="http://schemas.microsoft.com/office/powerpoint/2010/main" val="9024930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7_CzMjrhawY"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tiff"/><Relationship Id="rId3" Type="http://schemas.openxmlformats.org/officeDocument/2006/relationships/image" Target="../media/image7.tiff"/><Relationship Id="rId7" Type="http://schemas.openxmlformats.org/officeDocument/2006/relationships/image" Target="../media/image11.tiff"/><Relationship Id="rId2" Type="http://schemas.openxmlformats.org/officeDocument/2006/relationships/image" Target="../media/image6.tiff"/><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tiff"/><Relationship Id="rId4" Type="http://schemas.openxmlformats.org/officeDocument/2006/relationships/image" Target="../media/image8.tiff"/><Relationship Id="rId9" Type="http://schemas.openxmlformats.org/officeDocument/2006/relationships/image" Target="../media/image13.tif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69374" y="25304"/>
            <a:ext cx="8604668" cy="1470025"/>
          </a:xfrm>
        </p:spPr>
        <p:txBody>
          <a:bodyPr>
            <a:noAutofit/>
          </a:bodyPr>
          <a:lstStyle/>
          <a:p>
            <a:r>
              <a:rPr lang="en-US" b="1" dirty="0">
                <a:solidFill>
                  <a:srgbClr val="0000FF"/>
                </a:solidFill>
              </a:rPr>
              <a:t>Understanding the Science of Climate Disruption</a:t>
            </a:r>
          </a:p>
        </p:txBody>
      </p:sp>
      <p:sp>
        <p:nvSpPr>
          <p:cNvPr id="9" name="TextBox 8"/>
          <p:cNvSpPr txBox="1"/>
          <p:nvPr/>
        </p:nvSpPr>
        <p:spPr>
          <a:xfrm>
            <a:off x="520700" y="5842383"/>
            <a:ext cx="2772814" cy="830997"/>
          </a:xfrm>
          <a:prstGeom prst="rect">
            <a:avLst/>
          </a:prstGeom>
          <a:noFill/>
        </p:spPr>
        <p:txBody>
          <a:bodyPr wrap="none" rtlCol="0">
            <a:spAutoFit/>
          </a:bodyPr>
          <a:lstStyle/>
          <a:p>
            <a:r>
              <a:rPr lang="en-US" sz="1600" dirty="0" smtClean="0"/>
              <a:t>Doug Sisterson</a:t>
            </a:r>
          </a:p>
          <a:p>
            <a:r>
              <a:rPr lang="en-US" sz="1600" dirty="0" smtClean="0"/>
              <a:t>Environmental Science Division</a:t>
            </a:r>
          </a:p>
          <a:p>
            <a:r>
              <a:rPr lang="en-US" sz="1600" dirty="0" smtClean="0"/>
              <a:t>Argonne National Laboratory</a:t>
            </a:r>
            <a:endParaRPr lang="en-US" sz="1600" dirty="0"/>
          </a:p>
        </p:txBody>
      </p:sp>
      <p:pic>
        <p:nvPicPr>
          <p:cNvPr id="13" name="Picture 12"/>
          <p:cNvPicPr>
            <a:picLocks noChangeAspect="1"/>
          </p:cNvPicPr>
          <p:nvPr/>
        </p:nvPicPr>
        <p:blipFill>
          <a:blip r:embed="rId3"/>
          <a:stretch>
            <a:fillRect/>
          </a:stretch>
        </p:blipFill>
        <p:spPr>
          <a:xfrm>
            <a:off x="1066800" y="1368262"/>
            <a:ext cx="6502400" cy="4423840"/>
          </a:xfrm>
          <a:prstGeom prst="rect">
            <a:avLst/>
          </a:prstGeom>
        </p:spPr>
      </p:pic>
      <p:sp>
        <p:nvSpPr>
          <p:cNvPr id="2" name="TextBox 1"/>
          <p:cNvSpPr txBox="1"/>
          <p:nvPr/>
        </p:nvSpPr>
        <p:spPr>
          <a:xfrm>
            <a:off x="3052234" y="5842383"/>
            <a:ext cx="5544008" cy="400110"/>
          </a:xfrm>
          <a:prstGeom prst="rect">
            <a:avLst/>
          </a:prstGeom>
          <a:noFill/>
        </p:spPr>
        <p:txBody>
          <a:bodyPr wrap="square" rtlCol="0">
            <a:spAutoFit/>
          </a:bodyPr>
          <a:lstStyle/>
          <a:p>
            <a:pPr algn="ctr"/>
            <a:r>
              <a:rPr lang="en-US" sz="2000" b="1" smtClean="0">
                <a:solidFill>
                  <a:srgbClr val="0000FF"/>
                </a:solidFill>
              </a:rPr>
              <a:t>Mayor’s Caucus, August 31, </a:t>
            </a:r>
            <a:r>
              <a:rPr lang="en-US" sz="2000" b="1" dirty="0" smtClean="0">
                <a:solidFill>
                  <a:srgbClr val="0000FF"/>
                </a:solidFill>
              </a:rPr>
              <a:t>2017</a:t>
            </a:r>
            <a:endParaRPr lang="en-US" sz="2000" b="1" dirty="0">
              <a:solidFill>
                <a:srgbClr val="0000FF"/>
              </a:solidFill>
            </a:endParaRPr>
          </a:p>
        </p:txBody>
      </p:sp>
    </p:spTree>
    <p:extLst>
      <p:ext uri="{BB962C8B-B14F-4D97-AF65-F5344CB8AC3E}">
        <p14:creationId xmlns:p14="http://schemas.microsoft.com/office/powerpoint/2010/main" val="8506948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6273224"/>
            <a:ext cx="9144000" cy="584776"/>
          </a:xfrm>
          <a:prstGeom prst="rect">
            <a:avLst/>
          </a:prstGeom>
          <a:solidFill>
            <a:schemeClr val="tx1"/>
          </a:solidFill>
        </p:spPr>
        <p:txBody>
          <a:bodyPr wrap="square" rtlCol="0">
            <a:spAutoFit/>
          </a:bodyPr>
          <a:lstStyle/>
          <a:p>
            <a:endParaRPr lang="en-US" dirty="0"/>
          </a:p>
        </p:txBody>
      </p:sp>
      <p:sp>
        <p:nvSpPr>
          <p:cNvPr id="4" name="TextBox 3"/>
          <p:cNvSpPr txBox="1"/>
          <p:nvPr/>
        </p:nvSpPr>
        <p:spPr>
          <a:xfrm>
            <a:off x="0" y="0"/>
            <a:ext cx="9144000" cy="1231900"/>
          </a:xfrm>
          <a:prstGeom prst="rect">
            <a:avLst/>
          </a:prstGeom>
          <a:solidFill>
            <a:schemeClr val="tx1"/>
          </a:solidFill>
        </p:spPr>
        <p:txBody>
          <a:bodyPr wrap="square" rtlCol="0">
            <a:spAutoFit/>
          </a:bodyPr>
          <a:lstStyle/>
          <a:p>
            <a:endParaRPr lang="en-US"/>
          </a:p>
        </p:txBody>
      </p:sp>
      <p:sp>
        <p:nvSpPr>
          <p:cNvPr id="2" name="Rectangle 1"/>
          <p:cNvSpPr/>
          <p:nvPr/>
        </p:nvSpPr>
        <p:spPr>
          <a:xfrm>
            <a:off x="1120346" y="3105835"/>
            <a:ext cx="5737654" cy="369332"/>
          </a:xfrm>
          <a:prstGeom prst="rect">
            <a:avLst/>
          </a:prstGeom>
        </p:spPr>
        <p:txBody>
          <a:bodyPr wrap="square">
            <a:spAutoFit/>
          </a:bodyPr>
          <a:lstStyle/>
          <a:p>
            <a:r>
              <a:rPr lang="en-US" dirty="0">
                <a:hlinkClick r:id="rId3"/>
              </a:rPr>
              <a:t>https://www.youtube.com/watch?v=7_CzMjrhawY</a:t>
            </a:r>
            <a:endParaRPr lang="en-US" dirty="0"/>
          </a:p>
        </p:txBody>
      </p:sp>
    </p:spTree>
    <p:extLst>
      <p:ext uri="{BB962C8B-B14F-4D97-AF65-F5344CB8AC3E}">
        <p14:creationId xmlns:p14="http://schemas.microsoft.com/office/powerpoint/2010/main" val="20370389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7218" y="278899"/>
            <a:ext cx="7954963" cy="497572"/>
          </a:xfrm>
        </p:spPr>
        <p:txBody>
          <a:bodyPr>
            <a:normAutofit fontScale="90000"/>
          </a:bodyPr>
          <a:lstStyle/>
          <a:p>
            <a:pPr algn="l"/>
            <a:r>
              <a:rPr lang="en-US" sz="3200" b="1" dirty="0" smtClean="0">
                <a:solidFill>
                  <a:srgbClr val="0000FF"/>
                </a:solidFill>
              </a:rPr>
              <a:t>Weather Extremes:  Not just Heat Waves! </a:t>
            </a:r>
            <a:r>
              <a:rPr lang="en-US" sz="3200" b="1" dirty="0">
                <a:solidFill>
                  <a:srgbClr val="0000FF"/>
                </a:solidFill>
              </a:rPr>
              <a:t/>
            </a:r>
            <a:br>
              <a:rPr lang="en-US" sz="3200" b="1" dirty="0">
                <a:solidFill>
                  <a:srgbClr val="0000FF"/>
                </a:solidFill>
              </a:rPr>
            </a:br>
            <a:r>
              <a:rPr lang="en-US" sz="3200" b="1" dirty="0" smtClean="0">
                <a:solidFill>
                  <a:srgbClr val="0000FF"/>
                </a:solidFill>
              </a:rPr>
              <a:t>The Weather Point of View </a:t>
            </a:r>
            <a:endParaRPr lang="en-US" sz="3200" b="1" dirty="0">
              <a:solidFill>
                <a:srgbClr val="0000FF"/>
              </a:solidFill>
            </a:endParaRPr>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20363" y="762000"/>
            <a:ext cx="2023637" cy="1447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7056532" y="2362200"/>
            <a:ext cx="2057400" cy="738664"/>
          </a:xfrm>
          <a:prstGeom prst="rect">
            <a:avLst/>
          </a:prstGeom>
          <a:noFill/>
        </p:spPr>
        <p:txBody>
          <a:bodyPr wrap="square" rtlCol="0">
            <a:spAutoFit/>
          </a:bodyPr>
          <a:lstStyle/>
          <a:p>
            <a:r>
              <a:rPr lang="en-US" sz="1400" b="1" dirty="0" smtClean="0">
                <a:solidFill>
                  <a:srgbClr val="0000FF"/>
                </a:solidFill>
              </a:rPr>
              <a:t>Weather patterns used to be known, and more predictable.</a:t>
            </a:r>
            <a:endParaRPr lang="en-US" sz="1400" b="1" dirty="0">
              <a:solidFill>
                <a:srgbClr val="0000FF"/>
              </a:solidFill>
            </a:endParaRPr>
          </a:p>
        </p:txBody>
      </p:sp>
      <p:sp>
        <p:nvSpPr>
          <p:cNvPr id="8" name="TextBox 7"/>
          <p:cNvSpPr txBox="1"/>
          <p:nvPr/>
        </p:nvSpPr>
        <p:spPr>
          <a:xfrm>
            <a:off x="7086600" y="4876800"/>
            <a:ext cx="1905000" cy="954107"/>
          </a:xfrm>
          <a:prstGeom prst="rect">
            <a:avLst/>
          </a:prstGeom>
          <a:noFill/>
        </p:spPr>
        <p:txBody>
          <a:bodyPr wrap="square" rtlCol="0">
            <a:spAutoFit/>
          </a:bodyPr>
          <a:lstStyle/>
          <a:p>
            <a:r>
              <a:rPr lang="en-US" sz="1400" b="1" dirty="0" smtClean="0">
                <a:solidFill>
                  <a:srgbClr val="0000FF"/>
                </a:solidFill>
              </a:rPr>
              <a:t>Weather extremes are becoming more frequent and less predictable!</a:t>
            </a:r>
            <a:endParaRPr lang="en-US" sz="1400" b="1" dirty="0">
              <a:solidFill>
                <a:srgbClr val="0000FF"/>
              </a:solidFill>
            </a:endParaRPr>
          </a:p>
        </p:txBody>
      </p:sp>
      <p:pic>
        <p:nvPicPr>
          <p:cNvPr id="6" name="Picture 5" descr="11_5_15_Brian_ExtremeHeatShift_720_279_s_c1_c_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0400" y="3733800"/>
            <a:ext cx="2133600" cy="82677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12" y="1333500"/>
            <a:ext cx="6830952" cy="4650740"/>
          </a:xfrm>
          <a:prstGeom prst="rect">
            <a:avLst/>
          </a:prstGeom>
        </p:spPr>
      </p:pic>
    </p:spTree>
    <p:extLst>
      <p:ext uri="{BB962C8B-B14F-4D97-AF65-F5344CB8AC3E}">
        <p14:creationId xmlns:p14="http://schemas.microsoft.com/office/powerpoint/2010/main" val="38465937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pPr algn="l"/>
            <a:r>
              <a:rPr lang="en-US" sz="3200" b="1" dirty="0" smtClean="0">
                <a:solidFill>
                  <a:srgbClr val="0000FF"/>
                </a:solidFill>
              </a:rPr>
              <a:t>       Impacts closer to home!   </a:t>
            </a:r>
            <a:endParaRPr lang="en-US" sz="3200" b="1" dirty="0">
              <a:solidFill>
                <a:srgbClr val="0000FF"/>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333" y="1143000"/>
            <a:ext cx="8805333" cy="4953000"/>
          </a:xfrm>
          <a:prstGeom prst="rect">
            <a:avLst/>
          </a:prstGeom>
        </p:spPr>
      </p:pic>
      <p:sp>
        <p:nvSpPr>
          <p:cNvPr id="3" name="TextBox 2"/>
          <p:cNvSpPr txBox="1"/>
          <p:nvPr/>
        </p:nvSpPr>
        <p:spPr>
          <a:xfrm>
            <a:off x="584199" y="6184900"/>
            <a:ext cx="8263467" cy="523220"/>
          </a:xfrm>
          <a:prstGeom prst="rect">
            <a:avLst/>
          </a:prstGeom>
          <a:noFill/>
        </p:spPr>
        <p:txBody>
          <a:bodyPr wrap="square" rtlCol="0">
            <a:spAutoFit/>
          </a:bodyPr>
          <a:lstStyle/>
          <a:p>
            <a:r>
              <a:rPr lang="en-US" sz="1400" dirty="0"/>
              <a:t>Grist is an American non-profit online magazine that has been publishing environmental news and commentary since 1999. </a:t>
            </a:r>
          </a:p>
        </p:txBody>
      </p:sp>
    </p:spTree>
    <p:extLst>
      <p:ext uri="{BB962C8B-B14F-4D97-AF65-F5344CB8AC3E}">
        <p14:creationId xmlns:p14="http://schemas.microsoft.com/office/powerpoint/2010/main" val="19858524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pPr algn="l"/>
            <a:r>
              <a:rPr lang="en-US" sz="3200" b="1" dirty="0" smtClean="0">
                <a:solidFill>
                  <a:srgbClr val="0000FF"/>
                </a:solidFill>
              </a:rPr>
              <a:t>       Impacts </a:t>
            </a:r>
            <a:r>
              <a:rPr lang="en-US" sz="3200" b="1" i="1" u="sng" dirty="0">
                <a:solidFill>
                  <a:srgbClr val="0000FF"/>
                </a:solidFill>
              </a:rPr>
              <a:t>r</a:t>
            </a:r>
            <a:r>
              <a:rPr lang="en-US" sz="3200" b="1" i="1" u="sng" dirty="0" smtClean="0">
                <a:solidFill>
                  <a:srgbClr val="0000FF"/>
                </a:solidFill>
              </a:rPr>
              <a:t>eally close </a:t>
            </a:r>
            <a:r>
              <a:rPr lang="en-US" sz="3200" b="1" dirty="0" smtClean="0">
                <a:solidFill>
                  <a:srgbClr val="0000FF"/>
                </a:solidFill>
              </a:rPr>
              <a:t>to home!   </a:t>
            </a:r>
            <a:endParaRPr lang="en-US" sz="3200" b="1" dirty="0">
              <a:solidFill>
                <a:srgbClr val="0000FF"/>
              </a:solidFill>
            </a:endParaRPr>
          </a:p>
        </p:txBody>
      </p:sp>
      <p:pic>
        <p:nvPicPr>
          <p:cNvPr id="3" name="Picture 2"/>
          <p:cNvPicPr>
            <a:picLocks noChangeAspect="1"/>
          </p:cNvPicPr>
          <p:nvPr/>
        </p:nvPicPr>
        <p:blipFill>
          <a:blip r:embed="rId2"/>
          <a:stretch>
            <a:fillRect/>
          </a:stretch>
        </p:blipFill>
        <p:spPr>
          <a:xfrm>
            <a:off x="344068" y="1094859"/>
            <a:ext cx="3051655" cy="2120900"/>
          </a:xfrm>
          <a:prstGeom prst="rect">
            <a:avLst/>
          </a:prstGeom>
        </p:spPr>
      </p:pic>
      <p:pic>
        <p:nvPicPr>
          <p:cNvPr id="5" name="Picture 4"/>
          <p:cNvPicPr>
            <a:picLocks noChangeAspect="1"/>
          </p:cNvPicPr>
          <p:nvPr/>
        </p:nvPicPr>
        <p:blipFill>
          <a:blip r:embed="rId3"/>
          <a:stretch>
            <a:fillRect/>
          </a:stretch>
        </p:blipFill>
        <p:spPr>
          <a:xfrm>
            <a:off x="6103756" y="3685897"/>
            <a:ext cx="2851991" cy="2848937"/>
          </a:xfrm>
          <a:prstGeom prst="rect">
            <a:avLst/>
          </a:prstGeom>
        </p:spPr>
      </p:pic>
      <p:pic>
        <p:nvPicPr>
          <p:cNvPr id="6" name="Picture 5"/>
          <p:cNvPicPr>
            <a:picLocks noChangeAspect="1"/>
          </p:cNvPicPr>
          <p:nvPr/>
        </p:nvPicPr>
        <p:blipFill>
          <a:blip r:embed="rId4"/>
          <a:stretch>
            <a:fillRect/>
          </a:stretch>
        </p:blipFill>
        <p:spPr>
          <a:xfrm>
            <a:off x="305092" y="3520702"/>
            <a:ext cx="3048000" cy="2679700"/>
          </a:xfrm>
          <a:prstGeom prst="rect">
            <a:avLst/>
          </a:prstGeom>
        </p:spPr>
      </p:pic>
      <p:pic>
        <p:nvPicPr>
          <p:cNvPr id="7" name="Picture 6"/>
          <p:cNvPicPr>
            <a:picLocks noChangeAspect="1"/>
          </p:cNvPicPr>
          <p:nvPr/>
        </p:nvPicPr>
        <p:blipFill>
          <a:blip r:embed="rId5"/>
          <a:stretch>
            <a:fillRect/>
          </a:stretch>
        </p:blipFill>
        <p:spPr>
          <a:xfrm>
            <a:off x="3936999" y="934516"/>
            <a:ext cx="4738909" cy="227965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1814" y="3571088"/>
            <a:ext cx="2373219" cy="1772794"/>
          </a:xfrm>
          <a:prstGeom prst="rect">
            <a:avLst/>
          </a:prstGeom>
        </p:spPr>
      </p:pic>
      <p:sp>
        <p:nvSpPr>
          <p:cNvPr id="9" name="TextBox 8"/>
          <p:cNvSpPr txBox="1"/>
          <p:nvPr/>
        </p:nvSpPr>
        <p:spPr>
          <a:xfrm>
            <a:off x="838454" y="3022606"/>
            <a:ext cx="2025298" cy="369332"/>
          </a:xfrm>
          <a:prstGeom prst="rect">
            <a:avLst/>
          </a:prstGeom>
          <a:solidFill>
            <a:schemeClr val="bg1"/>
          </a:solidFill>
          <a:ln>
            <a:solidFill>
              <a:schemeClr val="tx1"/>
            </a:solidFill>
          </a:ln>
        </p:spPr>
        <p:txBody>
          <a:bodyPr wrap="none" rtlCol="0">
            <a:spAutoFit/>
          </a:bodyPr>
          <a:lstStyle/>
          <a:p>
            <a:r>
              <a:rPr lang="en-US" dirty="0" smtClean="0"/>
              <a:t>More flooding rains</a:t>
            </a:r>
            <a:endParaRPr lang="en-US" dirty="0"/>
          </a:p>
        </p:txBody>
      </p:sp>
      <p:sp>
        <p:nvSpPr>
          <p:cNvPr id="10" name="TextBox 9"/>
          <p:cNvSpPr txBox="1"/>
          <p:nvPr/>
        </p:nvSpPr>
        <p:spPr>
          <a:xfrm>
            <a:off x="3909917" y="3110032"/>
            <a:ext cx="4869218" cy="369332"/>
          </a:xfrm>
          <a:prstGeom prst="rect">
            <a:avLst/>
          </a:prstGeom>
          <a:solidFill>
            <a:schemeClr val="bg1"/>
          </a:solidFill>
          <a:ln>
            <a:solidFill>
              <a:schemeClr val="tx1"/>
            </a:solidFill>
          </a:ln>
        </p:spPr>
        <p:txBody>
          <a:bodyPr wrap="none" rtlCol="0">
            <a:spAutoFit/>
          </a:bodyPr>
          <a:lstStyle/>
          <a:p>
            <a:r>
              <a:rPr lang="en-US" dirty="0" smtClean="0"/>
              <a:t>More powerful tornadoes, winds, and hail storms</a:t>
            </a:r>
            <a:endParaRPr lang="en-US" dirty="0"/>
          </a:p>
        </p:txBody>
      </p:sp>
      <p:sp>
        <p:nvSpPr>
          <p:cNvPr id="11" name="TextBox 10"/>
          <p:cNvSpPr txBox="1"/>
          <p:nvPr/>
        </p:nvSpPr>
        <p:spPr>
          <a:xfrm>
            <a:off x="645164" y="6015736"/>
            <a:ext cx="2411879" cy="369332"/>
          </a:xfrm>
          <a:prstGeom prst="rect">
            <a:avLst/>
          </a:prstGeom>
          <a:solidFill>
            <a:schemeClr val="bg1"/>
          </a:solidFill>
          <a:ln>
            <a:solidFill>
              <a:schemeClr val="tx1"/>
            </a:solidFill>
          </a:ln>
        </p:spPr>
        <p:txBody>
          <a:bodyPr wrap="none" rtlCol="0">
            <a:spAutoFit/>
          </a:bodyPr>
          <a:lstStyle/>
          <a:p>
            <a:r>
              <a:rPr lang="en-US" dirty="0" smtClean="0"/>
              <a:t>Diseased Austrian Pines</a:t>
            </a:r>
            <a:endParaRPr lang="en-US" dirty="0"/>
          </a:p>
        </p:txBody>
      </p:sp>
      <p:sp>
        <p:nvSpPr>
          <p:cNvPr id="12" name="TextBox 11"/>
          <p:cNvSpPr txBox="1"/>
          <p:nvPr/>
        </p:nvSpPr>
        <p:spPr>
          <a:xfrm>
            <a:off x="3909917" y="5143331"/>
            <a:ext cx="1550617" cy="369332"/>
          </a:xfrm>
          <a:prstGeom prst="rect">
            <a:avLst/>
          </a:prstGeom>
          <a:solidFill>
            <a:schemeClr val="bg1"/>
          </a:solidFill>
          <a:ln>
            <a:solidFill>
              <a:schemeClr val="tx1"/>
            </a:solidFill>
          </a:ln>
        </p:spPr>
        <p:txBody>
          <a:bodyPr wrap="none" rtlCol="0">
            <a:spAutoFit/>
          </a:bodyPr>
          <a:lstStyle/>
          <a:p>
            <a:r>
              <a:rPr lang="en-US" dirty="0" smtClean="0"/>
              <a:t>Diseased grass</a:t>
            </a:r>
            <a:endParaRPr lang="en-US" dirty="0"/>
          </a:p>
        </p:txBody>
      </p:sp>
      <p:sp>
        <p:nvSpPr>
          <p:cNvPr id="13" name="TextBox 12"/>
          <p:cNvSpPr txBox="1"/>
          <p:nvPr/>
        </p:nvSpPr>
        <p:spPr>
          <a:xfrm>
            <a:off x="6383596" y="6211669"/>
            <a:ext cx="2292312" cy="646331"/>
          </a:xfrm>
          <a:prstGeom prst="rect">
            <a:avLst/>
          </a:prstGeom>
          <a:solidFill>
            <a:schemeClr val="bg1"/>
          </a:solidFill>
          <a:ln>
            <a:solidFill>
              <a:schemeClr val="tx1"/>
            </a:solidFill>
          </a:ln>
        </p:spPr>
        <p:txBody>
          <a:bodyPr wrap="square" rtlCol="0">
            <a:spAutoFit/>
          </a:bodyPr>
          <a:lstStyle/>
          <a:p>
            <a:r>
              <a:rPr lang="en-US" dirty="0" smtClean="0"/>
              <a:t>Green Ash </a:t>
            </a:r>
            <a:r>
              <a:rPr lang="en-US" dirty="0"/>
              <a:t>t</a:t>
            </a:r>
            <a:r>
              <a:rPr lang="en-US" dirty="0" smtClean="0"/>
              <a:t>rees meet the Emerald Ash Bore</a:t>
            </a:r>
            <a:endParaRPr lang="en-US" dirty="0"/>
          </a:p>
        </p:txBody>
      </p:sp>
      <p:pic>
        <p:nvPicPr>
          <p:cNvPr id="4" name="Picture 3"/>
          <p:cNvPicPr>
            <a:picLocks noChangeAspect="1"/>
          </p:cNvPicPr>
          <p:nvPr/>
        </p:nvPicPr>
        <p:blipFill>
          <a:blip r:embed="rId7"/>
          <a:stretch>
            <a:fillRect/>
          </a:stretch>
        </p:blipFill>
        <p:spPr>
          <a:xfrm>
            <a:off x="3602064" y="5642050"/>
            <a:ext cx="1520345" cy="1116703"/>
          </a:xfrm>
          <a:prstGeom prst="rect">
            <a:avLst/>
          </a:prstGeom>
        </p:spPr>
      </p:pic>
      <p:sp>
        <p:nvSpPr>
          <p:cNvPr id="14" name="TextBox 13"/>
          <p:cNvSpPr txBox="1"/>
          <p:nvPr/>
        </p:nvSpPr>
        <p:spPr>
          <a:xfrm>
            <a:off x="4916904" y="5998972"/>
            <a:ext cx="714811" cy="369332"/>
          </a:xfrm>
          <a:prstGeom prst="rect">
            <a:avLst/>
          </a:prstGeom>
          <a:solidFill>
            <a:schemeClr val="bg1"/>
          </a:solidFill>
          <a:ln>
            <a:solidFill>
              <a:schemeClr val="tx1"/>
            </a:solidFill>
          </a:ln>
        </p:spPr>
        <p:txBody>
          <a:bodyPr wrap="none" rtlCol="0">
            <a:spAutoFit/>
          </a:bodyPr>
          <a:lstStyle/>
          <a:p>
            <a:r>
              <a:rPr lang="en-US" smtClean="0"/>
              <a:t>Ticks</a:t>
            </a:r>
            <a:r>
              <a:rPr lang="en-US" dirty="0" smtClean="0"/>
              <a:t>!</a:t>
            </a:r>
            <a:endParaRPr lang="en-US" dirty="0"/>
          </a:p>
        </p:txBody>
      </p:sp>
      <p:pic>
        <p:nvPicPr>
          <p:cNvPr id="15" name="Picture 14"/>
          <p:cNvPicPr>
            <a:picLocks noChangeAspect="1"/>
          </p:cNvPicPr>
          <p:nvPr/>
        </p:nvPicPr>
        <p:blipFill>
          <a:blip r:embed="rId8"/>
          <a:stretch>
            <a:fillRect/>
          </a:stretch>
        </p:blipFill>
        <p:spPr>
          <a:xfrm flipH="1">
            <a:off x="7542940" y="2441766"/>
            <a:ext cx="1108556" cy="611336"/>
          </a:xfrm>
          <a:prstGeom prst="rect">
            <a:avLst/>
          </a:prstGeom>
        </p:spPr>
      </p:pic>
      <p:pic>
        <p:nvPicPr>
          <p:cNvPr id="16" name="Picture 15"/>
          <p:cNvPicPr>
            <a:picLocks noChangeAspect="1"/>
          </p:cNvPicPr>
          <p:nvPr/>
        </p:nvPicPr>
        <p:blipFill>
          <a:blip r:embed="rId9"/>
          <a:stretch>
            <a:fillRect/>
          </a:stretch>
        </p:blipFill>
        <p:spPr>
          <a:xfrm>
            <a:off x="3946163" y="955766"/>
            <a:ext cx="1101573" cy="825116"/>
          </a:xfrm>
          <a:prstGeom prst="rect">
            <a:avLst/>
          </a:prstGeom>
        </p:spPr>
      </p:pic>
    </p:spTree>
    <p:extLst>
      <p:ext uri="{BB962C8B-B14F-4D97-AF65-F5344CB8AC3E}">
        <p14:creationId xmlns:p14="http://schemas.microsoft.com/office/powerpoint/2010/main" val="6658567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p:cNvSpPr>
            <a:spLocks noGrp="1"/>
          </p:cNvSpPr>
          <p:nvPr>
            <p:ph type="title"/>
          </p:nvPr>
        </p:nvSpPr>
        <p:spPr>
          <a:xfrm>
            <a:off x="381000" y="152400"/>
            <a:ext cx="9144000" cy="497572"/>
          </a:xfrm>
        </p:spPr>
        <p:txBody>
          <a:bodyPr>
            <a:normAutofit fontScale="90000"/>
          </a:bodyPr>
          <a:lstStyle/>
          <a:p>
            <a:pPr algn="l"/>
            <a:r>
              <a:rPr lang="en-US" sz="3200" dirty="0" smtClean="0">
                <a:solidFill>
                  <a:srgbClr val="0000FF"/>
                </a:solidFill>
                <a:latin typeface="Calibri"/>
                <a:ea typeface="ＭＳ Ｐゴシック" charset="0"/>
                <a:cs typeface="Calibri"/>
              </a:rPr>
              <a:t>Another Wrench!</a:t>
            </a:r>
            <a:endParaRPr lang="en-US" sz="3200" b="1" dirty="0">
              <a:solidFill>
                <a:srgbClr val="0000FF"/>
              </a:solidFill>
              <a:latin typeface="Calibri"/>
              <a:ea typeface="ＭＳ Ｐゴシック" charset="0"/>
              <a:cs typeface="Calibri"/>
            </a:endParaRPr>
          </a:p>
        </p:txBody>
      </p:sp>
      <p:pic>
        <p:nvPicPr>
          <p:cNvPr id="5" name="Picture 4"/>
          <p:cNvPicPr>
            <a:picLocks noChangeAspect="1"/>
          </p:cNvPicPr>
          <p:nvPr/>
        </p:nvPicPr>
        <p:blipFill>
          <a:blip r:embed="rId3"/>
          <a:stretch>
            <a:fillRect/>
          </a:stretch>
        </p:blipFill>
        <p:spPr>
          <a:xfrm>
            <a:off x="3962400" y="228600"/>
            <a:ext cx="4648200" cy="5549562"/>
          </a:xfrm>
          <a:prstGeom prst="rect">
            <a:avLst/>
          </a:prstGeom>
        </p:spPr>
      </p:pic>
      <p:sp>
        <p:nvSpPr>
          <p:cNvPr id="6" name="TextBox 5"/>
          <p:cNvSpPr txBox="1"/>
          <p:nvPr/>
        </p:nvSpPr>
        <p:spPr>
          <a:xfrm>
            <a:off x="381001" y="2348848"/>
            <a:ext cx="3784600" cy="1477328"/>
          </a:xfrm>
          <a:prstGeom prst="rect">
            <a:avLst/>
          </a:prstGeom>
          <a:noFill/>
        </p:spPr>
        <p:txBody>
          <a:bodyPr wrap="square" rtlCol="0">
            <a:spAutoFit/>
          </a:bodyPr>
          <a:lstStyle/>
          <a:p>
            <a:r>
              <a:rPr lang="en-US" dirty="0" smtClean="0"/>
              <a:t>The National Weather Service locates official reporting stations in representative areas (in open spaces, not next to buildings, over a grassy field and not asphalt).</a:t>
            </a:r>
            <a:endParaRPr lang="en-US" dirty="0"/>
          </a:p>
        </p:txBody>
      </p:sp>
      <p:sp>
        <p:nvSpPr>
          <p:cNvPr id="7" name="TextBox 6"/>
          <p:cNvSpPr txBox="1"/>
          <p:nvPr/>
        </p:nvSpPr>
        <p:spPr>
          <a:xfrm>
            <a:off x="381001" y="3857193"/>
            <a:ext cx="4953000" cy="1015663"/>
          </a:xfrm>
          <a:prstGeom prst="rect">
            <a:avLst/>
          </a:prstGeom>
          <a:noFill/>
        </p:spPr>
        <p:txBody>
          <a:bodyPr wrap="square" rtlCol="0">
            <a:spAutoFit/>
          </a:bodyPr>
          <a:lstStyle/>
          <a:p>
            <a:r>
              <a:rPr lang="en-US" sz="2000" dirty="0" smtClean="0">
                <a:solidFill>
                  <a:srgbClr val="0000FF"/>
                </a:solidFill>
              </a:rPr>
              <a:t>Urban areas can be more than 10 F warmer (daytime and nighttime) than the suburbs and rural areas!</a:t>
            </a:r>
            <a:endParaRPr lang="en-US" sz="2000" dirty="0">
              <a:solidFill>
                <a:srgbClr val="0000FF"/>
              </a:solidFill>
            </a:endParaRPr>
          </a:p>
        </p:txBody>
      </p:sp>
      <p:sp>
        <p:nvSpPr>
          <p:cNvPr id="8" name="TextBox 7"/>
          <p:cNvSpPr txBox="1"/>
          <p:nvPr/>
        </p:nvSpPr>
        <p:spPr>
          <a:xfrm>
            <a:off x="381000" y="4940300"/>
            <a:ext cx="3505199" cy="1015663"/>
          </a:xfrm>
          <a:prstGeom prst="rect">
            <a:avLst/>
          </a:prstGeom>
          <a:noFill/>
        </p:spPr>
        <p:txBody>
          <a:bodyPr wrap="square" rtlCol="0">
            <a:spAutoFit/>
          </a:bodyPr>
          <a:lstStyle/>
          <a:p>
            <a:r>
              <a:rPr lang="en-US" sz="2000" dirty="0" smtClean="0">
                <a:solidFill>
                  <a:srgbClr val="FF0000"/>
                </a:solidFill>
              </a:rPr>
              <a:t>Heat waves are likely to be </a:t>
            </a:r>
            <a:r>
              <a:rPr lang="en-US" sz="2000" b="1" dirty="0" smtClean="0">
                <a:solidFill>
                  <a:srgbClr val="FF0000"/>
                </a:solidFill>
              </a:rPr>
              <a:t>more intense </a:t>
            </a:r>
            <a:r>
              <a:rPr lang="en-US" sz="2000" dirty="0" smtClean="0">
                <a:solidFill>
                  <a:srgbClr val="FF0000"/>
                </a:solidFill>
              </a:rPr>
              <a:t>in the city where most people live!</a:t>
            </a:r>
            <a:endParaRPr lang="en-US" sz="2000" dirty="0">
              <a:solidFill>
                <a:srgbClr val="FF0000"/>
              </a:solidFill>
            </a:endParaRPr>
          </a:p>
        </p:txBody>
      </p:sp>
      <p:sp>
        <p:nvSpPr>
          <p:cNvPr id="9" name="TextBox 8"/>
          <p:cNvSpPr txBox="1"/>
          <p:nvPr/>
        </p:nvSpPr>
        <p:spPr>
          <a:xfrm>
            <a:off x="3733800" y="5715000"/>
            <a:ext cx="5181600" cy="954107"/>
          </a:xfrm>
          <a:prstGeom prst="rect">
            <a:avLst/>
          </a:prstGeom>
          <a:noFill/>
        </p:spPr>
        <p:txBody>
          <a:bodyPr wrap="square" rtlCol="0">
            <a:spAutoFit/>
          </a:bodyPr>
          <a:lstStyle/>
          <a:p>
            <a:r>
              <a:rPr lang="en-US" sz="1200" dirty="0">
                <a:solidFill>
                  <a:srgbClr val="E51013"/>
                </a:solidFill>
              </a:rPr>
              <a:t>http://</a:t>
            </a:r>
            <a:r>
              <a:rPr lang="en-US" sz="1200" dirty="0" err="1">
                <a:solidFill>
                  <a:srgbClr val="E51013"/>
                </a:solidFill>
              </a:rPr>
              <a:t>globalchange.gov</a:t>
            </a:r>
            <a:r>
              <a:rPr lang="en-US" sz="1200" dirty="0">
                <a:solidFill>
                  <a:srgbClr val="E51013"/>
                </a:solidFill>
              </a:rPr>
              <a:t>/publications/reports/scientific-assessments/us-impacts/regional-climate-change-impacts/</a:t>
            </a:r>
            <a:r>
              <a:rPr lang="en-US" sz="1200" dirty="0" err="1">
                <a:solidFill>
                  <a:srgbClr val="FF0000"/>
                </a:solidFill>
              </a:rPr>
              <a:t>midwest</a:t>
            </a:r>
            <a:r>
              <a:rPr lang="en-US" sz="1200" dirty="0">
                <a:solidFill>
                  <a:srgbClr val="FF0000"/>
                </a:solidFill>
              </a:rPr>
              <a:t> (2009)  </a:t>
            </a:r>
          </a:p>
          <a:p>
            <a:endParaRPr lang="en-US" dirty="0"/>
          </a:p>
        </p:txBody>
      </p:sp>
      <p:sp>
        <p:nvSpPr>
          <p:cNvPr id="10" name="TextBox 9"/>
          <p:cNvSpPr txBox="1"/>
          <p:nvPr/>
        </p:nvSpPr>
        <p:spPr>
          <a:xfrm>
            <a:off x="7239000" y="228600"/>
            <a:ext cx="1690286" cy="584776"/>
          </a:xfrm>
          <a:prstGeom prst="rect">
            <a:avLst/>
          </a:prstGeom>
          <a:noFill/>
        </p:spPr>
        <p:txBody>
          <a:bodyPr wrap="none" rtlCol="0">
            <a:spAutoFit/>
          </a:bodyPr>
          <a:lstStyle/>
          <a:p>
            <a:r>
              <a:rPr lang="en-US" dirty="0" smtClean="0"/>
              <a:t>Chicago</a:t>
            </a:r>
            <a:endParaRPr lang="en-US" dirty="0"/>
          </a:p>
        </p:txBody>
      </p:sp>
      <p:sp>
        <p:nvSpPr>
          <p:cNvPr id="4" name="TextBox 3"/>
          <p:cNvSpPr txBox="1"/>
          <p:nvPr/>
        </p:nvSpPr>
        <p:spPr>
          <a:xfrm>
            <a:off x="381001" y="987309"/>
            <a:ext cx="4063999" cy="1323439"/>
          </a:xfrm>
          <a:prstGeom prst="rect">
            <a:avLst/>
          </a:prstGeom>
          <a:noFill/>
        </p:spPr>
        <p:txBody>
          <a:bodyPr wrap="square" rtlCol="0">
            <a:spAutoFit/>
          </a:bodyPr>
          <a:lstStyle/>
          <a:p>
            <a:r>
              <a:rPr lang="en-US" sz="2000" b="1" dirty="0" smtClean="0">
                <a:solidFill>
                  <a:srgbClr val="FF0000"/>
                </a:solidFill>
              </a:rPr>
              <a:t>Overall, urban areas do not significantly impact global warming, but global warming has a huge impact on the urban microclimate!</a:t>
            </a:r>
            <a:endParaRPr lang="en-US" sz="2000" b="1" dirty="0">
              <a:solidFill>
                <a:srgbClr val="FF0000"/>
              </a:solidFill>
            </a:endParaRPr>
          </a:p>
        </p:txBody>
      </p:sp>
    </p:spTree>
    <p:extLst>
      <p:ext uri="{BB962C8B-B14F-4D97-AF65-F5344CB8AC3E}">
        <p14:creationId xmlns:p14="http://schemas.microsoft.com/office/powerpoint/2010/main" val="2240903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4325" y="232882"/>
            <a:ext cx="7954963" cy="441146"/>
          </a:xfrm>
        </p:spPr>
        <p:txBody>
          <a:bodyPr>
            <a:normAutofit fontScale="90000"/>
          </a:bodyPr>
          <a:lstStyle/>
          <a:p>
            <a:endParaRPr lang="en-US" sz="2800" dirty="0"/>
          </a:p>
        </p:txBody>
      </p:sp>
      <p:pic>
        <p:nvPicPr>
          <p:cNvPr id="4" name="Picture 3" descr="Air quality and climate change.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3521" y="232882"/>
            <a:ext cx="5541908" cy="5780037"/>
          </a:xfrm>
          <a:prstGeom prst="rect">
            <a:avLst/>
          </a:prstGeom>
        </p:spPr>
      </p:pic>
      <p:sp>
        <p:nvSpPr>
          <p:cNvPr id="5" name="TextBox 4"/>
          <p:cNvSpPr txBox="1"/>
          <p:nvPr/>
        </p:nvSpPr>
        <p:spPr>
          <a:xfrm>
            <a:off x="180621" y="1244822"/>
            <a:ext cx="3124200" cy="2246769"/>
          </a:xfrm>
          <a:prstGeom prst="rect">
            <a:avLst/>
          </a:prstGeom>
          <a:noFill/>
        </p:spPr>
        <p:txBody>
          <a:bodyPr wrap="square" rtlCol="0">
            <a:spAutoFit/>
          </a:bodyPr>
          <a:lstStyle/>
          <a:p>
            <a:r>
              <a:rPr lang="en-US" sz="2000" dirty="0" smtClean="0"/>
              <a:t>Increased :</a:t>
            </a:r>
          </a:p>
          <a:p>
            <a:pPr marL="457200" indent="-457200">
              <a:buFont typeface="Arial"/>
              <a:buChar char="•"/>
            </a:pPr>
            <a:r>
              <a:rPr lang="en-US" sz="2000" dirty="0" smtClean="0">
                <a:solidFill>
                  <a:srgbClr val="FF0000"/>
                </a:solidFill>
              </a:rPr>
              <a:t>Allergies</a:t>
            </a:r>
          </a:p>
          <a:p>
            <a:pPr marL="457200" indent="-457200">
              <a:buFont typeface="Arial"/>
              <a:buChar char="•"/>
            </a:pPr>
            <a:r>
              <a:rPr lang="en-US" sz="2000" dirty="0">
                <a:solidFill>
                  <a:srgbClr val="FF0000"/>
                </a:solidFill>
              </a:rPr>
              <a:t>R</a:t>
            </a:r>
            <a:r>
              <a:rPr lang="en-US" sz="2000" dirty="0" smtClean="0">
                <a:solidFill>
                  <a:srgbClr val="FF0000"/>
                </a:solidFill>
              </a:rPr>
              <a:t>espiratory stress</a:t>
            </a:r>
          </a:p>
          <a:p>
            <a:pPr marL="457200" indent="-457200">
              <a:buFont typeface="Arial"/>
              <a:buChar char="•"/>
            </a:pPr>
            <a:r>
              <a:rPr lang="en-US" sz="2000" dirty="0">
                <a:solidFill>
                  <a:srgbClr val="FF0000"/>
                </a:solidFill>
              </a:rPr>
              <a:t>C</a:t>
            </a:r>
            <a:r>
              <a:rPr lang="en-US" sz="2000" dirty="0" smtClean="0">
                <a:solidFill>
                  <a:srgbClr val="FF0000"/>
                </a:solidFill>
              </a:rPr>
              <a:t>ardiac stress </a:t>
            </a:r>
            <a:endParaRPr lang="en-US" sz="2000" dirty="0"/>
          </a:p>
          <a:p>
            <a:r>
              <a:rPr lang="en-US" sz="2000" dirty="0" smtClean="0"/>
              <a:t>All due to increased anthropogenic greenhouse gasses </a:t>
            </a:r>
            <a:r>
              <a:rPr lang="en-US" sz="2000" b="1" u="sng" dirty="0" smtClean="0"/>
              <a:t>as a pollutant</a:t>
            </a:r>
            <a:r>
              <a:rPr lang="en-US" sz="2000" dirty="0" smtClean="0"/>
              <a:t>! </a:t>
            </a:r>
            <a:endParaRPr lang="en-US" sz="2000" dirty="0"/>
          </a:p>
        </p:txBody>
      </p:sp>
      <p:sp>
        <p:nvSpPr>
          <p:cNvPr id="3" name="TextBox 2"/>
          <p:cNvSpPr txBox="1"/>
          <p:nvPr/>
        </p:nvSpPr>
        <p:spPr>
          <a:xfrm>
            <a:off x="180621" y="4016018"/>
            <a:ext cx="2882900" cy="1323439"/>
          </a:xfrm>
          <a:prstGeom prst="rect">
            <a:avLst/>
          </a:prstGeom>
          <a:noFill/>
        </p:spPr>
        <p:txBody>
          <a:bodyPr wrap="square" rtlCol="0">
            <a:spAutoFit/>
          </a:bodyPr>
          <a:lstStyle/>
          <a:p>
            <a:r>
              <a:rPr lang="en-US" sz="2000" b="1" dirty="0">
                <a:solidFill>
                  <a:srgbClr val="0000FF"/>
                </a:solidFill>
              </a:rPr>
              <a:t>G</a:t>
            </a:r>
            <a:r>
              <a:rPr lang="en-US" sz="2000" b="1" dirty="0" smtClean="0">
                <a:solidFill>
                  <a:srgbClr val="0000FF"/>
                </a:solidFill>
              </a:rPr>
              <a:t>lobal warming will have a significant impact on the </a:t>
            </a:r>
            <a:r>
              <a:rPr lang="en-US" sz="2000" b="1" smtClean="0">
                <a:solidFill>
                  <a:srgbClr val="0000FF"/>
                </a:solidFill>
              </a:rPr>
              <a:t>health on those living in  </a:t>
            </a:r>
            <a:r>
              <a:rPr lang="en-US" sz="2000" b="1" dirty="0" smtClean="0">
                <a:solidFill>
                  <a:srgbClr val="0000FF"/>
                </a:solidFill>
              </a:rPr>
              <a:t>urban micro climate!</a:t>
            </a:r>
            <a:endParaRPr lang="en-US" sz="2000" b="1" dirty="0">
              <a:solidFill>
                <a:srgbClr val="0000FF"/>
              </a:solidFill>
            </a:endParaRPr>
          </a:p>
        </p:txBody>
      </p:sp>
      <p:sp>
        <p:nvSpPr>
          <p:cNvPr id="6" name="TextBox 5"/>
          <p:cNvSpPr txBox="1"/>
          <p:nvPr/>
        </p:nvSpPr>
        <p:spPr>
          <a:xfrm>
            <a:off x="196496" y="6309155"/>
            <a:ext cx="5907643" cy="461665"/>
          </a:xfrm>
          <a:prstGeom prst="rect">
            <a:avLst/>
          </a:prstGeom>
          <a:noFill/>
        </p:spPr>
        <p:txBody>
          <a:bodyPr wrap="none" rtlCol="0">
            <a:spAutoFit/>
          </a:bodyPr>
          <a:lstStyle/>
          <a:p>
            <a:r>
              <a:rPr lang="en-US" sz="2400" b="1" dirty="0" smtClean="0">
                <a:solidFill>
                  <a:srgbClr val="FF0000"/>
                </a:solidFill>
              </a:rPr>
              <a:t>Most of the world’s population lives in cities</a:t>
            </a:r>
            <a:r>
              <a:rPr lang="en-US" sz="2000" b="1" dirty="0" smtClean="0">
                <a:solidFill>
                  <a:srgbClr val="FF0000"/>
                </a:solidFill>
              </a:rPr>
              <a:t>!</a:t>
            </a:r>
            <a:endParaRPr lang="en-US" sz="2000" b="1" dirty="0">
              <a:solidFill>
                <a:srgbClr val="FF0000"/>
              </a:solidFill>
            </a:endParaRPr>
          </a:p>
        </p:txBody>
      </p:sp>
      <p:sp>
        <p:nvSpPr>
          <p:cNvPr id="7" name="TextBox 6"/>
          <p:cNvSpPr txBox="1"/>
          <p:nvPr/>
        </p:nvSpPr>
        <p:spPr>
          <a:xfrm>
            <a:off x="196496" y="201136"/>
            <a:ext cx="2714448" cy="461665"/>
          </a:xfrm>
          <a:prstGeom prst="rect">
            <a:avLst/>
          </a:prstGeom>
          <a:noFill/>
        </p:spPr>
        <p:txBody>
          <a:bodyPr wrap="square" rtlCol="0">
            <a:spAutoFit/>
          </a:bodyPr>
          <a:lstStyle/>
          <a:p>
            <a:r>
              <a:rPr lang="en-US" sz="2400" b="1" dirty="0" smtClean="0">
                <a:solidFill>
                  <a:srgbClr val="0000FF"/>
                </a:solidFill>
              </a:rPr>
              <a:t>Impacts at Home!</a:t>
            </a:r>
            <a:endParaRPr lang="en-US" sz="2400" b="1" dirty="0">
              <a:solidFill>
                <a:srgbClr val="0000FF"/>
              </a:solidFill>
            </a:endParaRPr>
          </a:p>
        </p:txBody>
      </p:sp>
    </p:spTree>
    <p:extLst>
      <p:ext uri="{BB962C8B-B14F-4D97-AF65-F5344CB8AC3E}">
        <p14:creationId xmlns:p14="http://schemas.microsoft.com/office/powerpoint/2010/main" val="26151271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2"/>
          <p:cNvSpPr>
            <a:spLocks noGrp="1" noChangeArrowheads="1"/>
          </p:cNvSpPr>
          <p:nvPr>
            <p:ph type="title"/>
          </p:nvPr>
        </p:nvSpPr>
        <p:spPr>
          <a:xfrm>
            <a:off x="292100" y="188228"/>
            <a:ext cx="8763000" cy="497572"/>
          </a:xfrm>
        </p:spPr>
        <p:txBody>
          <a:bodyPr>
            <a:normAutofit fontScale="90000"/>
          </a:bodyPr>
          <a:lstStyle/>
          <a:p>
            <a:pPr algn="l"/>
            <a:r>
              <a:rPr lang="en-US" sz="3200" b="1" dirty="0" smtClean="0">
                <a:solidFill>
                  <a:srgbClr val="0000FF"/>
                </a:solidFill>
                <a:latin typeface="Calibri"/>
                <a:cs typeface="Calibri"/>
              </a:rPr>
              <a:t>What Might Home Look Like at the End of the Century?</a:t>
            </a:r>
            <a:endParaRPr lang="en-US" sz="3200" b="1" dirty="0">
              <a:solidFill>
                <a:srgbClr val="0000FF"/>
              </a:solidFill>
              <a:latin typeface="Calibri"/>
              <a:cs typeface="Calibri"/>
            </a:endParaRPr>
          </a:p>
        </p:txBody>
      </p:sp>
      <p:sp>
        <p:nvSpPr>
          <p:cNvPr id="83970" name="Rectangle 5"/>
          <p:cNvSpPr>
            <a:spLocks noChangeArrowheads="1"/>
          </p:cNvSpPr>
          <p:nvPr/>
        </p:nvSpPr>
        <p:spPr bwMode="auto">
          <a:xfrm>
            <a:off x="457200" y="4267200"/>
            <a:ext cx="3851275" cy="20159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eaLnBrk="0" hangingPunct="0">
              <a:spcBef>
                <a:spcPct val="10000"/>
              </a:spcBef>
              <a:spcAft>
                <a:spcPct val="10000"/>
              </a:spcAft>
              <a:buClr>
                <a:schemeClr val="tx2"/>
              </a:buClr>
              <a:buFont typeface="Wingdings" charset="0"/>
              <a:buNone/>
            </a:pPr>
            <a:r>
              <a:rPr lang="en-US" sz="2500" dirty="0">
                <a:solidFill>
                  <a:srgbClr val="FF0000"/>
                </a:solidFill>
              </a:rPr>
              <a:t>Scientists have </a:t>
            </a:r>
            <a:r>
              <a:rPr lang="en-US" sz="2500" b="1" dirty="0">
                <a:solidFill>
                  <a:srgbClr val="FF0000"/>
                </a:solidFill>
              </a:rPr>
              <a:t>NOT</a:t>
            </a:r>
            <a:r>
              <a:rPr lang="en-US" sz="2500" dirty="0">
                <a:solidFill>
                  <a:srgbClr val="FF0000"/>
                </a:solidFill>
              </a:rPr>
              <a:t> reached consensus on </a:t>
            </a:r>
            <a:r>
              <a:rPr lang="en-US" sz="2500" b="1" dirty="0">
                <a:solidFill>
                  <a:srgbClr val="FF0000"/>
                </a:solidFill>
              </a:rPr>
              <a:t>timing</a:t>
            </a:r>
            <a:r>
              <a:rPr lang="en-US" sz="2500" dirty="0">
                <a:solidFill>
                  <a:srgbClr val="FF0000"/>
                </a:solidFill>
              </a:rPr>
              <a:t> or </a:t>
            </a:r>
            <a:r>
              <a:rPr lang="en-US" sz="2500" b="1" i="1" dirty="0">
                <a:solidFill>
                  <a:srgbClr val="FF0000"/>
                </a:solidFill>
              </a:rPr>
              <a:t>regional</a:t>
            </a:r>
            <a:r>
              <a:rPr lang="en-US" sz="2500" dirty="0">
                <a:solidFill>
                  <a:srgbClr val="FF0000"/>
                </a:solidFill>
              </a:rPr>
              <a:t> impact</a:t>
            </a:r>
            <a:r>
              <a:rPr lang="en-US" sz="2500" dirty="0" smtClean="0">
                <a:solidFill>
                  <a:srgbClr val="FF0000"/>
                </a:solidFill>
              </a:rPr>
              <a:t>, but we are getting some ideas.</a:t>
            </a:r>
            <a:endParaRPr lang="en-US" sz="2500" dirty="0">
              <a:solidFill>
                <a:srgbClr val="FF0000"/>
              </a:solidFill>
            </a:endParaRPr>
          </a:p>
        </p:txBody>
      </p:sp>
      <p:pic>
        <p:nvPicPr>
          <p:cNvPr id="8397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3000"/>
            <a:ext cx="2884488"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40" name="Rectangle 15"/>
          <p:cNvSpPr>
            <a:spLocks noChangeArrowheads="1"/>
          </p:cNvSpPr>
          <p:nvPr/>
        </p:nvSpPr>
        <p:spPr bwMode="auto">
          <a:xfrm>
            <a:off x="4953000" y="838200"/>
            <a:ext cx="3657600" cy="1015663"/>
          </a:xfrm>
          <a:prstGeom prst="rect">
            <a:avLst/>
          </a:prstGeom>
          <a:noFill/>
          <a:ln>
            <a:noFill/>
          </a:ln>
          <a:extLst/>
        </p:spPr>
        <p:txBody>
          <a:bodyPr>
            <a:spAutoFit/>
          </a:bodyPr>
          <a:lstStyle/>
          <a:p>
            <a:pPr>
              <a:defRPr/>
            </a:pPr>
            <a:r>
              <a:rPr lang="en-US" sz="2000" b="1" i="1" dirty="0">
                <a:solidFill>
                  <a:schemeClr val="tx2">
                    <a:lumMod val="50000"/>
                  </a:schemeClr>
                </a:solidFill>
              </a:rPr>
              <a:t>What is the Impact of Global Warming in the Midwest</a:t>
            </a:r>
            <a:r>
              <a:rPr lang="en-US" sz="2000" b="1" i="1" dirty="0" smtClean="0">
                <a:solidFill>
                  <a:schemeClr val="tx2">
                    <a:lumMod val="50000"/>
                  </a:schemeClr>
                </a:solidFill>
              </a:rPr>
              <a:t>?</a:t>
            </a:r>
          </a:p>
          <a:p>
            <a:pPr>
              <a:defRPr/>
            </a:pPr>
            <a:r>
              <a:rPr lang="en-US" sz="2000" b="1" i="1" dirty="0" smtClean="0">
                <a:solidFill>
                  <a:srgbClr val="FF0000"/>
                </a:solidFill>
              </a:rPr>
              <a:t>Think Houston Texas!</a:t>
            </a:r>
            <a:endParaRPr lang="en-US" sz="2000" b="1" i="1" dirty="0">
              <a:solidFill>
                <a:srgbClr val="FF0000"/>
              </a:solidFill>
            </a:endParaRPr>
          </a:p>
        </p:txBody>
      </p:sp>
      <p:pic>
        <p:nvPicPr>
          <p:cNvPr id="83973"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828800"/>
            <a:ext cx="3429000" cy="4402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03291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1704</TotalTime>
  <Words>363</Words>
  <Application>Microsoft Office PowerPoint</Application>
  <PresentationFormat>On-screen Show (4:3)</PresentationFormat>
  <Paragraphs>43</Paragraphs>
  <Slides>8</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ＭＳ Ｐゴシック</vt:lpstr>
      <vt:lpstr>Arial</vt:lpstr>
      <vt:lpstr>Calibri</vt:lpstr>
      <vt:lpstr>Wingdings</vt:lpstr>
      <vt:lpstr>Office Theme</vt:lpstr>
      <vt:lpstr>Understanding the Science of Climate Disruption</vt:lpstr>
      <vt:lpstr>PowerPoint Presentation</vt:lpstr>
      <vt:lpstr>Weather Extremes:  Not just Heat Waves!  The Weather Point of View </vt:lpstr>
      <vt:lpstr>       Impacts closer to home!   </vt:lpstr>
      <vt:lpstr>       Impacts really close to home!   </vt:lpstr>
      <vt:lpstr>Another Wrench!</vt:lpstr>
      <vt:lpstr>PowerPoint Presentation</vt:lpstr>
      <vt:lpstr>What Might Home Look Like at the End of the Century?</vt:lpstr>
    </vt:vector>
  </TitlesOfParts>
  <Company>Argonne National Laboratory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Sisterson</dc:creator>
  <cp:lastModifiedBy>Brian Tomkins</cp:lastModifiedBy>
  <cp:revision>260</cp:revision>
  <dcterms:created xsi:type="dcterms:W3CDTF">2016-04-13T11:41:44Z</dcterms:created>
  <dcterms:modified xsi:type="dcterms:W3CDTF">2017-09-07T20:22:35Z</dcterms:modified>
</cp:coreProperties>
</file>