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1033" r:id="rId2"/>
    <p:sldId id="1319" r:id="rId3"/>
    <p:sldId id="1510" r:id="rId4"/>
    <p:sldId id="1433" r:id="rId5"/>
    <p:sldId id="1529" r:id="rId6"/>
    <p:sldId id="1528" r:id="rId7"/>
    <p:sldId id="1536" r:id="rId8"/>
    <p:sldId id="1537" r:id="rId9"/>
    <p:sldId id="1515" r:id="rId10"/>
    <p:sldId id="1488" r:id="rId11"/>
    <p:sldId id="1511" r:id="rId12"/>
    <p:sldId id="1538" r:id="rId13"/>
    <p:sldId id="1539" r:id="rId14"/>
    <p:sldId id="1540" r:id="rId15"/>
    <p:sldId id="1541" r:id="rId16"/>
    <p:sldId id="1522" r:id="rId17"/>
    <p:sldId id="1520" r:id="rId18"/>
    <p:sldId id="1521" r:id="rId19"/>
    <p:sldId id="1516" r:id="rId20"/>
    <p:sldId id="1524" r:id="rId21"/>
    <p:sldId id="1517" r:id="rId22"/>
    <p:sldId id="1542" r:id="rId23"/>
    <p:sldId id="1519" r:id="rId24"/>
    <p:sldId id="1487" r:id="rId25"/>
    <p:sldId id="1337" r:id="rId26"/>
    <p:sldId id="1530" r:id="rId27"/>
    <p:sldId id="1531" r:id="rId28"/>
    <p:sldId id="1532" r:id="rId29"/>
    <p:sldId id="1533" r:id="rId30"/>
    <p:sldId id="1534" r:id="rId31"/>
    <p:sldId id="1535" r:id="rId32"/>
    <p:sldId id="1449" r:id="rId33"/>
    <p:sldId id="1454"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Makra" initials="EM" lastIdx="18" clrIdx="0"/>
  <p:cmAuthor id="1" name="Tim Milburn" initials="TJM" lastIdx="1" clrIdx="1"/>
  <p:cmAuthor id="2" name="Tim Milburn" initials="TJM [2]" lastIdx="1" clrIdx="2"/>
  <p:cmAuthor id="3" name="Tim Milburn" initials="TJM [3]" lastIdx="1" clrIdx="3"/>
  <p:cmAuthor id="4" name="Tim Milburn" initials="TJM [4]" lastIdx="1" clrIdx="4"/>
  <p:cmAuthor id="5" name="Tim Milburn" initials="TJM [5]" lastIdx="1" clrIdx="5"/>
  <p:cmAuthor id="6" name="Tim Milburn" initials="TJM [6]"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D947"/>
    <a:srgbClr val="0033CC"/>
    <a:srgbClr val="0062AC"/>
    <a:srgbClr val="22C2D6"/>
    <a:srgbClr val="404040"/>
    <a:srgbClr val="5E3307"/>
    <a:srgbClr val="359D95"/>
    <a:srgbClr val="24D8F0"/>
    <a:srgbClr val="96D900"/>
    <a:srgbClr val="D9D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18" autoAdjust="0"/>
    <p:restoredTop sz="78285" autoAdjust="0"/>
  </p:normalViewPr>
  <p:slideViewPr>
    <p:cSldViewPr snapToGrid="0">
      <p:cViewPr varScale="1">
        <p:scale>
          <a:sx n="57" d="100"/>
          <a:sy n="57" d="100"/>
        </p:scale>
        <p:origin x="474" y="72"/>
      </p:cViewPr>
      <p:guideLst>
        <p:guide orient="horz" pos="4319"/>
        <p:guide pos="2"/>
      </p:guideLst>
    </p:cSldViewPr>
  </p:slideViewPr>
  <p:notesTextViewPr>
    <p:cViewPr>
      <p:scale>
        <a:sx n="1" d="1"/>
        <a:sy n="1" d="1"/>
      </p:scale>
      <p:origin x="0" y="0"/>
    </p:cViewPr>
  </p:notesTextViewPr>
  <p:sorterViewPr>
    <p:cViewPr>
      <p:scale>
        <a:sx n="60" d="100"/>
        <a:sy n="60" d="100"/>
      </p:scale>
      <p:origin x="0" y="3232"/>
    </p:cViewPr>
  </p:sorterViewPr>
  <p:notesViewPr>
    <p:cSldViewPr>
      <p:cViewPr>
        <p:scale>
          <a:sx n="100" d="100"/>
          <a:sy n="100" d="100"/>
        </p:scale>
        <p:origin x="816" y="78"/>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vl1pPr>
          </a:lstStyle>
          <a:p>
            <a:r>
              <a:rPr lang="en-US" dirty="0" smtClean="0"/>
              <a:t>EV Ready Listening Session Kickoff</a:t>
            </a:r>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r>
              <a:rPr lang="en-US" dirty="0" smtClean="0"/>
              <a:t>11/12/2019</a:t>
            </a:r>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6" tIns="46583" rIns="93166" bIns="46583" rtlCol="0" anchor="b"/>
          <a:lstStyle>
            <a:lvl1pPr algn="r">
              <a:defRPr sz="1200"/>
            </a:lvl1pPr>
          </a:lstStyle>
          <a:p>
            <a:fld id="{EF147483-2D47-4119-8A9C-18A65A1A7FD2}" type="slidenum">
              <a:rPr lang="en-US" smtClean="0"/>
              <a:pPr/>
              <a:t>‹#›</a:t>
            </a:fld>
            <a:endParaRPr lang="en-US" dirty="0"/>
          </a:p>
        </p:txBody>
      </p:sp>
    </p:spTree>
    <p:extLst>
      <p:ext uri="{BB962C8B-B14F-4D97-AF65-F5344CB8AC3E}">
        <p14:creationId xmlns:p14="http://schemas.microsoft.com/office/powerpoint/2010/main" val="108551914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vl1pPr>
          </a:lstStyle>
          <a:p>
            <a:r>
              <a:rPr lang="en-US" dirty="0" smtClean="0"/>
              <a:t>EV Ready Listening Session Kickoff</a:t>
            </a: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r>
              <a:rPr lang="en-US" dirty="0" smtClean="0"/>
              <a:t>11/12/2019</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6" tIns="46583" rIns="93166" bIns="46583" rtlCol="0" anchor="b"/>
          <a:lstStyle>
            <a:lvl1pPr algn="r">
              <a:defRPr sz="1200"/>
            </a:lvl1pPr>
          </a:lstStyle>
          <a:p>
            <a:fld id="{146DA0A4-6ADF-4994-8563-A6A706FE48D1}" type="slidenum">
              <a:rPr lang="en-US" smtClean="0"/>
              <a:pPr/>
              <a:t>‹#›</a:t>
            </a:fld>
            <a:endParaRPr lang="en-US" dirty="0"/>
          </a:p>
        </p:txBody>
      </p:sp>
    </p:spTree>
    <p:extLst>
      <p:ext uri="{BB962C8B-B14F-4D97-AF65-F5344CB8AC3E}">
        <p14:creationId xmlns:p14="http://schemas.microsoft.com/office/powerpoint/2010/main" val="391194880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1</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200177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10</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4174376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11</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53306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r>
              <a:rPr lang="en-US" smtClean="0"/>
              <a:t>11/12/2019</a:t>
            </a:r>
            <a:endParaRPr lang="en-US" dirty="0"/>
          </a:p>
        </p:txBody>
      </p:sp>
      <p:sp>
        <p:nvSpPr>
          <p:cNvPr id="6" name="Slide Number Placeholder 5"/>
          <p:cNvSpPr>
            <a:spLocks noGrp="1"/>
          </p:cNvSpPr>
          <p:nvPr>
            <p:ph type="sldNum" sz="quarter" idx="11"/>
          </p:nvPr>
        </p:nvSpPr>
        <p:spPr/>
        <p:txBody>
          <a:bodyPr/>
          <a:lstStyle/>
          <a:p>
            <a:fld id="{146DA0A4-6ADF-4994-8563-A6A706FE48D1}" type="slidenum">
              <a:rPr lang="en-US" smtClean="0"/>
              <a:pPr/>
              <a:t>12</a:t>
            </a:fld>
            <a:endParaRPr lang="en-US" dirty="0"/>
          </a:p>
        </p:txBody>
      </p:sp>
      <p:sp>
        <p:nvSpPr>
          <p:cNvPr id="7" name="Header Placeholder 6"/>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664161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13</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392406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14</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1257361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15</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1554503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16</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1804315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17</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1828747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18</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3488832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19</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129953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2</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3657987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20</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3252215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21</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3829185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22</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2839099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23</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12036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24</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3264971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25</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1650867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26</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1513663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27</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817985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28</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632475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29</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3834241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3</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1635636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30</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4076528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31</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3487856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32</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650536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33</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3263934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4</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3297794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5</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1695067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6</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72331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endParaRPr lang="en-US" dirty="0"/>
          </a:p>
        </p:txBody>
      </p:sp>
      <p:sp>
        <p:nvSpPr>
          <p:cNvPr id="5" name="Date Placeholder 4"/>
          <p:cNvSpPr>
            <a:spLocks noGrp="1"/>
          </p:cNvSpPr>
          <p:nvPr>
            <p:ph type="dt" idx="10"/>
          </p:nvPr>
        </p:nvSpPr>
        <p:spPr/>
        <p:txBody>
          <a:bodyPr/>
          <a:lstStyle/>
          <a:p>
            <a:r>
              <a:rPr lang="en-US" smtClean="0"/>
              <a:t>11/12/2019</a:t>
            </a:r>
            <a:endParaRPr lang="en-US" dirty="0"/>
          </a:p>
        </p:txBody>
      </p:sp>
      <p:sp>
        <p:nvSpPr>
          <p:cNvPr id="6" name="Slide Number Placeholder 5"/>
          <p:cNvSpPr>
            <a:spLocks noGrp="1"/>
          </p:cNvSpPr>
          <p:nvPr>
            <p:ph type="sldNum" sz="quarter" idx="11"/>
          </p:nvPr>
        </p:nvSpPr>
        <p:spPr/>
        <p:txBody>
          <a:bodyPr/>
          <a:lstStyle/>
          <a:p>
            <a:fld id="{146DA0A4-6ADF-4994-8563-A6A706FE48D1}" type="slidenum">
              <a:rPr lang="en-US" smtClean="0"/>
              <a:pPr/>
              <a:t>7</a:t>
            </a:fld>
            <a:endParaRPr lang="en-US" dirty="0"/>
          </a:p>
        </p:txBody>
      </p:sp>
      <p:sp>
        <p:nvSpPr>
          <p:cNvPr id="7" name="Header Placeholder 6"/>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151729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84">
              <a:defRPr/>
            </a:pPr>
            <a:endParaRPr lang="en-US" dirty="0"/>
          </a:p>
        </p:txBody>
      </p:sp>
      <p:sp>
        <p:nvSpPr>
          <p:cNvPr id="5" name="Date Placeholder 4"/>
          <p:cNvSpPr>
            <a:spLocks noGrp="1"/>
          </p:cNvSpPr>
          <p:nvPr>
            <p:ph type="dt" idx="10"/>
          </p:nvPr>
        </p:nvSpPr>
        <p:spPr/>
        <p:txBody>
          <a:bodyPr/>
          <a:lstStyle/>
          <a:p>
            <a:r>
              <a:rPr lang="en-US" smtClean="0"/>
              <a:t>11/12/2019</a:t>
            </a:r>
            <a:endParaRPr lang="en-US" dirty="0"/>
          </a:p>
        </p:txBody>
      </p:sp>
      <p:sp>
        <p:nvSpPr>
          <p:cNvPr id="6" name="Slide Number Placeholder 5"/>
          <p:cNvSpPr>
            <a:spLocks noGrp="1"/>
          </p:cNvSpPr>
          <p:nvPr>
            <p:ph type="sldNum" sz="quarter" idx="11"/>
          </p:nvPr>
        </p:nvSpPr>
        <p:spPr/>
        <p:txBody>
          <a:bodyPr/>
          <a:lstStyle/>
          <a:p>
            <a:fld id="{146DA0A4-6ADF-4994-8563-A6A706FE48D1}" type="slidenum">
              <a:rPr lang="en-US" smtClean="0"/>
              <a:pPr/>
              <a:t>8</a:t>
            </a:fld>
            <a:endParaRPr lang="en-US" dirty="0"/>
          </a:p>
        </p:txBody>
      </p:sp>
      <p:sp>
        <p:nvSpPr>
          <p:cNvPr id="7" name="Header Placeholder 6"/>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152007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r>
              <a:rPr lang="en-US" smtClean="0"/>
              <a:t>11/12/2019</a:t>
            </a:r>
            <a:endParaRPr lang="en-US" dirty="0"/>
          </a:p>
        </p:txBody>
      </p:sp>
      <p:sp>
        <p:nvSpPr>
          <p:cNvPr id="8" name="Slide Number Placeholder 7"/>
          <p:cNvSpPr>
            <a:spLocks noGrp="1"/>
          </p:cNvSpPr>
          <p:nvPr>
            <p:ph type="sldNum" sz="quarter" idx="11"/>
          </p:nvPr>
        </p:nvSpPr>
        <p:spPr/>
        <p:txBody>
          <a:bodyPr/>
          <a:lstStyle/>
          <a:p>
            <a:fld id="{146DA0A4-6ADF-4994-8563-A6A706FE48D1}" type="slidenum">
              <a:rPr lang="en-US" smtClean="0"/>
              <a:pPr/>
              <a:t>9</a:t>
            </a:fld>
            <a:endParaRPr lang="en-US" dirty="0"/>
          </a:p>
        </p:txBody>
      </p:sp>
      <p:sp>
        <p:nvSpPr>
          <p:cNvPr id="9" name="Header Placeholder 8"/>
          <p:cNvSpPr>
            <a:spLocks noGrp="1"/>
          </p:cNvSpPr>
          <p:nvPr>
            <p:ph type="hdr" sz="quarter" idx="12"/>
          </p:nvPr>
        </p:nvSpPr>
        <p:spPr/>
        <p:txBody>
          <a:bodyPr/>
          <a:lstStyle/>
          <a:p>
            <a:r>
              <a:rPr lang="en-US" smtClean="0"/>
              <a:t>EV Ready Listening Session Kickoff</a:t>
            </a:r>
            <a:endParaRPr lang="en-US" dirty="0"/>
          </a:p>
        </p:txBody>
      </p:sp>
    </p:spTree>
    <p:extLst>
      <p:ext uri="{BB962C8B-B14F-4D97-AF65-F5344CB8AC3E}">
        <p14:creationId xmlns:p14="http://schemas.microsoft.com/office/powerpoint/2010/main" val="315433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11/20/2019</a:t>
            </a:fld>
            <a:endParaRPr lang="en-US" dirty="0"/>
          </a:p>
        </p:txBody>
      </p:sp>
      <p:sp>
        <p:nvSpPr>
          <p:cNvPr id="5" name="Footer Placeholder 4"/>
          <p:cNvSpPr>
            <a:spLocks noGrp="1"/>
          </p:cNvSpPr>
          <p:nvPr>
            <p:ph type="ftr" sz="quarter" idx="11"/>
          </p:nvPr>
        </p:nvSpPr>
        <p:spPr/>
        <p:txBody>
          <a:bodyPr/>
          <a:lstStyle/>
          <a:p>
            <a:r>
              <a:rPr lang="en-US" dirty="0"/>
              <a:t>ND State Transportation Committee</a:t>
            </a:r>
          </a:p>
        </p:txBody>
      </p:sp>
      <p:sp>
        <p:nvSpPr>
          <p:cNvPr id="6" name="Slide Number Placeholder 5"/>
          <p:cNvSpPr>
            <a:spLocks noGrp="1"/>
          </p:cNvSpPr>
          <p:nvPr>
            <p:ph type="sldNum" sz="quarter" idx="12"/>
          </p:nvPr>
        </p:nvSpPr>
        <p:spPr/>
        <p:txBody>
          <a:bodyPr/>
          <a:lstStyle/>
          <a:p>
            <a:fld id="{4659AF71-E357-422B-9824-9280312DB226}" type="slidenum">
              <a:rPr lang="en-US" smtClean="0"/>
              <a:pPr/>
              <a:t>‹#›</a:t>
            </a:fld>
            <a:endParaRPr lang="en-US" dirty="0"/>
          </a:p>
        </p:txBody>
      </p:sp>
    </p:spTree>
    <p:extLst>
      <p:ext uri="{BB962C8B-B14F-4D97-AF65-F5344CB8AC3E}">
        <p14:creationId xmlns:p14="http://schemas.microsoft.com/office/powerpoint/2010/main" val="21806878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69866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9218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446155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8341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659313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59AF71-E357-422B-9824-9280312DB226}" type="slidenum">
              <a:rPr lang="en-US" smtClean="0"/>
              <a:pPr/>
              <a:t>‹#›</a:t>
            </a:fld>
            <a:endParaRPr lang="en-US" dirty="0"/>
          </a:p>
        </p:txBody>
      </p:sp>
    </p:spTree>
    <p:extLst>
      <p:ext uri="{BB962C8B-B14F-4D97-AF65-F5344CB8AC3E}">
        <p14:creationId xmlns:p14="http://schemas.microsoft.com/office/powerpoint/2010/main" val="968186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59AF71-E357-422B-9824-9280312DB226}" type="slidenum">
              <a:rPr lang="en-US" smtClean="0"/>
              <a:pPr/>
              <a:t>‹#›</a:t>
            </a:fld>
            <a:endParaRPr lang="en-US" dirty="0"/>
          </a:p>
        </p:txBody>
      </p:sp>
    </p:spTree>
    <p:extLst>
      <p:ext uri="{BB962C8B-B14F-4D97-AF65-F5344CB8AC3E}">
        <p14:creationId xmlns:p14="http://schemas.microsoft.com/office/powerpoint/2010/main" val="799623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457201" y="1168750"/>
            <a:ext cx="8372901" cy="499714"/>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4" name="TextBox 3"/>
          <p:cNvSpPr txBox="1"/>
          <p:nvPr userDrawn="1"/>
        </p:nvSpPr>
        <p:spPr>
          <a:xfrm>
            <a:off x="2148351" y="1445567"/>
            <a:ext cx="184731" cy="300082"/>
          </a:xfrm>
          <a:prstGeom prst="rect">
            <a:avLst/>
          </a:prstGeom>
          <a:noFill/>
        </p:spPr>
        <p:txBody>
          <a:bodyPr wrap="none" rtlCol="0">
            <a:spAutoFit/>
          </a:bodyPr>
          <a:lstStyle/>
          <a:p>
            <a:endParaRPr lang="en-US" sz="1350"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398134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11/20/2019</a:t>
            </a:fld>
            <a:endParaRPr lang="en-US" dirty="0"/>
          </a:p>
        </p:txBody>
      </p:sp>
      <p:sp>
        <p:nvSpPr>
          <p:cNvPr id="5" name="Footer Placeholder 4"/>
          <p:cNvSpPr>
            <a:spLocks noGrp="1"/>
          </p:cNvSpPr>
          <p:nvPr>
            <p:ph type="ftr" sz="quarter" idx="11"/>
          </p:nvPr>
        </p:nvSpPr>
        <p:spPr/>
        <p:txBody>
          <a:bodyPr/>
          <a:lstStyle/>
          <a:p>
            <a:r>
              <a:rPr lang="en-US" dirty="0"/>
              <a:t>ND State Transportation Committee</a:t>
            </a:r>
          </a:p>
        </p:txBody>
      </p:sp>
      <p:sp>
        <p:nvSpPr>
          <p:cNvPr id="6" name="Slide Number Placeholder 5"/>
          <p:cNvSpPr>
            <a:spLocks noGrp="1"/>
          </p:cNvSpPr>
          <p:nvPr>
            <p:ph type="sldNum" sz="quarter" idx="12"/>
          </p:nvPr>
        </p:nvSpPr>
        <p:spPr/>
        <p:txBody>
          <a:bodyPr/>
          <a:lstStyle/>
          <a:p>
            <a:r>
              <a:rPr lang="en-US" dirty="0"/>
              <a:t>Pag</a:t>
            </a:r>
            <a:fld id="{4659AF71-E357-422B-9824-9280312DB226}" type="slidenum">
              <a:rPr lang="en-US" smtClean="0"/>
              <a:pPr/>
              <a:t>‹#›</a:t>
            </a:fld>
            <a:endParaRPr lang="en-US" dirty="0"/>
          </a:p>
        </p:txBody>
      </p:sp>
    </p:spTree>
    <p:extLst>
      <p:ext uri="{BB962C8B-B14F-4D97-AF65-F5344CB8AC3E}">
        <p14:creationId xmlns:p14="http://schemas.microsoft.com/office/powerpoint/2010/main" val="178757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59AF71-E357-422B-9824-9280312DB226}" type="slidenum">
              <a:rPr lang="en-US" smtClean="0"/>
              <a:pPr/>
              <a:t>‹#›</a:t>
            </a:fld>
            <a:endParaRPr lang="en-US" dirty="0"/>
          </a:p>
        </p:txBody>
      </p:sp>
    </p:spTree>
    <p:extLst>
      <p:ext uri="{BB962C8B-B14F-4D97-AF65-F5344CB8AC3E}">
        <p14:creationId xmlns:p14="http://schemas.microsoft.com/office/powerpoint/2010/main" val="309828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59AF71-E357-422B-9824-9280312DB226}" type="slidenum">
              <a:rPr lang="en-US" smtClean="0"/>
              <a:pPr/>
              <a:t>‹#›</a:t>
            </a:fld>
            <a:endParaRPr lang="en-US" dirty="0"/>
          </a:p>
        </p:txBody>
      </p:sp>
    </p:spTree>
    <p:extLst>
      <p:ext uri="{BB962C8B-B14F-4D97-AF65-F5344CB8AC3E}">
        <p14:creationId xmlns:p14="http://schemas.microsoft.com/office/powerpoint/2010/main" val="499850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59AF71-E357-422B-9824-9280312DB226}" type="slidenum">
              <a:rPr lang="en-US" smtClean="0"/>
              <a:pPr/>
              <a:t>‹#›</a:t>
            </a:fld>
            <a:endParaRPr lang="en-US" dirty="0"/>
          </a:p>
        </p:txBody>
      </p:sp>
    </p:spTree>
    <p:extLst>
      <p:ext uri="{BB962C8B-B14F-4D97-AF65-F5344CB8AC3E}">
        <p14:creationId xmlns:p14="http://schemas.microsoft.com/office/powerpoint/2010/main" val="305818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59AF71-E357-422B-9824-9280312DB226}" type="slidenum">
              <a:rPr lang="en-US" smtClean="0"/>
              <a:pPr/>
              <a:t>‹#›</a:t>
            </a:fld>
            <a:endParaRPr lang="en-US" dirty="0"/>
          </a:p>
        </p:txBody>
      </p:sp>
    </p:spTree>
    <p:extLst>
      <p:ext uri="{BB962C8B-B14F-4D97-AF65-F5344CB8AC3E}">
        <p14:creationId xmlns:p14="http://schemas.microsoft.com/office/powerpoint/2010/main" val="324070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59AF71-E357-422B-9824-9280312DB226}" type="slidenum">
              <a:rPr lang="en-US" smtClean="0"/>
              <a:pPr/>
              <a:t>‹#›</a:t>
            </a:fld>
            <a:endParaRPr lang="en-US" dirty="0"/>
          </a:p>
        </p:txBody>
      </p:sp>
    </p:spTree>
    <p:extLst>
      <p:ext uri="{BB962C8B-B14F-4D97-AF65-F5344CB8AC3E}">
        <p14:creationId xmlns:p14="http://schemas.microsoft.com/office/powerpoint/2010/main" val="395566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59AF71-E357-422B-9824-9280312DB226}" type="slidenum">
              <a:rPr lang="en-US" smtClean="0"/>
              <a:pPr/>
              <a:t>‹#›</a:t>
            </a:fld>
            <a:endParaRPr lang="en-US" dirty="0"/>
          </a:p>
        </p:txBody>
      </p:sp>
    </p:spTree>
    <p:extLst>
      <p:ext uri="{BB962C8B-B14F-4D97-AF65-F5344CB8AC3E}">
        <p14:creationId xmlns:p14="http://schemas.microsoft.com/office/powerpoint/2010/main" val="43093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59AF71-E357-422B-9824-9280312DB226}" type="slidenum">
              <a:rPr lang="en-US" smtClean="0"/>
              <a:pPr/>
              <a:t>‹#›</a:t>
            </a:fld>
            <a:endParaRPr lang="en-US" dirty="0"/>
          </a:p>
        </p:txBody>
      </p:sp>
    </p:spTree>
    <p:extLst>
      <p:ext uri="{BB962C8B-B14F-4D97-AF65-F5344CB8AC3E}">
        <p14:creationId xmlns:p14="http://schemas.microsoft.com/office/powerpoint/2010/main" val="321620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11/20/2019</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endParaRPr lang="en-US" dirty="0"/>
          </a:p>
        </p:txBody>
      </p:sp>
      <p:grpSp>
        <p:nvGrpSpPr>
          <p:cNvPr id="18" name="Group 17">
            <a:extLst>
              <a:ext uri="{FF2B5EF4-FFF2-40B4-BE49-F238E27FC236}">
                <a16:creationId xmlns:a16="http://schemas.microsoft.com/office/drawing/2014/main" id="{0DB04718-D63B-4ACD-B60B-6616ACB41394}"/>
              </a:ext>
            </a:extLst>
          </p:cNvPr>
          <p:cNvGrpSpPr>
            <a:grpSpLocks noChangeAspect="1"/>
          </p:cNvGrpSpPr>
          <p:nvPr userDrawn="1"/>
        </p:nvGrpSpPr>
        <p:grpSpPr>
          <a:xfrm>
            <a:off x="476121" y="6277651"/>
            <a:ext cx="451094" cy="451809"/>
            <a:chOff x="1" y="0"/>
            <a:chExt cx="4227829" cy="3793490"/>
          </a:xfrm>
        </p:grpSpPr>
        <p:sp>
          <p:nvSpPr>
            <p:cNvPr id="19" name="Freeform 7">
              <a:extLst>
                <a:ext uri="{FF2B5EF4-FFF2-40B4-BE49-F238E27FC236}">
                  <a16:creationId xmlns:a16="http://schemas.microsoft.com/office/drawing/2014/main" id="{6FB9DC96-EB76-426C-93EA-BD470855A32E}"/>
                </a:ext>
              </a:extLst>
            </p:cNvPr>
            <p:cNvSpPr/>
            <p:nvPr/>
          </p:nvSpPr>
          <p:spPr>
            <a:xfrm>
              <a:off x="1" y="64771"/>
              <a:ext cx="2197144" cy="1759028"/>
            </a:xfrm>
            <a:custGeom>
              <a:avLst/>
              <a:gdLst>
                <a:gd name="connsiteX0" fmla="*/ 2191966 w 2191966"/>
                <a:gd name="connsiteY0" fmla="*/ 1738008 h 1744493"/>
                <a:gd name="connsiteX1" fmla="*/ 1815830 w 2191966"/>
                <a:gd name="connsiteY1" fmla="*/ 1485089 h 1744493"/>
                <a:gd name="connsiteX2" fmla="*/ 1465634 w 2191966"/>
                <a:gd name="connsiteY2" fmla="*/ 1199744 h 1744493"/>
                <a:gd name="connsiteX3" fmla="*/ 1154349 w 2191966"/>
                <a:gd name="connsiteY3" fmla="*/ 869004 h 1744493"/>
                <a:gd name="connsiteX4" fmla="*/ 992221 w 2191966"/>
                <a:gd name="connsiteY4" fmla="*/ 654995 h 1744493"/>
                <a:gd name="connsiteX5" fmla="*/ 940341 w 2191966"/>
                <a:gd name="connsiteY5" fmla="*/ 570689 h 1744493"/>
                <a:gd name="connsiteX6" fmla="*/ 933855 w 2191966"/>
                <a:gd name="connsiteY6" fmla="*/ 453957 h 1744493"/>
                <a:gd name="connsiteX7" fmla="*/ 1309992 w 2191966"/>
                <a:gd name="connsiteY7" fmla="*/ 440987 h 1744493"/>
                <a:gd name="connsiteX8" fmla="*/ 577175 w 2191966"/>
                <a:gd name="connsiteY8" fmla="*/ 0 h 1744493"/>
                <a:gd name="connsiteX9" fmla="*/ 0 w 2191966"/>
                <a:gd name="connsiteY9" fmla="*/ 440987 h 1744493"/>
                <a:gd name="connsiteX10" fmla="*/ 356681 w 2191966"/>
                <a:gd name="connsiteY10" fmla="*/ 453957 h 1744493"/>
                <a:gd name="connsiteX11" fmla="*/ 363166 w 2191966"/>
                <a:gd name="connsiteY11" fmla="*/ 544749 h 1744493"/>
                <a:gd name="connsiteX12" fmla="*/ 382621 w 2191966"/>
                <a:gd name="connsiteY12" fmla="*/ 642025 h 1744493"/>
                <a:gd name="connsiteX13" fmla="*/ 447472 w 2191966"/>
                <a:gd name="connsiteY13" fmla="*/ 752272 h 1744493"/>
                <a:gd name="connsiteX14" fmla="*/ 732817 w 2191966"/>
                <a:gd name="connsiteY14" fmla="*/ 1089498 h 1744493"/>
                <a:gd name="connsiteX15" fmla="*/ 1076528 w 2191966"/>
                <a:gd name="connsiteY15" fmla="*/ 1335932 h 1744493"/>
                <a:gd name="connsiteX16" fmla="*/ 1511030 w 2191966"/>
                <a:gd name="connsiteY16" fmla="*/ 1588851 h 1744493"/>
                <a:gd name="connsiteX17" fmla="*/ 1776919 w 2191966"/>
                <a:gd name="connsiteY17" fmla="*/ 1699098 h 1744493"/>
                <a:gd name="connsiteX18" fmla="*/ 2042809 w 2191966"/>
                <a:gd name="connsiteY18" fmla="*/ 1744493 h 1744493"/>
                <a:gd name="connsiteX19" fmla="*/ 2191966 w 2191966"/>
                <a:gd name="connsiteY19" fmla="*/ 1738008 h 1744493"/>
                <a:gd name="connsiteX0" fmla="*/ 2191966 w 2191966"/>
                <a:gd name="connsiteY0" fmla="*/ 1738008 h 1744493"/>
                <a:gd name="connsiteX1" fmla="*/ 1815830 w 2191966"/>
                <a:gd name="connsiteY1" fmla="*/ 1485089 h 1744493"/>
                <a:gd name="connsiteX2" fmla="*/ 1465634 w 2191966"/>
                <a:gd name="connsiteY2" fmla="*/ 1199744 h 1744493"/>
                <a:gd name="connsiteX3" fmla="*/ 1154349 w 2191966"/>
                <a:gd name="connsiteY3" fmla="*/ 869004 h 1744493"/>
                <a:gd name="connsiteX4" fmla="*/ 992221 w 2191966"/>
                <a:gd name="connsiteY4" fmla="*/ 654995 h 1744493"/>
                <a:gd name="connsiteX5" fmla="*/ 940341 w 2191966"/>
                <a:gd name="connsiteY5" fmla="*/ 570689 h 1744493"/>
                <a:gd name="connsiteX6" fmla="*/ 933855 w 2191966"/>
                <a:gd name="connsiteY6" fmla="*/ 453957 h 1744493"/>
                <a:gd name="connsiteX7" fmla="*/ 1309992 w 2191966"/>
                <a:gd name="connsiteY7" fmla="*/ 440987 h 1744493"/>
                <a:gd name="connsiteX8" fmla="*/ 577175 w 2191966"/>
                <a:gd name="connsiteY8" fmla="*/ 0 h 1744493"/>
                <a:gd name="connsiteX9" fmla="*/ 0 w 2191966"/>
                <a:gd name="connsiteY9" fmla="*/ 440987 h 1744493"/>
                <a:gd name="connsiteX10" fmla="*/ 356681 w 2191966"/>
                <a:gd name="connsiteY10" fmla="*/ 453957 h 1744493"/>
                <a:gd name="connsiteX11" fmla="*/ 363166 w 2191966"/>
                <a:gd name="connsiteY11" fmla="*/ 544749 h 1744493"/>
                <a:gd name="connsiteX12" fmla="*/ 382621 w 2191966"/>
                <a:gd name="connsiteY12" fmla="*/ 642025 h 1744493"/>
                <a:gd name="connsiteX13" fmla="*/ 447472 w 2191966"/>
                <a:gd name="connsiteY13" fmla="*/ 752272 h 1744493"/>
                <a:gd name="connsiteX14" fmla="*/ 732817 w 2191966"/>
                <a:gd name="connsiteY14" fmla="*/ 1089498 h 1744493"/>
                <a:gd name="connsiteX15" fmla="*/ 1076528 w 2191966"/>
                <a:gd name="connsiteY15" fmla="*/ 1335932 h 1744493"/>
                <a:gd name="connsiteX16" fmla="*/ 1511030 w 2191966"/>
                <a:gd name="connsiteY16" fmla="*/ 1588851 h 1744493"/>
                <a:gd name="connsiteX17" fmla="*/ 1776919 w 2191966"/>
                <a:gd name="connsiteY17" fmla="*/ 1699098 h 1744493"/>
                <a:gd name="connsiteX18" fmla="*/ 2042809 w 2191966"/>
                <a:gd name="connsiteY18" fmla="*/ 1744493 h 1744493"/>
                <a:gd name="connsiteX19" fmla="*/ 2191966 w 2191966"/>
                <a:gd name="connsiteY19" fmla="*/ 1738008 h 1744493"/>
                <a:gd name="connsiteX0" fmla="*/ 2191966 w 2191966"/>
                <a:gd name="connsiteY0" fmla="*/ 1738008 h 1744493"/>
                <a:gd name="connsiteX1" fmla="*/ 1815830 w 2191966"/>
                <a:gd name="connsiteY1" fmla="*/ 1485089 h 1744493"/>
                <a:gd name="connsiteX2" fmla="*/ 1465634 w 2191966"/>
                <a:gd name="connsiteY2" fmla="*/ 1199744 h 1744493"/>
                <a:gd name="connsiteX3" fmla="*/ 1154349 w 2191966"/>
                <a:gd name="connsiteY3" fmla="*/ 869004 h 1744493"/>
                <a:gd name="connsiteX4" fmla="*/ 992221 w 2191966"/>
                <a:gd name="connsiteY4" fmla="*/ 654995 h 1744493"/>
                <a:gd name="connsiteX5" fmla="*/ 940341 w 2191966"/>
                <a:gd name="connsiteY5" fmla="*/ 570689 h 1744493"/>
                <a:gd name="connsiteX6" fmla="*/ 933855 w 2191966"/>
                <a:gd name="connsiteY6" fmla="*/ 453957 h 1744493"/>
                <a:gd name="connsiteX7" fmla="*/ 1309992 w 2191966"/>
                <a:gd name="connsiteY7" fmla="*/ 440987 h 1744493"/>
                <a:gd name="connsiteX8" fmla="*/ 577175 w 2191966"/>
                <a:gd name="connsiteY8" fmla="*/ 0 h 1744493"/>
                <a:gd name="connsiteX9" fmla="*/ 0 w 2191966"/>
                <a:gd name="connsiteY9" fmla="*/ 440987 h 1744493"/>
                <a:gd name="connsiteX10" fmla="*/ 356681 w 2191966"/>
                <a:gd name="connsiteY10" fmla="*/ 453957 h 1744493"/>
                <a:gd name="connsiteX11" fmla="*/ 363166 w 2191966"/>
                <a:gd name="connsiteY11" fmla="*/ 544749 h 1744493"/>
                <a:gd name="connsiteX12" fmla="*/ 382621 w 2191966"/>
                <a:gd name="connsiteY12" fmla="*/ 642025 h 1744493"/>
                <a:gd name="connsiteX13" fmla="*/ 447472 w 2191966"/>
                <a:gd name="connsiteY13" fmla="*/ 752272 h 1744493"/>
                <a:gd name="connsiteX14" fmla="*/ 732817 w 2191966"/>
                <a:gd name="connsiteY14" fmla="*/ 1089498 h 1744493"/>
                <a:gd name="connsiteX15" fmla="*/ 1076528 w 2191966"/>
                <a:gd name="connsiteY15" fmla="*/ 1335932 h 1744493"/>
                <a:gd name="connsiteX16" fmla="*/ 1511030 w 2191966"/>
                <a:gd name="connsiteY16" fmla="*/ 1588851 h 1744493"/>
                <a:gd name="connsiteX17" fmla="*/ 1776919 w 2191966"/>
                <a:gd name="connsiteY17" fmla="*/ 1699098 h 1744493"/>
                <a:gd name="connsiteX18" fmla="*/ 2042809 w 2191966"/>
                <a:gd name="connsiteY18" fmla="*/ 1744493 h 1744493"/>
                <a:gd name="connsiteX19" fmla="*/ 2191966 w 2191966"/>
                <a:gd name="connsiteY19" fmla="*/ 1738008 h 1744493"/>
                <a:gd name="connsiteX0" fmla="*/ 2191966 w 2191966"/>
                <a:gd name="connsiteY0" fmla="*/ 1738008 h 1744493"/>
                <a:gd name="connsiteX1" fmla="*/ 1815830 w 2191966"/>
                <a:gd name="connsiteY1" fmla="*/ 1485089 h 1744493"/>
                <a:gd name="connsiteX2" fmla="*/ 1465634 w 2191966"/>
                <a:gd name="connsiteY2" fmla="*/ 1199744 h 1744493"/>
                <a:gd name="connsiteX3" fmla="*/ 1154349 w 2191966"/>
                <a:gd name="connsiteY3" fmla="*/ 869004 h 1744493"/>
                <a:gd name="connsiteX4" fmla="*/ 992221 w 2191966"/>
                <a:gd name="connsiteY4" fmla="*/ 654995 h 1744493"/>
                <a:gd name="connsiteX5" fmla="*/ 940341 w 2191966"/>
                <a:gd name="connsiteY5" fmla="*/ 570689 h 1744493"/>
                <a:gd name="connsiteX6" fmla="*/ 933855 w 2191966"/>
                <a:gd name="connsiteY6" fmla="*/ 453957 h 1744493"/>
                <a:gd name="connsiteX7" fmla="*/ 1309992 w 2191966"/>
                <a:gd name="connsiteY7" fmla="*/ 440987 h 1744493"/>
                <a:gd name="connsiteX8" fmla="*/ 577175 w 2191966"/>
                <a:gd name="connsiteY8" fmla="*/ 0 h 1744493"/>
                <a:gd name="connsiteX9" fmla="*/ 0 w 2191966"/>
                <a:gd name="connsiteY9" fmla="*/ 440987 h 1744493"/>
                <a:gd name="connsiteX10" fmla="*/ 356681 w 2191966"/>
                <a:gd name="connsiteY10" fmla="*/ 453957 h 1744493"/>
                <a:gd name="connsiteX11" fmla="*/ 363166 w 2191966"/>
                <a:gd name="connsiteY11" fmla="*/ 544749 h 1744493"/>
                <a:gd name="connsiteX12" fmla="*/ 382621 w 2191966"/>
                <a:gd name="connsiteY12" fmla="*/ 642025 h 1744493"/>
                <a:gd name="connsiteX13" fmla="*/ 447472 w 2191966"/>
                <a:gd name="connsiteY13" fmla="*/ 752272 h 1744493"/>
                <a:gd name="connsiteX14" fmla="*/ 732817 w 2191966"/>
                <a:gd name="connsiteY14" fmla="*/ 1089498 h 1744493"/>
                <a:gd name="connsiteX15" fmla="*/ 1076528 w 2191966"/>
                <a:gd name="connsiteY15" fmla="*/ 1335932 h 1744493"/>
                <a:gd name="connsiteX16" fmla="*/ 1511030 w 2191966"/>
                <a:gd name="connsiteY16" fmla="*/ 1588851 h 1744493"/>
                <a:gd name="connsiteX17" fmla="*/ 1776919 w 2191966"/>
                <a:gd name="connsiteY17" fmla="*/ 1699098 h 1744493"/>
                <a:gd name="connsiteX18" fmla="*/ 2042809 w 2191966"/>
                <a:gd name="connsiteY18" fmla="*/ 1744493 h 1744493"/>
                <a:gd name="connsiteX19" fmla="*/ 2191966 w 2191966"/>
                <a:gd name="connsiteY19" fmla="*/ 1738008 h 1744493"/>
                <a:gd name="connsiteX0" fmla="*/ 2191966 w 2191966"/>
                <a:gd name="connsiteY0" fmla="*/ 1738008 h 1744493"/>
                <a:gd name="connsiteX1" fmla="*/ 1815830 w 2191966"/>
                <a:gd name="connsiteY1" fmla="*/ 1485089 h 1744493"/>
                <a:gd name="connsiteX2" fmla="*/ 1465634 w 2191966"/>
                <a:gd name="connsiteY2" fmla="*/ 1199744 h 1744493"/>
                <a:gd name="connsiteX3" fmla="*/ 1154349 w 2191966"/>
                <a:gd name="connsiteY3" fmla="*/ 869004 h 1744493"/>
                <a:gd name="connsiteX4" fmla="*/ 992221 w 2191966"/>
                <a:gd name="connsiteY4" fmla="*/ 654995 h 1744493"/>
                <a:gd name="connsiteX5" fmla="*/ 940341 w 2191966"/>
                <a:gd name="connsiteY5" fmla="*/ 570689 h 1744493"/>
                <a:gd name="connsiteX6" fmla="*/ 933855 w 2191966"/>
                <a:gd name="connsiteY6" fmla="*/ 453957 h 1744493"/>
                <a:gd name="connsiteX7" fmla="*/ 1309992 w 2191966"/>
                <a:gd name="connsiteY7" fmla="*/ 440987 h 1744493"/>
                <a:gd name="connsiteX8" fmla="*/ 577175 w 2191966"/>
                <a:gd name="connsiteY8" fmla="*/ 0 h 1744493"/>
                <a:gd name="connsiteX9" fmla="*/ 0 w 2191966"/>
                <a:gd name="connsiteY9" fmla="*/ 440987 h 1744493"/>
                <a:gd name="connsiteX10" fmla="*/ 356681 w 2191966"/>
                <a:gd name="connsiteY10" fmla="*/ 453957 h 1744493"/>
                <a:gd name="connsiteX11" fmla="*/ 363166 w 2191966"/>
                <a:gd name="connsiteY11" fmla="*/ 544749 h 1744493"/>
                <a:gd name="connsiteX12" fmla="*/ 382621 w 2191966"/>
                <a:gd name="connsiteY12" fmla="*/ 642025 h 1744493"/>
                <a:gd name="connsiteX13" fmla="*/ 447472 w 2191966"/>
                <a:gd name="connsiteY13" fmla="*/ 752272 h 1744493"/>
                <a:gd name="connsiteX14" fmla="*/ 732817 w 2191966"/>
                <a:gd name="connsiteY14" fmla="*/ 1089498 h 1744493"/>
                <a:gd name="connsiteX15" fmla="*/ 1076528 w 2191966"/>
                <a:gd name="connsiteY15" fmla="*/ 1335932 h 1744493"/>
                <a:gd name="connsiteX16" fmla="*/ 1511030 w 2191966"/>
                <a:gd name="connsiteY16" fmla="*/ 1588851 h 1744493"/>
                <a:gd name="connsiteX17" fmla="*/ 1776919 w 2191966"/>
                <a:gd name="connsiteY17" fmla="*/ 1699098 h 1744493"/>
                <a:gd name="connsiteX18" fmla="*/ 2042809 w 2191966"/>
                <a:gd name="connsiteY18" fmla="*/ 1744493 h 1744493"/>
                <a:gd name="connsiteX19" fmla="*/ 2191966 w 2191966"/>
                <a:gd name="connsiteY19" fmla="*/ 1738008 h 1744493"/>
                <a:gd name="connsiteX0" fmla="*/ 2191966 w 2191966"/>
                <a:gd name="connsiteY0" fmla="*/ 1738008 h 1744493"/>
                <a:gd name="connsiteX1" fmla="*/ 1815830 w 2191966"/>
                <a:gd name="connsiteY1" fmla="*/ 1485089 h 1744493"/>
                <a:gd name="connsiteX2" fmla="*/ 1465634 w 2191966"/>
                <a:gd name="connsiteY2" fmla="*/ 1199744 h 1744493"/>
                <a:gd name="connsiteX3" fmla="*/ 1154349 w 2191966"/>
                <a:gd name="connsiteY3" fmla="*/ 869004 h 1744493"/>
                <a:gd name="connsiteX4" fmla="*/ 992221 w 2191966"/>
                <a:gd name="connsiteY4" fmla="*/ 654995 h 1744493"/>
                <a:gd name="connsiteX5" fmla="*/ 940341 w 2191966"/>
                <a:gd name="connsiteY5" fmla="*/ 570689 h 1744493"/>
                <a:gd name="connsiteX6" fmla="*/ 933855 w 2191966"/>
                <a:gd name="connsiteY6" fmla="*/ 453957 h 1744493"/>
                <a:gd name="connsiteX7" fmla="*/ 1309992 w 2191966"/>
                <a:gd name="connsiteY7" fmla="*/ 440987 h 1744493"/>
                <a:gd name="connsiteX8" fmla="*/ 577175 w 2191966"/>
                <a:gd name="connsiteY8" fmla="*/ 0 h 1744493"/>
                <a:gd name="connsiteX9" fmla="*/ 0 w 2191966"/>
                <a:gd name="connsiteY9" fmla="*/ 440987 h 1744493"/>
                <a:gd name="connsiteX10" fmla="*/ 356681 w 2191966"/>
                <a:gd name="connsiteY10" fmla="*/ 453957 h 1744493"/>
                <a:gd name="connsiteX11" fmla="*/ 363166 w 2191966"/>
                <a:gd name="connsiteY11" fmla="*/ 544749 h 1744493"/>
                <a:gd name="connsiteX12" fmla="*/ 382621 w 2191966"/>
                <a:gd name="connsiteY12" fmla="*/ 642025 h 1744493"/>
                <a:gd name="connsiteX13" fmla="*/ 447472 w 2191966"/>
                <a:gd name="connsiteY13" fmla="*/ 752272 h 1744493"/>
                <a:gd name="connsiteX14" fmla="*/ 732817 w 2191966"/>
                <a:gd name="connsiteY14" fmla="*/ 1089498 h 1744493"/>
                <a:gd name="connsiteX15" fmla="*/ 1076528 w 2191966"/>
                <a:gd name="connsiteY15" fmla="*/ 1335932 h 1744493"/>
                <a:gd name="connsiteX16" fmla="*/ 1511030 w 2191966"/>
                <a:gd name="connsiteY16" fmla="*/ 1588851 h 1744493"/>
                <a:gd name="connsiteX17" fmla="*/ 1776919 w 2191966"/>
                <a:gd name="connsiteY17" fmla="*/ 1699098 h 1744493"/>
                <a:gd name="connsiteX18" fmla="*/ 2042809 w 2191966"/>
                <a:gd name="connsiteY18" fmla="*/ 1744493 h 1744493"/>
                <a:gd name="connsiteX19" fmla="*/ 2191966 w 2191966"/>
                <a:gd name="connsiteY19" fmla="*/ 1738008 h 1744493"/>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82621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82621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82621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82621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82621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82621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92729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92729 w 2199281"/>
                <a:gd name="connsiteY12" fmla="*/ 642025 h 1760835"/>
                <a:gd name="connsiteX13" fmla="*/ 447472 w 2199281"/>
                <a:gd name="connsiteY13" fmla="*/ 752272 h 1760835"/>
                <a:gd name="connsiteX14" fmla="*/ 732817 w 2199281"/>
                <a:gd name="connsiteY14" fmla="*/ 1089498 h 1760835"/>
                <a:gd name="connsiteX15" fmla="*/ 1101797 w 2199281"/>
                <a:gd name="connsiteY15" fmla="*/ 1361194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30233 w 2199281"/>
                <a:gd name="connsiteY5" fmla="*/ 540375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92729 w 2199281"/>
                <a:gd name="connsiteY12" fmla="*/ 642025 h 1760835"/>
                <a:gd name="connsiteX13" fmla="*/ 447472 w 2199281"/>
                <a:gd name="connsiteY13" fmla="*/ 752272 h 1760835"/>
                <a:gd name="connsiteX14" fmla="*/ 732817 w 2199281"/>
                <a:gd name="connsiteY14" fmla="*/ 1089498 h 1760835"/>
                <a:gd name="connsiteX15" fmla="*/ 1101797 w 2199281"/>
                <a:gd name="connsiteY15" fmla="*/ 1361194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7727"/>
                <a:gd name="connsiteY0" fmla="*/ 1738008 h 1759177"/>
                <a:gd name="connsiteX1" fmla="*/ 1815830 w 2197727"/>
                <a:gd name="connsiteY1" fmla="*/ 1485089 h 1759177"/>
                <a:gd name="connsiteX2" fmla="*/ 1465634 w 2197727"/>
                <a:gd name="connsiteY2" fmla="*/ 1199744 h 1759177"/>
                <a:gd name="connsiteX3" fmla="*/ 1154349 w 2197727"/>
                <a:gd name="connsiteY3" fmla="*/ 869004 h 1759177"/>
                <a:gd name="connsiteX4" fmla="*/ 992221 w 2197727"/>
                <a:gd name="connsiteY4" fmla="*/ 654995 h 1759177"/>
                <a:gd name="connsiteX5" fmla="*/ 930233 w 2197727"/>
                <a:gd name="connsiteY5" fmla="*/ 540375 h 1759177"/>
                <a:gd name="connsiteX6" fmla="*/ 933855 w 2197727"/>
                <a:gd name="connsiteY6" fmla="*/ 453957 h 1759177"/>
                <a:gd name="connsiteX7" fmla="*/ 1309992 w 2197727"/>
                <a:gd name="connsiteY7" fmla="*/ 440987 h 1759177"/>
                <a:gd name="connsiteX8" fmla="*/ 577175 w 2197727"/>
                <a:gd name="connsiteY8" fmla="*/ 0 h 1759177"/>
                <a:gd name="connsiteX9" fmla="*/ 0 w 2197727"/>
                <a:gd name="connsiteY9" fmla="*/ 440987 h 1759177"/>
                <a:gd name="connsiteX10" fmla="*/ 356681 w 2197727"/>
                <a:gd name="connsiteY10" fmla="*/ 453957 h 1759177"/>
                <a:gd name="connsiteX11" fmla="*/ 363166 w 2197727"/>
                <a:gd name="connsiteY11" fmla="*/ 544749 h 1759177"/>
                <a:gd name="connsiteX12" fmla="*/ 392729 w 2197727"/>
                <a:gd name="connsiteY12" fmla="*/ 642025 h 1759177"/>
                <a:gd name="connsiteX13" fmla="*/ 447472 w 2197727"/>
                <a:gd name="connsiteY13" fmla="*/ 752272 h 1759177"/>
                <a:gd name="connsiteX14" fmla="*/ 732817 w 2197727"/>
                <a:gd name="connsiteY14" fmla="*/ 1089498 h 1759177"/>
                <a:gd name="connsiteX15" fmla="*/ 1101797 w 2197727"/>
                <a:gd name="connsiteY15" fmla="*/ 1361194 h 1759177"/>
                <a:gd name="connsiteX16" fmla="*/ 1511030 w 2197727"/>
                <a:gd name="connsiteY16" fmla="*/ 1588851 h 1759177"/>
                <a:gd name="connsiteX17" fmla="*/ 1776919 w 2197727"/>
                <a:gd name="connsiteY17" fmla="*/ 1699098 h 1759177"/>
                <a:gd name="connsiteX18" fmla="*/ 2002377 w 2197727"/>
                <a:gd name="connsiteY18" fmla="*/ 1739441 h 1759177"/>
                <a:gd name="connsiteX19" fmla="*/ 2191966 w 2197727"/>
                <a:gd name="connsiteY19" fmla="*/ 1738008 h 175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7727" h="1759177">
                  <a:moveTo>
                    <a:pt x="2191966" y="1738008"/>
                  </a:moveTo>
                  <a:cubicBezTo>
                    <a:pt x="2154136" y="1694774"/>
                    <a:pt x="1936885" y="1574800"/>
                    <a:pt x="1815830" y="1485089"/>
                  </a:cubicBezTo>
                  <a:cubicBezTo>
                    <a:pt x="1694775" y="1395378"/>
                    <a:pt x="1575881" y="1302425"/>
                    <a:pt x="1465634" y="1199744"/>
                  </a:cubicBezTo>
                  <a:cubicBezTo>
                    <a:pt x="1355387" y="1097063"/>
                    <a:pt x="1233251" y="959795"/>
                    <a:pt x="1154349" y="869004"/>
                  </a:cubicBezTo>
                  <a:cubicBezTo>
                    <a:pt x="1075447" y="778213"/>
                    <a:pt x="1027889" y="704714"/>
                    <a:pt x="992221" y="654995"/>
                  </a:cubicBezTo>
                  <a:cubicBezTo>
                    <a:pt x="956553" y="605276"/>
                    <a:pt x="939961" y="573881"/>
                    <a:pt x="930233" y="540375"/>
                  </a:cubicBezTo>
                  <a:lnTo>
                    <a:pt x="933855" y="453957"/>
                  </a:lnTo>
                  <a:lnTo>
                    <a:pt x="1309992" y="440987"/>
                  </a:lnTo>
                  <a:lnTo>
                    <a:pt x="577175" y="0"/>
                  </a:lnTo>
                  <a:lnTo>
                    <a:pt x="0" y="440987"/>
                  </a:lnTo>
                  <a:lnTo>
                    <a:pt x="356681" y="453957"/>
                  </a:lnTo>
                  <a:lnTo>
                    <a:pt x="363166" y="544749"/>
                  </a:lnTo>
                  <a:lnTo>
                    <a:pt x="392729" y="642025"/>
                  </a:lnTo>
                  <a:lnTo>
                    <a:pt x="447472" y="752272"/>
                  </a:lnTo>
                  <a:cubicBezTo>
                    <a:pt x="505838" y="826851"/>
                    <a:pt x="627974" y="992221"/>
                    <a:pt x="732817" y="1089498"/>
                  </a:cubicBezTo>
                  <a:cubicBezTo>
                    <a:pt x="837660" y="1186775"/>
                    <a:pt x="972095" y="1277969"/>
                    <a:pt x="1101797" y="1361194"/>
                  </a:cubicBezTo>
                  <a:cubicBezTo>
                    <a:pt x="1231499" y="1444420"/>
                    <a:pt x="1394298" y="1528323"/>
                    <a:pt x="1511030" y="1588851"/>
                  </a:cubicBezTo>
                  <a:cubicBezTo>
                    <a:pt x="1627762" y="1649379"/>
                    <a:pt x="1688289" y="1673158"/>
                    <a:pt x="1776919" y="1699098"/>
                  </a:cubicBezTo>
                  <a:cubicBezTo>
                    <a:pt x="1865549" y="1725038"/>
                    <a:pt x="1933203" y="1732956"/>
                    <a:pt x="2002377" y="1739441"/>
                  </a:cubicBezTo>
                  <a:cubicBezTo>
                    <a:pt x="2071552" y="1745926"/>
                    <a:pt x="2229796" y="1781242"/>
                    <a:pt x="2191966" y="1738008"/>
                  </a:cubicBezTo>
                  <a:close/>
                </a:path>
              </a:pathLst>
            </a:custGeom>
            <a:gradFill>
              <a:gsLst>
                <a:gs pos="0">
                  <a:srgbClr val="008000"/>
                </a:gs>
                <a:gs pos="100000">
                  <a:schemeClr val="accent3">
                    <a:lumMod val="75000"/>
                  </a:schemeClr>
                </a:gs>
              </a:gsLst>
            </a:gradFill>
            <a:ln>
              <a:no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Freeform 8">
              <a:extLst>
                <a:ext uri="{FF2B5EF4-FFF2-40B4-BE49-F238E27FC236}">
                  <a16:creationId xmlns:a16="http://schemas.microsoft.com/office/drawing/2014/main" id="{8D6517B1-360D-4BFA-A35D-4E606B99B79F}"/>
                </a:ext>
              </a:extLst>
            </p:cNvPr>
            <p:cNvSpPr/>
            <p:nvPr/>
          </p:nvSpPr>
          <p:spPr>
            <a:xfrm>
              <a:off x="1542682" y="0"/>
              <a:ext cx="1258938" cy="1102706"/>
            </a:xfrm>
            <a:custGeom>
              <a:avLst/>
              <a:gdLst>
                <a:gd name="connsiteX0" fmla="*/ 97276 w 1251625"/>
                <a:gd name="connsiteY0" fmla="*/ 1102468 h 1102468"/>
                <a:gd name="connsiteX1" fmla="*/ 0 w 1251625"/>
                <a:gd name="connsiteY1" fmla="*/ 778212 h 1102468"/>
                <a:gd name="connsiteX2" fmla="*/ 12970 w 1251625"/>
                <a:gd name="connsiteY2" fmla="*/ 415046 h 1102468"/>
                <a:gd name="connsiteX3" fmla="*/ 155642 w 1251625"/>
                <a:gd name="connsiteY3" fmla="*/ 220493 h 1102468"/>
                <a:gd name="connsiteX4" fmla="*/ 350195 w 1251625"/>
                <a:gd name="connsiteY4" fmla="*/ 116732 h 1102468"/>
                <a:gd name="connsiteX5" fmla="*/ 525293 w 1251625"/>
                <a:gd name="connsiteY5" fmla="*/ 123217 h 1102468"/>
                <a:gd name="connsiteX6" fmla="*/ 603114 w 1251625"/>
                <a:gd name="connsiteY6" fmla="*/ 123217 h 1102468"/>
                <a:gd name="connsiteX7" fmla="*/ 447472 w 1251625"/>
                <a:gd name="connsiteY7" fmla="*/ 0 h 1102468"/>
                <a:gd name="connsiteX8" fmla="*/ 1251625 w 1251625"/>
                <a:gd name="connsiteY8" fmla="*/ 259404 h 1102468"/>
                <a:gd name="connsiteX9" fmla="*/ 1147863 w 1251625"/>
                <a:gd name="connsiteY9" fmla="*/ 583659 h 1102468"/>
                <a:gd name="connsiteX10" fmla="*/ 953310 w 1251625"/>
                <a:gd name="connsiteY10" fmla="*/ 389106 h 1102468"/>
                <a:gd name="connsiteX11" fmla="*/ 953310 w 1251625"/>
                <a:gd name="connsiteY11" fmla="*/ 389106 h 1102468"/>
                <a:gd name="connsiteX12" fmla="*/ 804153 w 1251625"/>
                <a:gd name="connsiteY12" fmla="*/ 363166 h 1102468"/>
                <a:gd name="connsiteX13" fmla="*/ 635540 w 1251625"/>
                <a:gd name="connsiteY13" fmla="*/ 382621 h 1102468"/>
                <a:gd name="connsiteX14" fmla="*/ 486383 w 1251625"/>
                <a:gd name="connsiteY14" fmla="*/ 486383 h 1102468"/>
                <a:gd name="connsiteX15" fmla="*/ 311285 w 1251625"/>
                <a:gd name="connsiteY15" fmla="*/ 635540 h 1102468"/>
                <a:gd name="connsiteX16" fmla="*/ 207523 w 1251625"/>
                <a:gd name="connsiteY16" fmla="*/ 836578 h 1102468"/>
                <a:gd name="connsiteX17" fmla="*/ 97276 w 1251625"/>
                <a:gd name="connsiteY17" fmla="*/ 1102468 h 1102468"/>
                <a:gd name="connsiteX0" fmla="*/ 97276 w 1251625"/>
                <a:gd name="connsiteY0" fmla="*/ 1102468 h 1102468"/>
                <a:gd name="connsiteX1" fmla="*/ 0 w 1251625"/>
                <a:gd name="connsiteY1" fmla="*/ 778212 h 1102468"/>
                <a:gd name="connsiteX2" fmla="*/ 12970 w 1251625"/>
                <a:gd name="connsiteY2" fmla="*/ 415046 h 1102468"/>
                <a:gd name="connsiteX3" fmla="*/ 155642 w 1251625"/>
                <a:gd name="connsiteY3" fmla="*/ 220493 h 1102468"/>
                <a:gd name="connsiteX4" fmla="*/ 350195 w 1251625"/>
                <a:gd name="connsiteY4" fmla="*/ 116732 h 1102468"/>
                <a:gd name="connsiteX5" fmla="*/ 525293 w 1251625"/>
                <a:gd name="connsiteY5" fmla="*/ 123217 h 1102468"/>
                <a:gd name="connsiteX6" fmla="*/ 603114 w 1251625"/>
                <a:gd name="connsiteY6" fmla="*/ 123217 h 1102468"/>
                <a:gd name="connsiteX7" fmla="*/ 447472 w 1251625"/>
                <a:gd name="connsiteY7" fmla="*/ 0 h 1102468"/>
                <a:gd name="connsiteX8" fmla="*/ 1251625 w 1251625"/>
                <a:gd name="connsiteY8" fmla="*/ 259404 h 1102468"/>
                <a:gd name="connsiteX9" fmla="*/ 1147863 w 1251625"/>
                <a:gd name="connsiteY9" fmla="*/ 583659 h 1102468"/>
                <a:gd name="connsiteX10" fmla="*/ 953310 w 1251625"/>
                <a:gd name="connsiteY10" fmla="*/ 389106 h 1102468"/>
                <a:gd name="connsiteX11" fmla="*/ 953310 w 1251625"/>
                <a:gd name="connsiteY11" fmla="*/ 389106 h 1102468"/>
                <a:gd name="connsiteX12" fmla="*/ 804153 w 1251625"/>
                <a:gd name="connsiteY12" fmla="*/ 363166 h 1102468"/>
                <a:gd name="connsiteX13" fmla="*/ 635540 w 1251625"/>
                <a:gd name="connsiteY13" fmla="*/ 382621 h 1102468"/>
                <a:gd name="connsiteX14" fmla="*/ 486383 w 1251625"/>
                <a:gd name="connsiteY14" fmla="*/ 486383 h 1102468"/>
                <a:gd name="connsiteX15" fmla="*/ 311285 w 1251625"/>
                <a:gd name="connsiteY15" fmla="*/ 635540 h 1102468"/>
                <a:gd name="connsiteX16" fmla="*/ 207523 w 1251625"/>
                <a:gd name="connsiteY16" fmla="*/ 836578 h 1102468"/>
                <a:gd name="connsiteX17" fmla="*/ 97276 w 1251625"/>
                <a:gd name="connsiteY17" fmla="*/ 1102468 h 1102468"/>
                <a:gd name="connsiteX0" fmla="*/ 97276 w 1251625"/>
                <a:gd name="connsiteY0" fmla="*/ 1102468 h 1102468"/>
                <a:gd name="connsiteX1" fmla="*/ 0 w 1251625"/>
                <a:gd name="connsiteY1" fmla="*/ 778212 h 1102468"/>
                <a:gd name="connsiteX2" fmla="*/ 12970 w 1251625"/>
                <a:gd name="connsiteY2" fmla="*/ 415046 h 1102468"/>
                <a:gd name="connsiteX3" fmla="*/ 155642 w 1251625"/>
                <a:gd name="connsiteY3" fmla="*/ 220493 h 1102468"/>
                <a:gd name="connsiteX4" fmla="*/ 350195 w 1251625"/>
                <a:gd name="connsiteY4" fmla="*/ 116732 h 1102468"/>
                <a:gd name="connsiteX5" fmla="*/ 525293 w 1251625"/>
                <a:gd name="connsiteY5" fmla="*/ 123217 h 1102468"/>
                <a:gd name="connsiteX6" fmla="*/ 603114 w 1251625"/>
                <a:gd name="connsiteY6" fmla="*/ 123217 h 1102468"/>
                <a:gd name="connsiteX7" fmla="*/ 447472 w 1251625"/>
                <a:gd name="connsiteY7" fmla="*/ 0 h 1102468"/>
                <a:gd name="connsiteX8" fmla="*/ 1251625 w 1251625"/>
                <a:gd name="connsiteY8" fmla="*/ 259404 h 1102468"/>
                <a:gd name="connsiteX9" fmla="*/ 1147863 w 1251625"/>
                <a:gd name="connsiteY9" fmla="*/ 583659 h 1102468"/>
                <a:gd name="connsiteX10" fmla="*/ 953310 w 1251625"/>
                <a:gd name="connsiteY10" fmla="*/ 389106 h 1102468"/>
                <a:gd name="connsiteX11" fmla="*/ 953310 w 1251625"/>
                <a:gd name="connsiteY11" fmla="*/ 389106 h 1102468"/>
                <a:gd name="connsiteX12" fmla="*/ 804153 w 1251625"/>
                <a:gd name="connsiteY12" fmla="*/ 363166 h 1102468"/>
                <a:gd name="connsiteX13" fmla="*/ 635540 w 1251625"/>
                <a:gd name="connsiteY13" fmla="*/ 382621 h 1102468"/>
                <a:gd name="connsiteX14" fmla="*/ 486383 w 1251625"/>
                <a:gd name="connsiteY14" fmla="*/ 486383 h 1102468"/>
                <a:gd name="connsiteX15" fmla="*/ 311285 w 1251625"/>
                <a:gd name="connsiteY15" fmla="*/ 635540 h 1102468"/>
                <a:gd name="connsiteX16" fmla="*/ 207523 w 1251625"/>
                <a:gd name="connsiteY16" fmla="*/ 836578 h 1102468"/>
                <a:gd name="connsiteX17" fmla="*/ 97276 w 1251625"/>
                <a:gd name="connsiteY17" fmla="*/ 1102468 h 1102468"/>
                <a:gd name="connsiteX0" fmla="*/ 106257 w 1260606"/>
                <a:gd name="connsiteY0" fmla="*/ 1102468 h 1102468"/>
                <a:gd name="connsiteX1" fmla="*/ 8981 w 1260606"/>
                <a:gd name="connsiteY1" fmla="*/ 778212 h 1102468"/>
                <a:gd name="connsiteX2" fmla="*/ 21951 w 1260606"/>
                <a:gd name="connsiteY2" fmla="*/ 415046 h 1102468"/>
                <a:gd name="connsiteX3" fmla="*/ 164623 w 1260606"/>
                <a:gd name="connsiteY3" fmla="*/ 220493 h 1102468"/>
                <a:gd name="connsiteX4" fmla="*/ 359176 w 1260606"/>
                <a:gd name="connsiteY4" fmla="*/ 116732 h 1102468"/>
                <a:gd name="connsiteX5" fmla="*/ 534274 w 1260606"/>
                <a:gd name="connsiteY5" fmla="*/ 123217 h 1102468"/>
                <a:gd name="connsiteX6" fmla="*/ 612095 w 1260606"/>
                <a:gd name="connsiteY6" fmla="*/ 123217 h 1102468"/>
                <a:gd name="connsiteX7" fmla="*/ 456453 w 1260606"/>
                <a:gd name="connsiteY7" fmla="*/ 0 h 1102468"/>
                <a:gd name="connsiteX8" fmla="*/ 1260606 w 1260606"/>
                <a:gd name="connsiteY8" fmla="*/ 259404 h 1102468"/>
                <a:gd name="connsiteX9" fmla="*/ 1156844 w 1260606"/>
                <a:gd name="connsiteY9" fmla="*/ 583659 h 1102468"/>
                <a:gd name="connsiteX10" fmla="*/ 962291 w 1260606"/>
                <a:gd name="connsiteY10" fmla="*/ 389106 h 1102468"/>
                <a:gd name="connsiteX11" fmla="*/ 962291 w 1260606"/>
                <a:gd name="connsiteY11" fmla="*/ 389106 h 1102468"/>
                <a:gd name="connsiteX12" fmla="*/ 813134 w 1260606"/>
                <a:gd name="connsiteY12" fmla="*/ 363166 h 1102468"/>
                <a:gd name="connsiteX13" fmla="*/ 644521 w 1260606"/>
                <a:gd name="connsiteY13" fmla="*/ 382621 h 1102468"/>
                <a:gd name="connsiteX14" fmla="*/ 495364 w 1260606"/>
                <a:gd name="connsiteY14" fmla="*/ 486383 h 1102468"/>
                <a:gd name="connsiteX15" fmla="*/ 320266 w 1260606"/>
                <a:gd name="connsiteY15" fmla="*/ 635540 h 1102468"/>
                <a:gd name="connsiteX16" fmla="*/ 216504 w 1260606"/>
                <a:gd name="connsiteY16" fmla="*/ 836578 h 1102468"/>
                <a:gd name="connsiteX17" fmla="*/ 106257 w 1260606"/>
                <a:gd name="connsiteY17" fmla="*/ 1102468 h 1102468"/>
                <a:gd name="connsiteX0" fmla="*/ 106257 w 1260606"/>
                <a:gd name="connsiteY0" fmla="*/ 1102468 h 1102468"/>
                <a:gd name="connsiteX1" fmla="*/ 8981 w 1260606"/>
                <a:gd name="connsiteY1" fmla="*/ 778212 h 1102468"/>
                <a:gd name="connsiteX2" fmla="*/ 21951 w 1260606"/>
                <a:gd name="connsiteY2" fmla="*/ 415046 h 1102468"/>
                <a:gd name="connsiteX3" fmla="*/ 164623 w 1260606"/>
                <a:gd name="connsiteY3" fmla="*/ 220493 h 1102468"/>
                <a:gd name="connsiteX4" fmla="*/ 359176 w 1260606"/>
                <a:gd name="connsiteY4" fmla="*/ 116732 h 1102468"/>
                <a:gd name="connsiteX5" fmla="*/ 534274 w 1260606"/>
                <a:gd name="connsiteY5" fmla="*/ 123217 h 1102468"/>
                <a:gd name="connsiteX6" fmla="*/ 612095 w 1260606"/>
                <a:gd name="connsiteY6" fmla="*/ 123217 h 1102468"/>
                <a:gd name="connsiteX7" fmla="*/ 456453 w 1260606"/>
                <a:gd name="connsiteY7" fmla="*/ 0 h 1102468"/>
                <a:gd name="connsiteX8" fmla="*/ 1260606 w 1260606"/>
                <a:gd name="connsiteY8" fmla="*/ 259404 h 1102468"/>
                <a:gd name="connsiteX9" fmla="*/ 1156844 w 1260606"/>
                <a:gd name="connsiteY9" fmla="*/ 583659 h 1102468"/>
                <a:gd name="connsiteX10" fmla="*/ 962291 w 1260606"/>
                <a:gd name="connsiteY10" fmla="*/ 389106 h 1102468"/>
                <a:gd name="connsiteX11" fmla="*/ 962291 w 1260606"/>
                <a:gd name="connsiteY11" fmla="*/ 389106 h 1102468"/>
                <a:gd name="connsiteX12" fmla="*/ 813134 w 1260606"/>
                <a:gd name="connsiteY12" fmla="*/ 363166 h 1102468"/>
                <a:gd name="connsiteX13" fmla="*/ 644521 w 1260606"/>
                <a:gd name="connsiteY13" fmla="*/ 382621 h 1102468"/>
                <a:gd name="connsiteX14" fmla="*/ 495364 w 1260606"/>
                <a:gd name="connsiteY14" fmla="*/ 486383 h 1102468"/>
                <a:gd name="connsiteX15" fmla="*/ 320266 w 1260606"/>
                <a:gd name="connsiteY15" fmla="*/ 635540 h 1102468"/>
                <a:gd name="connsiteX16" fmla="*/ 216504 w 1260606"/>
                <a:gd name="connsiteY16" fmla="*/ 836578 h 1102468"/>
                <a:gd name="connsiteX17" fmla="*/ 106257 w 1260606"/>
                <a:gd name="connsiteY17" fmla="*/ 1102468 h 1102468"/>
                <a:gd name="connsiteX0" fmla="*/ 106257 w 1260606"/>
                <a:gd name="connsiteY0" fmla="*/ 1102468 h 1102468"/>
                <a:gd name="connsiteX1" fmla="*/ 8981 w 1260606"/>
                <a:gd name="connsiteY1" fmla="*/ 778212 h 1102468"/>
                <a:gd name="connsiteX2" fmla="*/ 21951 w 1260606"/>
                <a:gd name="connsiteY2" fmla="*/ 415046 h 1102468"/>
                <a:gd name="connsiteX3" fmla="*/ 164623 w 1260606"/>
                <a:gd name="connsiteY3" fmla="*/ 220493 h 1102468"/>
                <a:gd name="connsiteX4" fmla="*/ 359176 w 1260606"/>
                <a:gd name="connsiteY4" fmla="*/ 116732 h 1102468"/>
                <a:gd name="connsiteX5" fmla="*/ 534274 w 1260606"/>
                <a:gd name="connsiteY5" fmla="*/ 123217 h 1102468"/>
                <a:gd name="connsiteX6" fmla="*/ 612095 w 1260606"/>
                <a:gd name="connsiteY6" fmla="*/ 123217 h 1102468"/>
                <a:gd name="connsiteX7" fmla="*/ 456453 w 1260606"/>
                <a:gd name="connsiteY7" fmla="*/ 0 h 1102468"/>
                <a:gd name="connsiteX8" fmla="*/ 1260606 w 1260606"/>
                <a:gd name="connsiteY8" fmla="*/ 259404 h 1102468"/>
                <a:gd name="connsiteX9" fmla="*/ 1156844 w 1260606"/>
                <a:gd name="connsiteY9" fmla="*/ 583659 h 1102468"/>
                <a:gd name="connsiteX10" fmla="*/ 962291 w 1260606"/>
                <a:gd name="connsiteY10" fmla="*/ 389106 h 1102468"/>
                <a:gd name="connsiteX11" fmla="*/ 962291 w 1260606"/>
                <a:gd name="connsiteY11" fmla="*/ 389106 h 1102468"/>
                <a:gd name="connsiteX12" fmla="*/ 813134 w 1260606"/>
                <a:gd name="connsiteY12" fmla="*/ 363166 h 1102468"/>
                <a:gd name="connsiteX13" fmla="*/ 644521 w 1260606"/>
                <a:gd name="connsiteY13" fmla="*/ 382621 h 1102468"/>
                <a:gd name="connsiteX14" fmla="*/ 495364 w 1260606"/>
                <a:gd name="connsiteY14" fmla="*/ 486383 h 1102468"/>
                <a:gd name="connsiteX15" fmla="*/ 320266 w 1260606"/>
                <a:gd name="connsiteY15" fmla="*/ 635540 h 1102468"/>
                <a:gd name="connsiteX16" fmla="*/ 216504 w 1260606"/>
                <a:gd name="connsiteY16" fmla="*/ 836578 h 1102468"/>
                <a:gd name="connsiteX17" fmla="*/ 106257 w 1260606"/>
                <a:gd name="connsiteY17" fmla="*/ 1102468 h 1102468"/>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20493 h 1102814"/>
                <a:gd name="connsiteX4" fmla="*/ 359176 w 1260606"/>
                <a:gd name="connsiteY4" fmla="*/ 116732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20493 h 1102814"/>
                <a:gd name="connsiteX4" fmla="*/ 359176 w 1260606"/>
                <a:gd name="connsiteY4" fmla="*/ 116732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20493 h 1102814"/>
                <a:gd name="connsiteX4" fmla="*/ 359176 w 1260606"/>
                <a:gd name="connsiteY4" fmla="*/ 116732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20493 h 1102814"/>
                <a:gd name="connsiteX4" fmla="*/ 359176 w 1260606"/>
                <a:gd name="connsiteY4" fmla="*/ 116732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20493 h 1102814"/>
                <a:gd name="connsiteX4" fmla="*/ 359176 w 1260606"/>
                <a:gd name="connsiteY4" fmla="*/ 116732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20493 h 1102814"/>
                <a:gd name="connsiteX4" fmla="*/ 354124 w 1260606"/>
                <a:gd name="connsiteY4" fmla="*/ 152099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55860 h 1102814"/>
                <a:gd name="connsiteX4" fmla="*/ 354124 w 1260606"/>
                <a:gd name="connsiteY4" fmla="*/ 152099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4629 w 1258978"/>
                <a:gd name="connsiteY0" fmla="*/ 1102468 h 1102814"/>
                <a:gd name="connsiteX1" fmla="*/ 7353 w 1258978"/>
                <a:gd name="connsiteY1" fmla="*/ 778212 h 1102814"/>
                <a:gd name="connsiteX2" fmla="*/ 25375 w 1258978"/>
                <a:gd name="connsiteY2" fmla="*/ 460517 h 1102814"/>
                <a:gd name="connsiteX3" fmla="*/ 162995 w 1258978"/>
                <a:gd name="connsiteY3" fmla="*/ 255860 h 1102814"/>
                <a:gd name="connsiteX4" fmla="*/ 352496 w 1258978"/>
                <a:gd name="connsiteY4" fmla="*/ 152099 h 1102814"/>
                <a:gd name="connsiteX5" fmla="*/ 532646 w 1258978"/>
                <a:gd name="connsiteY5" fmla="*/ 123217 h 1102814"/>
                <a:gd name="connsiteX6" fmla="*/ 610467 w 1258978"/>
                <a:gd name="connsiteY6" fmla="*/ 123217 h 1102814"/>
                <a:gd name="connsiteX7" fmla="*/ 454825 w 1258978"/>
                <a:gd name="connsiteY7" fmla="*/ 0 h 1102814"/>
                <a:gd name="connsiteX8" fmla="*/ 1258978 w 1258978"/>
                <a:gd name="connsiteY8" fmla="*/ 259404 h 1102814"/>
                <a:gd name="connsiteX9" fmla="*/ 1155216 w 1258978"/>
                <a:gd name="connsiteY9" fmla="*/ 583659 h 1102814"/>
                <a:gd name="connsiteX10" fmla="*/ 960663 w 1258978"/>
                <a:gd name="connsiteY10" fmla="*/ 389106 h 1102814"/>
                <a:gd name="connsiteX11" fmla="*/ 960663 w 1258978"/>
                <a:gd name="connsiteY11" fmla="*/ 389106 h 1102814"/>
                <a:gd name="connsiteX12" fmla="*/ 811506 w 1258978"/>
                <a:gd name="connsiteY12" fmla="*/ 363166 h 1102814"/>
                <a:gd name="connsiteX13" fmla="*/ 642893 w 1258978"/>
                <a:gd name="connsiteY13" fmla="*/ 382621 h 1102814"/>
                <a:gd name="connsiteX14" fmla="*/ 493736 w 1258978"/>
                <a:gd name="connsiteY14" fmla="*/ 486383 h 1102814"/>
                <a:gd name="connsiteX15" fmla="*/ 318638 w 1258978"/>
                <a:gd name="connsiteY15" fmla="*/ 635540 h 1102814"/>
                <a:gd name="connsiteX16" fmla="*/ 214876 w 1258978"/>
                <a:gd name="connsiteY16" fmla="*/ 836578 h 1102814"/>
                <a:gd name="connsiteX17" fmla="*/ 104629 w 1258978"/>
                <a:gd name="connsiteY17" fmla="*/ 1102468 h 1102814"/>
                <a:gd name="connsiteX0" fmla="*/ 104629 w 1258978"/>
                <a:gd name="connsiteY0" fmla="*/ 1102468 h 1102814"/>
                <a:gd name="connsiteX1" fmla="*/ 7353 w 1258978"/>
                <a:gd name="connsiteY1" fmla="*/ 778212 h 1102814"/>
                <a:gd name="connsiteX2" fmla="*/ 25375 w 1258978"/>
                <a:gd name="connsiteY2" fmla="*/ 460517 h 1102814"/>
                <a:gd name="connsiteX3" fmla="*/ 162995 w 1258978"/>
                <a:gd name="connsiteY3" fmla="*/ 255860 h 1102814"/>
                <a:gd name="connsiteX4" fmla="*/ 352496 w 1258978"/>
                <a:gd name="connsiteY4" fmla="*/ 152099 h 1102814"/>
                <a:gd name="connsiteX5" fmla="*/ 532646 w 1258978"/>
                <a:gd name="connsiteY5" fmla="*/ 123217 h 1102814"/>
                <a:gd name="connsiteX6" fmla="*/ 610467 w 1258978"/>
                <a:gd name="connsiteY6" fmla="*/ 123217 h 1102814"/>
                <a:gd name="connsiteX7" fmla="*/ 454825 w 1258978"/>
                <a:gd name="connsiteY7" fmla="*/ 0 h 1102814"/>
                <a:gd name="connsiteX8" fmla="*/ 1258978 w 1258978"/>
                <a:gd name="connsiteY8" fmla="*/ 259404 h 1102814"/>
                <a:gd name="connsiteX9" fmla="*/ 1155216 w 1258978"/>
                <a:gd name="connsiteY9" fmla="*/ 583659 h 1102814"/>
                <a:gd name="connsiteX10" fmla="*/ 960663 w 1258978"/>
                <a:gd name="connsiteY10" fmla="*/ 389106 h 1102814"/>
                <a:gd name="connsiteX11" fmla="*/ 960663 w 1258978"/>
                <a:gd name="connsiteY11" fmla="*/ 389106 h 1102814"/>
                <a:gd name="connsiteX12" fmla="*/ 811506 w 1258978"/>
                <a:gd name="connsiteY12" fmla="*/ 363166 h 1102814"/>
                <a:gd name="connsiteX13" fmla="*/ 642893 w 1258978"/>
                <a:gd name="connsiteY13" fmla="*/ 382621 h 1102814"/>
                <a:gd name="connsiteX14" fmla="*/ 473528 w 1258978"/>
                <a:gd name="connsiteY14" fmla="*/ 481330 h 1102814"/>
                <a:gd name="connsiteX15" fmla="*/ 318638 w 1258978"/>
                <a:gd name="connsiteY15" fmla="*/ 635540 h 1102814"/>
                <a:gd name="connsiteX16" fmla="*/ 214876 w 1258978"/>
                <a:gd name="connsiteY16" fmla="*/ 836578 h 1102814"/>
                <a:gd name="connsiteX17" fmla="*/ 104629 w 1258978"/>
                <a:gd name="connsiteY17" fmla="*/ 1102468 h 110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8978" h="1102814">
                  <a:moveTo>
                    <a:pt x="104629" y="1102468"/>
                  </a:moveTo>
                  <a:lnTo>
                    <a:pt x="7353" y="778212"/>
                  </a:lnTo>
                  <a:cubicBezTo>
                    <a:pt x="-6698" y="663642"/>
                    <a:pt x="-565" y="553470"/>
                    <a:pt x="25375" y="460517"/>
                  </a:cubicBezTo>
                  <a:cubicBezTo>
                    <a:pt x="51315" y="367564"/>
                    <a:pt x="106791" y="305579"/>
                    <a:pt x="162995" y="255860"/>
                  </a:cubicBezTo>
                  <a:cubicBezTo>
                    <a:pt x="219199" y="206141"/>
                    <a:pt x="290888" y="168312"/>
                    <a:pt x="352496" y="152099"/>
                  </a:cubicBezTo>
                  <a:cubicBezTo>
                    <a:pt x="414104" y="135886"/>
                    <a:pt x="490493" y="122136"/>
                    <a:pt x="532646" y="123217"/>
                  </a:cubicBezTo>
                  <a:lnTo>
                    <a:pt x="610467" y="123217"/>
                  </a:lnTo>
                  <a:lnTo>
                    <a:pt x="454825" y="0"/>
                  </a:lnTo>
                  <a:lnTo>
                    <a:pt x="1258978" y="259404"/>
                  </a:lnTo>
                  <a:lnTo>
                    <a:pt x="1155216" y="583659"/>
                  </a:lnTo>
                  <a:lnTo>
                    <a:pt x="960663" y="389106"/>
                  </a:lnTo>
                  <a:lnTo>
                    <a:pt x="960663" y="389106"/>
                  </a:lnTo>
                  <a:cubicBezTo>
                    <a:pt x="935804" y="384783"/>
                    <a:pt x="864468" y="364247"/>
                    <a:pt x="811506" y="363166"/>
                  </a:cubicBezTo>
                  <a:cubicBezTo>
                    <a:pt x="758544" y="362085"/>
                    <a:pt x="695854" y="362085"/>
                    <a:pt x="642893" y="382621"/>
                  </a:cubicBezTo>
                  <a:cubicBezTo>
                    <a:pt x="589932" y="403157"/>
                    <a:pt x="527571" y="439177"/>
                    <a:pt x="473528" y="481330"/>
                  </a:cubicBezTo>
                  <a:cubicBezTo>
                    <a:pt x="419486" y="523483"/>
                    <a:pt x="365115" y="577174"/>
                    <a:pt x="318638" y="635540"/>
                  </a:cubicBezTo>
                  <a:cubicBezTo>
                    <a:pt x="272161" y="693906"/>
                    <a:pt x="250544" y="758757"/>
                    <a:pt x="214876" y="836578"/>
                  </a:cubicBezTo>
                  <a:cubicBezTo>
                    <a:pt x="179208" y="914399"/>
                    <a:pt x="139216" y="1112196"/>
                    <a:pt x="104629" y="1102468"/>
                  </a:cubicBezTo>
                  <a:close/>
                </a:path>
              </a:pathLst>
            </a:custGeom>
            <a:gradFill>
              <a:gsLst>
                <a:gs pos="0">
                  <a:srgbClr val="008000"/>
                </a:gs>
                <a:gs pos="100000">
                  <a:srgbClr val="62C03A"/>
                </a:gs>
              </a:gsLst>
            </a:gradFill>
            <a:ln>
              <a:noFill/>
            </a:ln>
            <a:effectLst>
              <a:outerShdw blurRad="40000" dist="23000" dir="5400000" rotWithShape="0">
                <a:srgbClr val="000000">
                  <a:alpha val="35000"/>
                </a:srgbClr>
              </a:outerShdw>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1" name="Freeform 9">
              <a:extLst>
                <a:ext uri="{FF2B5EF4-FFF2-40B4-BE49-F238E27FC236}">
                  <a16:creationId xmlns:a16="http://schemas.microsoft.com/office/drawing/2014/main" id="{479F1DE5-605F-40C4-806A-CCEA16FCC862}"/>
                </a:ext>
              </a:extLst>
            </p:cNvPr>
            <p:cNvSpPr/>
            <p:nvPr/>
          </p:nvSpPr>
          <p:spPr>
            <a:xfrm>
              <a:off x="2236715" y="691133"/>
              <a:ext cx="1991115" cy="1448817"/>
            </a:xfrm>
            <a:custGeom>
              <a:avLst/>
              <a:gdLst>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41122 w 1991317"/>
                <a:gd name="connsiteY5" fmla="*/ 794106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511420 w 1991317"/>
                <a:gd name="connsiteY9" fmla="*/ 1001629 h 1449102"/>
                <a:gd name="connsiteX10" fmla="*/ 1427113 w 1991317"/>
                <a:gd name="connsiteY10" fmla="*/ 878412 h 1449102"/>
                <a:gd name="connsiteX11" fmla="*/ 1154739 w 1991317"/>
                <a:gd name="connsiteY11" fmla="*/ 625493 h 1449102"/>
                <a:gd name="connsiteX12" fmla="*/ 947215 w 1991317"/>
                <a:gd name="connsiteY12" fmla="*/ 476336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41122 w 1991317"/>
                <a:gd name="connsiteY5" fmla="*/ 794106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511420 w 1991317"/>
                <a:gd name="connsiteY9" fmla="*/ 1001629 h 1449102"/>
                <a:gd name="connsiteX10" fmla="*/ 1427113 w 1991317"/>
                <a:gd name="connsiteY10" fmla="*/ 878412 h 1449102"/>
                <a:gd name="connsiteX11" fmla="*/ 1154739 w 1991317"/>
                <a:gd name="connsiteY11" fmla="*/ 625493 h 1449102"/>
                <a:gd name="connsiteX12" fmla="*/ 972482 w 1991317"/>
                <a:gd name="connsiteY12" fmla="*/ 466230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41122 w 1991317"/>
                <a:gd name="connsiteY5" fmla="*/ 794106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511420 w 1991317"/>
                <a:gd name="connsiteY9" fmla="*/ 1001629 h 1449102"/>
                <a:gd name="connsiteX10" fmla="*/ 1391740 w 1991317"/>
                <a:gd name="connsiteY10" fmla="*/ 837988 h 1449102"/>
                <a:gd name="connsiteX11" fmla="*/ 1154739 w 1991317"/>
                <a:gd name="connsiteY11" fmla="*/ 625493 h 1449102"/>
                <a:gd name="connsiteX12" fmla="*/ 972482 w 1991317"/>
                <a:gd name="connsiteY12" fmla="*/ 466230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66388 w 1991317"/>
                <a:gd name="connsiteY5" fmla="*/ 859794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511420 w 1991317"/>
                <a:gd name="connsiteY9" fmla="*/ 1001629 h 1449102"/>
                <a:gd name="connsiteX10" fmla="*/ 1391740 w 1991317"/>
                <a:gd name="connsiteY10" fmla="*/ 837988 h 1449102"/>
                <a:gd name="connsiteX11" fmla="*/ 1154739 w 1991317"/>
                <a:gd name="connsiteY11" fmla="*/ 625493 h 1449102"/>
                <a:gd name="connsiteX12" fmla="*/ 972482 w 1991317"/>
                <a:gd name="connsiteY12" fmla="*/ 466230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66388 w 1991317"/>
                <a:gd name="connsiteY5" fmla="*/ 859794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511420 w 1991317"/>
                <a:gd name="connsiteY9" fmla="*/ 1001629 h 1449102"/>
                <a:gd name="connsiteX10" fmla="*/ 1391740 w 1991317"/>
                <a:gd name="connsiteY10" fmla="*/ 837988 h 1449102"/>
                <a:gd name="connsiteX11" fmla="*/ 1174953 w 1991317"/>
                <a:gd name="connsiteY11" fmla="*/ 605281 h 1449102"/>
                <a:gd name="connsiteX12" fmla="*/ 972482 w 1991317"/>
                <a:gd name="connsiteY12" fmla="*/ 466230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91654 w 1991317"/>
                <a:gd name="connsiteY5" fmla="*/ 829476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511420 w 1991317"/>
                <a:gd name="connsiteY9" fmla="*/ 1001629 h 1449102"/>
                <a:gd name="connsiteX10" fmla="*/ 1391740 w 1991317"/>
                <a:gd name="connsiteY10" fmla="*/ 837988 h 1449102"/>
                <a:gd name="connsiteX11" fmla="*/ 1174953 w 1991317"/>
                <a:gd name="connsiteY11" fmla="*/ 605281 h 1449102"/>
                <a:gd name="connsiteX12" fmla="*/ 972482 w 1991317"/>
                <a:gd name="connsiteY12" fmla="*/ 466230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91654 w 1991317"/>
                <a:gd name="connsiteY5" fmla="*/ 829476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496260 w 1991317"/>
                <a:gd name="connsiteY9" fmla="*/ 986470 h 1449102"/>
                <a:gd name="connsiteX10" fmla="*/ 1391740 w 1991317"/>
                <a:gd name="connsiteY10" fmla="*/ 837988 h 1449102"/>
                <a:gd name="connsiteX11" fmla="*/ 1174953 w 1991317"/>
                <a:gd name="connsiteY11" fmla="*/ 605281 h 1449102"/>
                <a:gd name="connsiteX12" fmla="*/ 972482 w 1991317"/>
                <a:gd name="connsiteY12" fmla="*/ 466230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91654 w 1991317"/>
                <a:gd name="connsiteY5" fmla="*/ 829476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496260 w 1991317"/>
                <a:gd name="connsiteY9" fmla="*/ 986470 h 1449102"/>
                <a:gd name="connsiteX10" fmla="*/ 1391740 w 1991317"/>
                <a:gd name="connsiteY10" fmla="*/ 837988 h 1449102"/>
                <a:gd name="connsiteX11" fmla="*/ 1174953 w 1991317"/>
                <a:gd name="connsiteY11" fmla="*/ 605281 h 1449102"/>
                <a:gd name="connsiteX12" fmla="*/ 982588 w 1991317"/>
                <a:gd name="connsiteY12" fmla="*/ 451071 h 1449102"/>
                <a:gd name="connsiteX13" fmla="*/ 726722 w 1991317"/>
                <a:gd name="connsiteY13" fmla="*/ 320693 h 1449102"/>
                <a:gd name="connsiteX14" fmla="*/ 363556 w 1991317"/>
                <a:gd name="connsiteY14" fmla="*/ 178021 h 1449102"/>
                <a:gd name="connsiteX15" fmla="*/ 390 w 1991317"/>
                <a:gd name="connsiteY15" fmla="*/ 41834 h 14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1317" h="1449102">
                  <a:moveTo>
                    <a:pt x="390" y="41834"/>
                  </a:moveTo>
                  <a:cubicBezTo>
                    <a:pt x="-9338" y="12651"/>
                    <a:pt x="164679" y="-7885"/>
                    <a:pt x="305190" y="2923"/>
                  </a:cubicBezTo>
                  <a:cubicBezTo>
                    <a:pt x="445701" y="13731"/>
                    <a:pt x="689973" y="54804"/>
                    <a:pt x="843454" y="106685"/>
                  </a:cubicBezTo>
                  <a:cubicBezTo>
                    <a:pt x="996935" y="158566"/>
                    <a:pt x="1114747" y="232063"/>
                    <a:pt x="1226075" y="314208"/>
                  </a:cubicBezTo>
                  <a:cubicBezTo>
                    <a:pt x="1337403" y="396353"/>
                    <a:pt x="1442245" y="519570"/>
                    <a:pt x="1511420" y="599553"/>
                  </a:cubicBezTo>
                  <a:lnTo>
                    <a:pt x="1691654" y="829476"/>
                  </a:lnTo>
                  <a:lnTo>
                    <a:pt x="1783794" y="755195"/>
                  </a:lnTo>
                  <a:lnTo>
                    <a:pt x="1991317" y="1449102"/>
                  </a:lnTo>
                  <a:lnTo>
                    <a:pt x="1368747" y="1079451"/>
                  </a:lnTo>
                  <a:lnTo>
                    <a:pt x="1496260" y="986470"/>
                  </a:lnTo>
                  <a:lnTo>
                    <a:pt x="1391740" y="837988"/>
                  </a:lnTo>
                  <a:cubicBezTo>
                    <a:pt x="1332293" y="775299"/>
                    <a:pt x="1254936" y="672294"/>
                    <a:pt x="1174953" y="605281"/>
                  </a:cubicBezTo>
                  <a:cubicBezTo>
                    <a:pt x="1094970" y="538268"/>
                    <a:pt x="1057293" y="498502"/>
                    <a:pt x="982588" y="451071"/>
                  </a:cubicBezTo>
                  <a:cubicBezTo>
                    <a:pt x="907883" y="403640"/>
                    <a:pt x="823999" y="370412"/>
                    <a:pt x="726722" y="320693"/>
                  </a:cubicBezTo>
                  <a:cubicBezTo>
                    <a:pt x="629446" y="270974"/>
                    <a:pt x="484611" y="224497"/>
                    <a:pt x="363556" y="178021"/>
                  </a:cubicBezTo>
                  <a:cubicBezTo>
                    <a:pt x="242501" y="131545"/>
                    <a:pt x="10118" y="71017"/>
                    <a:pt x="390" y="41834"/>
                  </a:cubicBezTo>
                  <a:close/>
                </a:path>
              </a:pathLst>
            </a:custGeom>
            <a:gradFill>
              <a:gsLst>
                <a:gs pos="0">
                  <a:srgbClr val="E9FF43"/>
                </a:gs>
                <a:gs pos="100000">
                  <a:srgbClr val="43E40A"/>
                </a:gs>
              </a:gsLst>
            </a:gradFill>
            <a:ln>
              <a:no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2" name="Freeform 10">
              <a:extLst>
                <a:ext uri="{FF2B5EF4-FFF2-40B4-BE49-F238E27FC236}">
                  <a16:creationId xmlns:a16="http://schemas.microsoft.com/office/drawing/2014/main" id="{D6378E48-C89C-45BD-820B-F74296D780F2}"/>
                </a:ext>
              </a:extLst>
            </p:cNvPr>
            <p:cNvSpPr/>
            <p:nvPr/>
          </p:nvSpPr>
          <p:spPr>
            <a:xfrm>
              <a:off x="2911475" y="1120818"/>
              <a:ext cx="985520" cy="2672672"/>
            </a:xfrm>
            <a:custGeom>
              <a:avLst/>
              <a:gdLst>
                <a:gd name="connsiteX0" fmla="*/ 12970 w 985736"/>
                <a:gd name="connsiteY0" fmla="*/ 0 h 2671864"/>
                <a:gd name="connsiteX1" fmla="*/ 259404 w 985736"/>
                <a:gd name="connsiteY1" fmla="*/ 226979 h 2671864"/>
                <a:gd name="connsiteX2" fmla="*/ 525293 w 985736"/>
                <a:gd name="connsiteY2" fmla="*/ 570689 h 2671864"/>
                <a:gd name="connsiteX3" fmla="*/ 693906 w 985736"/>
                <a:gd name="connsiteY3" fmla="*/ 901430 h 2671864"/>
                <a:gd name="connsiteX4" fmla="*/ 797668 w 985736"/>
                <a:gd name="connsiteY4" fmla="*/ 1316477 h 2671864"/>
                <a:gd name="connsiteX5" fmla="*/ 817123 w 985736"/>
                <a:gd name="connsiteY5" fmla="*/ 1893651 h 2671864"/>
                <a:gd name="connsiteX6" fmla="*/ 778213 w 985736"/>
                <a:gd name="connsiteY6" fmla="*/ 2146570 h 2671864"/>
                <a:gd name="connsiteX7" fmla="*/ 985736 w 985736"/>
                <a:gd name="connsiteY7" fmla="*/ 2269787 h 2671864"/>
                <a:gd name="connsiteX8" fmla="*/ 149157 w 985736"/>
                <a:gd name="connsiteY8" fmla="*/ 2671864 h 2671864"/>
                <a:gd name="connsiteX9" fmla="*/ 0 w 985736"/>
                <a:gd name="connsiteY9" fmla="*/ 1582366 h 2671864"/>
                <a:gd name="connsiteX10" fmla="*/ 363166 w 985736"/>
                <a:gd name="connsiteY10" fmla="*/ 1835285 h 2671864"/>
                <a:gd name="connsiteX11" fmla="*/ 434502 w 985736"/>
                <a:gd name="connsiteY11" fmla="*/ 1517515 h 2671864"/>
                <a:gd name="connsiteX12" fmla="*/ 453957 w 985736"/>
                <a:gd name="connsiteY12" fmla="*/ 1044102 h 2671864"/>
                <a:gd name="connsiteX13" fmla="*/ 330740 w 985736"/>
                <a:gd name="connsiteY13" fmla="*/ 661481 h 2671864"/>
                <a:gd name="connsiteX14" fmla="*/ 149157 w 985736"/>
                <a:gd name="connsiteY14" fmla="*/ 324255 h 2671864"/>
                <a:gd name="connsiteX15" fmla="*/ 12970 w 985736"/>
                <a:gd name="connsiteY15" fmla="*/ 0 h 2671864"/>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05222 w 985736"/>
                <a:gd name="connsiteY5" fmla="*/ 1594324 h 2673091"/>
                <a:gd name="connsiteX6" fmla="*/ 817123 w 985736"/>
                <a:gd name="connsiteY6" fmla="*/ 1894878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05222 w 985736"/>
                <a:gd name="connsiteY5" fmla="*/ 1594324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48903 w 985736"/>
                <a:gd name="connsiteY13" fmla="*/ 1095856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49664 w 985736"/>
                <a:gd name="connsiteY12" fmla="*/ 1518742 h 2673091"/>
                <a:gd name="connsiteX13" fmla="*/ 448903 w 985736"/>
                <a:gd name="connsiteY13" fmla="*/ 1095856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26244 w 985736"/>
                <a:gd name="connsiteY12" fmla="*/ 1725694 h 2673091"/>
                <a:gd name="connsiteX13" fmla="*/ 449664 w 985736"/>
                <a:gd name="connsiteY13" fmla="*/ 1518742 h 2673091"/>
                <a:gd name="connsiteX14" fmla="*/ 448903 w 985736"/>
                <a:gd name="connsiteY14" fmla="*/ 1095856 h 2673091"/>
                <a:gd name="connsiteX15" fmla="*/ 330740 w 985736"/>
                <a:gd name="connsiteY15" fmla="*/ 662708 h 2673091"/>
                <a:gd name="connsiteX16" fmla="*/ 149157 w 985736"/>
                <a:gd name="connsiteY16" fmla="*/ 325482 h 2673091"/>
                <a:gd name="connsiteX17" fmla="*/ 12970 w 985736"/>
                <a:gd name="connsiteY17"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26244 w 985736"/>
                <a:gd name="connsiteY12" fmla="*/ 1725694 h 2673091"/>
                <a:gd name="connsiteX13" fmla="*/ 449664 w 985736"/>
                <a:gd name="connsiteY13" fmla="*/ 1518742 h 2673091"/>
                <a:gd name="connsiteX14" fmla="*/ 448903 w 985736"/>
                <a:gd name="connsiteY14" fmla="*/ 1095856 h 2673091"/>
                <a:gd name="connsiteX15" fmla="*/ 330740 w 985736"/>
                <a:gd name="connsiteY15" fmla="*/ 662708 h 2673091"/>
                <a:gd name="connsiteX16" fmla="*/ 149157 w 985736"/>
                <a:gd name="connsiteY16" fmla="*/ 325482 h 2673091"/>
                <a:gd name="connsiteX17" fmla="*/ 12970 w 985736"/>
                <a:gd name="connsiteY17"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06029 w 985736"/>
                <a:gd name="connsiteY12" fmla="*/ 1720642 h 2673091"/>
                <a:gd name="connsiteX13" fmla="*/ 449664 w 985736"/>
                <a:gd name="connsiteY13" fmla="*/ 1518742 h 2673091"/>
                <a:gd name="connsiteX14" fmla="*/ 448903 w 985736"/>
                <a:gd name="connsiteY14" fmla="*/ 1095856 h 2673091"/>
                <a:gd name="connsiteX15" fmla="*/ 330740 w 985736"/>
                <a:gd name="connsiteY15" fmla="*/ 662708 h 2673091"/>
                <a:gd name="connsiteX16" fmla="*/ 149157 w 985736"/>
                <a:gd name="connsiteY16" fmla="*/ 325482 h 2673091"/>
                <a:gd name="connsiteX17" fmla="*/ 12970 w 985736"/>
                <a:gd name="connsiteY17"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06029 w 985736"/>
                <a:gd name="connsiteY12" fmla="*/ 1720642 h 2673091"/>
                <a:gd name="connsiteX13" fmla="*/ 449664 w 985736"/>
                <a:gd name="connsiteY13" fmla="*/ 1518742 h 2673091"/>
                <a:gd name="connsiteX14" fmla="*/ 448903 w 985736"/>
                <a:gd name="connsiteY14" fmla="*/ 1095856 h 2673091"/>
                <a:gd name="connsiteX15" fmla="*/ 330740 w 985736"/>
                <a:gd name="connsiteY15" fmla="*/ 662708 h 2673091"/>
                <a:gd name="connsiteX16" fmla="*/ 169373 w 985736"/>
                <a:gd name="connsiteY16" fmla="*/ 325482 h 2673091"/>
                <a:gd name="connsiteX17" fmla="*/ 12970 w 985736"/>
                <a:gd name="connsiteY17" fmla="*/ 1227 h 267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5736" h="2673091">
                  <a:moveTo>
                    <a:pt x="12970" y="1227"/>
                  </a:moveTo>
                  <a:cubicBezTo>
                    <a:pt x="31344" y="-14986"/>
                    <a:pt x="174017" y="133091"/>
                    <a:pt x="259404" y="228206"/>
                  </a:cubicBezTo>
                  <a:cubicBezTo>
                    <a:pt x="344791" y="323321"/>
                    <a:pt x="452876" y="459508"/>
                    <a:pt x="525293" y="571916"/>
                  </a:cubicBezTo>
                  <a:cubicBezTo>
                    <a:pt x="597710" y="684325"/>
                    <a:pt x="648510" y="778359"/>
                    <a:pt x="693906" y="902657"/>
                  </a:cubicBezTo>
                  <a:cubicBezTo>
                    <a:pt x="739302" y="1026955"/>
                    <a:pt x="779115" y="1202426"/>
                    <a:pt x="797668" y="1317704"/>
                  </a:cubicBezTo>
                  <a:cubicBezTo>
                    <a:pt x="816221" y="1432982"/>
                    <a:pt x="827250" y="1573919"/>
                    <a:pt x="830492" y="1670115"/>
                  </a:cubicBezTo>
                  <a:cubicBezTo>
                    <a:pt x="833734" y="1766311"/>
                    <a:pt x="811516" y="1949162"/>
                    <a:pt x="807015" y="2041407"/>
                  </a:cubicBezTo>
                  <a:lnTo>
                    <a:pt x="778213" y="2147797"/>
                  </a:lnTo>
                  <a:lnTo>
                    <a:pt x="985736" y="2271014"/>
                  </a:lnTo>
                  <a:lnTo>
                    <a:pt x="149157" y="2673091"/>
                  </a:lnTo>
                  <a:lnTo>
                    <a:pt x="0" y="1583593"/>
                  </a:lnTo>
                  <a:lnTo>
                    <a:pt x="363166" y="1836512"/>
                  </a:lnTo>
                  <a:lnTo>
                    <a:pt x="406029" y="1720642"/>
                  </a:lnTo>
                  <a:cubicBezTo>
                    <a:pt x="420445" y="1667680"/>
                    <a:pt x="445888" y="1623715"/>
                    <a:pt x="449664" y="1518742"/>
                  </a:cubicBezTo>
                  <a:cubicBezTo>
                    <a:pt x="453440" y="1413769"/>
                    <a:pt x="466197" y="1238528"/>
                    <a:pt x="448903" y="1095856"/>
                  </a:cubicBezTo>
                  <a:cubicBezTo>
                    <a:pt x="431609" y="953184"/>
                    <a:pt x="381540" y="782683"/>
                    <a:pt x="330740" y="662708"/>
                  </a:cubicBezTo>
                  <a:cubicBezTo>
                    <a:pt x="279940" y="542734"/>
                    <a:pt x="222335" y="435729"/>
                    <a:pt x="169373" y="325482"/>
                  </a:cubicBezTo>
                  <a:cubicBezTo>
                    <a:pt x="116411" y="215235"/>
                    <a:pt x="-5404" y="17440"/>
                    <a:pt x="12970" y="1227"/>
                  </a:cubicBezTo>
                  <a:close/>
                </a:path>
              </a:pathLst>
            </a:custGeom>
            <a:gradFill>
              <a:gsLst>
                <a:gs pos="0">
                  <a:srgbClr val="FFFF00"/>
                </a:gs>
                <a:gs pos="99000">
                  <a:srgbClr val="E7DB34"/>
                </a:gs>
              </a:gsLst>
            </a:gradFill>
            <a:ln>
              <a:no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3" name="Freeform 11">
              <a:extLst>
                <a:ext uri="{FF2B5EF4-FFF2-40B4-BE49-F238E27FC236}">
                  <a16:creationId xmlns:a16="http://schemas.microsoft.com/office/drawing/2014/main" id="{A63D91A5-E6CE-4A78-9DC0-EF4DF850936A}"/>
                </a:ext>
              </a:extLst>
            </p:cNvPr>
            <p:cNvSpPr/>
            <p:nvPr/>
          </p:nvSpPr>
          <p:spPr>
            <a:xfrm>
              <a:off x="207645" y="1737995"/>
              <a:ext cx="2809647" cy="1433195"/>
            </a:xfrm>
            <a:custGeom>
              <a:avLst/>
              <a:gdLst>
                <a:gd name="connsiteX0" fmla="*/ 2801565 w 2801565"/>
                <a:gd name="connsiteY0" fmla="*/ 110247 h 1433209"/>
                <a:gd name="connsiteX1" fmla="*/ 2730229 w 2801565"/>
                <a:gd name="connsiteY1" fmla="*/ 389107 h 1433209"/>
                <a:gd name="connsiteX2" fmla="*/ 2522706 w 2801565"/>
                <a:gd name="connsiteY2" fmla="*/ 680936 h 1433209"/>
                <a:gd name="connsiteX3" fmla="*/ 2120629 w 2801565"/>
                <a:gd name="connsiteY3" fmla="*/ 946826 h 1433209"/>
                <a:gd name="connsiteX4" fmla="*/ 1809344 w 2801565"/>
                <a:gd name="connsiteY4" fmla="*/ 998707 h 1433209"/>
                <a:gd name="connsiteX5" fmla="*/ 1335931 w 2801565"/>
                <a:gd name="connsiteY5" fmla="*/ 1018162 h 1433209"/>
                <a:gd name="connsiteX6" fmla="*/ 966280 w 2801565"/>
                <a:gd name="connsiteY6" fmla="*/ 1011677 h 1433209"/>
                <a:gd name="connsiteX7" fmla="*/ 784697 w 2801565"/>
                <a:gd name="connsiteY7" fmla="*/ 998707 h 1433209"/>
                <a:gd name="connsiteX8" fmla="*/ 778212 w 2801565"/>
                <a:gd name="connsiteY8" fmla="*/ 1433209 h 1433209"/>
                <a:gd name="connsiteX9" fmla="*/ 0 w 2801565"/>
                <a:gd name="connsiteY9" fmla="*/ 590145 h 1433209"/>
                <a:gd name="connsiteX10" fmla="*/ 875489 w 2801565"/>
                <a:gd name="connsiteY10" fmla="*/ 0 h 1433209"/>
                <a:gd name="connsiteX11" fmla="*/ 881974 w 2801565"/>
                <a:gd name="connsiteY11" fmla="*/ 421532 h 1433209"/>
                <a:gd name="connsiteX12" fmla="*/ 1251625 w 2801565"/>
                <a:gd name="connsiteY12" fmla="*/ 453958 h 1433209"/>
                <a:gd name="connsiteX13" fmla="*/ 1673157 w 2801565"/>
                <a:gd name="connsiteY13" fmla="*/ 466928 h 1433209"/>
                <a:gd name="connsiteX14" fmla="*/ 2127114 w 2801565"/>
                <a:gd name="connsiteY14" fmla="*/ 447473 h 1433209"/>
                <a:gd name="connsiteX15" fmla="*/ 2548646 w 2801565"/>
                <a:gd name="connsiteY15" fmla="*/ 272375 h 1433209"/>
                <a:gd name="connsiteX16" fmla="*/ 2801565 w 2801565"/>
                <a:gd name="connsiteY16" fmla="*/ 110247 h 1433209"/>
                <a:gd name="connsiteX0" fmla="*/ 2801565 w 2801565"/>
                <a:gd name="connsiteY0" fmla="*/ 110247 h 1433209"/>
                <a:gd name="connsiteX1" fmla="*/ 2730229 w 2801565"/>
                <a:gd name="connsiteY1" fmla="*/ 389107 h 1433209"/>
                <a:gd name="connsiteX2" fmla="*/ 2522706 w 2801565"/>
                <a:gd name="connsiteY2" fmla="*/ 680936 h 1433209"/>
                <a:gd name="connsiteX3" fmla="*/ 2120629 w 2801565"/>
                <a:gd name="connsiteY3" fmla="*/ 946826 h 1433209"/>
                <a:gd name="connsiteX4" fmla="*/ 1809344 w 2801565"/>
                <a:gd name="connsiteY4" fmla="*/ 998707 h 1433209"/>
                <a:gd name="connsiteX5" fmla="*/ 1335931 w 2801565"/>
                <a:gd name="connsiteY5" fmla="*/ 1018162 h 1433209"/>
                <a:gd name="connsiteX6" fmla="*/ 966280 w 2801565"/>
                <a:gd name="connsiteY6" fmla="*/ 1011677 h 1433209"/>
                <a:gd name="connsiteX7" fmla="*/ 784697 w 2801565"/>
                <a:gd name="connsiteY7" fmla="*/ 998707 h 1433209"/>
                <a:gd name="connsiteX8" fmla="*/ 778212 w 2801565"/>
                <a:gd name="connsiteY8" fmla="*/ 1433209 h 1433209"/>
                <a:gd name="connsiteX9" fmla="*/ 0 w 2801565"/>
                <a:gd name="connsiteY9" fmla="*/ 590145 h 1433209"/>
                <a:gd name="connsiteX10" fmla="*/ 875489 w 2801565"/>
                <a:gd name="connsiteY10" fmla="*/ 0 h 1433209"/>
                <a:gd name="connsiteX11" fmla="*/ 881974 w 2801565"/>
                <a:gd name="connsiteY11" fmla="*/ 421532 h 1433209"/>
                <a:gd name="connsiteX12" fmla="*/ 1251625 w 2801565"/>
                <a:gd name="connsiteY12" fmla="*/ 453958 h 1433209"/>
                <a:gd name="connsiteX13" fmla="*/ 1673157 w 2801565"/>
                <a:gd name="connsiteY13" fmla="*/ 466928 h 1433209"/>
                <a:gd name="connsiteX14" fmla="*/ 2127114 w 2801565"/>
                <a:gd name="connsiteY14" fmla="*/ 447473 h 1433209"/>
                <a:gd name="connsiteX15" fmla="*/ 2548646 w 2801565"/>
                <a:gd name="connsiteY15" fmla="*/ 272375 h 1433209"/>
                <a:gd name="connsiteX16" fmla="*/ 2801565 w 2801565"/>
                <a:gd name="connsiteY16" fmla="*/ 110247 h 1433209"/>
                <a:gd name="connsiteX0" fmla="*/ 2801565 w 2801565"/>
                <a:gd name="connsiteY0" fmla="*/ 110247 h 1433209"/>
                <a:gd name="connsiteX1" fmla="*/ 2730229 w 2801565"/>
                <a:gd name="connsiteY1" fmla="*/ 389107 h 1433209"/>
                <a:gd name="connsiteX2" fmla="*/ 2522706 w 2801565"/>
                <a:gd name="connsiteY2" fmla="*/ 680936 h 1433209"/>
                <a:gd name="connsiteX3" fmla="*/ 2120629 w 2801565"/>
                <a:gd name="connsiteY3" fmla="*/ 946826 h 1433209"/>
                <a:gd name="connsiteX4" fmla="*/ 1809344 w 2801565"/>
                <a:gd name="connsiteY4" fmla="*/ 998707 h 1433209"/>
                <a:gd name="connsiteX5" fmla="*/ 1335931 w 2801565"/>
                <a:gd name="connsiteY5" fmla="*/ 1018162 h 1433209"/>
                <a:gd name="connsiteX6" fmla="*/ 966280 w 2801565"/>
                <a:gd name="connsiteY6" fmla="*/ 1011677 h 1433209"/>
                <a:gd name="connsiteX7" fmla="*/ 784697 w 2801565"/>
                <a:gd name="connsiteY7" fmla="*/ 998707 h 1433209"/>
                <a:gd name="connsiteX8" fmla="*/ 778212 w 2801565"/>
                <a:gd name="connsiteY8" fmla="*/ 1433209 h 1433209"/>
                <a:gd name="connsiteX9" fmla="*/ 0 w 2801565"/>
                <a:gd name="connsiteY9" fmla="*/ 590145 h 1433209"/>
                <a:gd name="connsiteX10" fmla="*/ 875489 w 2801565"/>
                <a:gd name="connsiteY10" fmla="*/ 0 h 1433209"/>
                <a:gd name="connsiteX11" fmla="*/ 881974 w 2801565"/>
                <a:gd name="connsiteY11" fmla="*/ 421532 h 1433209"/>
                <a:gd name="connsiteX12" fmla="*/ 1251625 w 2801565"/>
                <a:gd name="connsiteY12" fmla="*/ 453958 h 1433209"/>
                <a:gd name="connsiteX13" fmla="*/ 1673157 w 2801565"/>
                <a:gd name="connsiteY13" fmla="*/ 466928 h 1433209"/>
                <a:gd name="connsiteX14" fmla="*/ 2127114 w 2801565"/>
                <a:gd name="connsiteY14" fmla="*/ 447473 h 1433209"/>
                <a:gd name="connsiteX15" fmla="*/ 2548646 w 2801565"/>
                <a:gd name="connsiteY15" fmla="*/ 272375 h 1433209"/>
                <a:gd name="connsiteX16" fmla="*/ 2801565 w 2801565"/>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66280 w 2810229"/>
                <a:gd name="connsiteY6" fmla="*/ 1011677 h 1433209"/>
                <a:gd name="connsiteX7" fmla="*/ 784697 w 2810229"/>
                <a:gd name="connsiteY7" fmla="*/ 998707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66280 w 2810229"/>
                <a:gd name="connsiteY6" fmla="*/ 1011677 h 1433209"/>
                <a:gd name="connsiteX7" fmla="*/ 784697 w 2810229"/>
                <a:gd name="connsiteY7" fmla="*/ 998707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66280 w 2810229"/>
                <a:gd name="connsiteY6" fmla="*/ 1011677 h 1433209"/>
                <a:gd name="connsiteX7" fmla="*/ 784697 w 2810229"/>
                <a:gd name="connsiteY7" fmla="*/ 998707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66280 w 2810229"/>
                <a:gd name="connsiteY6" fmla="*/ 1011677 h 1433209"/>
                <a:gd name="connsiteX7" fmla="*/ 784697 w 2810229"/>
                <a:gd name="connsiteY7" fmla="*/ 998707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66280 w 2810229"/>
                <a:gd name="connsiteY6" fmla="*/ 1011677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078713 w 2810229"/>
                <a:gd name="connsiteY12" fmla="*/ 461604 h 1433209"/>
                <a:gd name="connsiteX13" fmla="*/ 1251625 w 2810229"/>
                <a:gd name="connsiteY13" fmla="*/ 453958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078713 w 2810229"/>
                <a:gd name="connsiteY12" fmla="*/ 461604 h 1433209"/>
                <a:gd name="connsiteX13" fmla="*/ 1251625 w 2810229"/>
                <a:gd name="connsiteY13" fmla="*/ 453958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51625 w 2810229"/>
                <a:gd name="connsiteY13" fmla="*/ 453958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74166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74166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74166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74166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74166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74166 h 1433209"/>
                <a:gd name="connsiteX14" fmla="*/ 1683265 w 2810229"/>
                <a:gd name="connsiteY14" fmla="*/ 482084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64062 h 1433209"/>
                <a:gd name="connsiteX14" fmla="*/ 1683265 w 2810229"/>
                <a:gd name="connsiteY14" fmla="*/ 482084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48391 w 2810229"/>
                <a:gd name="connsiteY12" fmla="*/ 456552 h 1433209"/>
                <a:gd name="connsiteX13" fmla="*/ 1271840 w 2810229"/>
                <a:gd name="connsiteY13" fmla="*/ 464062 h 1433209"/>
                <a:gd name="connsiteX14" fmla="*/ 1683265 w 2810229"/>
                <a:gd name="connsiteY14" fmla="*/ 482084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61058 w 2810229"/>
                <a:gd name="connsiteY3" fmla="*/ 926618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48391 w 2810229"/>
                <a:gd name="connsiteY12" fmla="*/ 456552 h 1433209"/>
                <a:gd name="connsiteX13" fmla="*/ 1271840 w 2810229"/>
                <a:gd name="connsiteY13" fmla="*/ 464062 h 1433209"/>
                <a:gd name="connsiteX14" fmla="*/ 1683265 w 2810229"/>
                <a:gd name="connsiteY14" fmla="*/ 482084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61058 w 2810229"/>
                <a:gd name="connsiteY3" fmla="*/ 926618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84697 w 2810229"/>
                <a:gd name="connsiteY7" fmla="*/ 1039123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48391 w 2810229"/>
                <a:gd name="connsiteY12" fmla="*/ 456552 h 1433209"/>
                <a:gd name="connsiteX13" fmla="*/ 1271840 w 2810229"/>
                <a:gd name="connsiteY13" fmla="*/ 464062 h 1433209"/>
                <a:gd name="connsiteX14" fmla="*/ 1683265 w 2810229"/>
                <a:gd name="connsiteY14" fmla="*/ 482084 h 1433209"/>
                <a:gd name="connsiteX15" fmla="*/ 2127114 w 2810229"/>
                <a:gd name="connsiteY15" fmla="*/ 447473 h 1433209"/>
                <a:gd name="connsiteX16" fmla="*/ 2548646 w 2810229"/>
                <a:gd name="connsiteY16" fmla="*/ 272375 h 1433209"/>
                <a:gd name="connsiteX17" fmla="*/ 2801565 w 2810229"/>
                <a:gd name="connsiteY17" fmla="*/ 110247 h 143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10229" h="1433209">
                  <a:moveTo>
                    <a:pt x="2801565" y="110247"/>
                  </a:moveTo>
                  <a:cubicBezTo>
                    <a:pt x="2831829" y="129702"/>
                    <a:pt x="2776706" y="293992"/>
                    <a:pt x="2730229" y="389107"/>
                  </a:cubicBezTo>
                  <a:cubicBezTo>
                    <a:pt x="2683753" y="484222"/>
                    <a:pt x="2624306" y="587983"/>
                    <a:pt x="2522706" y="680936"/>
                  </a:cubicBezTo>
                  <a:cubicBezTo>
                    <a:pt x="2421106" y="773889"/>
                    <a:pt x="2279952" y="873656"/>
                    <a:pt x="2161058" y="926618"/>
                  </a:cubicBezTo>
                  <a:cubicBezTo>
                    <a:pt x="2042164" y="979580"/>
                    <a:pt x="1940127" y="986818"/>
                    <a:pt x="1809344" y="998707"/>
                  </a:cubicBezTo>
                  <a:cubicBezTo>
                    <a:pt x="1678561" y="1010596"/>
                    <a:pt x="1474757" y="1013474"/>
                    <a:pt x="1335931" y="1018162"/>
                  </a:cubicBezTo>
                  <a:lnTo>
                    <a:pt x="976387" y="1026833"/>
                  </a:lnTo>
                  <a:lnTo>
                    <a:pt x="784697" y="1039123"/>
                  </a:lnTo>
                  <a:cubicBezTo>
                    <a:pt x="782535" y="1183957"/>
                    <a:pt x="780374" y="1288375"/>
                    <a:pt x="778212" y="1433209"/>
                  </a:cubicBezTo>
                  <a:lnTo>
                    <a:pt x="0" y="590145"/>
                  </a:lnTo>
                  <a:lnTo>
                    <a:pt x="875489" y="0"/>
                  </a:lnTo>
                  <a:lnTo>
                    <a:pt x="851651" y="451844"/>
                  </a:lnTo>
                  <a:lnTo>
                    <a:pt x="1048391" y="456552"/>
                  </a:lnTo>
                  <a:cubicBezTo>
                    <a:pt x="1110000" y="461956"/>
                    <a:pt x="1172766" y="463175"/>
                    <a:pt x="1271840" y="464062"/>
                  </a:cubicBezTo>
                  <a:lnTo>
                    <a:pt x="1683265" y="482084"/>
                  </a:lnTo>
                  <a:cubicBezTo>
                    <a:pt x="1825811" y="477635"/>
                    <a:pt x="1981199" y="479898"/>
                    <a:pt x="2127114" y="447473"/>
                  </a:cubicBezTo>
                  <a:cubicBezTo>
                    <a:pt x="2273029" y="415048"/>
                    <a:pt x="2436238" y="328579"/>
                    <a:pt x="2548646" y="272375"/>
                  </a:cubicBezTo>
                  <a:cubicBezTo>
                    <a:pt x="2661054" y="216171"/>
                    <a:pt x="2771301" y="90792"/>
                    <a:pt x="2801565" y="110247"/>
                  </a:cubicBezTo>
                  <a:close/>
                </a:path>
              </a:pathLst>
            </a:custGeom>
            <a:gradFill>
              <a:gsLst>
                <a:gs pos="0">
                  <a:srgbClr val="005200"/>
                </a:gs>
                <a:gs pos="100000">
                  <a:srgbClr val="008000"/>
                </a:gs>
              </a:gsLst>
            </a:gradFill>
            <a:ln>
              <a:no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24" name="TextBox 23">
            <a:extLst>
              <a:ext uri="{FF2B5EF4-FFF2-40B4-BE49-F238E27FC236}">
                <a16:creationId xmlns:a16="http://schemas.microsoft.com/office/drawing/2014/main" id="{E13C5B25-75B5-4798-A3AF-08D61331B524}"/>
              </a:ext>
            </a:extLst>
          </p:cNvPr>
          <p:cNvSpPr txBox="1"/>
          <p:nvPr userDrawn="1"/>
        </p:nvSpPr>
        <p:spPr>
          <a:xfrm>
            <a:off x="976898" y="6349588"/>
            <a:ext cx="1402948" cy="338554"/>
          </a:xfrm>
          <a:prstGeom prst="rect">
            <a:avLst/>
          </a:prstGeom>
          <a:noFill/>
        </p:spPr>
        <p:txBody>
          <a:bodyPr wrap="none" rtlCol="0">
            <a:spAutoFit/>
          </a:bodyPr>
          <a:lstStyle/>
          <a:p>
            <a:r>
              <a:rPr lang="en-US" sz="800" b="1" i="0" dirty="0">
                <a:ln w="3175">
                  <a:noFill/>
                </a:ln>
                <a:solidFill>
                  <a:srgbClr val="008000"/>
                </a:solidFill>
                <a:latin typeface="Arial"/>
              </a:rPr>
              <a:t>Green Ways 2Go</a:t>
            </a:r>
          </a:p>
          <a:p>
            <a:r>
              <a:rPr lang="en-US" sz="800" b="1" i="0" dirty="0">
                <a:ln w="3175">
                  <a:noFill/>
                </a:ln>
                <a:solidFill>
                  <a:srgbClr val="008000"/>
                </a:solidFill>
                <a:latin typeface="Arial"/>
              </a:rPr>
              <a:t>www.greenways2go.com</a:t>
            </a:r>
          </a:p>
        </p:txBody>
      </p:sp>
      <p:pic>
        <p:nvPicPr>
          <p:cNvPr id="25" name="Picture 24">
            <a:extLst>
              <a:ext uri="{FF2B5EF4-FFF2-40B4-BE49-F238E27FC236}">
                <a16:creationId xmlns:a16="http://schemas.microsoft.com/office/drawing/2014/main" id="{AAF172F1-6425-4C4C-A204-575908AD8696}"/>
              </a:ext>
            </a:extLst>
          </p:cNvPr>
          <p:cNvPicPr>
            <a:picLocks noChangeAspect="1"/>
          </p:cNvPicPr>
          <p:nvPr userDrawn="1"/>
        </p:nvPicPr>
        <p:blipFill>
          <a:blip r:embed="rId19"/>
          <a:stretch>
            <a:fillRect/>
          </a:stretch>
        </p:blipFill>
        <p:spPr>
          <a:xfrm>
            <a:off x="7372141" y="6194018"/>
            <a:ext cx="1314659" cy="581259"/>
          </a:xfrm>
          <a:prstGeom prst="rect">
            <a:avLst/>
          </a:prstGeom>
        </p:spPr>
      </p:pic>
    </p:spTree>
    <p:extLst>
      <p:ext uri="{BB962C8B-B14F-4D97-AF65-F5344CB8AC3E}">
        <p14:creationId xmlns:p14="http://schemas.microsoft.com/office/powerpoint/2010/main" val="3884887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hyperlink" Target="https://na.chargepoint.com/charge_point" TargetMode="External"/><Relationship Id="rId3" Type="http://schemas.openxmlformats.org/officeDocument/2006/relationships/hyperlink" Target="https://www.plugshare.com/" TargetMode="External"/><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afdc.energy.gov/fuels/electricity_locations.html#/find/nearest?fuel=ELEC&amp;location=60303" TargetMode="External"/><Relationship Id="rId5" Type="http://schemas.openxmlformats.org/officeDocument/2006/relationships/image" Target="../media/image25.png"/><Relationship Id="rId4" Type="http://schemas.openxmlformats.org/officeDocument/2006/relationships/hyperlink" Target="https://afdc.energy.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lugshare.co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afdc.energy.gov/"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mailto:emakra@mayorscaucus.org" TargetMode="External"/><Relationship Id="rId7"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www.greenways2go.com" TargetMode="External"/><Relationship Id="rId5" Type="http://schemas.openxmlformats.org/officeDocument/2006/relationships/hyperlink" Target="mailto:tim.milburn@greenways2go.com" TargetMode="External"/><Relationship Id="rId4" Type="http://schemas.openxmlformats.org/officeDocument/2006/relationships/hyperlink" Target="mailto:cscott@mayorscaucus.org" TargetMode="External"/><Relationship Id="rId9" Type="http://schemas.openxmlformats.org/officeDocument/2006/relationships/image" Target="../media/image32.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energy.gov/eere/vehicles/batteries"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400871" y="4282067"/>
            <a:ext cx="5755351" cy="1087656"/>
          </a:xfrm>
        </p:spPr>
        <p:txBody>
          <a:bodyPr>
            <a:normAutofit fontScale="90000"/>
          </a:bodyPr>
          <a:lstStyle/>
          <a:p>
            <a:pPr algn="l">
              <a:lnSpc>
                <a:spcPct val="90000"/>
              </a:lnSpc>
            </a:pPr>
            <a:r>
              <a:rPr lang="en-US" sz="3100" dirty="0"/>
              <a:t/>
            </a:r>
            <a:br>
              <a:rPr lang="en-US" sz="3100" dirty="0"/>
            </a:br>
            <a:r>
              <a:rPr lang="en-US" sz="3100" dirty="0"/>
              <a:t/>
            </a:r>
            <a:br>
              <a:rPr lang="en-US" sz="3100" dirty="0"/>
            </a:br>
            <a:r>
              <a:rPr lang="en-US" sz="3100" dirty="0"/>
              <a:t/>
            </a:r>
            <a:br>
              <a:rPr lang="en-US" sz="3100" dirty="0"/>
            </a:br>
            <a:r>
              <a:rPr lang="en-US" sz="2200" b="0" dirty="0">
                <a:solidFill>
                  <a:schemeClr val="tx1"/>
                </a:solidFill>
              </a:rPr>
              <a:t>Environment Committee</a:t>
            </a:r>
            <a:br>
              <a:rPr lang="en-US" sz="2200" b="0" dirty="0">
                <a:solidFill>
                  <a:schemeClr val="tx1"/>
                </a:solidFill>
              </a:rPr>
            </a:br>
            <a:r>
              <a:rPr lang="en-US" sz="2200" b="0" dirty="0">
                <a:solidFill>
                  <a:schemeClr val="tx1"/>
                </a:solidFill>
              </a:rPr>
              <a:t/>
            </a:r>
            <a:br>
              <a:rPr lang="en-US" sz="2200" b="0" dirty="0">
                <a:solidFill>
                  <a:schemeClr val="tx1"/>
                </a:solidFill>
              </a:rPr>
            </a:br>
            <a:r>
              <a:rPr lang="en-US" sz="3100" dirty="0"/>
              <a:t>Designing an E</a:t>
            </a:r>
            <a:r>
              <a:rPr lang="en-US" sz="3100" b="0" dirty="0"/>
              <a:t>V Ready Program</a:t>
            </a:r>
            <a:r>
              <a:rPr lang="en-US" sz="3100" dirty="0"/>
              <a:t/>
            </a:r>
            <a:br>
              <a:rPr lang="en-US" sz="3100" dirty="0"/>
            </a:br>
            <a:r>
              <a:rPr lang="en-US" sz="1100" b="0" dirty="0"/>
              <a:t/>
            </a:r>
            <a:br>
              <a:rPr lang="en-US" sz="1100" b="0" dirty="0"/>
            </a:br>
            <a:r>
              <a:rPr lang="en-US" sz="1800" dirty="0"/>
              <a:t/>
            </a:r>
            <a:br>
              <a:rPr lang="en-US" sz="1800" dirty="0"/>
            </a:br>
            <a:r>
              <a:rPr lang="en-US" sz="1800" dirty="0"/>
              <a:t>November 12, 2019 </a:t>
            </a:r>
            <a:br>
              <a:rPr lang="en-US" sz="1800" dirty="0"/>
            </a:br>
            <a:endParaRPr lang="en-US" sz="1100" dirty="0"/>
          </a:p>
        </p:txBody>
      </p:sp>
      <p:pic>
        <p:nvPicPr>
          <p:cNvPr id="5" name="Picture 4"/>
          <p:cNvPicPr>
            <a:picLocks noChangeAspect="1"/>
          </p:cNvPicPr>
          <p:nvPr/>
        </p:nvPicPr>
        <p:blipFill>
          <a:blip r:embed="rId3"/>
          <a:stretch>
            <a:fillRect/>
          </a:stretch>
        </p:blipFill>
        <p:spPr>
          <a:xfrm>
            <a:off x="1400871" y="2012183"/>
            <a:ext cx="2758533" cy="1220650"/>
          </a:xfrm>
          <a:prstGeom prst="rect">
            <a:avLst/>
          </a:prstGeom>
        </p:spPr>
      </p:pic>
    </p:spTree>
    <p:extLst>
      <p:ext uri="{BB962C8B-B14F-4D97-AF65-F5344CB8AC3E}">
        <p14:creationId xmlns:p14="http://schemas.microsoft.com/office/powerpoint/2010/main" val="101317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3DC4-3F0D-43EB-9028-976CE997923E}"/>
              </a:ext>
            </a:extLst>
          </p:cNvPr>
          <p:cNvSpPr>
            <a:spLocks noGrp="1"/>
          </p:cNvSpPr>
          <p:nvPr>
            <p:ph type="title"/>
          </p:nvPr>
        </p:nvSpPr>
        <p:spPr/>
        <p:txBody>
          <a:bodyPr/>
          <a:lstStyle/>
          <a:p>
            <a:r>
              <a:rPr lang="en-US" dirty="0">
                <a:solidFill>
                  <a:schemeClr val="accent2">
                    <a:lumMod val="75000"/>
                  </a:schemeClr>
                </a:solidFill>
              </a:rPr>
              <a:t>To </a:t>
            </a:r>
            <a:r>
              <a:rPr lang="en-US" u="sng" dirty="0">
                <a:solidFill>
                  <a:schemeClr val="accent2">
                    <a:lumMod val="75000"/>
                  </a:schemeClr>
                </a:solidFill>
              </a:rPr>
              <a:t>Design</a:t>
            </a:r>
            <a:r>
              <a:rPr lang="en-US" dirty="0"/>
              <a:t> an </a:t>
            </a:r>
            <a:r>
              <a:rPr lang="en-US" dirty="0">
                <a:solidFill>
                  <a:schemeClr val="accent2">
                    <a:lumMod val="75000"/>
                  </a:schemeClr>
                </a:solidFill>
              </a:rPr>
              <a:t>EV Ready Program</a:t>
            </a:r>
          </a:p>
        </p:txBody>
      </p:sp>
      <p:sp>
        <p:nvSpPr>
          <p:cNvPr id="3" name="Content Placeholder 2">
            <a:extLst>
              <a:ext uri="{FF2B5EF4-FFF2-40B4-BE49-F238E27FC236}">
                <a16:creationId xmlns:a16="http://schemas.microsoft.com/office/drawing/2014/main" id="{4062625F-7AB4-4676-BE63-749A9C462569}"/>
              </a:ext>
            </a:extLst>
          </p:cNvPr>
          <p:cNvSpPr>
            <a:spLocks noGrp="1"/>
          </p:cNvSpPr>
          <p:nvPr>
            <p:ph idx="1"/>
          </p:nvPr>
        </p:nvSpPr>
        <p:spPr/>
        <p:txBody>
          <a:bodyPr/>
          <a:lstStyle/>
          <a:p>
            <a:pPr>
              <a:buFont typeface="+mj-lt"/>
              <a:buAutoNum type="arabicPeriod"/>
            </a:pPr>
            <a:r>
              <a:rPr lang="en-US" dirty="0"/>
              <a:t>Listening sessions</a:t>
            </a:r>
          </a:p>
          <a:p>
            <a:pPr>
              <a:buFont typeface="+mj-lt"/>
              <a:buAutoNum type="arabicPeriod"/>
            </a:pPr>
            <a:r>
              <a:rPr lang="en-US" dirty="0"/>
              <a:t>Develop EV Ready Framework/Checklist</a:t>
            </a:r>
          </a:p>
          <a:p>
            <a:pPr>
              <a:buFont typeface="+mj-lt"/>
              <a:buAutoNum type="arabicPeriod"/>
            </a:pPr>
            <a:r>
              <a:rPr lang="en-US" dirty="0"/>
              <a:t>Develop EV Ready Buying Decision Guide  </a:t>
            </a:r>
            <a:br>
              <a:rPr lang="en-US" dirty="0"/>
            </a:br>
            <a:endParaRPr lang="en-US" dirty="0"/>
          </a:p>
          <a:p>
            <a:pPr>
              <a:buFont typeface="+mj-lt"/>
              <a:buAutoNum type="arabicPeriod"/>
            </a:pPr>
            <a:r>
              <a:rPr lang="en-US" dirty="0"/>
              <a:t>Seek funding to </a:t>
            </a:r>
            <a:r>
              <a:rPr lang="en-US" b="1" i="1" u="sng" dirty="0">
                <a:solidFill>
                  <a:srgbClr val="0062AC"/>
                </a:solidFill>
              </a:rPr>
              <a:t>develop</a:t>
            </a:r>
            <a:r>
              <a:rPr lang="en-US" dirty="0"/>
              <a:t> a more comprehensive </a:t>
            </a:r>
            <a:r>
              <a:rPr lang="en-US" b="1" dirty="0">
                <a:solidFill>
                  <a:schemeClr val="accent2">
                    <a:lumMod val="75000"/>
                  </a:schemeClr>
                </a:solidFill>
              </a:rPr>
              <a:t>EV Ready Program.</a:t>
            </a:r>
          </a:p>
          <a:p>
            <a:pPr lvl="1">
              <a:buFont typeface="+mj-lt"/>
              <a:buAutoNum type="arabicPeriod"/>
            </a:pPr>
            <a:r>
              <a:rPr lang="en-US" dirty="0"/>
              <a:t>Create resources to implement framework/checklist strategies.</a:t>
            </a:r>
          </a:p>
          <a:p>
            <a:pPr lvl="1">
              <a:buFont typeface="+mj-lt"/>
              <a:buAutoNum type="arabicPeriod"/>
            </a:pPr>
            <a:r>
              <a:rPr lang="en-US" dirty="0"/>
              <a:t>Recognition program (i.e. SolSmart)</a:t>
            </a:r>
            <a:r>
              <a:rPr lang="en-US" b="1" dirty="0">
                <a:solidFill>
                  <a:schemeClr val="accent2">
                    <a:lumMod val="75000"/>
                  </a:schemeClr>
                </a:solidFill>
              </a:rPr>
              <a:t> </a:t>
            </a:r>
          </a:p>
          <a:p>
            <a:pPr lvl="1">
              <a:buFont typeface="+mj-lt"/>
              <a:buAutoNum type="arabicPeriod"/>
            </a:pPr>
            <a:endParaRPr lang="en-US" b="1" dirty="0">
              <a:solidFill>
                <a:schemeClr val="accent2">
                  <a:lumMod val="75000"/>
                </a:schemeClr>
              </a:solidFill>
            </a:endParaRPr>
          </a:p>
          <a:p>
            <a:pPr marL="457200" lvl="1" indent="0">
              <a:buNone/>
            </a:pPr>
            <a:r>
              <a:rPr lang="en-US" b="1" dirty="0">
                <a:solidFill>
                  <a:schemeClr val="accent2">
                    <a:lumMod val="75000"/>
                  </a:schemeClr>
                </a:solidFill>
              </a:rPr>
              <a:t>THANK YOU TO THE JOYCE FOUNDATION!</a:t>
            </a:r>
            <a:endParaRPr lang="en-US" dirty="0"/>
          </a:p>
          <a:p>
            <a:endParaRPr lang="en-US" dirty="0"/>
          </a:p>
        </p:txBody>
      </p:sp>
      <p:cxnSp>
        <p:nvCxnSpPr>
          <p:cNvPr id="5" name="Straight Connector 4"/>
          <p:cNvCxnSpPr/>
          <p:nvPr/>
        </p:nvCxnSpPr>
        <p:spPr>
          <a:xfrm>
            <a:off x="731520" y="3446585"/>
            <a:ext cx="575368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87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wipe(left)">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D366CB-781B-4328-BC8A-79EE63761E7B}"/>
              </a:ext>
            </a:extLst>
          </p:cNvPr>
          <p:cNvSpPr>
            <a:spLocks noGrp="1"/>
          </p:cNvSpPr>
          <p:nvPr>
            <p:ph type="title"/>
          </p:nvPr>
        </p:nvSpPr>
        <p:spPr/>
        <p:txBody>
          <a:bodyPr/>
          <a:lstStyle/>
          <a:p>
            <a:r>
              <a:rPr lang="en-US" dirty="0"/>
              <a:t>Technical Background</a:t>
            </a:r>
          </a:p>
        </p:txBody>
      </p:sp>
      <p:sp>
        <p:nvSpPr>
          <p:cNvPr id="8" name="Text Placeholder 7">
            <a:extLst>
              <a:ext uri="{FF2B5EF4-FFF2-40B4-BE49-F238E27FC236}">
                <a16:creationId xmlns:a16="http://schemas.microsoft.com/office/drawing/2014/main" id="{CB0623F7-DD1A-4D49-A0E7-B180CC938195}"/>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2390876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814"/>
            <a:ext cx="8229600" cy="1255713"/>
          </a:xfrm>
        </p:spPr>
        <p:txBody>
          <a:bodyPr/>
          <a:lstStyle/>
          <a:p>
            <a:r>
              <a:rPr lang="en-US" sz="3600" dirty="0"/>
              <a:t>Electric Vehicle Choices </a:t>
            </a:r>
            <a:endParaRPr lang="en-US" sz="3600" dirty="0">
              <a:solidFill>
                <a:schemeClr val="accent5"/>
              </a:solidFill>
            </a:endParaRPr>
          </a:p>
        </p:txBody>
      </p:sp>
      <p:sp>
        <p:nvSpPr>
          <p:cNvPr id="3" name="Content Placeholder 2"/>
          <p:cNvSpPr>
            <a:spLocks noGrp="1"/>
          </p:cNvSpPr>
          <p:nvPr>
            <p:ph idx="1"/>
          </p:nvPr>
        </p:nvSpPr>
        <p:spPr>
          <a:xfrm>
            <a:off x="427373" y="1030621"/>
            <a:ext cx="5925795" cy="4964823"/>
          </a:xfrm>
        </p:spPr>
        <p:txBody>
          <a:bodyPr>
            <a:normAutofit/>
          </a:bodyPr>
          <a:lstStyle/>
          <a:p>
            <a:r>
              <a:rPr lang="en-US" dirty="0"/>
              <a:t>Plug-in Hybrid </a:t>
            </a:r>
            <a:r>
              <a:rPr lang="en-US" dirty="0">
                <a:solidFill>
                  <a:srgbClr val="404040"/>
                </a:solidFill>
              </a:rPr>
              <a:t>Electric</a:t>
            </a:r>
            <a:r>
              <a:rPr lang="en-US" dirty="0"/>
              <a:t> Vehicles (PHEV) aka Range Extended Electric Vehicles (REEV)</a:t>
            </a:r>
          </a:p>
          <a:p>
            <a:pPr lvl="2"/>
            <a:r>
              <a:rPr lang="en-US" dirty="0"/>
              <a:t>Primary power source is electricity</a:t>
            </a:r>
          </a:p>
          <a:p>
            <a:pPr lvl="2"/>
            <a:r>
              <a:rPr lang="en-US" dirty="0"/>
              <a:t>Internal combustion engine (ICE) automatically </a:t>
            </a:r>
            <a:br>
              <a:rPr lang="en-US" dirty="0"/>
            </a:br>
            <a:r>
              <a:rPr lang="en-US" dirty="0"/>
              <a:t>engages when battery runs low</a:t>
            </a:r>
          </a:p>
          <a:p>
            <a:pPr lvl="2"/>
            <a:r>
              <a:rPr lang="en-US" dirty="0"/>
              <a:t>Zero tailpipe emissions when running on battery only</a:t>
            </a:r>
          </a:p>
          <a:p>
            <a:pPr lvl="2"/>
            <a:r>
              <a:rPr lang="en-US" dirty="0"/>
              <a:t>ICE feature alleviates range anxiety</a:t>
            </a:r>
          </a:p>
          <a:p>
            <a:r>
              <a:rPr lang="en-US" dirty="0"/>
              <a:t>All Electric Vehicle (AEV) </a:t>
            </a:r>
            <a:br>
              <a:rPr lang="en-US" dirty="0"/>
            </a:br>
            <a:r>
              <a:rPr lang="en-US" dirty="0"/>
              <a:t>aka Battery Electric Vehicles (BEV)</a:t>
            </a:r>
          </a:p>
          <a:p>
            <a:pPr lvl="2"/>
            <a:r>
              <a:rPr lang="en-US" dirty="0"/>
              <a:t>100% electric battery powered</a:t>
            </a:r>
          </a:p>
          <a:p>
            <a:pPr lvl="2"/>
            <a:r>
              <a:rPr lang="en-US" dirty="0"/>
              <a:t>Range limited </a:t>
            </a:r>
          </a:p>
          <a:p>
            <a:pPr lvl="2"/>
            <a:r>
              <a:rPr lang="en-US" dirty="0"/>
              <a:t>Zero tailpipe emissions</a:t>
            </a:r>
          </a:p>
          <a:p>
            <a:pPr lvl="2"/>
            <a:r>
              <a:rPr lang="en-US" dirty="0"/>
              <a:t>Quiet</a:t>
            </a:r>
          </a:p>
          <a:p>
            <a:pPr lvl="2"/>
            <a:r>
              <a:rPr lang="en-US" dirty="0"/>
              <a:t>Lower maintenance</a:t>
            </a:r>
          </a:p>
        </p:txBody>
      </p:sp>
      <p:pic>
        <p:nvPicPr>
          <p:cNvPr id="7" name="Picture 6">
            <a:extLst>
              <a:ext uri="{FF2B5EF4-FFF2-40B4-BE49-F238E27FC236}">
                <a16:creationId xmlns:a16="http://schemas.microsoft.com/office/drawing/2014/main" id="{124FE979-0CE5-494C-97A0-3777237CC599}"/>
              </a:ext>
            </a:extLst>
          </p:cNvPr>
          <p:cNvPicPr>
            <a:picLocks noChangeAspect="1"/>
          </p:cNvPicPr>
          <p:nvPr/>
        </p:nvPicPr>
        <p:blipFill rotWithShape="1">
          <a:blip r:embed="rId3"/>
          <a:srcRect t="7886" b="11561"/>
          <a:stretch/>
        </p:blipFill>
        <p:spPr>
          <a:xfrm>
            <a:off x="6697740" y="3512592"/>
            <a:ext cx="1644487" cy="881522"/>
          </a:xfrm>
          <a:prstGeom prst="rect">
            <a:avLst/>
          </a:prstGeom>
        </p:spPr>
      </p:pic>
      <p:pic>
        <p:nvPicPr>
          <p:cNvPr id="13314" name="Picture 2" descr="Image result for chevy bolt">
            <a:extLst>
              <a:ext uri="{FF2B5EF4-FFF2-40B4-BE49-F238E27FC236}">
                <a16:creationId xmlns:a16="http://schemas.microsoft.com/office/drawing/2014/main" id="{521AB695-09C3-437C-9F98-26409D9D1E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1" t="9407"/>
          <a:stretch/>
        </p:blipFill>
        <p:spPr bwMode="auto">
          <a:xfrm>
            <a:off x="6461808" y="2242992"/>
            <a:ext cx="2019583" cy="110241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phev">
            <a:extLst>
              <a:ext uri="{FF2B5EF4-FFF2-40B4-BE49-F238E27FC236}">
                <a16:creationId xmlns:a16="http://schemas.microsoft.com/office/drawing/2014/main" id="{8FF5F602-9CF5-46B5-A97A-AD504A268F0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4109" y="813069"/>
            <a:ext cx="2571750" cy="125851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electric bus">
            <a:extLst>
              <a:ext uri="{FF2B5EF4-FFF2-40B4-BE49-F238E27FC236}">
                <a16:creationId xmlns:a16="http://schemas.microsoft.com/office/drawing/2014/main" id="{135A4978-C007-4165-8DC6-E55BC13159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9421" y="4561297"/>
            <a:ext cx="1680184" cy="125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405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065" y="95488"/>
            <a:ext cx="7139821" cy="1320800"/>
          </a:xfrm>
        </p:spPr>
        <p:txBody>
          <a:bodyPr>
            <a:noAutofit/>
          </a:bodyPr>
          <a:lstStyle/>
          <a:p>
            <a:r>
              <a:rPr lang="en-US" sz="2400" dirty="0"/>
              <a:t>EVSE = Electric Vehicle Supply Equipment </a:t>
            </a:r>
            <a:br>
              <a:rPr lang="en-US" sz="2400" dirty="0"/>
            </a:br>
            <a:r>
              <a:rPr lang="en-US" sz="2400" dirty="0"/>
              <a:t>aka EV Charger aka EV Charging Station</a:t>
            </a:r>
            <a:endParaRPr lang="en-US" sz="2400" dirty="0">
              <a:highlight>
                <a:srgbClr val="FFFF00"/>
              </a:highlight>
            </a:endParaRPr>
          </a:p>
        </p:txBody>
      </p:sp>
      <p:sp>
        <p:nvSpPr>
          <p:cNvPr id="5" name="Slide Number Placeholder 4"/>
          <p:cNvSpPr>
            <a:spLocks noGrp="1"/>
          </p:cNvSpPr>
          <p:nvPr>
            <p:ph type="sldNum" sz="quarter" idx="12"/>
          </p:nvPr>
        </p:nvSpPr>
        <p:spPr/>
        <p:txBody>
          <a:bodyPr/>
          <a:lstStyle/>
          <a:p>
            <a:pPr>
              <a:defRPr/>
            </a:pPr>
            <a:fld id="{6102940C-4289-4E21-AFE7-2011D34A7242}" type="slidenum">
              <a:rPr lang="en-US" smtClean="0"/>
              <a:pPr>
                <a:defRPr/>
              </a:pPr>
              <a:t>13</a:t>
            </a:fld>
            <a:endParaRPr lang="en-US" dirty="0"/>
          </a:p>
        </p:txBody>
      </p:sp>
      <p:grpSp>
        <p:nvGrpSpPr>
          <p:cNvPr id="8" name="Group 7">
            <a:extLst>
              <a:ext uri="{FF2B5EF4-FFF2-40B4-BE49-F238E27FC236}">
                <a16:creationId xmlns:a16="http://schemas.microsoft.com/office/drawing/2014/main" id="{0E57B9E2-D0EA-4838-9BDC-A0719C120191}"/>
              </a:ext>
            </a:extLst>
          </p:cNvPr>
          <p:cNvGrpSpPr/>
          <p:nvPr/>
        </p:nvGrpSpPr>
        <p:grpSpPr>
          <a:xfrm>
            <a:off x="5640413" y="2145571"/>
            <a:ext cx="3124932" cy="1889411"/>
            <a:chOff x="5690174" y="1134493"/>
            <a:chExt cx="3124932" cy="1889411"/>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0174" y="1134493"/>
              <a:ext cx="1109864" cy="1889411"/>
            </a:xfrm>
            <a:prstGeom prst="rect">
              <a:avLst/>
            </a:prstGeom>
            <a:solidFill>
              <a:schemeClr val="bg1"/>
            </a:solidFill>
            <a:ln>
              <a:solidFill>
                <a:schemeClr val="tx1"/>
              </a:solidFill>
            </a:ln>
          </p:spPr>
        </p:pic>
        <p:sp>
          <p:nvSpPr>
            <p:cNvPr id="20" name="TextBox 19"/>
            <p:cNvSpPr txBox="1"/>
            <p:nvPr/>
          </p:nvSpPr>
          <p:spPr>
            <a:xfrm>
              <a:off x="6800038" y="1578253"/>
              <a:ext cx="2015068" cy="100189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400">
                  <a:solidFill>
                    <a:srgbClr val="0000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Mobile / Home Chargers </a:t>
              </a:r>
            </a:p>
            <a:p>
              <a:r>
                <a:rPr lang="en-US" dirty="0"/>
                <a:t>Level 1: </a:t>
              </a:r>
            </a:p>
            <a:p>
              <a:r>
                <a:rPr lang="en-US" dirty="0"/>
                <a:t>120 VAC, 1 to 3 kW</a:t>
              </a:r>
            </a:p>
          </p:txBody>
        </p:sp>
      </p:grpSp>
      <p:grpSp>
        <p:nvGrpSpPr>
          <p:cNvPr id="11" name="Group 10">
            <a:extLst>
              <a:ext uri="{FF2B5EF4-FFF2-40B4-BE49-F238E27FC236}">
                <a16:creationId xmlns:a16="http://schemas.microsoft.com/office/drawing/2014/main" id="{9CC8C899-7385-4D10-9D7D-749FE3EE9BE8}"/>
              </a:ext>
            </a:extLst>
          </p:cNvPr>
          <p:cNvGrpSpPr/>
          <p:nvPr/>
        </p:nvGrpSpPr>
        <p:grpSpPr>
          <a:xfrm>
            <a:off x="5353653" y="3900388"/>
            <a:ext cx="3207322" cy="2119880"/>
            <a:chOff x="4912541" y="4277858"/>
            <a:chExt cx="3207322" cy="2119880"/>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27608" y="4277858"/>
              <a:ext cx="1192255" cy="2119880"/>
            </a:xfrm>
            <a:prstGeom prst="rect">
              <a:avLst/>
            </a:prstGeom>
            <a:solidFill>
              <a:schemeClr val="bg1"/>
            </a:solidFill>
            <a:ln>
              <a:solidFill>
                <a:schemeClr val="tx1"/>
              </a:solidFill>
            </a:ln>
          </p:spPr>
        </p:pic>
        <p:sp>
          <p:nvSpPr>
            <p:cNvPr id="22" name="TextBox 21"/>
            <p:cNvSpPr txBox="1"/>
            <p:nvPr/>
          </p:nvSpPr>
          <p:spPr>
            <a:xfrm>
              <a:off x="4912541" y="5141736"/>
              <a:ext cx="2015068" cy="80433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400">
                  <a:solidFill>
                    <a:srgbClr val="0000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Home/Work Chargers </a:t>
              </a:r>
            </a:p>
            <a:p>
              <a:r>
                <a:rPr lang="en-US" dirty="0"/>
                <a:t>Level 2: </a:t>
              </a:r>
            </a:p>
            <a:p>
              <a:r>
                <a:rPr lang="en-US" dirty="0"/>
                <a:t>240 VAC, 4 to 7 kW</a:t>
              </a:r>
            </a:p>
          </p:txBody>
        </p:sp>
      </p:grpSp>
      <p:sp>
        <p:nvSpPr>
          <p:cNvPr id="18" name="TextBox 17">
            <a:extLst>
              <a:ext uri="{FF2B5EF4-FFF2-40B4-BE49-F238E27FC236}">
                <a16:creationId xmlns:a16="http://schemas.microsoft.com/office/drawing/2014/main" id="{F52260BD-9E88-4EA3-83ED-4B1A1ACCA149}"/>
              </a:ext>
            </a:extLst>
          </p:cNvPr>
          <p:cNvSpPr txBox="1"/>
          <p:nvPr/>
        </p:nvSpPr>
        <p:spPr>
          <a:xfrm>
            <a:off x="6920431" y="1170039"/>
            <a:ext cx="1844914" cy="92300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400">
                <a:solidFill>
                  <a:srgbClr val="0000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VAC = Volts Alternating Current</a:t>
            </a:r>
          </a:p>
          <a:p>
            <a:r>
              <a:rPr lang="en-US" dirty="0"/>
              <a:t>kW = Kilowatt</a:t>
            </a:r>
          </a:p>
          <a:p>
            <a:r>
              <a:rPr lang="en-US" dirty="0"/>
              <a:t>DC = Direct Current</a:t>
            </a:r>
          </a:p>
        </p:txBody>
      </p:sp>
      <p:grpSp>
        <p:nvGrpSpPr>
          <p:cNvPr id="10" name="Group 9">
            <a:extLst>
              <a:ext uri="{FF2B5EF4-FFF2-40B4-BE49-F238E27FC236}">
                <a16:creationId xmlns:a16="http://schemas.microsoft.com/office/drawing/2014/main" id="{18F346FB-085C-4AC9-8B7C-2807ECC95A6F}"/>
              </a:ext>
            </a:extLst>
          </p:cNvPr>
          <p:cNvGrpSpPr/>
          <p:nvPr/>
        </p:nvGrpSpPr>
        <p:grpSpPr>
          <a:xfrm>
            <a:off x="311124" y="4045313"/>
            <a:ext cx="4524313" cy="2202089"/>
            <a:chOff x="311124" y="4045313"/>
            <a:chExt cx="4524313" cy="2202089"/>
          </a:xfrm>
        </p:grpSpPr>
        <p:sp>
          <p:nvSpPr>
            <p:cNvPr id="16" name="TextBox 15"/>
            <p:cNvSpPr txBox="1"/>
            <p:nvPr/>
          </p:nvSpPr>
          <p:spPr>
            <a:xfrm>
              <a:off x="2789285" y="4045313"/>
              <a:ext cx="2046152" cy="69426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400">
                  <a:solidFill>
                    <a:srgbClr val="0000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DC Fast Chargers</a:t>
              </a:r>
            </a:p>
            <a:p>
              <a:r>
                <a:rPr lang="en-US" dirty="0"/>
                <a:t>460 VAC </a:t>
              </a:r>
            </a:p>
            <a:p>
              <a:r>
                <a:rPr lang="en-US" dirty="0"/>
                <a:t>25 to 150 kW</a:t>
              </a:r>
            </a:p>
          </p:txBody>
        </p:sp>
        <p:pic>
          <p:nvPicPr>
            <p:cNvPr id="1028" name="Picture 4" descr="Image result for ev charger">
              <a:extLst>
                <a:ext uri="{FF2B5EF4-FFF2-40B4-BE49-F238E27FC236}">
                  <a16:creationId xmlns:a16="http://schemas.microsoft.com/office/drawing/2014/main" id="{6F713551-EAA5-4D36-8F17-4081A41559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8006" y="4839251"/>
              <a:ext cx="3309155" cy="1408151"/>
            </a:xfrm>
            <a:prstGeom prst="rect">
              <a:avLst/>
            </a:prstGeom>
            <a:solidFill>
              <a:schemeClr val="bg1"/>
            </a:solidFill>
            <a:ln>
              <a:solidFill>
                <a:schemeClr val="tx1"/>
              </a:solidFill>
            </a:ln>
          </p:spPr>
        </p:pic>
        <p:pic>
          <p:nvPicPr>
            <p:cNvPr id="1030" name="Picture 6" descr="EV Charging at Retail Store">
              <a:extLst>
                <a:ext uri="{FF2B5EF4-FFF2-40B4-BE49-F238E27FC236}">
                  <a16:creationId xmlns:a16="http://schemas.microsoft.com/office/drawing/2014/main" id="{D8A1414D-129A-49E3-BCC3-0966D821DD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124" y="4057299"/>
              <a:ext cx="2408649" cy="1198333"/>
            </a:xfrm>
            <a:prstGeom prst="rect">
              <a:avLst/>
            </a:prstGeom>
            <a:solidFill>
              <a:schemeClr val="bg1"/>
            </a:solidFill>
            <a:ln>
              <a:solidFill>
                <a:schemeClr val="tx1"/>
              </a:solidFill>
            </a:ln>
          </p:spPr>
        </p:pic>
      </p:grpSp>
      <p:grpSp>
        <p:nvGrpSpPr>
          <p:cNvPr id="3" name="Group 2">
            <a:extLst>
              <a:ext uri="{FF2B5EF4-FFF2-40B4-BE49-F238E27FC236}">
                <a16:creationId xmlns:a16="http://schemas.microsoft.com/office/drawing/2014/main" id="{DB2FCD66-8A3E-4DAC-9C98-ED6C221BD2A0}"/>
              </a:ext>
            </a:extLst>
          </p:cNvPr>
          <p:cNvGrpSpPr/>
          <p:nvPr/>
        </p:nvGrpSpPr>
        <p:grpSpPr>
          <a:xfrm>
            <a:off x="378655" y="1298055"/>
            <a:ext cx="4646127" cy="2602333"/>
            <a:chOff x="378655" y="1298055"/>
            <a:chExt cx="4646127" cy="2493258"/>
          </a:xfrm>
        </p:grpSpPr>
        <p:sp>
          <p:nvSpPr>
            <p:cNvPr id="4" name="TextBox 3"/>
            <p:cNvSpPr txBox="1"/>
            <p:nvPr/>
          </p:nvSpPr>
          <p:spPr>
            <a:xfrm>
              <a:off x="1743631" y="2850523"/>
              <a:ext cx="2046152" cy="94079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400">
                  <a:solidFill>
                    <a:srgbClr val="0000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Public Chargers </a:t>
              </a:r>
            </a:p>
            <a:p>
              <a:r>
                <a:rPr lang="en-US" dirty="0"/>
                <a:t>Level 2: </a:t>
              </a:r>
            </a:p>
            <a:p>
              <a:r>
                <a:rPr lang="en-US" dirty="0"/>
                <a:t>208/240 VAC </a:t>
              </a:r>
            </a:p>
            <a:p>
              <a:r>
                <a:rPr lang="en-US" dirty="0"/>
                <a:t>7 to 9 kW</a:t>
              </a:r>
            </a:p>
          </p:txBody>
        </p:sp>
        <p:pic>
          <p:nvPicPr>
            <p:cNvPr id="1032" name="Picture 8" descr="Image result for cT4000 image">
              <a:extLst>
                <a:ext uri="{FF2B5EF4-FFF2-40B4-BE49-F238E27FC236}">
                  <a16:creationId xmlns:a16="http://schemas.microsoft.com/office/drawing/2014/main" id="{45E63039-0569-4FC4-992E-BC1026C85D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655" y="1298055"/>
              <a:ext cx="2258075" cy="1502646"/>
            </a:xfrm>
            <a:prstGeom prst="rect">
              <a:avLst/>
            </a:prstGeom>
            <a:solidFill>
              <a:schemeClr val="bg1"/>
            </a:solidFill>
            <a:ln>
              <a:solidFill>
                <a:schemeClr val="tx1"/>
              </a:solidFill>
            </a:ln>
          </p:spPr>
        </p:pic>
        <p:pic>
          <p:nvPicPr>
            <p:cNvPr id="1034" name="Picture 10" descr="Image result for ev charging stations">
              <a:extLst>
                <a:ext uri="{FF2B5EF4-FFF2-40B4-BE49-F238E27FC236}">
                  <a16:creationId xmlns:a16="http://schemas.microsoft.com/office/drawing/2014/main" id="{308B45D6-276D-4B69-A2CF-74BC257C56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6708" y="1310042"/>
              <a:ext cx="2258074" cy="1502646"/>
            </a:xfrm>
            <a:prstGeom prst="rect">
              <a:avLst/>
            </a:prstGeom>
            <a:solidFill>
              <a:schemeClr val="bg1"/>
            </a:solidFill>
            <a:ln>
              <a:solidFill>
                <a:schemeClr val="tx1"/>
              </a:solidFill>
            </a:ln>
          </p:spPr>
        </p:pic>
      </p:grpSp>
    </p:spTree>
    <p:extLst>
      <p:ext uri="{BB962C8B-B14F-4D97-AF65-F5344CB8AC3E}">
        <p14:creationId xmlns:p14="http://schemas.microsoft.com/office/powerpoint/2010/main" val="47729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2E66C2-B5B5-4AFA-94FB-79E948FD45B8}"/>
              </a:ext>
            </a:extLst>
          </p:cNvPr>
          <p:cNvPicPr>
            <a:picLocks noChangeAspect="1"/>
          </p:cNvPicPr>
          <p:nvPr/>
        </p:nvPicPr>
        <p:blipFill rotWithShape="1">
          <a:blip r:embed="rId3"/>
          <a:srcRect t="11201"/>
          <a:stretch/>
        </p:blipFill>
        <p:spPr>
          <a:xfrm>
            <a:off x="1224680" y="1565478"/>
            <a:ext cx="5107555" cy="3386994"/>
          </a:xfrm>
          <a:prstGeom prst="rect">
            <a:avLst/>
          </a:prstGeom>
        </p:spPr>
      </p:pic>
      <p:sp>
        <p:nvSpPr>
          <p:cNvPr id="2" name="Title 1">
            <a:extLst>
              <a:ext uri="{FF2B5EF4-FFF2-40B4-BE49-F238E27FC236}">
                <a16:creationId xmlns:a16="http://schemas.microsoft.com/office/drawing/2014/main" id="{CA7A9D31-8578-43EF-9DD3-70A42346E70C}"/>
              </a:ext>
            </a:extLst>
          </p:cNvPr>
          <p:cNvSpPr>
            <a:spLocks noGrp="1"/>
          </p:cNvSpPr>
          <p:nvPr>
            <p:ph type="title"/>
          </p:nvPr>
        </p:nvSpPr>
        <p:spPr>
          <a:xfrm>
            <a:off x="145576" y="227463"/>
            <a:ext cx="7538114" cy="1320800"/>
          </a:xfrm>
        </p:spPr>
        <p:txBody>
          <a:bodyPr/>
          <a:lstStyle/>
          <a:p>
            <a:r>
              <a:rPr lang="en-US" dirty="0"/>
              <a:t>Charging Level vs. Charging Rate</a:t>
            </a:r>
            <a:br>
              <a:rPr lang="en-US" dirty="0"/>
            </a:br>
            <a:r>
              <a:rPr lang="en-US" dirty="0"/>
              <a:t>100-mile range</a:t>
            </a:r>
          </a:p>
        </p:txBody>
      </p:sp>
      <p:sp>
        <p:nvSpPr>
          <p:cNvPr id="3" name="Content Placeholder 2">
            <a:extLst>
              <a:ext uri="{FF2B5EF4-FFF2-40B4-BE49-F238E27FC236}">
                <a16:creationId xmlns:a16="http://schemas.microsoft.com/office/drawing/2014/main" id="{2DA36742-FDA4-45F6-89EB-998807DF1BB9}"/>
              </a:ext>
            </a:extLst>
          </p:cNvPr>
          <p:cNvSpPr>
            <a:spLocks noGrp="1"/>
          </p:cNvSpPr>
          <p:nvPr>
            <p:ph idx="1"/>
          </p:nvPr>
        </p:nvSpPr>
        <p:spPr>
          <a:xfrm>
            <a:off x="1146413" y="4885899"/>
            <a:ext cx="6441742" cy="1937981"/>
          </a:xfrm>
        </p:spPr>
        <p:txBody>
          <a:bodyPr>
            <a:normAutofit fontScale="32500" lnSpcReduction="20000"/>
          </a:bodyPr>
          <a:lstStyle/>
          <a:p>
            <a:pPr lvl="1"/>
            <a:endParaRPr lang="en-US" sz="5100" dirty="0"/>
          </a:p>
          <a:p>
            <a:pPr lvl="0"/>
            <a:r>
              <a:rPr lang="en-US" sz="5100" b="1" i="1" dirty="0">
                <a:solidFill>
                  <a:srgbClr val="0062AC"/>
                </a:solidFill>
              </a:rPr>
              <a:t>Level 1</a:t>
            </a:r>
            <a:r>
              <a:rPr lang="en-US" sz="5100" dirty="0"/>
              <a:t>: </a:t>
            </a:r>
            <a:r>
              <a:rPr lang="en-US" sz="5100" dirty="0">
                <a:sym typeface="Wingdings" panose="05000000000000000000" pitchFamily="2" charset="2"/>
              </a:rPr>
              <a:t> </a:t>
            </a:r>
            <a:r>
              <a:rPr lang="en-US" sz="5100" dirty="0"/>
              <a:t>1 to 2 kW: 		16 to 24 hours – 100 miles</a:t>
            </a:r>
            <a:endParaRPr lang="en-US" sz="5100" dirty="0">
              <a:solidFill>
                <a:schemeClr val="accent5"/>
              </a:solidFill>
            </a:endParaRPr>
          </a:p>
          <a:p>
            <a:pPr lvl="0"/>
            <a:r>
              <a:rPr lang="en-US" sz="5200" b="1" i="1" dirty="0">
                <a:solidFill>
                  <a:srgbClr val="0062AC"/>
                </a:solidFill>
              </a:rPr>
              <a:t>Level 2: </a:t>
            </a:r>
            <a:r>
              <a:rPr lang="en-US" sz="5100" dirty="0">
                <a:sym typeface="Wingdings" panose="05000000000000000000" pitchFamily="2" charset="2"/>
              </a:rPr>
              <a:t></a:t>
            </a:r>
            <a:r>
              <a:rPr lang="en-US" sz="5100" dirty="0"/>
              <a:t> 3.3 to 19 kW: 	4 to 12 hours  - 100 miles</a:t>
            </a:r>
          </a:p>
          <a:p>
            <a:pPr lvl="0"/>
            <a:r>
              <a:rPr lang="en-US" sz="5200" b="1" i="1" dirty="0">
                <a:solidFill>
                  <a:srgbClr val="0062AC"/>
                </a:solidFill>
              </a:rPr>
              <a:t>Level 3: </a:t>
            </a:r>
            <a:r>
              <a:rPr lang="en-US" sz="5100" dirty="0">
                <a:sym typeface="Wingdings" panose="05000000000000000000" pitchFamily="2" charset="2"/>
              </a:rPr>
              <a:t> </a:t>
            </a:r>
            <a:r>
              <a:rPr lang="en-US" sz="5100" dirty="0"/>
              <a:t>25 - 150 kW :	10 min to 4 hours -100 miles</a:t>
            </a:r>
          </a:p>
          <a:p>
            <a:pPr lvl="0"/>
            <a:endParaRPr lang="en-US" dirty="0"/>
          </a:p>
          <a:p>
            <a:pPr lvl="0"/>
            <a:endParaRPr lang="en-US" dirty="0"/>
          </a:p>
          <a:p>
            <a:pPr marL="0" indent="0">
              <a:buNone/>
            </a:pPr>
            <a:r>
              <a:rPr lang="en-US" sz="2400" b="1" dirty="0">
                <a:solidFill>
                  <a:srgbClr val="359D95"/>
                </a:solidFill>
              </a:rPr>
              <a:t>kW= kilowatt</a:t>
            </a:r>
          </a:p>
        </p:txBody>
      </p:sp>
      <p:sp>
        <p:nvSpPr>
          <p:cNvPr id="7" name="TextBox 6">
            <a:extLst>
              <a:ext uri="{FF2B5EF4-FFF2-40B4-BE49-F238E27FC236}">
                <a16:creationId xmlns:a16="http://schemas.microsoft.com/office/drawing/2014/main" id="{2FABC337-35EA-455A-9B5F-3529F6E21CD2}"/>
              </a:ext>
            </a:extLst>
          </p:cNvPr>
          <p:cNvSpPr txBox="1"/>
          <p:nvPr/>
        </p:nvSpPr>
        <p:spPr>
          <a:xfrm>
            <a:off x="4533862" y="3784168"/>
            <a:ext cx="1692766" cy="646331"/>
          </a:xfrm>
          <a:prstGeom prst="rect">
            <a:avLst/>
          </a:prstGeom>
          <a:noFill/>
          <a:ln w="50800">
            <a:solidFill>
              <a:srgbClr val="FF0000"/>
            </a:solidFill>
          </a:ln>
        </p:spPr>
        <p:txBody>
          <a:bodyPr wrap="square" rtlCol="0">
            <a:spAutoFit/>
          </a:bodyPr>
          <a:lstStyle/>
          <a:p>
            <a:pPr algn="ctr"/>
            <a:r>
              <a:rPr lang="en-US" sz="1700" b="1" i="1" dirty="0">
                <a:solidFill>
                  <a:srgbClr val="0062AC"/>
                </a:solidFill>
              </a:rPr>
              <a:t>Level 1</a:t>
            </a:r>
          </a:p>
          <a:p>
            <a:pPr algn="ctr"/>
            <a:endParaRPr lang="en-US" dirty="0"/>
          </a:p>
        </p:txBody>
      </p:sp>
      <p:sp>
        <p:nvSpPr>
          <p:cNvPr id="13" name="TextBox 12">
            <a:extLst>
              <a:ext uri="{FF2B5EF4-FFF2-40B4-BE49-F238E27FC236}">
                <a16:creationId xmlns:a16="http://schemas.microsoft.com/office/drawing/2014/main" id="{5F2AFDB9-E1CA-41B7-B3B3-9FF83675FE59}"/>
              </a:ext>
            </a:extLst>
          </p:cNvPr>
          <p:cNvSpPr txBox="1"/>
          <p:nvPr/>
        </p:nvSpPr>
        <p:spPr>
          <a:xfrm>
            <a:off x="2418601" y="3955399"/>
            <a:ext cx="1336969" cy="646331"/>
          </a:xfrm>
          <a:prstGeom prst="rect">
            <a:avLst/>
          </a:prstGeom>
          <a:noFill/>
          <a:ln w="50800">
            <a:solidFill>
              <a:srgbClr val="FF0000"/>
            </a:solidFill>
          </a:ln>
        </p:spPr>
        <p:txBody>
          <a:bodyPr wrap="square" rtlCol="0" anchor="b" anchorCtr="0">
            <a:spAutoFit/>
          </a:bodyPr>
          <a:lstStyle/>
          <a:p>
            <a:pPr algn="ctr"/>
            <a:endParaRPr lang="en-US" dirty="0"/>
          </a:p>
          <a:p>
            <a:pPr algn="ctr"/>
            <a:r>
              <a:rPr lang="en-US" sz="1700" b="1" i="1" dirty="0">
                <a:solidFill>
                  <a:srgbClr val="0062AC"/>
                </a:solidFill>
              </a:rPr>
              <a:t>Level 2</a:t>
            </a:r>
          </a:p>
        </p:txBody>
      </p:sp>
      <p:sp>
        <p:nvSpPr>
          <p:cNvPr id="14" name="TextBox 13">
            <a:extLst>
              <a:ext uri="{FF2B5EF4-FFF2-40B4-BE49-F238E27FC236}">
                <a16:creationId xmlns:a16="http://schemas.microsoft.com/office/drawing/2014/main" id="{0BEEF8BE-3464-4708-B860-4106034AC148}"/>
              </a:ext>
            </a:extLst>
          </p:cNvPr>
          <p:cNvSpPr txBox="1"/>
          <p:nvPr/>
        </p:nvSpPr>
        <p:spPr>
          <a:xfrm>
            <a:off x="1927753" y="1911740"/>
            <a:ext cx="978730" cy="2031325"/>
          </a:xfrm>
          <a:prstGeom prst="rect">
            <a:avLst/>
          </a:prstGeom>
          <a:noFill/>
          <a:ln w="50800">
            <a:solidFill>
              <a:srgbClr val="FF0000"/>
            </a:solidFill>
          </a:ln>
        </p:spPr>
        <p:txBody>
          <a:bodyPr wrap="square" rtlCol="0" anchor="t" anchorCtr="1">
            <a:spAutoFit/>
          </a:bodyPr>
          <a:lstStyle/>
          <a:p>
            <a:pPr algn="ctr"/>
            <a:r>
              <a:rPr lang="en-US" sz="1700" b="1" i="1" dirty="0">
                <a:solidFill>
                  <a:srgbClr val="0062AC"/>
                </a:solidFill>
              </a:rPr>
              <a:t>Level 3</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8" name="TextBox 7">
            <a:extLst>
              <a:ext uri="{FF2B5EF4-FFF2-40B4-BE49-F238E27FC236}">
                <a16:creationId xmlns:a16="http://schemas.microsoft.com/office/drawing/2014/main" id="{350E79A2-AC67-4BE2-ABFA-0C4698281013}"/>
              </a:ext>
            </a:extLst>
          </p:cNvPr>
          <p:cNvSpPr txBox="1"/>
          <p:nvPr/>
        </p:nvSpPr>
        <p:spPr>
          <a:xfrm rot="16200000">
            <a:off x="-469609" y="2891872"/>
            <a:ext cx="2494137" cy="523220"/>
          </a:xfrm>
          <a:prstGeom prst="rect">
            <a:avLst/>
          </a:prstGeom>
          <a:solidFill>
            <a:schemeClr val="bg1"/>
          </a:solidFill>
          <a:ln>
            <a:solidFill>
              <a:srgbClr val="17D947"/>
            </a:solidFill>
          </a:ln>
        </p:spPr>
        <p:txBody>
          <a:bodyPr wrap="square" rtlCol="0">
            <a:spAutoFit/>
          </a:bodyPr>
          <a:lstStyle/>
          <a:p>
            <a:pPr algn="ctr"/>
            <a:r>
              <a:rPr lang="en-US" sz="1400" dirty="0"/>
              <a:t>Power = Voltage x Amperage</a:t>
            </a:r>
          </a:p>
          <a:p>
            <a:pPr algn="ctr"/>
            <a:r>
              <a:rPr lang="en-US" sz="1400" dirty="0"/>
              <a:t>kW = V x A</a:t>
            </a:r>
          </a:p>
        </p:txBody>
      </p:sp>
      <p:grpSp>
        <p:nvGrpSpPr>
          <p:cNvPr id="9" name="Group 8">
            <a:extLst>
              <a:ext uri="{FF2B5EF4-FFF2-40B4-BE49-F238E27FC236}">
                <a16:creationId xmlns:a16="http://schemas.microsoft.com/office/drawing/2014/main" id="{2365E289-5F19-454D-B04C-C40BD8A926E4}"/>
              </a:ext>
            </a:extLst>
          </p:cNvPr>
          <p:cNvGrpSpPr/>
          <p:nvPr/>
        </p:nvGrpSpPr>
        <p:grpSpPr>
          <a:xfrm>
            <a:off x="0" y="1735503"/>
            <a:ext cx="9144000" cy="3386994"/>
            <a:chOff x="-38138" y="1735503"/>
            <a:chExt cx="9144000" cy="3386994"/>
          </a:xfrm>
        </p:grpSpPr>
        <p:pic>
          <p:nvPicPr>
            <p:cNvPr id="5" name="Picture 4">
              <a:extLst>
                <a:ext uri="{FF2B5EF4-FFF2-40B4-BE49-F238E27FC236}">
                  <a16:creationId xmlns:a16="http://schemas.microsoft.com/office/drawing/2014/main" id="{3BEACFFD-91D3-4C9F-BC6A-B46295E20EF7}"/>
                </a:ext>
              </a:extLst>
            </p:cNvPr>
            <p:cNvPicPr>
              <a:picLocks noChangeAspect="1"/>
            </p:cNvPicPr>
            <p:nvPr/>
          </p:nvPicPr>
          <p:blipFill>
            <a:blip r:embed="rId4"/>
            <a:stretch>
              <a:fillRect/>
            </a:stretch>
          </p:blipFill>
          <p:spPr>
            <a:xfrm>
              <a:off x="-38138" y="1735503"/>
              <a:ext cx="9144000" cy="3386994"/>
            </a:xfrm>
            <a:prstGeom prst="rect">
              <a:avLst/>
            </a:prstGeom>
          </p:spPr>
        </p:pic>
        <p:sp>
          <p:nvSpPr>
            <p:cNvPr id="6" name="Rectangle 5">
              <a:extLst>
                <a:ext uri="{FF2B5EF4-FFF2-40B4-BE49-F238E27FC236}">
                  <a16:creationId xmlns:a16="http://schemas.microsoft.com/office/drawing/2014/main" id="{4ED9C96E-AADD-485F-8E96-A04E75490B59}"/>
                </a:ext>
              </a:extLst>
            </p:cNvPr>
            <p:cNvSpPr/>
            <p:nvPr/>
          </p:nvSpPr>
          <p:spPr>
            <a:xfrm>
              <a:off x="7885043" y="4290646"/>
              <a:ext cx="516007" cy="2198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7735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EVSE Ownership &amp; Revenue</a:t>
            </a:r>
          </a:p>
        </p:txBody>
      </p:sp>
      <p:sp>
        <p:nvSpPr>
          <p:cNvPr id="3" name="Content Placeholder 2"/>
          <p:cNvSpPr>
            <a:spLocks noGrp="1"/>
          </p:cNvSpPr>
          <p:nvPr>
            <p:ph sz="half" idx="1"/>
          </p:nvPr>
        </p:nvSpPr>
        <p:spPr>
          <a:xfrm>
            <a:off x="530722" y="1725159"/>
            <a:ext cx="3088109" cy="4201150"/>
          </a:xfrm>
        </p:spPr>
        <p:txBody>
          <a:bodyPr vert="horz" lIns="91440" tIns="45720" rIns="91440" bIns="45720" rtlCol="0">
            <a:spAutoFit/>
          </a:bodyPr>
          <a:lstStyle/>
          <a:p>
            <a:r>
              <a:rPr lang="en-US" sz="1600" dirty="0"/>
              <a:t>Ownership Types</a:t>
            </a:r>
          </a:p>
          <a:p>
            <a:pPr lvl="1"/>
            <a:r>
              <a:rPr lang="en-US" dirty="0"/>
              <a:t>Facility</a:t>
            </a:r>
          </a:p>
          <a:p>
            <a:pPr lvl="1"/>
            <a:r>
              <a:rPr lang="en-US" dirty="0"/>
              <a:t>Third party</a:t>
            </a:r>
          </a:p>
          <a:p>
            <a:pPr lvl="1"/>
            <a:r>
              <a:rPr lang="en-US" dirty="0"/>
              <a:t>EV owner</a:t>
            </a:r>
          </a:p>
          <a:p>
            <a:pPr lvl="1"/>
            <a:r>
              <a:rPr lang="en-US" dirty="0"/>
              <a:t>Combinations</a:t>
            </a:r>
          </a:p>
          <a:p>
            <a:r>
              <a:rPr lang="en-US" sz="1600" dirty="0"/>
              <a:t>Fee models</a:t>
            </a:r>
          </a:p>
          <a:p>
            <a:pPr lvl="1"/>
            <a:r>
              <a:rPr lang="en-US" dirty="0"/>
              <a:t>No charge</a:t>
            </a:r>
          </a:p>
          <a:p>
            <a:pPr lvl="1"/>
            <a:r>
              <a:rPr lang="en-US" dirty="0"/>
              <a:t>Pay by </a:t>
            </a:r>
            <a:r>
              <a:rPr lang="en-US" dirty="0">
                <a:solidFill>
                  <a:srgbClr val="FF0000"/>
                </a:solidFill>
              </a:rPr>
              <a:t>event</a:t>
            </a:r>
            <a:r>
              <a:rPr lang="en-US" dirty="0"/>
              <a:t> (flat fee)</a:t>
            </a:r>
          </a:p>
          <a:p>
            <a:pPr lvl="1"/>
            <a:r>
              <a:rPr lang="en-US" dirty="0"/>
              <a:t>Pay by </a:t>
            </a:r>
            <a:r>
              <a:rPr lang="en-US" dirty="0">
                <a:solidFill>
                  <a:srgbClr val="FF0000"/>
                </a:solidFill>
              </a:rPr>
              <a:t>time</a:t>
            </a:r>
            <a:r>
              <a:rPr lang="en-US" dirty="0"/>
              <a:t> ($/hr)</a:t>
            </a:r>
          </a:p>
          <a:p>
            <a:pPr lvl="1"/>
            <a:r>
              <a:rPr lang="en-US" dirty="0"/>
              <a:t>Pay by </a:t>
            </a:r>
            <a:r>
              <a:rPr lang="en-US" dirty="0">
                <a:solidFill>
                  <a:srgbClr val="FF0000"/>
                </a:solidFill>
              </a:rPr>
              <a:t>kilowatt hour </a:t>
            </a:r>
            <a:r>
              <a:rPr lang="en-US" dirty="0"/>
              <a:t>($/kWh) – best analog to gasoline </a:t>
            </a:r>
          </a:p>
        </p:txBody>
      </p:sp>
      <p:sp>
        <p:nvSpPr>
          <p:cNvPr id="4" name="Content Placeholder 3"/>
          <p:cNvSpPr>
            <a:spLocks noGrp="1"/>
          </p:cNvSpPr>
          <p:nvPr>
            <p:ph sz="half" idx="2"/>
          </p:nvPr>
        </p:nvSpPr>
        <p:spPr>
          <a:xfrm>
            <a:off x="3783457" y="1725159"/>
            <a:ext cx="3667144" cy="3483005"/>
          </a:xfrm>
        </p:spPr>
        <p:txBody>
          <a:bodyPr>
            <a:spAutoFit/>
          </a:bodyPr>
          <a:lstStyle/>
          <a:p>
            <a:r>
              <a:rPr lang="en-US" dirty="0"/>
              <a:t>Revenue Models</a:t>
            </a:r>
          </a:p>
          <a:p>
            <a:pPr lvl="1"/>
            <a:r>
              <a:rPr lang="en-US" dirty="0"/>
              <a:t>Use one of fee models</a:t>
            </a:r>
          </a:p>
          <a:p>
            <a:pPr lvl="1"/>
            <a:r>
              <a:rPr lang="en-US" dirty="0"/>
              <a:t>Cover cost of electricity plus overhead and profit</a:t>
            </a:r>
          </a:p>
          <a:p>
            <a:pPr lvl="1"/>
            <a:r>
              <a:rPr lang="en-US" dirty="0"/>
              <a:t>Amortize investment</a:t>
            </a:r>
          </a:p>
          <a:p>
            <a:pPr lvl="1"/>
            <a:r>
              <a:rPr lang="en-US" dirty="0"/>
              <a:t>Tax credits</a:t>
            </a:r>
          </a:p>
          <a:p>
            <a:pPr lvl="1"/>
            <a:r>
              <a:rPr lang="en-US" dirty="0"/>
              <a:t>Depreciation</a:t>
            </a:r>
          </a:p>
          <a:p>
            <a:pPr lvl="1"/>
            <a:r>
              <a:rPr lang="en-US" dirty="0"/>
              <a:t>Incentives</a:t>
            </a:r>
          </a:p>
          <a:p>
            <a:pPr lvl="1"/>
            <a:r>
              <a:rPr lang="en-US" dirty="0"/>
              <a:t>Good ROI requires regular use and fair rate plan</a:t>
            </a:r>
          </a:p>
        </p:txBody>
      </p:sp>
    </p:spTree>
    <p:extLst>
      <p:ext uri="{BB962C8B-B14F-4D97-AF65-F5344CB8AC3E}">
        <p14:creationId xmlns:p14="http://schemas.microsoft.com/office/powerpoint/2010/main" val="403387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EVSE Ownership &amp; Revenue</a:t>
            </a:r>
          </a:p>
        </p:txBody>
      </p:sp>
      <p:sp>
        <p:nvSpPr>
          <p:cNvPr id="5" name="Content Placeholder 3">
            <a:extLst>
              <a:ext uri="{FF2B5EF4-FFF2-40B4-BE49-F238E27FC236}">
                <a16:creationId xmlns:a16="http://schemas.microsoft.com/office/drawing/2014/main" id="{778ACD96-440A-4988-9B52-008D1FBAEA37}"/>
              </a:ext>
            </a:extLst>
          </p:cNvPr>
          <p:cNvSpPr txBox="1">
            <a:spLocks/>
          </p:cNvSpPr>
          <p:nvPr/>
        </p:nvSpPr>
        <p:spPr>
          <a:xfrm>
            <a:off x="609600" y="1520548"/>
            <a:ext cx="6448170" cy="3508653"/>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en-US" sz="1800" b="1" dirty="0">
                <a:solidFill>
                  <a:schemeClr val="tx1"/>
                </a:solidFill>
              </a:rPr>
              <a:t>Example</a:t>
            </a:r>
            <a:endParaRPr lang="en-US" sz="1400" b="1" dirty="0">
              <a:solidFill>
                <a:schemeClr val="tx1"/>
              </a:solidFill>
            </a:endParaRPr>
          </a:p>
          <a:p>
            <a:pPr lvl="2"/>
            <a:r>
              <a:rPr lang="en-US" dirty="0">
                <a:solidFill>
                  <a:schemeClr val="tx1"/>
                </a:solidFill>
              </a:rPr>
              <a:t>Cost of electricity is $0.11/kWh</a:t>
            </a:r>
          </a:p>
          <a:p>
            <a:pPr lvl="2"/>
            <a:r>
              <a:rPr lang="en-US" dirty="0">
                <a:solidFill>
                  <a:schemeClr val="tx1"/>
                </a:solidFill>
              </a:rPr>
              <a:t>Battery holds 240 miles ~ 60 kWh battery </a:t>
            </a:r>
          </a:p>
          <a:p>
            <a:pPr lvl="2"/>
            <a:r>
              <a:rPr lang="en-US" dirty="0">
                <a:solidFill>
                  <a:schemeClr val="tx1"/>
                </a:solidFill>
              </a:rPr>
              <a:t>9.5 hours to charge (Level 2) 60 kWh x $0.11/kWh </a:t>
            </a:r>
          </a:p>
          <a:p>
            <a:pPr lvl="2"/>
            <a:r>
              <a:rPr lang="en-US" dirty="0">
                <a:solidFill>
                  <a:schemeClr val="tx1"/>
                </a:solidFill>
                <a:sym typeface="Wingdings" panose="05000000000000000000" pitchFamily="2" charset="2"/>
              </a:rPr>
              <a:t> </a:t>
            </a:r>
            <a:r>
              <a:rPr lang="en-US" dirty="0">
                <a:solidFill>
                  <a:schemeClr val="tx1"/>
                </a:solidFill>
              </a:rPr>
              <a:t>$6.6 fuel cost </a:t>
            </a:r>
            <a:br>
              <a:rPr lang="en-US" dirty="0">
                <a:solidFill>
                  <a:schemeClr val="tx1"/>
                </a:solidFill>
              </a:rPr>
            </a:br>
            <a:r>
              <a:rPr lang="en-US" dirty="0">
                <a:solidFill>
                  <a:schemeClr val="tx1"/>
                </a:solidFill>
                <a:sym typeface="Wingdings" panose="05000000000000000000" pitchFamily="2" charset="2"/>
              </a:rPr>
              <a:t> </a:t>
            </a:r>
            <a:r>
              <a:rPr lang="en-US" dirty="0">
                <a:solidFill>
                  <a:srgbClr val="FF0000"/>
                </a:solidFill>
                <a:sym typeface="Wingdings" panose="05000000000000000000" pitchFamily="2" charset="2"/>
              </a:rPr>
              <a:t>3</a:t>
            </a:r>
            <a:r>
              <a:rPr lang="en-US" dirty="0">
                <a:solidFill>
                  <a:srgbClr val="FF0000"/>
                </a:solidFill>
              </a:rPr>
              <a:t> cents/range mile</a:t>
            </a:r>
            <a:br>
              <a:rPr lang="en-US" dirty="0">
                <a:solidFill>
                  <a:srgbClr val="FF0000"/>
                </a:solidFill>
              </a:rPr>
            </a:br>
            <a:r>
              <a:rPr lang="en-US" dirty="0">
                <a:solidFill>
                  <a:schemeClr val="tx1"/>
                </a:solidFill>
                <a:sym typeface="Wingdings" panose="05000000000000000000" pitchFamily="2" charset="2"/>
              </a:rPr>
              <a:t> 70 cents /hour connected</a:t>
            </a:r>
            <a:r>
              <a:rPr lang="en-US" dirty="0">
                <a:solidFill>
                  <a:srgbClr val="FF0000"/>
                </a:solidFill>
                <a:sym typeface="Wingdings" panose="05000000000000000000" pitchFamily="2" charset="2"/>
              </a:rPr>
              <a:t/>
            </a:r>
            <a:br>
              <a:rPr lang="en-US" dirty="0">
                <a:solidFill>
                  <a:srgbClr val="FF0000"/>
                </a:solidFill>
                <a:sym typeface="Wingdings" panose="05000000000000000000" pitchFamily="2" charset="2"/>
              </a:rPr>
            </a:br>
            <a:r>
              <a:rPr lang="en-US" b="1" i="1" dirty="0">
                <a:solidFill>
                  <a:srgbClr val="17D947"/>
                </a:solidFill>
                <a:sym typeface="Wingdings" panose="05000000000000000000" pitchFamily="2" charset="2"/>
              </a:rPr>
              <a:t>Common range of retail - $1.00 to $2.00 per hour connected</a:t>
            </a:r>
            <a:endParaRPr lang="en-US" b="1" i="1" dirty="0">
              <a:solidFill>
                <a:srgbClr val="17D947"/>
              </a:solidFill>
            </a:endParaRPr>
          </a:p>
          <a:p>
            <a:pPr lvl="2"/>
            <a:r>
              <a:rPr lang="en-US" dirty="0">
                <a:solidFill>
                  <a:schemeClr val="tx1"/>
                </a:solidFill>
              </a:rPr>
              <a:t>COMPARE: Gasoline vehicle for same application @$3/gal and 30 mile/gallon and 240 mile </a:t>
            </a:r>
          </a:p>
          <a:p>
            <a:pPr lvl="2"/>
            <a:r>
              <a:rPr lang="en-US" dirty="0">
                <a:solidFill>
                  <a:schemeClr val="tx1"/>
                </a:solidFill>
                <a:sym typeface="Wingdings" panose="05000000000000000000" pitchFamily="2" charset="2"/>
              </a:rPr>
              <a:t></a:t>
            </a:r>
            <a:r>
              <a:rPr lang="en-US" dirty="0">
                <a:solidFill>
                  <a:schemeClr val="tx1"/>
                </a:solidFill>
              </a:rPr>
              <a:t> $24 in gasoline </a:t>
            </a:r>
            <a:br>
              <a:rPr lang="en-US" dirty="0">
                <a:solidFill>
                  <a:schemeClr val="tx1"/>
                </a:solidFill>
              </a:rPr>
            </a:br>
            <a:r>
              <a:rPr lang="en-US" dirty="0">
                <a:solidFill>
                  <a:schemeClr val="tx1"/>
                </a:solidFill>
                <a:sym typeface="Wingdings" panose="05000000000000000000" pitchFamily="2" charset="2"/>
              </a:rPr>
              <a:t></a:t>
            </a:r>
            <a:r>
              <a:rPr lang="en-US" dirty="0">
                <a:solidFill>
                  <a:srgbClr val="FF0000"/>
                </a:solidFill>
              </a:rPr>
              <a:t>10 cents/ range mile</a:t>
            </a:r>
            <a:r>
              <a:rPr lang="en-US" dirty="0">
                <a:solidFill>
                  <a:schemeClr val="tx1"/>
                </a:solidFill>
              </a:rPr>
              <a:t>  </a:t>
            </a:r>
          </a:p>
        </p:txBody>
      </p:sp>
      <p:sp>
        <p:nvSpPr>
          <p:cNvPr id="6" name="Content Placeholder 3">
            <a:extLst>
              <a:ext uri="{FF2B5EF4-FFF2-40B4-BE49-F238E27FC236}">
                <a16:creationId xmlns:a16="http://schemas.microsoft.com/office/drawing/2014/main" id="{4F2B664B-AF3D-4963-BF55-72B27D3901E1}"/>
              </a:ext>
            </a:extLst>
          </p:cNvPr>
          <p:cNvSpPr txBox="1">
            <a:spLocks/>
          </p:cNvSpPr>
          <p:nvPr/>
        </p:nvSpPr>
        <p:spPr>
          <a:xfrm>
            <a:off x="0" y="5195180"/>
            <a:ext cx="6714616" cy="1205458"/>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914400" lvl="2" indent="0" algn="ctr">
              <a:buNone/>
            </a:pPr>
            <a:r>
              <a:rPr lang="en-US" sz="1600" i="1" dirty="0">
                <a:solidFill>
                  <a:srgbClr val="00B050"/>
                </a:solidFill>
              </a:rPr>
              <a:t>Retailer Charger Owner: </a:t>
            </a:r>
            <a:br>
              <a:rPr lang="en-US" sz="1600" i="1" dirty="0">
                <a:solidFill>
                  <a:srgbClr val="00B050"/>
                </a:solidFill>
              </a:rPr>
            </a:br>
            <a:r>
              <a:rPr lang="en-US" sz="1600" i="1" dirty="0">
                <a:solidFill>
                  <a:srgbClr val="00B050"/>
                </a:solidFill>
              </a:rPr>
              <a:t>Consider price between </a:t>
            </a:r>
            <a:r>
              <a:rPr lang="en-US" sz="1600" i="1" dirty="0">
                <a:solidFill>
                  <a:srgbClr val="FF0000"/>
                </a:solidFill>
              </a:rPr>
              <a:t>3 and 10 cents/mile </a:t>
            </a:r>
            <a:r>
              <a:rPr lang="en-US" sz="1600" i="1" dirty="0">
                <a:solidFill>
                  <a:srgbClr val="00B050"/>
                </a:solidFill>
              </a:rPr>
              <a:t>but most people charge at home &amp;/or work </a:t>
            </a:r>
            <a:r>
              <a:rPr lang="en-US" sz="1600" i="1" dirty="0">
                <a:solidFill>
                  <a:srgbClr val="00B050"/>
                </a:solidFill>
                <a:sym typeface="Wingdings" panose="05000000000000000000" pitchFamily="2" charset="2"/>
              </a:rPr>
              <a:t> constrains price</a:t>
            </a:r>
            <a:endParaRPr lang="en-US" sz="1600" i="1" dirty="0">
              <a:solidFill>
                <a:srgbClr val="00B050"/>
              </a:solidFill>
            </a:endParaRPr>
          </a:p>
          <a:p>
            <a:pPr marL="914400" lvl="2" indent="0" algn="ctr">
              <a:buNone/>
            </a:pPr>
            <a:r>
              <a:rPr lang="en-US" sz="1600" i="1" dirty="0">
                <a:solidFill>
                  <a:srgbClr val="00B050"/>
                </a:solidFill>
              </a:rPr>
              <a:t>For Level 3: charge by $/kWhr</a:t>
            </a:r>
          </a:p>
        </p:txBody>
      </p:sp>
    </p:spTree>
    <p:extLst>
      <p:ext uri="{BB962C8B-B14F-4D97-AF65-F5344CB8AC3E}">
        <p14:creationId xmlns:p14="http://schemas.microsoft.com/office/powerpoint/2010/main" val="301590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CD5423-AD01-42BD-8C6B-42E5DAEA6752}"/>
              </a:ext>
            </a:extLst>
          </p:cNvPr>
          <p:cNvPicPr>
            <a:picLocks noChangeAspect="1"/>
          </p:cNvPicPr>
          <p:nvPr/>
        </p:nvPicPr>
        <p:blipFill>
          <a:blip r:embed="rId3"/>
          <a:stretch>
            <a:fillRect/>
          </a:stretch>
        </p:blipFill>
        <p:spPr>
          <a:xfrm>
            <a:off x="-61933" y="1178169"/>
            <a:ext cx="9144000" cy="4350350"/>
          </a:xfrm>
          <a:prstGeom prst="rect">
            <a:avLst/>
          </a:prstGeom>
        </p:spPr>
      </p:pic>
      <p:sp>
        <p:nvSpPr>
          <p:cNvPr id="2" name="Title 1"/>
          <p:cNvSpPr>
            <a:spLocks noGrp="1"/>
          </p:cNvSpPr>
          <p:nvPr>
            <p:ph type="title"/>
          </p:nvPr>
        </p:nvSpPr>
        <p:spPr>
          <a:xfrm>
            <a:off x="457200" y="0"/>
            <a:ext cx="8229600" cy="1143000"/>
          </a:xfrm>
        </p:spPr>
        <p:txBody>
          <a:bodyPr>
            <a:normAutofit fontScale="90000"/>
          </a:bodyPr>
          <a:lstStyle/>
          <a:p>
            <a:r>
              <a:rPr lang="en-US" dirty="0"/>
              <a:t>Typical Level 2 </a:t>
            </a:r>
            <a:br>
              <a:rPr lang="en-US" dirty="0"/>
            </a:br>
            <a:r>
              <a:rPr lang="en-US" dirty="0"/>
              <a:t>Charging Installation</a:t>
            </a:r>
          </a:p>
        </p:txBody>
      </p:sp>
      <p:pic>
        <p:nvPicPr>
          <p:cNvPr id="8" name="Picture 7">
            <a:extLst>
              <a:ext uri="{FF2B5EF4-FFF2-40B4-BE49-F238E27FC236}">
                <a16:creationId xmlns:a16="http://schemas.microsoft.com/office/drawing/2014/main" id="{0153C12B-8597-4142-A05C-DF5970589351}"/>
              </a:ext>
            </a:extLst>
          </p:cNvPr>
          <p:cNvPicPr>
            <a:picLocks noChangeAspect="1"/>
          </p:cNvPicPr>
          <p:nvPr/>
        </p:nvPicPr>
        <p:blipFill>
          <a:blip r:embed="rId4"/>
          <a:stretch>
            <a:fillRect/>
          </a:stretch>
        </p:blipFill>
        <p:spPr>
          <a:xfrm>
            <a:off x="0" y="1236036"/>
            <a:ext cx="9144000" cy="4268698"/>
          </a:xfrm>
          <a:prstGeom prst="rect">
            <a:avLst/>
          </a:prstGeom>
        </p:spPr>
      </p:pic>
      <p:sp>
        <p:nvSpPr>
          <p:cNvPr id="9" name="Freeform: Shape 8">
            <a:extLst>
              <a:ext uri="{FF2B5EF4-FFF2-40B4-BE49-F238E27FC236}">
                <a16:creationId xmlns:a16="http://schemas.microsoft.com/office/drawing/2014/main" id="{4FEDDC7C-D66D-4C5F-B9BB-54B9F7E224EA}"/>
              </a:ext>
            </a:extLst>
          </p:cNvPr>
          <p:cNvSpPr/>
          <p:nvPr/>
        </p:nvSpPr>
        <p:spPr>
          <a:xfrm>
            <a:off x="1897905" y="3263679"/>
            <a:ext cx="3618975" cy="1917921"/>
          </a:xfrm>
          <a:custGeom>
            <a:avLst/>
            <a:gdLst>
              <a:gd name="connsiteX0" fmla="*/ 259080 w 3642360"/>
              <a:gd name="connsiteY0" fmla="*/ 815340 h 2004060"/>
              <a:gd name="connsiteX1" fmla="*/ 739140 w 3642360"/>
              <a:gd name="connsiteY1" fmla="*/ 838200 h 2004060"/>
              <a:gd name="connsiteX2" fmla="*/ 739140 w 3642360"/>
              <a:gd name="connsiteY2" fmla="*/ 1859280 h 2004060"/>
              <a:gd name="connsiteX3" fmla="*/ 3322320 w 3642360"/>
              <a:gd name="connsiteY3" fmla="*/ 1813560 h 2004060"/>
              <a:gd name="connsiteX4" fmla="*/ 3398520 w 3642360"/>
              <a:gd name="connsiteY4" fmla="*/ 1554480 h 2004060"/>
              <a:gd name="connsiteX5" fmla="*/ 3185160 w 3642360"/>
              <a:gd name="connsiteY5" fmla="*/ 1615440 h 2004060"/>
              <a:gd name="connsiteX6" fmla="*/ 2994660 w 3642360"/>
              <a:gd name="connsiteY6" fmla="*/ 0 h 2004060"/>
              <a:gd name="connsiteX7" fmla="*/ 3070860 w 3642360"/>
              <a:gd name="connsiteY7" fmla="*/ 53340 h 2004060"/>
              <a:gd name="connsiteX8" fmla="*/ 3642360 w 3642360"/>
              <a:gd name="connsiteY8" fmla="*/ 22860 h 2004060"/>
              <a:gd name="connsiteX9" fmla="*/ 3634740 w 3642360"/>
              <a:gd name="connsiteY9" fmla="*/ 1584960 h 2004060"/>
              <a:gd name="connsiteX10" fmla="*/ 3451860 w 3642360"/>
              <a:gd name="connsiteY10" fmla="*/ 1623060 h 2004060"/>
              <a:gd name="connsiteX11" fmla="*/ 3459480 w 3642360"/>
              <a:gd name="connsiteY11" fmla="*/ 2004060 h 2004060"/>
              <a:gd name="connsiteX12" fmla="*/ 647700 w 3642360"/>
              <a:gd name="connsiteY12" fmla="*/ 1988820 h 2004060"/>
              <a:gd name="connsiteX13" fmla="*/ 579120 w 3642360"/>
              <a:gd name="connsiteY13" fmla="*/ 967740 h 2004060"/>
              <a:gd name="connsiteX14" fmla="*/ 0 w 3642360"/>
              <a:gd name="connsiteY14" fmla="*/ 937260 h 2004060"/>
              <a:gd name="connsiteX15" fmla="*/ 38100 w 3642360"/>
              <a:gd name="connsiteY15" fmla="*/ 830580 h 2004060"/>
              <a:gd name="connsiteX16" fmla="*/ 259080 w 3642360"/>
              <a:gd name="connsiteY16" fmla="*/ 815340 h 2004060"/>
              <a:gd name="connsiteX0" fmla="*/ 259080 w 3642360"/>
              <a:gd name="connsiteY0" fmla="*/ 815340 h 2004060"/>
              <a:gd name="connsiteX1" fmla="*/ 739140 w 3642360"/>
              <a:gd name="connsiteY1" fmla="*/ 838200 h 2004060"/>
              <a:gd name="connsiteX2" fmla="*/ 739140 w 3642360"/>
              <a:gd name="connsiteY2" fmla="*/ 1859280 h 2004060"/>
              <a:gd name="connsiteX3" fmla="*/ 3322320 w 3642360"/>
              <a:gd name="connsiteY3" fmla="*/ 1813560 h 2004060"/>
              <a:gd name="connsiteX4" fmla="*/ 3398520 w 3642360"/>
              <a:gd name="connsiteY4" fmla="*/ 1554480 h 2004060"/>
              <a:gd name="connsiteX5" fmla="*/ 3185160 w 3642360"/>
              <a:gd name="connsiteY5" fmla="*/ 1615440 h 2004060"/>
              <a:gd name="connsiteX6" fmla="*/ 2994660 w 3642360"/>
              <a:gd name="connsiteY6" fmla="*/ 0 h 2004060"/>
              <a:gd name="connsiteX7" fmla="*/ 3642360 w 3642360"/>
              <a:gd name="connsiteY7" fmla="*/ 22860 h 2004060"/>
              <a:gd name="connsiteX8" fmla="*/ 3634740 w 3642360"/>
              <a:gd name="connsiteY8" fmla="*/ 1584960 h 2004060"/>
              <a:gd name="connsiteX9" fmla="*/ 3451860 w 3642360"/>
              <a:gd name="connsiteY9" fmla="*/ 1623060 h 2004060"/>
              <a:gd name="connsiteX10" fmla="*/ 3459480 w 3642360"/>
              <a:gd name="connsiteY10" fmla="*/ 2004060 h 2004060"/>
              <a:gd name="connsiteX11" fmla="*/ 647700 w 3642360"/>
              <a:gd name="connsiteY11" fmla="*/ 1988820 h 2004060"/>
              <a:gd name="connsiteX12" fmla="*/ 579120 w 3642360"/>
              <a:gd name="connsiteY12" fmla="*/ 967740 h 2004060"/>
              <a:gd name="connsiteX13" fmla="*/ 0 w 3642360"/>
              <a:gd name="connsiteY13" fmla="*/ 937260 h 2004060"/>
              <a:gd name="connsiteX14" fmla="*/ 38100 w 3642360"/>
              <a:gd name="connsiteY14" fmla="*/ 830580 h 2004060"/>
              <a:gd name="connsiteX15" fmla="*/ 259080 w 3642360"/>
              <a:gd name="connsiteY15" fmla="*/ 815340 h 2004060"/>
              <a:gd name="connsiteX0" fmla="*/ 259080 w 3642360"/>
              <a:gd name="connsiteY0" fmla="*/ 792480 h 1981200"/>
              <a:gd name="connsiteX1" fmla="*/ 739140 w 3642360"/>
              <a:gd name="connsiteY1" fmla="*/ 815340 h 1981200"/>
              <a:gd name="connsiteX2" fmla="*/ 739140 w 3642360"/>
              <a:gd name="connsiteY2" fmla="*/ 1836420 h 1981200"/>
              <a:gd name="connsiteX3" fmla="*/ 3322320 w 3642360"/>
              <a:gd name="connsiteY3" fmla="*/ 1790700 h 1981200"/>
              <a:gd name="connsiteX4" fmla="*/ 3398520 w 3642360"/>
              <a:gd name="connsiteY4" fmla="*/ 1531620 h 1981200"/>
              <a:gd name="connsiteX5" fmla="*/ 3185160 w 3642360"/>
              <a:gd name="connsiteY5" fmla="*/ 1592580 h 1981200"/>
              <a:gd name="connsiteX6" fmla="*/ 3108960 w 3642360"/>
              <a:gd name="connsiteY6" fmla="*/ 7620 h 1981200"/>
              <a:gd name="connsiteX7" fmla="*/ 3642360 w 3642360"/>
              <a:gd name="connsiteY7" fmla="*/ 0 h 1981200"/>
              <a:gd name="connsiteX8" fmla="*/ 3634740 w 3642360"/>
              <a:gd name="connsiteY8" fmla="*/ 1562100 h 1981200"/>
              <a:gd name="connsiteX9" fmla="*/ 3451860 w 3642360"/>
              <a:gd name="connsiteY9" fmla="*/ 1600200 h 1981200"/>
              <a:gd name="connsiteX10" fmla="*/ 3459480 w 3642360"/>
              <a:gd name="connsiteY10" fmla="*/ 1981200 h 1981200"/>
              <a:gd name="connsiteX11" fmla="*/ 647700 w 3642360"/>
              <a:gd name="connsiteY11" fmla="*/ 1965960 h 1981200"/>
              <a:gd name="connsiteX12" fmla="*/ 579120 w 3642360"/>
              <a:gd name="connsiteY12" fmla="*/ 944880 h 1981200"/>
              <a:gd name="connsiteX13" fmla="*/ 0 w 3642360"/>
              <a:gd name="connsiteY13" fmla="*/ 914400 h 1981200"/>
              <a:gd name="connsiteX14" fmla="*/ 38100 w 3642360"/>
              <a:gd name="connsiteY14" fmla="*/ 807720 h 1981200"/>
              <a:gd name="connsiteX15" fmla="*/ 259080 w 3642360"/>
              <a:gd name="connsiteY15" fmla="*/ 792480 h 1981200"/>
              <a:gd name="connsiteX0" fmla="*/ 259080 w 3642360"/>
              <a:gd name="connsiteY0" fmla="*/ 792480 h 1981200"/>
              <a:gd name="connsiteX1" fmla="*/ 739140 w 3642360"/>
              <a:gd name="connsiteY1" fmla="*/ 815340 h 1981200"/>
              <a:gd name="connsiteX2" fmla="*/ 739140 w 3642360"/>
              <a:gd name="connsiteY2" fmla="*/ 1836420 h 1981200"/>
              <a:gd name="connsiteX3" fmla="*/ 3322320 w 3642360"/>
              <a:gd name="connsiteY3" fmla="*/ 1790700 h 1981200"/>
              <a:gd name="connsiteX4" fmla="*/ 3329940 w 3642360"/>
              <a:gd name="connsiteY4" fmla="*/ 1562100 h 1981200"/>
              <a:gd name="connsiteX5" fmla="*/ 3185160 w 3642360"/>
              <a:gd name="connsiteY5" fmla="*/ 1592580 h 1981200"/>
              <a:gd name="connsiteX6" fmla="*/ 3108960 w 3642360"/>
              <a:gd name="connsiteY6" fmla="*/ 7620 h 1981200"/>
              <a:gd name="connsiteX7" fmla="*/ 3642360 w 3642360"/>
              <a:gd name="connsiteY7" fmla="*/ 0 h 1981200"/>
              <a:gd name="connsiteX8" fmla="*/ 3634740 w 3642360"/>
              <a:gd name="connsiteY8" fmla="*/ 1562100 h 1981200"/>
              <a:gd name="connsiteX9" fmla="*/ 3451860 w 3642360"/>
              <a:gd name="connsiteY9" fmla="*/ 1600200 h 1981200"/>
              <a:gd name="connsiteX10" fmla="*/ 3459480 w 3642360"/>
              <a:gd name="connsiteY10" fmla="*/ 1981200 h 1981200"/>
              <a:gd name="connsiteX11" fmla="*/ 647700 w 3642360"/>
              <a:gd name="connsiteY11" fmla="*/ 1965960 h 1981200"/>
              <a:gd name="connsiteX12" fmla="*/ 579120 w 3642360"/>
              <a:gd name="connsiteY12" fmla="*/ 944880 h 1981200"/>
              <a:gd name="connsiteX13" fmla="*/ 0 w 3642360"/>
              <a:gd name="connsiteY13" fmla="*/ 914400 h 1981200"/>
              <a:gd name="connsiteX14" fmla="*/ 38100 w 3642360"/>
              <a:gd name="connsiteY14" fmla="*/ 807720 h 1981200"/>
              <a:gd name="connsiteX15" fmla="*/ 259080 w 3642360"/>
              <a:gd name="connsiteY15" fmla="*/ 792480 h 1981200"/>
              <a:gd name="connsiteX0" fmla="*/ 259080 w 3642360"/>
              <a:gd name="connsiteY0" fmla="*/ 792480 h 1981200"/>
              <a:gd name="connsiteX1" fmla="*/ 739140 w 3642360"/>
              <a:gd name="connsiteY1" fmla="*/ 815340 h 1981200"/>
              <a:gd name="connsiteX2" fmla="*/ 739140 w 3642360"/>
              <a:gd name="connsiteY2" fmla="*/ 1836420 h 1981200"/>
              <a:gd name="connsiteX3" fmla="*/ 3322320 w 3642360"/>
              <a:gd name="connsiteY3" fmla="*/ 1790700 h 1981200"/>
              <a:gd name="connsiteX4" fmla="*/ 3329940 w 3642360"/>
              <a:gd name="connsiteY4" fmla="*/ 1562100 h 1981200"/>
              <a:gd name="connsiteX5" fmla="*/ 3185160 w 3642360"/>
              <a:gd name="connsiteY5" fmla="*/ 1592580 h 1981200"/>
              <a:gd name="connsiteX6" fmla="*/ 3108960 w 3642360"/>
              <a:gd name="connsiteY6" fmla="*/ 7620 h 1981200"/>
              <a:gd name="connsiteX7" fmla="*/ 3642360 w 3642360"/>
              <a:gd name="connsiteY7" fmla="*/ 0 h 1981200"/>
              <a:gd name="connsiteX8" fmla="*/ 3634740 w 3642360"/>
              <a:gd name="connsiteY8" fmla="*/ 1562100 h 1981200"/>
              <a:gd name="connsiteX9" fmla="*/ 3497580 w 3642360"/>
              <a:gd name="connsiteY9" fmla="*/ 1592580 h 1981200"/>
              <a:gd name="connsiteX10" fmla="*/ 3459480 w 3642360"/>
              <a:gd name="connsiteY10" fmla="*/ 1981200 h 1981200"/>
              <a:gd name="connsiteX11" fmla="*/ 647700 w 3642360"/>
              <a:gd name="connsiteY11" fmla="*/ 1965960 h 1981200"/>
              <a:gd name="connsiteX12" fmla="*/ 579120 w 3642360"/>
              <a:gd name="connsiteY12" fmla="*/ 944880 h 1981200"/>
              <a:gd name="connsiteX13" fmla="*/ 0 w 3642360"/>
              <a:gd name="connsiteY13" fmla="*/ 914400 h 1981200"/>
              <a:gd name="connsiteX14" fmla="*/ 38100 w 3642360"/>
              <a:gd name="connsiteY14" fmla="*/ 807720 h 1981200"/>
              <a:gd name="connsiteX15" fmla="*/ 259080 w 3642360"/>
              <a:gd name="connsiteY15" fmla="*/ 792480 h 1981200"/>
              <a:gd name="connsiteX0" fmla="*/ 324347 w 3707627"/>
              <a:gd name="connsiteY0" fmla="*/ 792480 h 1981200"/>
              <a:gd name="connsiteX1" fmla="*/ 804407 w 3707627"/>
              <a:gd name="connsiteY1" fmla="*/ 815340 h 1981200"/>
              <a:gd name="connsiteX2" fmla="*/ 804407 w 3707627"/>
              <a:gd name="connsiteY2" fmla="*/ 1836420 h 1981200"/>
              <a:gd name="connsiteX3" fmla="*/ 3387587 w 3707627"/>
              <a:gd name="connsiteY3" fmla="*/ 1790700 h 1981200"/>
              <a:gd name="connsiteX4" fmla="*/ 3395207 w 3707627"/>
              <a:gd name="connsiteY4" fmla="*/ 1562100 h 1981200"/>
              <a:gd name="connsiteX5" fmla="*/ 3250427 w 3707627"/>
              <a:gd name="connsiteY5" fmla="*/ 1592580 h 1981200"/>
              <a:gd name="connsiteX6" fmla="*/ 3174227 w 3707627"/>
              <a:gd name="connsiteY6" fmla="*/ 7620 h 1981200"/>
              <a:gd name="connsiteX7" fmla="*/ 3707627 w 3707627"/>
              <a:gd name="connsiteY7" fmla="*/ 0 h 1981200"/>
              <a:gd name="connsiteX8" fmla="*/ 3700007 w 3707627"/>
              <a:gd name="connsiteY8" fmla="*/ 1562100 h 1981200"/>
              <a:gd name="connsiteX9" fmla="*/ 3562847 w 3707627"/>
              <a:gd name="connsiteY9" fmla="*/ 1592580 h 1981200"/>
              <a:gd name="connsiteX10" fmla="*/ 3524747 w 3707627"/>
              <a:gd name="connsiteY10" fmla="*/ 1981200 h 1981200"/>
              <a:gd name="connsiteX11" fmla="*/ 712967 w 3707627"/>
              <a:gd name="connsiteY11" fmla="*/ 1965960 h 1981200"/>
              <a:gd name="connsiteX12" fmla="*/ 644387 w 3707627"/>
              <a:gd name="connsiteY12" fmla="*/ 944880 h 1981200"/>
              <a:gd name="connsiteX13" fmla="*/ 65267 w 3707627"/>
              <a:gd name="connsiteY13" fmla="*/ 914400 h 1981200"/>
              <a:gd name="connsiteX14" fmla="*/ 0 w 3707627"/>
              <a:gd name="connsiteY14" fmla="*/ 815672 h 1981200"/>
              <a:gd name="connsiteX15" fmla="*/ 324347 w 3707627"/>
              <a:gd name="connsiteY15" fmla="*/ 792480 h 1981200"/>
              <a:gd name="connsiteX0" fmla="*/ 324347 w 3707627"/>
              <a:gd name="connsiteY0" fmla="*/ 792480 h 1981200"/>
              <a:gd name="connsiteX1" fmla="*/ 804407 w 3707627"/>
              <a:gd name="connsiteY1" fmla="*/ 815340 h 1981200"/>
              <a:gd name="connsiteX2" fmla="*/ 804407 w 3707627"/>
              <a:gd name="connsiteY2" fmla="*/ 1836420 h 1981200"/>
              <a:gd name="connsiteX3" fmla="*/ 3387587 w 3707627"/>
              <a:gd name="connsiteY3" fmla="*/ 1790700 h 1981200"/>
              <a:gd name="connsiteX4" fmla="*/ 3395207 w 3707627"/>
              <a:gd name="connsiteY4" fmla="*/ 1562100 h 1981200"/>
              <a:gd name="connsiteX5" fmla="*/ 3250427 w 3707627"/>
              <a:gd name="connsiteY5" fmla="*/ 1592580 h 1981200"/>
              <a:gd name="connsiteX6" fmla="*/ 3174227 w 3707627"/>
              <a:gd name="connsiteY6" fmla="*/ 7620 h 1981200"/>
              <a:gd name="connsiteX7" fmla="*/ 3707627 w 3707627"/>
              <a:gd name="connsiteY7" fmla="*/ 0 h 1981200"/>
              <a:gd name="connsiteX8" fmla="*/ 3700007 w 3707627"/>
              <a:gd name="connsiteY8" fmla="*/ 1562100 h 1981200"/>
              <a:gd name="connsiteX9" fmla="*/ 3562847 w 3707627"/>
              <a:gd name="connsiteY9" fmla="*/ 1592580 h 1981200"/>
              <a:gd name="connsiteX10" fmla="*/ 3524747 w 3707627"/>
              <a:gd name="connsiteY10" fmla="*/ 1981200 h 1981200"/>
              <a:gd name="connsiteX11" fmla="*/ 657308 w 3707627"/>
              <a:gd name="connsiteY11" fmla="*/ 1958009 h 1981200"/>
              <a:gd name="connsiteX12" fmla="*/ 644387 w 3707627"/>
              <a:gd name="connsiteY12" fmla="*/ 944880 h 1981200"/>
              <a:gd name="connsiteX13" fmla="*/ 65267 w 3707627"/>
              <a:gd name="connsiteY13" fmla="*/ 914400 h 1981200"/>
              <a:gd name="connsiteX14" fmla="*/ 0 w 3707627"/>
              <a:gd name="connsiteY14" fmla="*/ 815672 h 1981200"/>
              <a:gd name="connsiteX15" fmla="*/ 324347 w 3707627"/>
              <a:gd name="connsiteY15" fmla="*/ 792480 h 1981200"/>
              <a:gd name="connsiteX0" fmla="*/ 324347 w 3707627"/>
              <a:gd name="connsiteY0" fmla="*/ 792480 h 1981200"/>
              <a:gd name="connsiteX1" fmla="*/ 804407 w 3707627"/>
              <a:gd name="connsiteY1" fmla="*/ 815340 h 1981200"/>
              <a:gd name="connsiteX2" fmla="*/ 804407 w 3707627"/>
              <a:gd name="connsiteY2" fmla="*/ 1836420 h 1981200"/>
              <a:gd name="connsiteX3" fmla="*/ 3387587 w 3707627"/>
              <a:gd name="connsiteY3" fmla="*/ 1790700 h 1981200"/>
              <a:gd name="connsiteX4" fmla="*/ 3395207 w 3707627"/>
              <a:gd name="connsiteY4" fmla="*/ 1562100 h 1981200"/>
              <a:gd name="connsiteX5" fmla="*/ 3250427 w 3707627"/>
              <a:gd name="connsiteY5" fmla="*/ 1592580 h 1981200"/>
              <a:gd name="connsiteX6" fmla="*/ 3174227 w 3707627"/>
              <a:gd name="connsiteY6" fmla="*/ 7620 h 1981200"/>
              <a:gd name="connsiteX7" fmla="*/ 3707627 w 3707627"/>
              <a:gd name="connsiteY7" fmla="*/ 0 h 1981200"/>
              <a:gd name="connsiteX8" fmla="*/ 3700007 w 3707627"/>
              <a:gd name="connsiteY8" fmla="*/ 1562100 h 1981200"/>
              <a:gd name="connsiteX9" fmla="*/ 3562847 w 3707627"/>
              <a:gd name="connsiteY9" fmla="*/ 1592580 h 1981200"/>
              <a:gd name="connsiteX10" fmla="*/ 3524747 w 3707627"/>
              <a:gd name="connsiteY10" fmla="*/ 1981200 h 1981200"/>
              <a:gd name="connsiteX11" fmla="*/ 657308 w 3707627"/>
              <a:gd name="connsiteY11" fmla="*/ 1958009 h 1981200"/>
              <a:gd name="connsiteX12" fmla="*/ 644387 w 3707627"/>
              <a:gd name="connsiteY12" fmla="*/ 944880 h 1981200"/>
              <a:gd name="connsiteX13" fmla="*/ 65267 w 3707627"/>
              <a:gd name="connsiteY13" fmla="*/ 914400 h 1981200"/>
              <a:gd name="connsiteX14" fmla="*/ 0 w 3707627"/>
              <a:gd name="connsiteY14" fmla="*/ 815672 h 1981200"/>
              <a:gd name="connsiteX15" fmla="*/ 324347 w 3707627"/>
              <a:gd name="connsiteY15" fmla="*/ 792480 h 1981200"/>
              <a:gd name="connsiteX0" fmla="*/ 324347 w 3707627"/>
              <a:gd name="connsiteY0" fmla="*/ 792480 h 1981200"/>
              <a:gd name="connsiteX1" fmla="*/ 804407 w 3707627"/>
              <a:gd name="connsiteY1" fmla="*/ 815340 h 1981200"/>
              <a:gd name="connsiteX2" fmla="*/ 804407 w 3707627"/>
              <a:gd name="connsiteY2" fmla="*/ 1836420 h 1981200"/>
              <a:gd name="connsiteX3" fmla="*/ 3387587 w 3707627"/>
              <a:gd name="connsiteY3" fmla="*/ 1790700 h 1981200"/>
              <a:gd name="connsiteX4" fmla="*/ 3395207 w 3707627"/>
              <a:gd name="connsiteY4" fmla="*/ 1562100 h 1981200"/>
              <a:gd name="connsiteX5" fmla="*/ 3250427 w 3707627"/>
              <a:gd name="connsiteY5" fmla="*/ 1592580 h 1981200"/>
              <a:gd name="connsiteX6" fmla="*/ 3174227 w 3707627"/>
              <a:gd name="connsiteY6" fmla="*/ 7620 h 1981200"/>
              <a:gd name="connsiteX7" fmla="*/ 3707627 w 3707627"/>
              <a:gd name="connsiteY7" fmla="*/ 0 h 1981200"/>
              <a:gd name="connsiteX8" fmla="*/ 3700007 w 3707627"/>
              <a:gd name="connsiteY8" fmla="*/ 1562100 h 1981200"/>
              <a:gd name="connsiteX9" fmla="*/ 3515139 w 3707627"/>
              <a:gd name="connsiteY9" fmla="*/ 1544872 h 1981200"/>
              <a:gd name="connsiteX10" fmla="*/ 3524747 w 3707627"/>
              <a:gd name="connsiteY10" fmla="*/ 1981200 h 1981200"/>
              <a:gd name="connsiteX11" fmla="*/ 657308 w 3707627"/>
              <a:gd name="connsiteY11" fmla="*/ 1958009 h 1981200"/>
              <a:gd name="connsiteX12" fmla="*/ 644387 w 3707627"/>
              <a:gd name="connsiteY12" fmla="*/ 944880 h 1981200"/>
              <a:gd name="connsiteX13" fmla="*/ 65267 w 3707627"/>
              <a:gd name="connsiteY13" fmla="*/ 914400 h 1981200"/>
              <a:gd name="connsiteX14" fmla="*/ 0 w 3707627"/>
              <a:gd name="connsiteY14" fmla="*/ 815672 h 1981200"/>
              <a:gd name="connsiteX15" fmla="*/ 324347 w 3707627"/>
              <a:gd name="connsiteY15" fmla="*/ 792480 h 1981200"/>
              <a:gd name="connsiteX0" fmla="*/ 324347 w 3700007"/>
              <a:gd name="connsiteY0" fmla="*/ 784860 h 1973580"/>
              <a:gd name="connsiteX1" fmla="*/ 804407 w 3700007"/>
              <a:gd name="connsiteY1" fmla="*/ 807720 h 1973580"/>
              <a:gd name="connsiteX2" fmla="*/ 804407 w 3700007"/>
              <a:gd name="connsiteY2" fmla="*/ 1828800 h 1973580"/>
              <a:gd name="connsiteX3" fmla="*/ 3387587 w 3700007"/>
              <a:gd name="connsiteY3" fmla="*/ 1783080 h 1973580"/>
              <a:gd name="connsiteX4" fmla="*/ 3395207 w 3700007"/>
              <a:gd name="connsiteY4" fmla="*/ 1554480 h 1973580"/>
              <a:gd name="connsiteX5" fmla="*/ 3250427 w 3700007"/>
              <a:gd name="connsiteY5" fmla="*/ 1584960 h 1973580"/>
              <a:gd name="connsiteX6" fmla="*/ 3174227 w 3700007"/>
              <a:gd name="connsiteY6" fmla="*/ 0 h 1973580"/>
              <a:gd name="connsiteX7" fmla="*/ 3683773 w 3700007"/>
              <a:gd name="connsiteY7" fmla="*/ 55991 h 1973580"/>
              <a:gd name="connsiteX8" fmla="*/ 3700007 w 3700007"/>
              <a:gd name="connsiteY8" fmla="*/ 1554480 h 1973580"/>
              <a:gd name="connsiteX9" fmla="*/ 3515139 w 3700007"/>
              <a:gd name="connsiteY9" fmla="*/ 1537252 h 1973580"/>
              <a:gd name="connsiteX10" fmla="*/ 3524747 w 3700007"/>
              <a:gd name="connsiteY10" fmla="*/ 1973580 h 1973580"/>
              <a:gd name="connsiteX11" fmla="*/ 657308 w 3700007"/>
              <a:gd name="connsiteY11" fmla="*/ 1950389 h 1973580"/>
              <a:gd name="connsiteX12" fmla="*/ 644387 w 3700007"/>
              <a:gd name="connsiteY12" fmla="*/ 937260 h 1973580"/>
              <a:gd name="connsiteX13" fmla="*/ 65267 w 3700007"/>
              <a:gd name="connsiteY13" fmla="*/ 906780 h 1973580"/>
              <a:gd name="connsiteX14" fmla="*/ 0 w 3700007"/>
              <a:gd name="connsiteY14" fmla="*/ 808052 h 1973580"/>
              <a:gd name="connsiteX15" fmla="*/ 324347 w 3700007"/>
              <a:gd name="connsiteY15" fmla="*/ 784860 h 1973580"/>
              <a:gd name="connsiteX0" fmla="*/ 324347 w 3700007"/>
              <a:gd name="connsiteY0" fmla="*/ 729201 h 1917921"/>
              <a:gd name="connsiteX1" fmla="*/ 804407 w 3700007"/>
              <a:gd name="connsiteY1" fmla="*/ 752061 h 1917921"/>
              <a:gd name="connsiteX2" fmla="*/ 804407 w 3700007"/>
              <a:gd name="connsiteY2" fmla="*/ 1773141 h 1917921"/>
              <a:gd name="connsiteX3" fmla="*/ 3387587 w 3700007"/>
              <a:gd name="connsiteY3" fmla="*/ 1727421 h 1917921"/>
              <a:gd name="connsiteX4" fmla="*/ 3395207 w 3700007"/>
              <a:gd name="connsiteY4" fmla="*/ 1498821 h 1917921"/>
              <a:gd name="connsiteX5" fmla="*/ 3250427 w 3700007"/>
              <a:gd name="connsiteY5" fmla="*/ 1529301 h 1917921"/>
              <a:gd name="connsiteX6" fmla="*/ 3229886 w 3700007"/>
              <a:gd name="connsiteY6" fmla="*/ 0 h 1917921"/>
              <a:gd name="connsiteX7" fmla="*/ 3683773 w 3700007"/>
              <a:gd name="connsiteY7" fmla="*/ 332 h 1917921"/>
              <a:gd name="connsiteX8" fmla="*/ 3700007 w 3700007"/>
              <a:gd name="connsiteY8" fmla="*/ 1498821 h 1917921"/>
              <a:gd name="connsiteX9" fmla="*/ 3515139 w 3700007"/>
              <a:gd name="connsiteY9" fmla="*/ 1481593 h 1917921"/>
              <a:gd name="connsiteX10" fmla="*/ 3524747 w 3700007"/>
              <a:gd name="connsiteY10" fmla="*/ 1917921 h 1917921"/>
              <a:gd name="connsiteX11" fmla="*/ 657308 w 3700007"/>
              <a:gd name="connsiteY11" fmla="*/ 1894730 h 1917921"/>
              <a:gd name="connsiteX12" fmla="*/ 644387 w 3700007"/>
              <a:gd name="connsiteY12" fmla="*/ 881601 h 1917921"/>
              <a:gd name="connsiteX13" fmla="*/ 65267 w 3700007"/>
              <a:gd name="connsiteY13" fmla="*/ 851121 h 1917921"/>
              <a:gd name="connsiteX14" fmla="*/ 0 w 3700007"/>
              <a:gd name="connsiteY14" fmla="*/ 752393 h 1917921"/>
              <a:gd name="connsiteX15" fmla="*/ 324347 w 3700007"/>
              <a:gd name="connsiteY15" fmla="*/ 729201 h 1917921"/>
              <a:gd name="connsiteX0" fmla="*/ 324347 w 3700007"/>
              <a:gd name="connsiteY0" fmla="*/ 729201 h 1917921"/>
              <a:gd name="connsiteX1" fmla="*/ 804407 w 3700007"/>
              <a:gd name="connsiteY1" fmla="*/ 752061 h 1917921"/>
              <a:gd name="connsiteX2" fmla="*/ 804407 w 3700007"/>
              <a:gd name="connsiteY2" fmla="*/ 1773141 h 1917921"/>
              <a:gd name="connsiteX3" fmla="*/ 3387587 w 3700007"/>
              <a:gd name="connsiteY3" fmla="*/ 1727421 h 1917921"/>
              <a:gd name="connsiteX4" fmla="*/ 3395207 w 3700007"/>
              <a:gd name="connsiteY4" fmla="*/ 1498821 h 1917921"/>
              <a:gd name="connsiteX5" fmla="*/ 3226573 w 3700007"/>
              <a:gd name="connsiteY5" fmla="*/ 1521350 h 1917921"/>
              <a:gd name="connsiteX6" fmla="*/ 3229886 w 3700007"/>
              <a:gd name="connsiteY6" fmla="*/ 0 h 1917921"/>
              <a:gd name="connsiteX7" fmla="*/ 3683773 w 3700007"/>
              <a:gd name="connsiteY7" fmla="*/ 332 h 1917921"/>
              <a:gd name="connsiteX8" fmla="*/ 3700007 w 3700007"/>
              <a:gd name="connsiteY8" fmla="*/ 1498821 h 1917921"/>
              <a:gd name="connsiteX9" fmla="*/ 3515139 w 3700007"/>
              <a:gd name="connsiteY9" fmla="*/ 1481593 h 1917921"/>
              <a:gd name="connsiteX10" fmla="*/ 3524747 w 3700007"/>
              <a:gd name="connsiteY10" fmla="*/ 1917921 h 1917921"/>
              <a:gd name="connsiteX11" fmla="*/ 657308 w 3700007"/>
              <a:gd name="connsiteY11" fmla="*/ 1894730 h 1917921"/>
              <a:gd name="connsiteX12" fmla="*/ 644387 w 3700007"/>
              <a:gd name="connsiteY12" fmla="*/ 881601 h 1917921"/>
              <a:gd name="connsiteX13" fmla="*/ 65267 w 3700007"/>
              <a:gd name="connsiteY13" fmla="*/ 851121 h 1917921"/>
              <a:gd name="connsiteX14" fmla="*/ 0 w 3700007"/>
              <a:gd name="connsiteY14" fmla="*/ 752393 h 1917921"/>
              <a:gd name="connsiteX15" fmla="*/ 324347 w 3700007"/>
              <a:gd name="connsiteY15" fmla="*/ 729201 h 1917921"/>
              <a:gd name="connsiteX0" fmla="*/ 324347 w 3700007"/>
              <a:gd name="connsiteY0" fmla="*/ 729201 h 1917921"/>
              <a:gd name="connsiteX1" fmla="*/ 804407 w 3700007"/>
              <a:gd name="connsiteY1" fmla="*/ 752061 h 1917921"/>
              <a:gd name="connsiteX2" fmla="*/ 804407 w 3700007"/>
              <a:gd name="connsiteY2" fmla="*/ 1773141 h 1917921"/>
              <a:gd name="connsiteX3" fmla="*/ 3387587 w 3700007"/>
              <a:gd name="connsiteY3" fmla="*/ 1727421 h 1917921"/>
              <a:gd name="connsiteX4" fmla="*/ 3395207 w 3700007"/>
              <a:gd name="connsiteY4" fmla="*/ 1498821 h 1917921"/>
              <a:gd name="connsiteX5" fmla="*/ 3226573 w 3700007"/>
              <a:gd name="connsiteY5" fmla="*/ 1521350 h 1917921"/>
              <a:gd name="connsiteX6" fmla="*/ 3229886 w 3700007"/>
              <a:gd name="connsiteY6" fmla="*/ 0 h 1917921"/>
              <a:gd name="connsiteX7" fmla="*/ 3683773 w 3700007"/>
              <a:gd name="connsiteY7" fmla="*/ 332 h 1917921"/>
              <a:gd name="connsiteX8" fmla="*/ 3700007 w 3700007"/>
              <a:gd name="connsiteY8" fmla="*/ 1498821 h 1917921"/>
              <a:gd name="connsiteX9" fmla="*/ 3515139 w 3700007"/>
              <a:gd name="connsiteY9" fmla="*/ 1489544 h 1917921"/>
              <a:gd name="connsiteX10" fmla="*/ 3524747 w 3700007"/>
              <a:gd name="connsiteY10" fmla="*/ 1917921 h 1917921"/>
              <a:gd name="connsiteX11" fmla="*/ 657308 w 3700007"/>
              <a:gd name="connsiteY11" fmla="*/ 1894730 h 1917921"/>
              <a:gd name="connsiteX12" fmla="*/ 644387 w 3700007"/>
              <a:gd name="connsiteY12" fmla="*/ 881601 h 1917921"/>
              <a:gd name="connsiteX13" fmla="*/ 65267 w 3700007"/>
              <a:gd name="connsiteY13" fmla="*/ 851121 h 1917921"/>
              <a:gd name="connsiteX14" fmla="*/ 0 w 3700007"/>
              <a:gd name="connsiteY14" fmla="*/ 752393 h 1917921"/>
              <a:gd name="connsiteX15" fmla="*/ 324347 w 3700007"/>
              <a:gd name="connsiteY15" fmla="*/ 729201 h 1917921"/>
              <a:gd name="connsiteX0" fmla="*/ 324347 w 3700007"/>
              <a:gd name="connsiteY0" fmla="*/ 729201 h 1917921"/>
              <a:gd name="connsiteX1" fmla="*/ 804407 w 3700007"/>
              <a:gd name="connsiteY1" fmla="*/ 752061 h 1917921"/>
              <a:gd name="connsiteX2" fmla="*/ 804407 w 3700007"/>
              <a:gd name="connsiteY2" fmla="*/ 1773141 h 1917921"/>
              <a:gd name="connsiteX3" fmla="*/ 3387587 w 3700007"/>
              <a:gd name="connsiteY3" fmla="*/ 1727421 h 1917921"/>
              <a:gd name="connsiteX4" fmla="*/ 3379305 w 3700007"/>
              <a:gd name="connsiteY4" fmla="*/ 1522675 h 1917921"/>
              <a:gd name="connsiteX5" fmla="*/ 3226573 w 3700007"/>
              <a:gd name="connsiteY5" fmla="*/ 1521350 h 1917921"/>
              <a:gd name="connsiteX6" fmla="*/ 3229886 w 3700007"/>
              <a:gd name="connsiteY6" fmla="*/ 0 h 1917921"/>
              <a:gd name="connsiteX7" fmla="*/ 3683773 w 3700007"/>
              <a:gd name="connsiteY7" fmla="*/ 332 h 1917921"/>
              <a:gd name="connsiteX8" fmla="*/ 3700007 w 3700007"/>
              <a:gd name="connsiteY8" fmla="*/ 1498821 h 1917921"/>
              <a:gd name="connsiteX9" fmla="*/ 3515139 w 3700007"/>
              <a:gd name="connsiteY9" fmla="*/ 1489544 h 1917921"/>
              <a:gd name="connsiteX10" fmla="*/ 3524747 w 3700007"/>
              <a:gd name="connsiteY10" fmla="*/ 1917921 h 1917921"/>
              <a:gd name="connsiteX11" fmla="*/ 657308 w 3700007"/>
              <a:gd name="connsiteY11" fmla="*/ 1894730 h 1917921"/>
              <a:gd name="connsiteX12" fmla="*/ 644387 w 3700007"/>
              <a:gd name="connsiteY12" fmla="*/ 881601 h 1917921"/>
              <a:gd name="connsiteX13" fmla="*/ 65267 w 3700007"/>
              <a:gd name="connsiteY13" fmla="*/ 851121 h 1917921"/>
              <a:gd name="connsiteX14" fmla="*/ 0 w 3700007"/>
              <a:gd name="connsiteY14" fmla="*/ 752393 h 1917921"/>
              <a:gd name="connsiteX15" fmla="*/ 324347 w 3700007"/>
              <a:gd name="connsiteY15" fmla="*/ 729201 h 1917921"/>
              <a:gd name="connsiteX0" fmla="*/ 324347 w 3700007"/>
              <a:gd name="connsiteY0" fmla="*/ 729201 h 1917921"/>
              <a:gd name="connsiteX1" fmla="*/ 804407 w 3700007"/>
              <a:gd name="connsiteY1" fmla="*/ 752061 h 1917921"/>
              <a:gd name="connsiteX2" fmla="*/ 804407 w 3700007"/>
              <a:gd name="connsiteY2" fmla="*/ 1773141 h 1917921"/>
              <a:gd name="connsiteX3" fmla="*/ 3387587 w 3700007"/>
              <a:gd name="connsiteY3" fmla="*/ 1727421 h 1917921"/>
              <a:gd name="connsiteX4" fmla="*/ 3379305 w 3700007"/>
              <a:gd name="connsiteY4" fmla="*/ 1522675 h 1917921"/>
              <a:gd name="connsiteX5" fmla="*/ 3226573 w 3700007"/>
              <a:gd name="connsiteY5" fmla="*/ 1521350 h 1917921"/>
              <a:gd name="connsiteX6" fmla="*/ 3229886 w 3700007"/>
              <a:gd name="connsiteY6" fmla="*/ 0 h 1917921"/>
              <a:gd name="connsiteX7" fmla="*/ 3683773 w 3700007"/>
              <a:gd name="connsiteY7" fmla="*/ 332 h 1917921"/>
              <a:gd name="connsiteX8" fmla="*/ 3700007 w 3700007"/>
              <a:gd name="connsiteY8" fmla="*/ 1498821 h 1917921"/>
              <a:gd name="connsiteX9" fmla="*/ 3531042 w 3700007"/>
              <a:gd name="connsiteY9" fmla="*/ 1537252 h 1917921"/>
              <a:gd name="connsiteX10" fmla="*/ 3524747 w 3700007"/>
              <a:gd name="connsiteY10" fmla="*/ 1917921 h 1917921"/>
              <a:gd name="connsiteX11" fmla="*/ 657308 w 3700007"/>
              <a:gd name="connsiteY11" fmla="*/ 1894730 h 1917921"/>
              <a:gd name="connsiteX12" fmla="*/ 644387 w 3700007"/>
              <a:gd name="connsiteY12" fmla="*/ 881601 h 1917921"/>
              <a:gd name="connsiteX13" fmla="*/ 65267 w 3700007"/>
              <a:gd name="connsiteY13" fmla="*/ 851121 h 1917921"/>
              <a:gd name="connsiteX14" fmla="*/ 0 w 3700007"/>
              <a:gd name="connsiteY14" fmla="*/ 752393 h 1917921"/>
              <a:gd name="connsiteX15" fmla="*/ 324347 w 3700007"/>
              <a:gd name="connsiteY15" fmla="*/ 729201 h 1917921"/>
              <a:gd name="connsiteX0" fmla="*/ 324347 w 3700007"/>
              <a:gd name="connsiteY0" fmla="*/ 729201 h 1917921"/>
              <a:gd name="connsiteX1" fmla="*/ 804407 w 3700007"/>
              <a:gd name="connsiteY1" fmla="*/ 752061 h 1917921"/>
              <a:gd name="connsiteX2" fmla="*/ 804407 w 3700007"/>
              <a:gd name="connsiteY2" fmla="*/ 1773141 h 1917921"/>
              <a:gd name="connsiteX3" fmla="*/ 3387587 w 3700007"/>
              <a:gd name="connsiteY3" fmla="*/ 1727421 h 1917921"/>
              <a:gd name="connsiteX4" fmla="*/ 3379305 w 3700007"/>
              <a:gd name="connsiteY4" fmla="*/ 1522675 h 1917921"/>
              <a:gd name="connsiteX5" fmla="*/ 3226573 w 3700007"/>
              <a:gd name="connsiteY5" fmla="*/ 1521350 h 1917921"/>
              <a:gd name="connsiteX6" fmla="*/ 3229886 w 3700007"/>
              <a:gd name="connsiteY6" fmla="*/ 0 h 1917921"/>
              <a:gd name="connsiteX7" fmla="*/ 3683773 w 3700007"/>
              <a:gd name="connsiteY7" fmla="*/ 332 h 1917921"/>
              <a:gd name="connsiteX8" fmla="*/ 3700007 w 3700007"/>
              <a:gd name="connsiteY8" fmla="*/ 1498821 h 1917921"/>
              <a:gd name="connsiteX9" fmla="*/ 3515277 w 3700007"/>
              <a:gd name="connsiteY9" fmla="*/ 1505721 h 1917921"/>
              <a:gd name="connsiteX10" fmla="*/ 3524747 w 3700007"/>
              <a:gd name="connsiteY10" fmla="*/ 1917921 h 1917921"/>
              <a:gd name="connsiteX11" fmla="*/ 657308 w 3700007"/>
              <a:gd name="connsiteY11" fmla="*/ 1894730 h 1917921"/>
              <a:gd name="connsiteX12" fmla="*/ 644387 w 3700007"/>
              <a:gd name="connsiteY12" fmla="*/ 881601 h 1917921"/>
              <a:gd name="connsiteX13" fmla="*/ 65267 w 3700007"/>
              <a:gd name="connsiteY13" fmla="*/ 851121 h 1917921"/>
              <a:gd name="connsiteX14" fmla="*/ 0 w 3700007"/>
              <a:gd name="connsiteY14" fmla="*/ 752393 h 1917921"/>
              <a:gd name="connsiteX15" fmla="*/ 324347 w 3700007"/>
              <a:gd name="connsiteY15" fmla="*/ 729201 h 1917921"/>
              <a:gd name="connsiteX0" fmla="*/ 324347 w 3700007"/>
              <a:gd name="connsiteY0" fmla="*/ 729201 h 1917921"/>
              <a:gd name="connsiteX1" fmla="*/ 804407 w 3700007"/>
              <a:gd name="connsiteY1" fmla="*/ 752061 h 1917921"/>
              <a:gd name="connsiteX2" fmla="*/ 804407 w 3700007"/>
              <a:gd name="connsiteY2" fmla="*/ 1773141 h 1917921"/>
              <a:gd name="connsiteX3" fmla="*/ 3387587 w 3700007"/>
              <a:gd name="connsiteY3" fmla="*/ 1727421 h 1917921"/>
              <a:gd name="connsiteX4" fmla="*/ 3383247 w 3700007"/>
              <a:gd name="connsiteY4" fmla="*/ 1502968 h 1917921"/>
              <a:gd name="connsiteX5" fmla="*/ 3226573 w 3700007"/>
              <a:gd name="connsiteY5" fmla="*/ 1521350 h 1917921"/>
              <a:gd name="connsiteX6" fmla="*/ 3229886 w 3700007"/>
              <a:gd name="connsiteY6" fmla="*/ 0 h 1917921"/>
              <a:gd name="connsiteX7" fmla="*/ 3683773 w 3700007"/>
              <a:gd name="connsiteY7" fmla="*/ 332 h 1917921"/>
              <a:gd name="connsiteX8" fmla="*/ 3700007 w 3700007"/>
              <a:gd name="connsiteY8" fmla="*/ 1498821 h 1917921"/>
              <a:gd name="connsiteX9" fmla="*/ 3515277 w 3700007"/>
              <a:gd name="connsiteY9" fmla="*/ 1505721 h 1917921"/>
              <a:gd name="connsiteX10" fmla="*/ 3524747 w 3700007"/>
              <a:gd name="connsiteY10" fmla="*/ 1917921 h 1917921"/>
              <a:gd name="connsiteX11" fmla="*/ 657308 w 3700007"/>
              <a:gd name="connsiteY11" fmla="*/ 1894730 h 1917921"/>
              <a:gd name="connsiteX12" fmla="*/ 644387 w 3700007"/>
              <a:gd name="connsiteY12" fmla="*/ 881601 h 1917921"/>
              <a:gd name="connsiteX13" fmla="*/ 65267 w 3700007"/>
              <a:gd name="connsiteY13" fmla="*/ 851121 h 1917921"/>
              <a:gd name="connsiteX14" fmla="*/ 0 w 3700007"/>
              <a:gd name="connsiteY14" fmla="*/ 752393 h 1917921"/>
              <a:gd name="connsiteX15" fmla="*/ 324347 w 3700007"/>
              <a:gd name="connsiteY15" fmla="*/ 729201 h 1917921"/>
              <a:gd name="connsiteX0" fmla="*/ 324347 w 3700007"/>
              <a:gd name="connsiteY0" fmla="*/ 729201 h 1917921"/>
              <a:gd name="connsiteX1" fmla="*/ 804407 w 3700007"/>
              <a:gd name="connsiteY1" fmla="*/ 752061 h 1917921"/>
              <a:gd name="connsiteX2" fmla="*/ 804407 w 3700007"/>
              <a:gd name="connsiteY2" fmla="*/ 1773141 h 1917921"/>
              <a:gd name="connsiteX3" fmla="*/ 3387587 w 3700007"/>
              <a:gd name="connsiteY3" fmla="*/ 1727421 h 1917921"/>
              <a:gd name="connsiteX4" fmla="*/ 3383247 w 3700007"/>
              <a:gd name="connsiteY4" fmla="*/ 1502968 h 1917921"/>
              <a:gd name="connsiteX5" fmla="*/ 3230515 w 3700007"/>
              <a:gd name="connsiteY5" fmla="*/ 1505584 h 1917921"/>
              <a:gd name="connsiteX6" fmla="*/ 3229886 w 3700007"/>
              <a:gd name="connsiteY6" fmla="*/ 0 h 1917921"/>
              <a:gd name="connsiteX7" fmla="*/ 3683773 w 3700007"/>
              <a:gd name="connsiteY7" fmla="*/ 332 h 1917921"/>
              <a:gd name="connsiteX8" fmla="*/ 3700007 w 3700007"/>
              <a:gd name="connsiteY8" fmla="*/ 1498821 h 1917921"/>
              <a:gd name="connsiteX9" fmla="*/ 3515277 w 3700007"/>
              <a:gd name="connsiteY9" fmla="*/ 1505721 h 1917921"/>
              <a:gd name="connsiteX10" fmla="*/ 3524747 w 3700007"/>
              <a:gd name="connsiteY10" fmla="*/ 1917921 h 1917921"/>
              <a:gd name="connsiteX11" fmla="*/ 657308 w 3700007"/>
              <a:gd name="connsiteY11" fmla="*/ 1894730 h 1917921"/>
              <a:gd name="connsiteX12" fmla="*/ 644387 w 3700007"/>
              <a:gd name="connsiteY12" fmla="*/ 881601 h 1917921"/>
              <a:gd name="connsiteX13" fmla="*/ 65267 w 3700007"/>
              <a:gd name="connsiteY13" fmla="*/ 851121 h 1917921"/>
              <a:gd name="connsiteX14" fmla="*/ 0 w 3700007"/>
              <a:gd name="connsiteY14" fmla="*/ 752393 h 1917921"/>
              <a:gd name="connsiteX15" fmla="*/ 324347 w 3700007"/>
              <a:gd name="connsiteY15" fmla="*/ 729201 h 1917921"/>
              <a:gd name="connsiteX0" fmla="*/ 259080 w 3634740"/>
              <a:gd name="connsiteY0" fmla="*/ 729201 h 1917921"/>
              <a:gd name="connsiteX1" fmla="*/ 739140 w 3634740"/>
              <a:gd name="connsiteY1" fmla="*/ 752061 h 1917921"/>
              <a:gd name="connsiteX2" fmla="*/ 739140 w 3634740"/>
              <a:gd name="connsiteY2" fmla="*/ 1773141 h 1917921"/>
              <a:gd name="connsiteX3" fmla="*/ 3322320 w 3634740"/>
              <a:gd name="connsiteY3" fmla="*/ 1727421 h 1917921"/>
              <a:gd name="connsiteX4" fmla="*/ 3317980 w 3634740"/>
              <a:gd name="connsiteY4" fmla="*/ 1502968 h 1917921"/>
              <a:gd name="connsiteX5" fmla="*/ 3165248 w 3634740"/>
              <a:gd name="connsiteY5" fmla="*/ 1505584 h 1917921"/>
              <a:gd name="connsiteX6" fmla="*/ 3164619 w 3634740"/>
              <a:gd name="connsiteY6" fmla="*/ 0 h 1917921"/>
              <a:gd name="connsiteX7" fmla="*/ 3618506 w 3634740"/>
              <a:gd name="connsiteY7" fmla="*/ 332 h 1917921"/>
              <a:gd name="connsiteX8" fmla="*/ 3634740 w 3634740"/>
              <a:gd name="connsiteY8" fmla="*/ 1498821 h 1917921"/>
              <a:gd name="connsiteX9" fmla="*/ 3450010 w 3634740"/>
              <a:gd name="connsiteY9" fmla="*/ 1505721 h 1917921"/>
              <a:gd name="connsiteX10" fmla="*/ 3459480 w 3634740"/>
              <a:gd name="connsiteY10" fmla="*/ 1917921 h 1917921"/>
              <a:gd name="connsiteX11" fmla="*/ 592041 w 3634740"/>
              <a:gd name="connsiteY11" fmla="*/ 1894730 h 1917921"/>
              <a:gd name="connsiteX12" fmla="*/ 579120 w 3634740"/>
              <a:gd name="connsiteY12" fmla="*/ 881601 h 1917921"/>
              <a:gd name="connsiteX13" fmla="*/ 0 w 3634740"/>
              <a:gd name="connsiteY13" fmla="*/ 851121 h 1917921"/>
              <a:gd name="connsiteX14" fmla="*/ 21443 w 3634740"/>
              <a:gd name="connsiteY14" fmla="*/ 740568 h 1917921"/>
              <a:gd name="connsiteX15" fmla="*/ 259080 w 3634740"/>
              <a:gd name="connsiteY15" fmla="*/ 729201 h 1917921"/>
              <a:gd name="connsiteX0" fmla="*/ 259080 w 3634740"/>
              <a:gd name="connsiteY0" fmla="*/ 729201 h 1917921"/>
              <a:gd name="connsiteX1" fmla="*/ 739140 w 3634740"/>
              <a:gd name="connsiteY1" fmla="*/ 752061 h 1917921"/>
              <a:gd name="connsiteX2" fmla="*/ 739140 w 3634740"/>
              <a:gd name="connsiteY2" fmla="*/ 1773141 h 1917921"/>
              <a:gd name="connsiteX3" fmla="*/ 3322320 w 3634740"/>
              <a:gd name="connsiteY3" fmla="*/ 1727421 h 1917921"/>
              <a:gd name="connsiteX4" fmla="*/ 3317980 w 3634740"/>
              <a:gd name="connsiteY4" fmla="*/ 1502968 h 1917921"/>
              <a:gd name="connsiteX5" fmla="*/ 3165248 w 3634740"/>
              <a:gd name="connsiteY5" fmla="*/ 1505584 h 1917921"/>
              <a:gd name="connsiteX6" fmla="*/ 3164619 w 3634740"/>
              <a:gd name="connsiteY6" fmla="*/ 0 h 1917921"/>
              <a:gd name="connsiteX7" fmla="*/ 3618506 w 3634740"/>
              <a:gd name="connsiteY7" fmla="*/ 332 h 1917921"/>
              <a:gd name="connsiteX8" fmla="*/ 3634740 w 3634740"/>
              <a:gd name="connsiteY8" fmla="*/ 1498821 h 1917921"/>
              <a:gd name="connsiteX9" fmla="*/ 3450010 w 3634740"/>
              <a:gd name="connsiteY9" fmla="*/ 1505721 h 1917921"/>
              <a:gd name="connsiteX10" fmla="*/ 3459480 w 3634740"/>
              <a:gd name="connsiteY10" fmla="*/ 1917921 h 1917921"/>
              <a:gd name="connsiteX11" fmla="*/ 592041 w 3634740"/>
              <a:gd name="connsiteY11" fmla="*/ 1894730 h 1917921"/>
              <a:gd name="connsiteX12" fmla="*/ 579120 w 3634740"/>
              <a:gd name="connsiteY12" fmla="*/ 881601 h 1917921"/>
              <a:gd name="connsiteX13" fmla="*/ 0 w 3634740"/>
              <a:gd name="connsiteY13" fmla="*/ 831414 h 1917921"/>
              <a:gd name="connsiteX14" fmla="*/ 21443 w 3634740"/>
              <a:gd name="connsiteY14" fmla="*/ 740568 h 1917921"/>
              <a:gd name="connsiteX15" fmla="*/ 259080 w 3634740"/>
              <a:gd name="connsiteY15" fmla="*/ 729201 h 1917921"/>
              <a:gd name="connsiteX0" fmla="*/ 21443 w 3634740"/>
              <a:gd name="connsiteY0" fmla="*/ 740568 h 1917921"/>
              <a:gd name="connsiteX1" fmla="*/ 739140 w 3634740"/>
              <a:gd name="connsiteY1" fmla="*/ 752061 h 1917921"/>
              <a:gd name="connsiteX2" fmla="*/ 739140 w 3634740"/>
              <a:gd name="connsiteY2" fmla="*/ 1773141 h 1917921"/>
              <a:gd name="connsiteX3" fmla="*/ 3322320 w 3634740"/>
              <a:gd name="connsiteY3" fmla="*/ 1727421 h 1917921"/>
              <a:gd name="connsiteX4" fmla="*/ 3317980 w 3634740"/>
              <a:gd name="connsiteY4" fmla="*/ 1502968 h 1917921"/>
              <a:gd name="connsiteX5" fmla="*/ 3165248 w 3634740"/>
              <a:gd name="connsiteY5" fmla="*/ 1505584 h 1917921"/>
              <a:gd name="connsiteX6" fmla="*/ 3164619 w 3634740"/>
              <a:gd name="connsiteY6" fmla="*/ 0 h 1917921"/>
              <a:gd name="connsiteX7" fmla="*/ 3618506 w 3634740"/>
              <a:gd name="connsiteY7" fmla="*/ 332 h 1917921"/>
              <a:gd name="connsiteX8" fmla="*/ 3634740 w 3634740"/>
              <a:gd name="connsiteY8" fmla="*/ 1498821 h 1917921"/>
              <a:gd name="connsiteX9" fmla="*/ 3450010 w 3634740"/>
              <a:gd name="connsiteY9" fmla="*/ 1505721 h 1917921"/>
              <a:gd name="connsiteX10" fmla="*/ 3459480 w 3634740"/>
              <a:gd name="connsiteY10" fmla="*/ 1917921 h 1917921"/>
              <a:gd name="connsiteX11" fmla="*/ 592041 w 3634740"/>
              <a:gd name="connsiteY11" fmla="*/ 1894730 h 1917921"/>
              <a:gd name="connsiteX12" fmla="*/ 579120 w 3634740"/>
              <a:gd name="connsiteY12" fmla="*/ 881601 h 1917921"/>
              <a:gd name="connsiteX13" fmla="*/ 0 w 3634740"/>
              <a:gd name="connsiteY13" fmla="*/ 831414 h 1917921"/>
              <a:gd name="connsiteX14" fmla="*/ 21443 w 3634740"/>
              <a:gd name="connsiteY14" fmla="*/ 740568 h 1917921"/>
              <a:gd name="connsiteX0" fmla="*/ 5678 w 3618975"/>
              <a:gd name="connsiteY0" fmla="*/ 740568 h 1917921"/>
              <a:gd name="connsiteX1" fmla="*/ 723375 w 3618975"/>
              <a:gd name="connsiteY1" fmla="*/ 752061 h 1917921"/>
              <a:gd name="connsiteX2" fmla="*/ 723375 w 3618975"/>
              <a:gd name="connsiteY2" fmla="*/ 1773141 h 1917921"/>
              <a:gd name="connsiteX3" fmla="*/ 3306555 w 3618975"/>
              <a:gd name="connsiteY3" fmla="*/ 1727421 h 1917921"/>
              <a:gd name="connsiteX4" fmla="*/ 3302215 w 3618975"/>
              <a:gd name="connsiteY4" fmla="*/ 1502968 h 1917921"/>
              <a:gd name="connsiteX5" fmla="*/ 3149483 w 3618975"/>
              <a:gd name="connsiteY5" fmla="*/ 1505584 h 1917921"/>
              <a:gd name="connsiteX6" fmla="*/ 3148854 w 3618975"/>
              <a:gd name="connsiteY6" fmla="*/ 0 h 1917921"/>
              <a:gd name="connsiteX7" fmla="*/ 3602741 w 3618975"/>
              <a:gd name="connsiteY7" fmla="*/ 332 h 1917921"/>
              <a:gd name="connsiteX8" fmla="*/ 3618975 w 3618975"/>
              <a:gd name="connsiteY8" fmla="*/ 1498821 h 1917921"/>
              <a:gd name="connsiteX9" fmla="*/ 3434245 w 3618975"/>
              <a:gd name="connsiteY9" fmla="*/ 1505721 h 1917921"/>
              <a:gd name="connsiteX10" fmla="*/ 3443715 w 3618975"/>
              <a:gd name="connsiteY10" fmla="*/ 1917921 h 1917921"/>
              <a:gd name="connsiteX11" fmla="*/ 576276 w 3618975"/>
              <a:gd name="connsiteY11" fmla="*/ 1894730 h 1917921"/>
              <a:gd name="connsiteX12" fmla="*/ 563355 w 3618975"/>
              <a:gd name="connsiteY12" fmla="*/ 881601 h 1917921"/>
              <a:gd name="connsiteX13" fmla="*/ 0 w 3618975"/>
              <a:gd name="connsiteY13" fmla="*/ 866886 h 1917921"/>
              <a:gd name="connsiteX14" fmla="*/ 5678 w 3618975"/>
              <a:gd name="connsiteY14" fmla="*/ 740568 h 1917921"/>
              <a:gd name="connsiteX0" fmla="*/ 5678 w 3618975"/>
              <a:gd name="connsiteY0" fmla="*/ 740568 h 1917921"/>
              <a:gd name="connsiteX1" fmla="*/ 723375 w 3618975"/>
              <a:gd name="connsiteY1" fmla="*/ 752061 h 1917921"/>
              <a:gd name="connsiteX2" fmla="*/ 723375 w 3618975"/>
              <a:gd name="connsiteY2" fmla="*/ 1773141 h 1917921"/>
              <a:gd name="connsiteX3" fmla="*/ 3306555 w 3618975"/>
              <a:gd name="connsiteY3" fmla="*/ 1727421 h 1917921"/>
              <a:gd name="connsiteX4" fmla="*/ 3302215 w 3618975"/>
              <a:gd name="connsiteY4" fmla="*/ 1502968 h 1917921"/>
              <a:gd name="connsiteX5" fmla="*/ 3149483 w 3618975"/>
              <a:gd name="connsiteY5" fmla="*/ 1505584 h 1917921"/>
              <a:gd name="connsiteX6" fmla="*/ 3148854 w 3618975"/>
              <a:gd name="connsiteY6" fmla="*/ 0 h 1917921"/>
              <a:gd name="connsiteX7" fmla="*/ 3602741 w 3618975"/>
              <a:gd name="connsiteY7" fmla="*/ 332 h 1917921"/>
              <a:gd name="connsiteX8" fmla="*/ 3618975 w 3618975"/>
              <a:gd name="connsiteY8" fmla="*/ 1498821 h 1917921"/>
              <a:gd name="connsiteX9" fmla="*/ 3434245 w 3618975"/>
              <a:gd name="connsiteY9" fmla="*/ 1505721 h 1917921"/>
              <a:gd name="connsiteX10" fmla="*/ 3443715 w 3618975"/>
              <a:gd name="connsiteY10" fmla="*/ 1917921 h 1917921"/>
              <a:gd name="connsiteX11" fmla="*/ 576276 w 3618975"/>
              <a:gd name="connsiteY11" fmla="*/ 1894730 h 1917921"/>
              <a:gd name="connsiteX12" fmla="*/ 563355 w 3618975"/>
              <a:gd name="connsiteY12" fmla="*/ 869777 h 1917921"/>
              <a:gd name="connsiteX13" fmla="*/ 0 w 3618975"/>
              <a:gd name="connsiteY13" fmla="*/ 866886 h 1917921"/>
              <a:gd name="connsiteX14" fmla="*/ 5678 w 3618975"/>
              <a:gd name="connsiteY14" fmla="*/ 740568 h 191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8975" h="1917921">
                <a:moveTo>
                  <a:pt x="5678" y="740568"/>
                </a:moveTo>
                <a:lnTo>
                  <a:pt x="723375" y="752061"/>
                </a:lnTo>
                <a:lnTo>
                  <a:pt x="723375" y="1773141"/>
                </a:lnTo>
                <a:lnTo>
                  <a:pt x="3306555" y="1727421"/>
                </a:lnTo>
                <a:cubicBezTo>
                  <a:pt x="3305108" y="1652603"/>
                  <a:pt x="3303662" y="1577786"/>
                  <a:pt x="3302215" y="1502968"/>
                </a:cubicBezTo>
                <a:lnTo>
                  <a:pt x="3149483" y="1505584"/>
                </a:lnTo>
                <a:cubicBezTo>
                  <a:pt x="3150587" y="998467"/>
                  <a:pt x="3147750" y="507117"/>
                  <a:pt x="3148854" y="0"/>
                </a:cubicBezTo>
                <a:lnTo>
                  <a:pt x="3602741" y="332"/>
                </a:lnTo>
                <a:lnTo>
                  <a:pt x="3618975" y="1498821"/>
                </a:lnTo>
                <a:lnTo>
                  <a:pt x="3434245" y="1505721"/>
                </a:lnTo>
                <a:lnTo>
                  <a:pt x="3443715" y="1917921"/>
                </a:lnTo>
                <a:lnTo>
                  <a:pt x="576276" y="1894730"/>
                </a:lnTo>
                <a:lnTo>
                  <a:pt x="563355" y="869777"/>
                </a:lnTo>
                <a:lnTo>
                  <a:pt x="0" y="866886"/>
                </a:lnTo>
                <a:lnTo>
                  <a:pt x="5678" y="740568"/>
                </a:lnTo>
                <a:close/>
              </a:path>
            </a:pathLst>
          </a:custGeom>
          <a:solidFill>
            <a:srgbClr val="00B0F0">
              <a:alpha val="20000"/>
            </a:srgbClr>
          </a:solidFill>
          <a:ln>
            <a:solidFill>
              <a:srgbClr val="22C2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156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Typical Level 2 </a:t>
            </a:r>
            <a:br>
              <a:rPr lang="en-US" dirty="0"/>
            </a:br>
            <a:r>
              <a:rPr lang="en-US" dirty="0"/>
              <a:t>Charging Installation</a:t>
            </a:r>
          </a:p>
        </p:txBody>
      </p:sp>
      <p:pic>
        <p:nvPicPr>
          <p:cNvPr id="8" name="Picture 7">
            <a:extLst>
              <a:ext uri="{FF2B5EF4-FFF2-40B4-BE49-F238E27FC236}">
                <a16:creationId xmlns:a16="http://schemas.microsoft.com/office/drawing/2014/main" id="{0153C12B-8597-4142-A05C-DF5970589351}"/>
              </a:ext>
            </a:extLst>
          </p:cNvPr>
          <p:cNvPicPr>
            <a:picLocks noChangeAspect="1"/>
          </p:cNvPicPr>
          <p:nvPr/>
        </p:nvPicPr>
        <p:blipFill>
          <a:blip r:embed="rId3"/>
          <a:stretch>
            <a:fillRect/>
          </a:stretch>
        </p:blipFill>
        <p:spPr>
          <a:xfrm>
            <a:off x="266700" y="-102908"/>
            <a:ext cx="8610599" cy="4019690"/>
          </a:xfrm>
          <a:prstGeom prst="rect">
            <a:avLst/>
          </a:prstGeom>
        </p:spPr>
      </p:pic>
      <p:pic>
        <p:nvPicPr>
          <p:cNvPr id="3" name="Picture 2">
            <a:extLst>
              <a:ext uri="{FF2B5EF4-FFF2-40B4-BE49-F238E27FC236}">
                <a16:creationId xmlns:a16="http://schemas.microsoft.com/office/drawing/2014/main" id="{7FB0AB48-20BE-4C1F-91FD-E19CEF281369}"/>
              </a:ext>
            </a:extLst>
          </p:cNvPr>
          <p:cNvPicPr>
            <a:picLocks noChangeAspect="1"/>
          </p:cNvPicPr>
          <p:nvPr/>
        </p:nvPicPr>
        <p:blipFill>
          <a:blip r:embed="rId4"/>
          <a:stretch>
            <a:fillRect/>
          </a:stretch>
        </p:blipFill>
        <p:spPr>
          <a:xfrm>
            <a:off x="1937657" y="242206"/>
            <a:ext cx="6607627" cy="5502729"/>
          </a:xfrm>
          <a:prstGeom prst="rect">
            <a:avLst/>
          </a:prstGeom>
        </p:spPr>
      </p:pic>
    </p:spTree>
    <p:extLst>
      <p:ext uri="{BB962C8B-B14F-4D97-AF65-F5344CB8AC3E}">
        <p14:creationId xmlns:p14="http://schemas.microsoft.com/office/powerpoint/2010/main" val="244109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Siting and Finding </a:t>
            </a:r>
            <a:r>
              <a:rPr lang="en-US" dirty="0">
                <a:solidFill>
                  <a:schemeClr val="accent5"/>
                </a:solidFill>
                <a:hlinkClick r:id="rId3"/>
              </a:rPr>
              <a:t>EVSEs</a:t>
            </a:r>
            <a:endParaRPr lang="en-US" dirty="0">
              <a:solidFill>
                <a:schemeClr val="accent5"/>
              </a:solidFill>
            </a:endParaRPr>
          </a:p>
        </p:txBody>
      </p:sp>
      <p:sp>
        <p:nvSpPr>
          <p:cNvPr id="3" name="Content Placeholder 2"/>
          <p:cNvSpPr>
            <a:spLocks noGrp="1"/>
          </p:cNvSpPr>
          <p:nvPr>
            <p:ph sz="half" idx="1"/>
          </p:nvPr>
        </p:nvSpPr>
        <p:spPr>
          <a:xfrm>
            <a:off x="166665" y="2079855"/>
            <a:ext cx="3788229" cy="597405"/>
          </a:xfrm>
        </p:spPr>
        <p:txBody>
          <a:bodyPr/>
          <a:lstStyle/>
          <a:p>
            <a:r>
              <a:rPr lang="en-US" dirty="0">
                <a:hlinkClick r:id="rId4"/>
              </a:rPr>
              <a:t>https://afdc.energy.gov/</a:t>
            </a:r>
            <a:endParaRPr lang="en-US" dirty="0"/>
          </a:p>
        </p:txBody>
      </p:sp>
      <p:pic>
        <p:nvPicPr>
          <p:cNvPr id="5" name="Picture 4">
            <a:extLst>
              <a:ext uri="{FF2B5EF4-FFF2-40B4-BE49-F238E27FC236}">
                <a16:creationId xmlns:a16="http://schemas.microsoft.com/office/drawing/2014/main" id="{31EBEDD7-04B7-4EF0-97D6-19054B7B56FA}"/>
              </a:ext>
            </a:extLst>
          </p:cNvPr>
          <p:cNvPicPr>
            <a:picLocks noChangeAspect="1"/>
          </p:cNvPicPr>
          <p:nvPr/>
        </p:nvPicPr>
        <p:blipFill>
          <a:blip r:embed="rId5"/>
          <a:stretch>
            <a:fillRect/>
          </a:stretch>
        </p:blipFill>
        <p:spPr>
          <a:xfrm>
            <a:off x="287750" y="2591025"/>
            <a:ext cx="3487538" cy="2672443"/>
          </a:xfrm>
          <a:prstGeom prst="rect">
            <a:avLst/>
          </a:prstGeom>
        </p:spPr>
      </p:pic>
      <p:pic>
        <p:nvPicPr>
          <p:cNvPr id="7" name="Picture 6">
            <a:hlinkClick r:id="rId6"/>
            <a:extLst>
              <a:ext uri="{FF2B5EF4-FFF2-40B4-BE49-F238E27FC236}">
                <a16:creationId xmlns:a16="http://schemas.microsoft.com/office/drawing/2014/main" id="{7E36B5AE-C393-4484-830D-13406F97B1CC}"/>
              </a:ext>
            </a:extLst>
          </p:cNvPr>
          <p:cNvPicPr>
            <a:picLocks noChangeAspect="1"/>
          </p:cNvPicPr>
          <p:nvPr/>
        </p:nvPicPr>
        <p:blipFill>
          <a:blip r:embed="rId7"/>
          <a:stretch>
            <a:fillRect/>
          </a:stretch>
        </p:blipFill>
        <p:spPr>
          <a:xfrm>
            <a:off x="4080800" y="2727216"/>
            <a:ext cx="4094371" cy="2486551"/>
          </a:xfrm>
          <a:prstGeom prst="rect">
            <a:avLst/>
          </a:prstGeom>
        </p:spPr>
      </p:pic>
      <p:sp>
        <p:nvSpPr>
          <p:cNvPr id="8" name="Content Placeholder 2">
            <a:extLst>
              <a:ext uri="{FF2B5EF4-FFF2-40B4-BE49-F238E27FC236}">
                <a16:creationId xmlns:a16="http://schemas.microsoft.com/office/drawing/2014/main" id="{4F875842-F395-41C3-84AE-5281D5FA980A}"/>
              </a:ext>
            </a:extLst>
          </p:cNvPr>
          <p:cNvSpPr txBox="1">
            <a:spLocks/>
          </p:cNvSpPr>
          <p:nvPr/>
        </p:nvSpPr>
        <p:spPr>
          <a:xfrm>
            <a:off x="3775288" y="1383792"/>
            <a:ext cx="5202047" cy="296128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hlinkClick r:id="rId3"/>
              </a:rPr>
              <a:t>Alternatives:</a:t>
            </a:r>
          </a:p>
          <a:p>
            <a:r>
              <a:rPr lang="en-US" dirty="0">
                <a:hlinkClick r:id="rId3"/>
              </a:rPr>
              <a:t>https://www.plugshare.com/</a:t>
            </a:r>
            <a:endParaRPr lang="en-US" dirty="0"/>
          </a:p>
          <a:p>
            <a:r>
              <a:rPr lang="en-US" dirty="0">
                <a:hlinkClick r:id="rId8"/>
              </a:rPr>
              <a:t>https://na.chargepoint.com/charge_point</a:t>
            </a:r>
            <a:endParaRPr lang="en-US" dirty="0"/>
          </a:p>
          <a:p>
            <a:endParaRPr lang="en-US" dirty="0"/>
          </a:p>
        </p:txBody>
      </p:sp>
    </p:spTree>
    <p:extLst>
      <p:ext uri="{BB962C8B-B14F-4D97-AF65-F5344CB8AC3E}">
        <p14:creationId xmlns:p14="http://schemas.microsoft.com/office/powerpoint/2010/main" val="4181655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2600" y="816638"/>
            <a:ext cx="2525519" cy="5224724"/>
          </a:xfrm>
        </p:spPr>
        <p:txBody>
          <a:bodyPr anchor="ctr">
            <a:normAutofit/>
          </a:bodyPr>
          <a:lstStyle/>
          <a:p>
            <a:r>
              <a:rPr lang="en-US" dirty="0"/>
              <a:t>Agenda</a:t>
            </a:r>
          </a:p>
        </p:txBody>
      </p:sp>
      <p:sp>
        <p:nvSpPr>
          <p:cNvPr id="3" name="Content Placeholder 2"/>
          <p:cNvSpPr>
            <a:spLocks noGrp="1"/>
          </p:cNvSpPr>
          <p:nvPr>
            <p:ph idx="1"/>
          </p:nvPr>
        </p:nvSpPr>
        <p:spPr>
          <a:xfrm>
            <a:off x="3490721" y="816638"/>
            <a:ext cx="3464779" cy="5224724"/>
          </a:xfrm>
        </p:spPr>
        <p:txBody>
          <a:bodyPr anchor="ctr">
            <a:normAutofit/>
          </a:bodyPr>
          <a:lstStyle/>
          <a:p>
            <a:pPr lvl="0"/>
            <a:r>
              <a:rPr lang="en-US" dirty="0"/>
              <a:t>Why Become EV Ready</a:t>
            </a:r>
          </a:p>
          <a:p>
            <a:pPr lvl="0"/>
            <a:r>
              <a:rPr lang="en-US" dirty="0"/>
              <a:t>Technical Background</a:t>
            </a:r>
          </a:p>
          <a:p>
            <a:pPr lvl="0"/>
            <a:r>
              <a:rPr lang="en-US" dirty="0"/>
              <a:t>Dialogue: Listening  </a:t>
            </a:r>
          </a:p>
          <a:p>
            <a:r>
              <a:rPr lang="en-US" dirty="0"/>
              <a:t>Next Steps </a:t>
            </a:r>
          </a:p>
        </p:txBody>
      </p:sp>
    </p:spTree>
    <p:extLst>
      <p:ext uri="{BB962C8B-B14F-4D97-AF65-F5344CB8AC3E}">
        <p14:creationId xmlns:p14="http://schemas.microsoft.com/office/powerpoint/2010/main" val="980954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Siting and Finding </a:t>
            </a:r>
            <a:r>
              <a:rPr lang="en-US" dirty="0">
                <a:solidFill>
                  <a:schemeClr val="accent5"/>
                </a:solidFill>
                <a:hlinkClick r:id="rId3"/>
              </a:rPr>
              <a:t>EVSEs</a:t>
            </a:r>
            <a:endParaRPr lang="en-US" dirty="0">
              <a:solidFill>
                <a:schemeClr val="accent5"/>
              </a:solidFill>
            </a:endParaRPr>
          </a:p>
        </p:txBody>
      </p:sp>
      <p:sp>
        <p:nvSpPr>
          <p:cNvPr id="3" name="Content Placeholder 2"/>
          <p:cNvSpPr>
            <a:spLocks noGrp="1"/>
          </p:cNvSpPr>
          <p:nvPr>
            <p:ph sz="half" idx="1"/>
          </p:nvPr>
        </p:nvSpPr>
        <p:spPr>
          <a:xfrm>
            <a:off x="292571" y="1594532"/>
            <a:ext cx="3788229" cy="335868"/>
          </a:xfrm>
        </p:spPr>
        <p:txBody>
          <a:bodyPr>
            <a:normAutofit fontScale="92500" lnSpcReduction="10000"/>
          </a:bodyPr>
          <a:lstStyle/>
          <a:p>
            <a:r>
              <a:rPr lang="en-US" dirty="0">
                <a:hlinkClick r:id="rId4"/>
              </a:rPr>
              <a:t>https://afdc.energy.gov/</a:t>
            </a:r>
            <a:endParaRPr lang="en-US" dirty="0"/>
          </a:p>
          <a:p>
            <a:endParaRPr lang="en-US" dirty="0"/>
          </a:p>
        </p:txBody>
      </p:sp>
      <p:pic>
        <p:nvPicPr>
          <p:cNvPr id="4" name="Picture 3">
            <a:extLst>
              <a:ext uri="{FF2B5EF4-FFF2-40B4-BE49-F238E27FC236}">
                <a16:creationId xmlns:a16="http://schemas.microsoft.com/office/drawing/2014/main" id="{37C534A7-A37E-4C07-9CF7-0706F43FF23A}"/>
              </a:ext>
            </a:extLst>
          </p:cNvPr>
          <p:cNvPicPr>
            <a:picLocks noChangeAspect="1"/>
          </p:cNvPicPr>
          <p:nvPr/>
        </p:nvPicPr>
        <p:blipFill>
          <a:blip r:embed="rId5"/>
          <a:stretch>
            <a:fillRect/>
          </a:stretch>
        </p:blipFill>
        <p:spPr>
          <a:xfrm>
            <a:off x="555246" y="2441049"/>
            <a:ext cx="3842583" cy="2486552"/>
          </a:xfrm>
          <a:prstGeom prst="rect">
            <a:avLst/>
          </a:prstGeom>
        </p:spPr>
      </p:pic>
      <p:pic>
        <p:nvPicPr>
          <p:cNvPr id="8" name="Picture 7">
            <a:extLst>
              <a:ext uri="{FF2B5EF4-FFF2-40B4-BE49-F238E27FC236}">
                <a16:creationId xmlns:a16="http://schemas.microsoft.com/office/drawing/2014/main" id="{E4523465-7A3A-4802-B315-270275D18BE1}"/>
              </a:ext>
            </a:extLst>
          </p:cNvPr>
          <p:cNvPicPr>
            <a:picLocks noChangeAspect="1"/>
          </p:cNvPicPr>
          <p:nvPr/>
        </p:nvPicPr>
        <p:blipFill>
          <a:blip r:embed="rId6"/>
          <a:stretch>
            <a:fillRect/>
          </a:stretch>
        </p:blipFill>
        <p:spPr>
          <a:xfrm>
            <a:off x="4397829" y="1762466"/>
            <a:ext cx="3788230" cy="4209144"/>
          </a:xfrm>
          <a:prstGeom prst="rect">
            <a:avLst/>
          </a:prstGeom>
        </p:spPr>
      </p:pic>
    </p:spTree>
    <p:extLst>
      <p:ext uri="{BB962C8B-B14F-4D97-AF65-F5344CB8AC3E}">
        <p14:creationId xmlns:p14="http://schemas.microsoft.com/office/powerpoint/2010/main" val="1167238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632448" cy="1320800"/>
          </a:xfrm>
        </p:spPr>
        <p:txBody>
          <a:bodyPr/>
          <a:lstStyle/>
          <a:p>
            <a:r>
              <a:rPr lang="en-US" dirty="0"/>
              <a:t>Who charges when and where?</a:t>
            </a:r>
          </a:p>
        </p:txBody>
      </p:sp>
      <p:sp>
        <p:nvSpPr>
          <p:cNvPr id="3" name="Content Placeholder 2"/>
          <p:cNvSpPr>
            <a:spLocks noGrp="1"/>
          </p:cNvSpPr>
          <p:nvPr>
            <p:ph sz="half" idx="1"/>
          </p:nvPr>
        </p:nvSpPr>
        <p:spPr>
          <a:xfrm>
            <a:off x="609600" y="1488614"/>
            <a:ext cx="6522720" cy="4448890"/>
          </a:xfrm>
        </p:spPr>
        <p:txBody>
          <a:bodyPr>
            <a:normAutofit fontScale="77500" lnSpcReduction="20000"/>
          </a:bodyPr>
          <a:lstStyle/>
          <a:p>
            <a:r>
              <a:rPr lang="en-US" dirty="0"/>
              <a:t>&gt; 80% of EV drivers charge at home (US) </a:t>
            </a:r>
          </a:p>
          <a:p>
            <a:r>
              <a:rPr lang="en-US" dirty="0"/>
              <a:t>Most EV drivers use public EVSE, wide range of use cases and frequencies</a:t>
            </a:r>
          </a:p>
          <a:p>
            <a:pPr lvl="1"/>
            <a:r>
              <a:rPr lang="en-US" dirty="0"/>
              <a:t>Urban vs. suburban vs. rural</a:t>
            </a:r>
          </a:p>
          <a:p>
            <a:pPr lvl="1"/>
            <a:r>
              <a:rPr lang="en-US" dirty="0"/>
              <a:t>Access /proximity to EVSE</a:t>
            </a:r>
          </a:p>
          <a:p>
            <a:pPr lvl="1"/>
            <a:r>
              <a:rPr lang="en-US" dirty="0"/>
              <a:t>How many miles per day?</a:t>
            </a:r>
          </a:p>
          <a:p>
            <a:pPr lvl="1"/>
            <a:r>
              <a:rPr lang="en-US" dirty="0"/>
              <a:t>EV type</a:t>
            </a:r>
          </a:p>
          <a:p>
            <a:r>
              <a:rPr lang="en-US" dirty="0"/>
              <a:t>In City of Chicago, 70% of people live in Multiple Unit Dwellings </a:t>
            </a:r>
          </a:p>
          <a:p>
            <a:pPr lvl="1"/>
            <a:r>
              <a:rPr lang="en-US" dirty="0"/>
              <a:t>Installed EVSE doable, but can be expensive to run electrical circuit</a:t>
            </a:r>
          </a:p>
          <a:p>
            <a:pPr lvl="1"/>
            <a:r>
              <a:rPr lang="en-US" dirty="0"/>
              <a:t>Some residents would buy EVs if EVSE located nearby (e.g. publicly or privately owned)</a:t>
            </a:r>
          </a:p>
          <a:p>
            <a:pPr lvl="1"/>
            <a:r>
              <a:rPr lang="en-US" dirty="0"/>
              <a:t>Cost to retrofit building to EV-enabled can be significant</a:t>
            </a:r>
          </a:p>
          <a:p>
            <a:pPr lvl="1"/>
            <a:r>
              <a:rPr lang="en-US" dirty="0"/>
              <a:t>Currently – limited number of proximal public chargers </a:t>
            </a:r>
          </a:p>
          <a:p>
            <a:r>
              <a:rPr lang="en-US" dirty="0"/>
              <a:t>Retail locations can be successful – ”Charge and Shop/Dine”</a:t>
            </a:r>
          </a:p>
          <a:p>
            <a:r>
              <a:rPr lang="en-US" dirty="0"/>
              <a:t>Lot’s of questions: Where to site? Where are EVs?  How to site areas of EV charging gaps but prevent stranded assets? How to assess EV density factor? What kinds of effective public programs? ….</a:t>
            </a:r>
          </a:p>
          <a:p>
            <a:endParaRPr lang="en-US" dirty="0"/>
          </a:p>
        </p:txBody>
      </p:sp>
    </p:spTree>
    <p:extLst>
      <p:ext uri="{BB962C8B-B14F-4D97-AF65-F5344CB8AC3E}">
        <p14:creationId xmlns:p14="http://schemas.microsoft.com/office/powerpoint/2010/main" val="155968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632448" cy="879014"/>
          </a:xfrm>
        </p:spPr>
        <p:txBody>
          <a:bodyPr/>
          <a:lstStyle/>
          <a:p>
            <a:r>
              <a:rPr lang="en-US" dirty="0"/>
              <a:t>Siting EVSEs</a:t>
            </a:r>
          </a:p>
        </p:txBody>
      </p:sp>
      <p:sp>
        <p:nvSpPr>
          <p:cNvPr id="3" name="Content Placeholder 2"/>
          <p:cNvSpPr>
            <a:spLocks noGrp="1"/>
          </p:cNvSpPr>
          <p:nvPr>
            <p:ph sz="half" idx="1"/>
          </p:nvPr>
        </p:nvSpPr>
        <p:spPr>
          <a:xfrm>
            <a:off x="609600" y="1488614"/>
            <a:ext cx="6522720" cy="4448890"/>
          </a:xfrm>
        </p:spPr>
        <p:txBody>
          <a:bodyPr>
            <a:normAutofit/>
          </a:bodyPr>
          <a:lstStyle/>
          <a:p>
            <a:r>
              <a:rPr lang="en-US" dirty="0"/>
              <a:t>EV Charging Station = Field of Dreams?  </a:t>
            </a:r>
          </a:p>
          <a:p>
            <a:pPr lvl="1"/>
            <a:r>
              <a:rPr lang="en-US" dirty="0"/>
              <a:t>If you build stations will people charge?</a:t>
            </a:r>
          </a:p>
          <a:p>
            <a:pPr lvl="1"/>
            <a:r>
              <a:rPr lang="en-US" dirty="0"/>
              <a:t>Need EVs to support investment in chargers </a:t>
            </a:r>
          </a:p>
          <a:p>
            <a:r>
              <a:rPr lang="en-US" dirty="0"/>
              <a:t>Public-private collaboration – fleet charging open to public</a:t>
            </a:r>
          </a:p>
          <a:p>
            <a:r>
              <a:rPr lang="en-US" dirty="0"/>
              <a:t>If using public funds, consider regional and local sites that provide the best coverage, access and economics</a:t>
            </a:r>
          </a:p>
          <a:p>
            <a:r>
              <a:rPr lang="en-US" dirty="0"/>
              <a:t>Public roadways and state and federal programs	</a:t>
            </a:r>
          </a:p>
          <a:p>
            <a:pPr lvl="1"/>
            <a:r>
              <a:rPr lang="en-US" dirty="0"/>
              <a:t>DC Fast Charger every 100 miles</a:t>
            </a:r>
          </a:p>
          <a:p>
            <a:r>
              <a:rPr lang="en-US" dirty="0"/>
              <a:t>Identify gaps in current EVSE availability and site logically</a:t>
            </a:r>
          </a:p>
          <a:p>
            <a:r>
              <a:rPr lang="en-US" dirty="0"/>
              <a:t>Avoid stranding assets – planning drives success</a:t>
            </a:r>
          </a:p>
          <a:p>
            <a:r>
              <a:rPr lang="en-US" dirty="0"/>
              <a:t>Social equity - define and deploy smart public programs</a:t>
            </a:r>
          </a:p>
        </p:txBody>
      </p:sp>
    </p:spTree>
    <p:extLst>
      <p:ext uri="{BB962C8B-B14F-4D97-AF65-F5344CB8AC3E}">
        <p14:creationId xmlns:p14="http://schemas.microsoft.com/office/powerpoint/2010/main" val="122557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EV Ready?</a:t>
            </a:r>
          </a:p>
        </p:txBody>
      </p:sp>
      <p:sp>
        <p:nvSpPr>
          <p:cNvPr id="3" name="Text Placeholder 2"/>
          <p:cNvSpPr>
            <a:spLocks noGrp="1"/>
          </p:cNvSpPr>
          <p:nvPr>
            <p:ph type="body" idx="1"/>
          </p:nvPr>
        </p:nvSpPr>
        <p:spPr/>
        <p:txBody>
          <a:bodyPr/>
          <a:lstStyle/>
          <a:p>
            <a:r>
              <a:rPr lang="en-US" dirty="0"/>
              <a:t>Dialogue</a:t>
            </a:r>
          </a:p>
        </p:txBody>
      </p:sp>
    </p:spTree>
    <p:extLst>
      <p:ext uri="{BB962C8B-B14F-4D97-AF65-F5344CB8AC3E}">
        <p14:creationId xmlns:p14="http://schemas.microsoft.com/office/powerpoint/2010/main" val="4152794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F753FC-DD06-4EE6-895F-36D1728CA195}"/>
              </a:ext>
            </a:extLst>
          </p:cNvPr>
          <p:cNvSpPr>
            <a:spLocks noGrp="1"/>
          </p:cNvSpPr>
          <p:nvPr>
            <p:ph type="title"/>
          </p:nvPr>
        </p:nvSpPr>
        <p:spPr>
          <a:xfrm>
            <a:off x="782962" y="1179151"/>
            <a:ext cx="2475485" cy="4463889"/>
          </a:xfrm>
        </p:spPr>
        <p:txBody>
          <a:bodyPr anchor="ctr">
            <a:normAutofit/>
          </a:bodyPr>
          <a:lstStyle/>
          <a:p>
            <a:r>
              <a:rPr lang="en-US" dirty="0"/>
              <a:t>What is </a:t>
            </a:r>
            <a:br>
              <a:rPr lang="en-US" dirty="0"/>
            </a:br>
            <a:r>
              <a:rPr lang="en-US" dirty="0"/>
              <a:t>EV Ready?</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502FF6-225A-4DFE-95D3-3F18F6137306}"/>
              </a:ext>
            </a:extLst>
          </p:cNvPr>
          <p:cNvSpPr>
            <a:spLocks noGrp="1"/>
          </p:cNvSpPr>
          <p:nvPr>
            <p:ph idx="1"/>
          </p:nvPr>
        </p:nvSpPr>
        <p:spPr>
          <a:xfrm>
            <a:off x="3734188" y="1109145"/>
            <a:ext cx="4755762" cy="4603900"/>
          </a:xfrm>
        </p:spPr>
        <p:txBody>
          <a:bodyPr anchor="ctr">
            <a:normAutofit fontScale="92500" lnSpcReduction="20000"/>
          </a:bodyPr>
          <a:lstStyle/>
          <a:p>
            <a:pPr lvl="1"/>
            <a:r>
              <a:rPr lang="en-US" dirty="0"/>
              <a:t>Strategic Planning</a:t>
            </a:r>
          </a:p>
          <a:p>
            <a:pPr lvl="1"/>
            <a:r>
              <a:rPr lang="en-US" dirty="0"/>
              <a:t>Managing Barriers to Entry</a:t>
            </a:r>
          </a:p>
          <a:p>
            <a:pPr lvl="1"/>
            <a:r>
              <a:rPr lang="en-US" dirty="0"/>
              <a:t>Policy Making</a:t>
            </a:r>
          </a:p>
          <a:p>
            <a:pPr lvl="2"/>
            <a:r>
              <a:rPr lang="en-US" dirty="0"/>
              <a:t>New construction </a:t>
            </a:r>
          </a:p>
          <a:p>
            <a:pPr lvl="2"/>
            <a:r>
              <a:rPr lang="en-US" dirty="0"/>
              <a:t>Codes</a:t>
            </a:r>
          </a:p>
          <a:p>
            <a:pPr lvl="2"/>
            <a:r>
              <a:rPr lang="en-US" dirty="0"/>
              <a:t>Sustainability</a:t>
            </a:r>
          </a:p>
          <a:p>
            <a:pPr lvl="1"/>
            <a:r>
              <a:rPr lang="en-US" dirty="0"/>
              <a:t>Actions &amp; Processes</a:t>
            </a:r>
          </a:p>
          <a:p>
            <a:pPr lvl="2"/>
            <a:r>
              <a:rPr lang="en-US" dirty="0"/>
              <a:t>EV and EVSE selection</a:t>
            </a:r>
          </a:p>
          <a:p>
            <a:pPr lvl="2"/>
            <a:r>
              <a:rPr lang="en-US" dirty="0"/>
              <a:t>Financial investment</a:t>
            </a:r>
          </a:p>
          <a:p>
            <a:pPr lvl="2"/>
            <a:r>
              <a:rPr lang="en-US" dirty="0"/>
              <a:t>Operations</a:t>
            </a:r>
          </a:p>
          <a:p>
            <a:pPr lvl="2"/>
            <a:r>
              <a:rPr lang="en-US" dirty="0"/>
              <a:t>Facility Designs and Siting</a:t>
            </a:r>
          </a:p>
          <a:p>
            <a:pPr lvl="2"/>
            <a:r>
              <a:rPr lang="en-US" dirty="0"/>
              <a:t>Inspection &amp; Permitting</a:t>
            </a:r>
          </a:p>
          <a:p>
            <a:pPr lvl="2"/>
            <a:r>
              <a:rPr lang="en-US" dirty="0"/>
              <a:t>Risk and Safety</a:t>
            </a:r>
          </a:p>
          <a:p>
            <a:pPr lvl="1"/>
            <a:r>
              <a:rPr lang="en-US" dirty="0"/>
              <a:t>Knowledge and Education</a:t>
            </a:r>
          </a:p>
          <a:p>
            <a:pPr lvl="1"/>
            <a:r>
              <a:rPr lang="en-US" dirty="0"/>
              <a:t>Future proofing</a:t>
            </a:r>
          </a:p>
          <a:p>
            <a:pPr lvl="1"/>
            <a:endParaRPr lang="en-US" dirty="0"/>
          </a:p>
          <a:p>
            <a:pPr marL="457200" lvl="1" indent="0">
              <a:buNone/>
            </a:pPr>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7ED5370E-ADC3-4C06-9845-7D43C27F4926}"/>
              </a:ext>
            </a:extLst>
          </p:cNvPr>
          <p:cNvPicPr>
            <a:picLocks noChangeAspect="1"/>
          </p:cNvPicPr>
          <p:nvPr/>
        </p:nvPicPr>
        <p:blipFill rotWithShape="1">
          <a:blip r:embed="rId3"/>
          <a:srcRect t="6174" b="27065"/>
          <a:stretch/>
        </p:blipFill>
        <p:spPr>
          <a:xfrm>
            <a:off x="437843" y="4197195"/>
            <a:ext cx="2845112" cy="1661738"/>
          </a:xfrm>
          <a:prstGeom prst="rect">
            <a:avLst/>
          </a:prstGeom>
        </p:spPr>
      </p:pic>
    </p:spTree>
    <p:extLst>
      <p:ext uri="{BB962C8B-B14F-4D97-AF65-F5344CB8AC3E}">
        <p14:creationId xmlns:p14="http://schemas.microsoft.com/office/powerpoint/2010/main" val="2368577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342900" lvl="0" indent="-342900">
              <a:lnSpc>
                <a:spcPct val="107000"/>
              </a:lnSpc>
              <a:spcBef>
                <a:spcPts val="0"/>
              </a:spcBef>
              <a:spcAft>
                <a:spcPts val="800"/>
              </a:spcAft>
            </a:pPr>
            <a:r>
              <a:rPr lang="en-US" dirty="0">
                <a:latin typeface="Calibri" panose="020F0502020204030204" pitchFamily="34" charset="0"/>
                <a:ea typeface="Calibri" panose="020F0502020204030204" pitchFamily="34" charset="0"/>
              </a:rPr>
              <a:t>What are the key planning considerations? </a:t>
            </a:r>
            <a:endParaRPr lang="en-US" sz="4000" dirty="0"/>
          </a:p>
        </p:txBody>
      </p:sp>
      <p:sp>
        <p:nvSpPr>
          <p:cNvPr id="6" name="Text Placeholder 5"/>
          <p:cNvSpPr>
            <a:spLocks noGrp="1"/>
          </p:cNvSpPr>
          <p:nvPr>
            <p:ph type="body" idx="1"/>
          </p:nvPr>
        </p:nvSpPr>
        <p:spPr>
          <a:xfrm>
            <a:off x="609598" y="4527448"/>
            <a:ext cx="6347715" cy="1632720"/>
          </a:xfrm>
        </p:spPr>
        <p:txBody>
          <a:bodyPr>
            <a:normAutofit lnSpcReduction="10000"/>
          </a:bodyPr>
          <a:lstStyle/>
          <a:p>
            <a:pPr marL="342900" indent="-342900">
              <a:buFont typeface="Arial" panose="020B0604020202020204" pitchFamily="34" charset="0"/>
              <a:buChar char="•"/>
            </a:pPr>
            <a:r>
              <a:rPr lang="en-US" dirty="0"/>
              <a:t>Where to locate public EVSE?</a:t>
            </a:r>
          </a:p>
          <a:p>
            <a:pPr marL="342900" indent="-342900">
              <a:buFont typeface="Arial" panose="020B0604020202020204" pitchFamily="34" charset="0"/>
              <a:buChar char="•"/>
            </a:pPr>
            <a:r>
              <a:rPr lang="en-US" dirty="0"/>
              <a:t>Strategic EVSE partnerships?</a:t>
            </a:r>
          </a:p>
          <a:p>
            <a:pPr marL="342900" indent="-342900">
              <a:buFont typeface="Arial" panose="020B0604020202020204" pitchFamily="34" charset="0"/>
              <a:buChar char="•"/>
            </a:pPr>
            <a:r>
              <a:rPr lang="en-US" dirty="0"/>
              <a:t>Connecting regionally?</a:t>
            </a:r>
          </a:p>
          <a:p>
            <a:pPr marL="342900" indent="-342900">
              <a:buFont typeface="Arial" panose="020B0604020202020204" pitchFamily="34" charset="0"/>
              <a:buChar char="•"/>
            </a:pPr>
            <a:r>
              <a:rPr lang="en-US" dirty="0"/>
              <a:t>Infrastructure and space?</a:t>
            </a:r>
          </a:p>
        </p:txBody>
      </p:sp>
    </p:spTree>
    <p:extLst>
      <p:ext uri="{BB962C8B-B14F-4D97-AF65-F5344CB8AC3E}">
        <p14:creationId xmlns:p14="http://schemas.microsoft.com/office/powerpoint/2010/main" val="707828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What development policies need to be considered?</a:t>
            </a:r>
          </a:p>
        </p:txBody>
      </p:sp>
      <p:sp>
        <p:nvSpPr>
          <p:cNvPr id="5" name="Text Placeholder 4"/>
          <p:cNvSpPr>
            <a:spLocks noGrp="1"/>
          </p:cNvSpPr>
          <p:nvPr>
            <p:ph type="body" idx="1"/>
          </p:nvPr>
        </p:nvSpPr>
        <p:spPr>
          <a:xfrm>
            <a:off x="609598" y="4527447"/>
            <a:ext cx="6347715" cy="1572563"/>
          </a:xfrm>
        </p:spPr>
        <p:txBody>
          <a:bodyPr>
            <a:normAutofit/>
          </a:bodyPr>
          <a:lstStyle/>
          <a:p>
            <a:pPr marL="342900" indent="-342900">
              <a:buFont typeface="Arial" panose="020B0604020202020204" pitchFamily="34" charset="0"/>
              <a:buChar char="•"/>
            </a:pPr>
            <a:r>
              <a:rPr lang="en-US" sz="2200" dirty="0"/>
              <a:t>Parking?</a:t>
            </a:r>
          </a:p>
          <a:p>
            <a:pPr marL="342900" indent="-342900">
              <a:buFont typeface="Arial" panose="020B0604020202020204" pitchFamily="34" charset="0"/>
              <a:buChar char="•"/>
            </a:pPr>
            <a:r>
              <a:rPr lang="en-US" sz="2200" dirty="0"/>
              <a:t>Zoning?</a:t>
            </a:r>
          </a:p>
          <a:p>
            <a:pPr marL="342900" indent="-342900">
              <a:buFont typeface="Arial" panose="020B0604020202020204" pitchFamily="34" charset="0"/>
              <a:buChar char="•"/>
            </a:pPr>
            <a:r>
              <a:rPr lang="en-US" sz="2200" dirty="0"/>
              <a:t>EV Ready new construction?</a:t>
            </a:r>
          </a:p>
          <a:p>
            <a:endParaRPr lang="en-US" dirty="0"/>
          </a:p>
          <a:p>
            <a:endParaRPr lang="en-US" dirty="0"/>
          </a:p>
        </p:txBody>
      </p:sp>
    </p:spTree>
    <p:extLst>
      <p:ext uri="{BB962C8B-B14F-4D97-AF65-F5344CB8AC3E}">
        <p14:creationId xmlns:p14="http://schemas.microsoft.com/office/powerpoint/2010/main" val="1380571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building codes, permitting &amp; inspection policies need to be considered?</a:t>
            </a:r>
          </a:p>
        </p:txBody>
      </p:sp>
      <p:sp>
        <p:nvSpPr>
          <p:cNvPr id="3" name="Text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1061977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pricing and finance issues need to be considered?</a:t>
            </a:r>
          </a:p>
        </p:txBody>
      </p:sp>
      <p:sp>
        <p:nvSpPr>
          <p:cNvPr id="3" name="Text Placeholder 2"/>
          <p:cNvSpPr>
            <a:spLocks noGrp="1"/>
          </p:cNvSpPr>
          <p:nvPr>
            <p:ph type="body" idx="1"/>
          </p:nvPr>
        </p:nvSpPr>
        <p:spPr/>
        <p:txBody>
          <a:bodyPr>
            <a:noAutofit/>
          </a:bodyPr>
          <a:lstStyle/>
          <a:p>
            <a:pPr marL="342900" indent="-342900">
              <a:buFont typeface="Arial" panose="020B0604020202020204" pitchFamily="34" charset="0"/>
              <a:buChar char="•"/>
            </a:pPr>
            <a:r>
              <a:rPr lang="en-US" dirty="0"/>
              <a:t>Public EVSE ownership?</a:t>
            </a:r>
          </a:p>
          <a:p>
            <a:pPr marL="342900" indent="-342900">
              <a:buFont typeface="Arial" panose="020B0604020202020204" pitchFamily="34" charset="0"/>
              <a:buChar char="•"/>
            </a:pPr>
            <a:r>
              <a:rPr lang="en-US" dirty="0"/>
              <a:t>Procurement decisions?</a:t>
            </a:r>
          </a:p>
          <a:p>
            <a:pPr marL="342900" indent="-342900">
              <a:buFont typeface="Arial" panose="020B0604020202020204" pitchFamily="34" charset="0"/>
              <a:buChar char="•"/>
            </a:pPr>
            <a:r>
              <a:rPr lang="en-US" dirty="0"/>
              <a:t>Pricing? Maintenance?</a:t>
            </a:r>
          </a:p>
        </p:txBody>
      </p:sp>
    </p:spTree>
    <p:extLst>
      <p:ext uri="{BB962C8B-B14F-4D97-AF65-F5344CB8AC3E}">
        <p14:creationId xmlns:p14="http://schemas.microsoft.com/office/powerpoint/2010/main" val="2504829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information &amp; training is needed?</a:t>
            </a:r>
          </a:p>
        </p:txBody>
      </p:sp>
      <p:sp>
        <p:nvSpPr>
          <p:cNvPr id="3" name="Text Placeholder 2"/>
          <p:cNvSpPr>
            <a:spLocks noGrp="1"/>
          </p:cNvSpPr>
          <p:nvPr>
            <p:ph type="body" idx="1"/>
          </p:nvPr>
        </p:nvSpPr>
        <p:spPr/>
        <p:txBody>
          <a:bodyPr>
            <a:noAutofit/>
          </a:bodyPr>
          <a:lstStyle/>
          <a:p>
            <a:pPr marL="342900" indent="-342900">
              <a:buFont typeface="Arial" panose="020B0604020202020204" pitchFamily="34" charset="0"/>
              <a:buChar char="•"/>
            </a:pPr>
            <a:r>
              <a:rPr lang="en-US" dirty="0"/>
              <a:t>Building &amp; planning staff?</a:t>
            </a:r>
          </a:p>
          <a:p>
            <a:pPr marL="342900" indent="-342900">
              <a:buFont typeface="Arial" panose="020B0604020202020204" pitchFamily="34" charset="0"/>
              <a:buChar char="•"/>
            </a:pPr>
            <a:r>
              <a:rPr lang="en-US" dirty="0"/>
              <a:t>First responders?</a:t>
            </a:r>
          </a:p>
          <a:p>
            <a:pPr marL="342900" indent="-342900">
              <a:buFont typeface="Arial" panose="020B0604020202020204" pitchFamily="34" charset="0"/>
              <a:buChar char="•"/>
            </a:pPr>
            <a:r>
              <a:rPr lang="en-US" dirty="0"/>
              <a:t>Fleet &amp; finance managers?</a:t>
            </a:r>
          </a:p>
        </p:txBody>
      </p:sp>
    </p:spTree>
    <p:extLst>
      <p:ext uri="{BB962C8B-B14F-4D97-AF65-F5344CB8AC3E}">
        <p14:creationId xmlns:p14="http://schemas.microsoft.com/office/powerpoint/2010/main" val="3884934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D366CB-781B-4328-BC8A-79EE63761E7B}"/>
              </a:ext>
            </a:extLst>
          </p:cNvPr>
          <p:cNvSpPr>
            <a:spLocks noGrp="1"/>
          </p:cNvSpPr>
          <p:nvPr>
            <p:ph type="title"/>
          </p:nvPr>
        </p:nvSpPr>
        <p:spPr/>
        <p:txBody>
          <a:bodyPr/>
          <a:lstStyle/>
          <a:p>
            <a:r>
              <a:rPr lang="en-US" dirty="0"/>
              <a:t>Why Become EV Ready?</a:t>
            </a:r>
            <a:br>
              <a:rPr lang="en-US" dirty="0"/>
            </a:br>
            <a:endParaRPr lang="en-US" dirty="0"/>
          </a:p>
        </p:txBody>
      </p:sp>
      <p:sp>
        <p:nvSpPr>
          <p:cNvPr id="4" name="Text Placeholder 3"/>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2467426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needs to be considered to electrify municipal fleets?</a:t>
            </a:r>
          </a:p>
        </p:txBody>
      </p:sp>
      <p:sp>
        <p:nvSpPr>
          <p:cNvPr id="3" name="Text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2240768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would you like to see in an EV/EVSE ‘buying decision guide’ for municipalities?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582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2600" y="816638"/>
            <a:ext cx="2525519" cy="5224724"/>
          </a:xfrm>
        </p:spPr>
        <p:txBody>
          <a:bodyPr anchor="ctr">
            <a:normAutofit/>
          </a:bodyPr>
          <a:lstStyle/>
          <a:p>
            <a:r>
              <a:rPr lang="en-US" dirty="0"/>
              <a:t>Next Steps</a:t>
            </a:r>
            <a:br>
              <a:rPr lang="en-US" dirty="0"/>
            </a:br>
            <a:endParaRPr lang="en-US" dirty="0"/>
          </a:p>
        </p:txBody>
      </p:sp>
      <p:sp>
        <p:nvSpPr>
          <p:cNvPr id="3" name="Content Placeholder 2"/>
          <p:cNvSpPr>
            <a:spLocks noGrp="1"/>
          </p:cNvSpPr>
          <p:nvPr>
            <p:ph idx="1"/>
          </p:nvPr>
        </p:nvSpPr>
        <p:spPr>
          <a:xfrm>
            <a:off x="3490721" y="816638"/>
            <a:ext cx="3464779" cy="5224724"/>
          </a:xfrm>
        </p:spPr>
        <p:txBody>
          <a:bodyPr anchor="ctr">
            <a:normAutofit/>
          </a:bodyPr>
          <a:lstStyle/>
          <a:p>
            <a:r>
              <a:rPr lang="en-US" dirty="0"/>
              <a:t>Designing an EV Ready Program by May 2020</a:t>
            </a:r>
          </a:p>
          <a:p>
            <a:pPr lvl="1"/>
            <a:r>
              <a:rPr lang="en-US" dirty="0"/>
              <a:t>Listening Sessions </a:t>
            </a:r>
          </a:p>
          <a:p>
            <a:pPr lvl="1"/>
            <a:r>
              <a:rPr lang="en-US" dirty="0"/>
              <a:t>Survey </a:t>
            </a:r>
          </a:p>
          <a:p>
            <a:pPr lvl="1"/>
            <a:r>
              <a:rPr lang="en-US" dirty="0"/>
              <a:t>Draft EV Ready Checklist/ Framework</a:t>
            </a:r>
          </a:p>
          <a:p>
            <a:pPr lvl="1"/>
            <a:r>
              <a:rPr lang="en-US" dirty="0"/>
              <a:t>EV Ready Buying Decision Guide</a:t>
            </a:r>
          </a:p>
          <a:p>
            <a:r>
              <a:rPr lang="en-US" dirty="0"/>
              <a:t>Communications</a:t>
            </a:r>
          </a:p>
          <a:p>
            <a:pPr lvl="1"/>
            <a:r>
              <a:rPr lang="en-US" dirty="0"/>
              <a:t>Inform about policies and incentives</a:t>
            </a:r>
          </a:p>
        </p:txBody>
      </p:sp>
      <p:pic>
        <p:nvPicPr>
          <p:cNvPr id="4" name="Picture 3"/>
          <p:cNvPicPr>
            <a:picLocks noChangeAspect="1"/>
          </p:cNvPicPr>
          <p:nvPr/>
        </p:nvPicPr>
        <p:blipFill>
          <a:blip r:embed="rId3"/>
          <a:stretch>
            <a:fillRect/>
          </a:stretch>
        </p:blipFill>
        <p:spPr>
          <a:xfrm>
            <a:off x="4858192" y="5430582"/>
            <a:ext cx="2097308" cy="1221559"/>
          </a:xfrm>
          <a:prstGeom prst="rect">
            <a:avLst/>
          </a:prstGeom>
        </p:spPr>
      </p:pic>
    </p:spTree>
    <p:extLst>
      <p:ext uri="{BB962C8B-B14F-4D97-AF65-F5344CB8AC3E}">
        <p14:creationId xmlns:p14="http://schemas.microsoft.com/office/powerpoint/2010/main" val="86456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386" y="512114"/>
            <a:ext cx="6347714" cy="1320800"/>
          </a:xfrm>
        </p:spPr>
        <p:txBody>
          <a:bodyPr>
            <a:normAutofit/>
          </a:bodyPr>
          <a:lstStyle/>
          <a:p>
            <a:pPr algn="ctr"/>
            <a:r>
              <a:rPr lang="en-US" sz="3600" dirty="0"/>
              <a:t>Thank you!</a:t>
            </a:r>
            <a:r>
              <a:rPr lang="en-US" sz="2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sz="2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ontent Placeholder 2"/>
          <p:cNvSpPr>
            <a:spLocks noGrp="1"/>
          </p:cNvSpPr>
          <p:nvPr>
            <p:ph sz="half" idx="1"/>
          </p:nvPr>
        </p:nvSpPr>
        <p:spPr>
          <a:xfrm>
            <a:off x="466011" y="1625276"/>
            <a:ext cx="4191000" cy="4708525"/>
          </a:xfrm>
        </p:spPr>
        <p:txBody>
          <a:bodyPr/>
          <a:lstStyle/>
          <a:p>
            <a:pPr marL="0" indent="0">
              <a:spcBef>
                <a:spcPts val="600"/>
              </a:spcBef>
              <a:buNone/>
            </a:pPr>
            <a:r>
              <a:rPr lang="en-US" dirty="0"/>
              <a:t>Edith Makra </a:t>
            </a:r>
          </a:p>
          <a:p>
            <a:pPr marL="0" indent="0">
              <a:spcBef>
                <a:spcPts val="600"/>
              </a:spcBef>
              <a:buNone/>
            </a:pPr>
            <a:r>
              <a:rPr lang="en-US" b="1" dirty="0">
                <a:solidFill>
                  <a:srgbClr val="002060"/>
                </a:solidFill>
              </a:rPr>
              <a:t>Metropolitan Mayors Caucus</a:t>
            </a:r>
          </a:p>
          <a:p>
            <a:pPr marL="0" indent="0">
              <a:spcBef>
                <a:spcPts val="600"/>
              </a:spcBef>
              <a:buNone/>
            </a:pPr>
            <a:r>
              <a:rPr lang="en-US" dirty="0"/>
              <a:t>312-201-4506</a:t>
            </a:r>
          </a:p>
          <a:p>
            <a:pPr marL="0" indent="0">
              <a:spcBef>
                <a:spcPts val="600"/>
              </a:spcBef>
              <a:buNone/>
            </a:pPr>
            <a:r>
              <a:rPr lang="en-US" dirty="0">
                <a:hlinkClick r:id="rId3"/>
              </a:rPr>
              <a:t>emakra@mayorscaucus.org</a:t>
            </a:r>
            <a:endParaRPr lang="en-US" dirty="0"/>
          </a:p>
          <a:p>
            <a:pPr marL="0" indent="0">
              <a:spcBef>
                <a:spcPts val="600"/>
              </a:spcBef>
              <a:buNone/>
            </a:pPr>
            <a:r>
              <a:rPr lang="en-US" dirty="0"/>
              <a:t>Cheryl Scott</a:t>
            </a:r>
          </a:p>
          <a:p>
            <a:pPr marL="0" indent="0">
              <a:spcBef>
                <a:spcPts val="600"/>
              </a:spcBef>
              <a:buNone/>
            </a:pPr>
            <a:r>
              <a:rPr lang="en-US" dirty="0"/>
              <a:t>312-386-8654</a:t>
            </a:r>
          </a:p>
          <a:p>
            <a:pPr marL="0" indent="0">
              <a:spcBef>
                <a:spcPts val="600"/>
              </a:spcBef>
              <a:buNone/>
            </a:pPr>
            <a:r>
              <a:rPr lang="en-US" dirty="0">
                <a:hlinkClick r:id="rId4"/>
              </a:rPr>
              <a:t>cscott@mayorscaucus.org</a:t>
            </a:r>
            <a:endParaRPr lang="en-US" dirty="0"/>
          </a:p>
          <a:p>
            <a:pPr marL="0" indent="0">
              <a:spcBef>
                <a:spcPts val="600"/>
              </a:spcBef>
              <a:buNone/>
            </a:pPr>
            <a:endParaRPr lang="en-US" dirty="0"/>
          </a:p>
        </p:txBody>
      </p:sp>
      <p:sp>
        <p:nvSpPr>
          <p:cNvPr id="4" name="Content Placeholder 3"/>
          <p:cNvSpPr>
            <a:spLocks noGrp="1"/>
          </p:cNvSpPr>
          <p:nvPr>
            <p:ph sz="half" idx="2"/>
          </p:nvPr>
        </p:nvSpPr>
        <p:spPr>
          <a:xfrm>
            <a:off x="5009444" y="1600200"/>
            <a:ext cx="4495800" cy="4525963"/>
          </a:xfrm>
        </p:spPr>
        <p:txBody>
          <a:bodyPr>
            <a:normAutofit/>
          </a:bodyPr>
          <a:lstStyle/>
          <a:p>
            <a:pPr marL="0" indent="0">
              <a:spcBef>
                <a:spcPts val="600"/>
              </a:spcBef>
              <a:buNone/>
            </a:pPr>
            <a:r>
              <a:rPr lang="en-US" b="1" dirty="0"/>
              <a:t>Tim Milburn</a:t>
            </a:r>
            <a:br>
              <a:rPr lang="en-US" b="1" dirty="0"/>
            </a:br>
            <a:r>
              <a:rPr lang="en-US" b="1" dirty="0"/>
              <a:t>Green Ways 2Go</a:t>
            </a:r>
          </a:p>
          <a:p>
            <a:pPr marL="0" indent="0">
              <a:spcBef>
                <a:spcPts val="600"/>
              </a:spcBef>
              <a:buNone/>
            </a:pPr>
            <a:r>
              <a:rPr lang="en-US" dirty="0"/>
              <a:t>847-826-3314</a:t>
            </a:r>
            <a:br>
              <a:rPr lang="en-US" dirty="0"/>
            </a:br>
            <a:r>
              <a:rPr lang="en-US" dirty="0">
                <a:hlinkClick r:id="rId5"/>
              </a:rPr>
              <a:t>tim.milburn@greenways2go.com</a:t>
            </a:r>
            <a:r>
              <a:rPr lang="en-US" dirty="0"/>
              <a:t/>
            </a:r>
            <a:br>
              <a:rPr lang="en-US" dirty="0"/>
            </a:br>
            <a:r>
              <a:rPr lang="en-US" dirty="0">
                <a:hlinkClick r:id="rId6"/>
              </a:rPr>
              <a:t>www.greenways2go.com</a:t>
            </a:r>
            <a:r>
              <a:rPr lang="en-US" dirty="0"/>
              <a:t> </a:t>
            </a:r>
            <a:br>
              <a:rPr lang="en-US" dirty="0"/>
            </a:br>
            <a:r>
              <a:rPr lang="en-US" dirty="0"/>
              <a:t/>
            </a:r>
            <a:br>
              <a:rPr lang="en-US" dirty="0"/>
            </a:br>
            <a:endParaRPr lang="en-US" dirty="0"/>
          </a:p>
        </p:txBody>
      </p:sp>
      <p:pic>
        <p:nvPicPr>
          <p:cNvPr id="1025" name="Picture 1" descr="GWE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27062" y="4558369"/>
            <a:ext cx="1538076"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942" y="4489774"/>
            <a:ext cx="1515140" cy="151514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16939" y="4927601"/>
            <a:ext cx="2258582" cy="882001"/>
          </a:xfrm>
          <a:prstGeom prst="rect">
            <a:avLst/>
          </a:prstGeom>
        </p:spPr>
      </p:pic>
    </p:spTree>
    <p:extLst>
      <p:ext uri="{BB962C8B-B14F-4D97-AF65-F5344CB8AC3E}">
        <p14:creationId xmlns:p14="http://schemas.microsoft.com/office/powerpoint/2010/main" val="290917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69" y="552120"/>
            <a:ext cx="7325026" cy="1320800"/>
          </a:xfrm>
        </p:spPr>
        <p:txBody>
          <a:bodyPr>
            <a:normAutofit fontScale="90000"/>
          </a:bodyPr>
          <a:lstStyle/>
          <a:p>
            <a:r>
              <a:rPr lang="en-US" dirty="0"/>
              <a:t>Greenest Region Compact</a:t>
            </a:r>
            <a:br>
              <a:rPr lang="en-US" dirty="0"/>
            </a:br>
            <a:r>
              <a:rPr lang="en-US" dirty="0"/>
              <a:t>Mobility &amp; Municipal Operation Goals </a:t>
            </a:r>
          </a:p>
        </p:txBody>
      </p:sp>
      <p:sp>
        <p:nvSpPr>
          <p:cNvPr id="3" name="Content Placeholder 2"/>
          <p:cNvSpPr>
            <a:spLocks noGrp="1"/>
          </p:cNvSpPr>
          <p:nvPr>
            <p:ph idx="1"/>
          </p:nvPr>
        </p:nvSpPr>
        <p:spPr>
          <a:xfrm>
            <a:off x="609598" y="2316430"/>
            <a:ext cx="6721099" cy="3880773"/>
          </a:xfrm>
        </p:spPr>
        <p:txBody>
          <a:bodyPr>
            <a:normAutofit fontScale="92500" lnSpcReduction="20000"/>
          </a:bodyPr>
          <a:lstStyle/>
          <a:p>
            <a:r>
              <a:rPr lang="en-US" sz="2400" dirty="0">
                <a:solidFill>
                  <a:schemeClr val="tx1">
                    <a:lumMod val="65000"/>
                    <a:lumOff val="35000"/>
                  </a:schemeClr>
                </a:solidFill>
              </a:rPr>
              <a:t>Support efficient transportation that uses resources wisely</a:t>
            </a:r>
          </a:p>
          <a:p>
            <a:r>
              <a:rPr lang="en-US" sz="2400" dirty="0">
                <a:solidFill>
                  <a:schemeClr val="tx1">
                    <a:lumMod val="65000"/>
                    <a:lumOff val="35000"/>
                  </a:schemeClr>
                </a:solidFill>
              </a:rPr>
              <a:t>Integrate sustainability into transportation policies, programs and regulations</a:t>
            </a:r>
          </a:p>
          <a:p>
            <a:r>
              <a:rPr lang="en-US" sz="2400" dirty="0">
                <a:solidFill>
                  <a:schemeClr val="tx1">
                    <a:lumMod val="65000"/>
                    <a:lumOff val="35000"/>
                  </a:schemeClr>
                </a:solidFill>
              </a:rPr>
              <a:t>Operate a safe, clean, and efficient fleet</a:t>
            </a:r>
          </a:p>
          <a:p>
            <a:endParaRPr lang="en-US" sz="2400" dirty="0">
              <a:solidFill>
                <a:schemeClr val="tx1">
                  <a:lumMod val="65000"/>
                  <a:lumOff val="35000"/>
                </a:schemeClr>
              </a:solidFill>
            </a:endParaRPr>
          </a:p>
          <a:p>
            <a:pPr marL="0" indent="0">
              <a:buNone/>
            </a:pPr>
            <a:r>
              <a:rPr lang="en-US" sz="2400" dirty="0">
                <a:solidFill>
                  <a:schemeClr val="tx1">
                    <a:lumMod val="65000"/>
                    <a:lumOff val="35000"/>
                  </a:schemeClr>
                </a:solidFill>
              </a:rPr>
              <a:t>Formally adopted by:</a:t>
            </a:r>
          </a:p>
          <a:p>
            <a:r>
              <a:rPr lang="en-US" sz="2400" dirty="0">
                <a:solidFill>
                  <a:schemeClr val="tx1">
                    <a:lumMod val="65000"/>
                    <a:lumOff val="35000"/>
                  </a:schemeClr>
                </a:solidFill>
              </a:rPr>
              <a:t>125 municipalities</a:t>
            </a:r>
          </a:p>
          <a:p>
            <a:r>
              <a:rPr lang="en-US" sz="2400" dirty="0">
                <a:solidFill>
                  <a:schemeClr val="tx1">
                    <a:lumMod val="65000"/>
                    <a:lumOff val="35000"/>
                  </a:schemeClr>
                </a:solidFill>
              </a:rPr>
              <a:t>3 counties</a:t>
            </a:r>
          </a:p>
          <a:p>
            <a:r>
              <a:rPr lang="en-US" sz="2400" dirty="0">
                <a:solidFill>
                  <a:schemeClr val="tx1">
                    <a:lumMod val="65000"/>
                    <a:lumOff val="35000"/>
                  </a:schemeClr>
                </a:solidFill>
              </a:rPr>
              <a:t>10 COGs</a:t>
            </a:r>
          </a:p>
          <a:p>
            <a:pPr marL="0" indent="0">
              <a:buNone/>
            </a:pPr>
            <a:endParaRPr lang="en-US" sz="2400" dirty="0">
              <a:solidFill>
                <a:schemeClr val="tx1">
                  <a:lumMod val="65000"/>
                  <a:lumOff val="35000"/>
                </a:schemeClr>
              </a:solidFill>
            </a:endParaRP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0AD08A22-C1F6-428A-9278-C67D5A9E54C4}"/>
              </a:ext>
            </a:extLst>
          </p:cNvPr>
          <p:cNvPicPr>
            <a:picLocks noChangeAspect="1"/>
          </p:cNvPicPr>
          <p:nvPr/>
        </p:nvPicPr>
        <p:blipFill>
          <a:blip r:embed="rId3"/>
          <a:stretch>
            <a:fillRect/>
          </a:stretch>
        </p:blipFill>
        <p:spPr>
          <a:xfrm>
            <a:off x="4320971" y="4684431"/>
            <a:ext cx="2521117" cy="136174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501" y="2229860"/>
            <a:ext cx="462182" cy="46480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501" y="3500547"/>
            <a:ext cx="462182" cy="422699"/>
          </a:xfrm>
          <a:prstGeom prst="rect">
            <a:avLst/>
          </a:prstGeom>
        </p:spPr>
      </p:pic>
      <p:pic>
        <p:nvPicPr>
          <p:cNvPr id="7" name="Picture 6"/>
          <p:cNvPicPr>
            <a:picLocks noChangeAspect="1"/>
          </p:cNvPicPr>
          <p:nvPr/>
        </p:nvPicPr>
        <p:blipFill>
          <a:blip r:embed="rId6"/>
          <a:stretch>
            <a:fillRect/>
          </a:stretch>
        </p:blipFill>
        <p:spPr>
          <a:xfrm>
            <a:off x="495501" y="2905775"/>
            <a:ext cx="462182" cy="462182"/>
          </a:xfrm>
          <a:prstGeom prst="rect">
            <a:avLst/>
          </a:prstGeom>
        </p:spPr>
      </p:pic>
    </p:spTree>
    <p:extLst>
      <p:ext uri="{BB962C8B-B14F-4D97-AF65-F5344CB8AC3E}">
        <p14:creationId xmlns:p14="http://schemas.microsoft.com/office/powerpoint/2010/main" val="2531135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BD0DB-EED1-4813-8041-B04322A76992}"/>
              </a:ext>
            </a:extLst>
          </p:cNvPr>
          <p:cNvSpPr>
            <a:spLocks noGrp="1"/>
          </p:cNvSpPr>
          <p:nvPr>
            <p:ph type="title"/>
          </p:nvPr>
        </p:nvSpPr>
        <p:spPr>
          <a:xfrm>
            <a:off x="609599" y="609600"/>
            <a:ext cx="6347713" cy="1320800"/>
          </a:xfrm>
        </p:spPr>
        <p:txBody>
          <a:bodyPr>
            <a:normAutofit/>
          </a:bodyPr>
          <a:lstStyle/>
          <a:p>
            <a:r>
              <a:rPr lang="en-US" dirty="0"/>
              <a:t>Environment Committee working towards EV Readiness </a:t>
            </a:r>
          </a:p>
        </p:txBody>
      </p:sp>
      <p:sp>
        <p:nvSpPr>
          <p:cNvPr id="3" name="Content Placeholder 2">
            <a:extLst>
              <a:ext uri="{FF2B5EF4-FFF2-40B4-BE49-F238E27FC236}">
                <a16:creationId xmlns:a16="http://schemas.microsoft.com/office/drawing/2014/main" id="{57C7A7A4-B5D7-47C0-9CA9-E0195472AB6F}"/>
              </a:ext>
            </a:extLst>
          </p:cNvPr>
          <p:cNvSpPr>
            <a:spLocks noGrp="1"/>
          </p:cNvSpPr>
          <p:nvPr>
            <p:ph idx="1"/>
          </p:nvPr>
        </p:nvSpPr>
        <p:spPr>
          <a:xfrm>
            <a:off x="609597" y="2160590"/>
            <a:ext cx="7692191" cy="3880773"/>
          </a:xfrm>
        </p:spPr>
        <p:txBody>
          <a:bodyPr>
            <a:normAutofit fontScale="85000" lnSpcReduction="10000"/>
          </a:bodyPr>
          <a:lstStyle/>
          <a:p>
            <a:r>
              <a:rPr lang="en-US" sz="2800" dirty="0">
                <a:solidFill>
                  <a:schemeClr val="tx1">
                    <a:lumMod val="65000"/>
                    <a:lumOff val="35000"/>
                  </a:schemeClr>
                </a:solidFill>
              </a:rPr>
              <a:t>Green fleet research and partnerships</a:t>
            </a:r>
          </a:p>
          <a:p>
            <a:pPr lvl="1"/>
            <a:r>
              <a:rPr lang="en-US" sz="2800" dirty="0">
                <a:solidFill>
                  <a:schemeClr val="tx1">
                    <a:lumMod val="65000"/>
                    <a:lumOff val="35000"/>
                  </a:schemeClr>
                </a:solidFill>
              </a:rPr>
              <a:t>Survey</a:t>
            </a:r>
          </a:p>
          <a:p>
            <a:pPr lvl="1"/>
            <a:r>
              <a:rPr lang="en-US" sz="2800" dirty="0">
                <a:solidFill>
                  <a:schemeClr val="tx1">
                    <a:lumMod val="65000"/>
                    <a:lumOff val="35000"/>
                  </a:schemeClr>
                </a:solidFill>
              </a:rPr>
              <a:t>Municipal Fleet Managers Association </a:t>
            </a:r>
          </a:p>
          <a:p>
            <a:r>
              <a:rPr lang="en-US" sz="2800" dirty="0">
                <a:solidFill>
                  <a:schemeClr val="tx1">
                    <a:lumMod val="65000"/>
                    <a:lumOff val="35000"/>
                  </a:schemeClr>
                </a:solidFill>
              </a:rPr>
              <a:t>Proposed regional alternate fuel study</a:t>
            </a:r>
          </a:p>
          <a:p>
            <a:r>
              <a:rPr lang="en-US" sz="2800" dirty="0">
                <a:solidFill>
                  <a:schemeClr val="tx1">
                    <a:lumMod val="65000"/>
                    <a:lumOff val="35000"/>
                  </a:schemeClr>
                </a:solidFill>
              </a:rPr>
              <a:t>Discussions and analysis of VW mitigation settlement</a:t>
            </a:r>
          </a:p>
          <a:p>
            <a:r>
              <a:rPr lang="en-US" sz="2800" dirty="0">
                <a:solidFill>
                  <a:schemeClr val="tx1">
                    <a:lumMod val="65000"/>
                    <a:lumOff val="35000"/>
                  </a:schemeClr>
                </a:solidFill>
              </a:rPr>
              <a:t>Interest in EVs for the community &amp; fleet emerged</a:t>
            </a:r>
          </a:p>
          <a:p>
            <a:r>
              <a:rPr lang="en-US" sz="2800" dirty="0">
                <a:solidFill>
                  <a:schemeClr val="tx1">
                    <a:lumMod val="65000"/>
                    <a:lumOff val="35000"/>
                  </a:schemeClr>
                </a:solidFill>
              </a:rPr>
              <a:t>Success with SolSmart – streamlining municipal codes &amp; policies</a:t>
            </a:r>
          </a:p>
          <a:p>
            <a:endParaRPr lang="en-US" dirty="0"/>
          </a:p>
        </p:txBody>
      </p:sp>
    </p:spTree>
    <p:extLst>
      <p:ext uri="{BB962C8B-B14F-4D97-AF65-F5344CB8AC3E}">
        <p14:creationId xmlns:p14="http://schemas.microsoft.com/office/powerpoint/2010/main" val="2274220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13348"/>
            <a:ext cx="6347713" cy="1320800"/>
          </a:xfrm>
        </p:spPr>
        <p:txBody>
          <a:bodyPr>
            <a:normAutofit fontScale="90000"/>
          </a:bodyPr>
          <a:lstStyle/>
          <a:p>
            <a:r>
              <a:rPr lang="en-US" dirty="0"/>
              <a:t>Funding &amp; Policy Support for Electrification of Transportation</a:t>
            </a:r>
          </a:p>
        </p:txBody>
      </p:sp>
      <p:sp>
        <p:nvSpPr>
          <p:cNvPr id="3" name="Content Placeholder 2"/>
          <p:cNvSpPr>
            <a:spLocks noGrp="1"/>
          </p:cNvSpPr>
          <p:nvPr>
            <p:ph idx="1"/>
          </p:nvPr>
        </p:nvSpPr>
        <p:spPr>
          <a:xfrm>
            <a:off x="609599" y="1930399"/>
            <a:ext cx="7186864" cy="4398211"/>
          </a:xfrm>
        </p:spPr>
        <p:txBody>
          <a:bodyPr>
            <a:normAutofit fontScale="85000" lnSpcReduction="10000"/>
          </a:bodyPr>
          <a:lstStyle/>
          <a:p>
            <a:r>
              <a:rPr lang="en-US" sz="2400" dirty="0"/>
              <a:t>P</a:t>
            </a:r>
            <a:r>
              <a:rPr lang="en-US" sz="2400" dirty="0">
                <a:solidFill>
                  <a:schemeClr val="tx1">
                    <a:lumMod val="65000"/>
                    <a:lumOff val="35000"/>
                  </a:schemeClr>
                </a:solidFill>
              </a:rPr>
              <a:t>roposed Clean Energy Jobs Act (CEJA) supports electrification</a:t>
            </a:r>
          </a:p>
          <a:p>
            <a:r>
              <a:rPr lang="en-US" sz="2400" dirty="0">
                <a:solidFill>
                  <a:schemeClr val="tx1">
                    <a:lumMod val="65000"/>
                    <a:lumOff val="35000"/>
                  </a:schemeClr>
                </a:solidFill>
              </a:rPr>
              <a:t>Environmental Advocacy for EVs</a:t>
            </a:r>
          </a:p>
          <a:p>
            <a:pPr lvl="1"/>
            <a:r>
              <a:rPr lang="en-US" sz="2000" dirty="0">
                <a:solidFill>
                  <a:schemeClr val="tx1">
                    <a:lumMod val="65000"/>
                    <a:lumOff val="35000"/>
                  </a:schemeClr>
                </a:solidFill>
              </a:rPr>
              <a:t>Widely supported climate solution </a:t>
            </a:r>
          </a:p>
          <a:p>
            <a:r>
              <a:rPr lang="en-US" sz="2400" dirty="0">
                <a:solidFill>
                  <a:schemeClr val="tx1">
                    <a:lumMod val="65000"/>
                    <a:lumOff val="35000"/>
                  </a:schemeClr>
                </a:solidFill>
              </a:rPr>
              <a:t>Current funding support</a:t>
            </a:r>
          </a:p>
          <a:p>
            <a:pPr lvl="1"/>
            <a:r>
              <a:rPr lang="en-US" sz="2000" dirty="0">
                <a:solidFill>
                  <a:schemeClr val="tx1">
                    <a:lumMod val="65000"/>
                    <a:lumOff val="35000"/>
                  </a:schemeClr>
                </a:solidFill>
              </a:rPr>
              <a:t>Federal tax credit - $7,500</a:t>
            </a:r>
          </a:p>
          <a:p>
            <a:r>
              <a:rPr lang="en-US" sz="2400" dirty="0">
                <a:solidFill>
                  <a:schemeClr val="tx1">
                    <a:lumMod val="65000"/>
                    <a:lumOff val="35000"/>
                  </a:schemeClr>
                </a:solidFill>
              </a:rPr>
              <a:t>Anticipated funding support</a:t>
            </a:r>
          </a:p>
          <a:p>
            <a:pPr lvl="1"/>
            <a:r>
              <a:rPr lang="en-US" sz="2000" dirty="0">
                <a:solidFill>
                  <a:schemeClr val="tx1">
                    <a:lumMod val="65000"/>
                    <a:lumOff val="35000"/>
                  </a:schemeClr>
                </a:solidFill>
              </a:rPr>
              <a:t>VW Settlement – up to $16 million</a:t>
            </a:r>
          </a:p>
          <a:p>
            <a:pPr lvl="1"/>
            <a:r>
              <a:rPr lang="en-US" sz="2000" dirty="0">
                <a:solidFill>
                  <a:schemeClr val="tx1">
                    <a:lumMod val="65000"/>
                    <a:lumOff val="35000"/>
                  </a:schemeClr>
                </a:solidFill>
              </a:rPr>
              <a:t>Capital bill - $70 million</a:t>
            </a:r>
          </a:p>
          <a:p>
            <a:r>
              <a:rPr lang="en-US" sz="2200" dirty="0">
                <a:solidFill>
                  <a:schemeClr val="tx1">
                    <a:lumMod val="65000"/>
                    <a:lumOff val="35000"/>
                  </a:schemeClr>
                </a:solidFill>
              </a:rPr>
              <a:t>Possible/hopeful funding support</a:t>
            </a:r>
          </a:p>
          <a:p>
            <a:pPr lvl="1"/>
            <a:r>
              <a:rPr lang="en-US" sz="2000" dirty="0">
                <a:solidFill>
                  <a:schemeClr val="tx1">
                    <a:lumMod val="65000"/>
                    <a:lumOff val="35000"/>
                  </a:schemeClr>
                </a:solidFill>
              </a:rPr>
              <a:t>Congestion Mitigation Air Quality (CMAQ) competitive funds</a:t>
            </a:r>
          </a:p>
          <a:p>
            <a:pPr lvl="1">
              <a:buClr>
                <a:srgbClr val="90C226"/>
              </a:buClr>
            </a:pPr>
            <a:r>
              <a:rPr lang="en-US" sz="2000" dirty="0">
                <a:solidFill>
                  <a:prstClr val="black">
                    <a:lumMod val="65000"/>
                    <a:lumOff val="35000"/>
                  </a:prstClr>
                </a:solidFill>
              </a:rPr>
              <a:t>Drive Clean Chicago Incentives</a:t>
            </a:r>
            <a:endParaRPr lang="en-US" sz="2000" dirty="0">
              <a:solidFill>
                <a:schemeClr val="tx1">
                  <a:lumMod val="65000"/>
                  <a:lumOff val="35000"/>
                </a:schemeClr>
              </a:solidFill>
            </a:endParaRPr>
          </a:p>
          <a:p>
            <a:pPr lvl="1"/>
            <a:endParaRPr lang="en-US" dirty="0"/>
          </a:p>
        </p:txBody>
      </p:sp>
    </p:spTree>
    <p:extLst>
      <p:ext uri="{BB962C8B-B14F-4D97-AF65-F5344CB8AC3E}">
        <p14:creationId xmlns:p14="http://schemas.microsoft.com/office/powerpoint/2010/main" val="1584406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93B3C-5FE3-4D94-8ABB-30C9D9C5A8A7}"/>
              </a:ext>
            </a:extLst>
          </p:cNvPr>
          <p:cNvSpPr>
            <a:spLocks noGrp="1"/>
          </p:cNvSpPr>
          <p:nvPr>
            <p:ph type="title"/>
          </p:nvPr>
        </p:nvSpPr>
        <p:spPr>
          <a:xfrm>
            <a:off x="609599" y="609600"/>
            <a:ext cx="6683830" cy="1320800"/>
          </a:xfrm>
        </p:spPr>
        <p:txBody>
          <a:bodyPr>
            <a:normAutofit/>
          </a:bodyPr>
          <a:lstStyle/>
          <a:p>
            <a:r>
              <a:rPr lang="en-US" dirty="0"/>
              <a:t>Key Driver: EV Market Demand</a:t>
            </a:r>
          </a:p>
        </p:txBody>
      </p:sp>
      <p:sp>
        <p:nvSpPr>
          <p:cNvPr id="4" name="TextBox 3">
            <a:extLst>
              <a:ext uri="{FF2B5EF4-FFF2-40B4-BE49-F238E27FC236}">
                <a16:creationId xmlns:a16="http://schemas.microsoft.com/office/drawing/2014/main" id="{9F10DF71-1062-4335-920C-12A3D6FB00D5}"/>
              </a:ext>
            </a:extLst>
          </p:cNvPr>
          <p:cNvSpPr txBox="1"/>
          <p:nvPr/>
        </p:nvSpPr>
        <p:spPr>
          <a:xfrm>
            <a:off x="4551744" y="6130306"/>
            <a:ext cx="4343400" cy="369332"/>
          </a:xfrm>
          <a:prstGeom prst="rect">
            <a:avLst/>
          </a:prstGeom>
          <a:noFill/>
        </p:spPr>
        <p:txBody>
          <a:bodyPr wrap="square" rtlCol="0">
            <a:spAutoFit/>
          </a:bodyPr>
          <a:lstStyle/>
          <a:p>
            <a:r>
              <a:rPr lang="en-US" sz="900" dirty="0"/>
              <a:t>Sources: Bloomberg New Energy Finance</a:t>
            </a:r>
          </a:p>
          <a:p>
            <a:r>
              <a:rPr lang="en-US" sz="900" dirty="0"/>
              <a:t>Statistica.com</a:t>
            </a:r>
          </a:p>
        </p:txBody>
      </p:sp>
      <p:sp>
        <p:nvSpPr>
          <p:cNvPr id="6" name="Content Placeholder 2">
            <a:extLst>
              <a:ext uri="{FF2B5EF4-FFF2-40B4-BE49-F238E27FC236}">
                <a16:creationId xmlns:a16="http://schemas.microsoft.com/office/drawing/2014/main" id="{BD7501C5-A3E7-47A3-A64D-CC886B266693}"/>
              </a:ext>
            </a:extLst>
          </p:cNvPr>
          <p:cNvSpPr>
            <a:spLocks noGrp="1"/>
          </p:cNvSpPr>
          <p:nvPr>
            <p:ph idx="1"/>
          </p:nvPr>
        </p:nvSpPr>
        <p:spPr>
          <a:xfrm>
            <a:off x="591893" y="1489108"/>
            <a:ext cx="7343793" cy="4335902"/>
          </a:xfrm>
        </p:spPr>
        <p:txBody>
          <a:bodyPr>
            <a:normAutofit fontScale="92500" lnSpcReduction="10000"/>
          </a:bodyPr>
          <a:lstStyle/>
          <a:p>
            <a:r>
              <a:rPr lang="en-US" sz="3000" dirty="0"/>
              <a:t>Total vehicles (2019) </a:t>
            </a:r>
          </a:p>
          <a:p>
            <a:pPr lvl="1"/>
            <a:r>
              <a:rPr lang="en-US" sz="2600" dirty="0"/>
              <a:t>Global 1.2 </a:t>
            </a:r>
            <a:r>
              <a:rPr lang="en-US" sz="2600" b="1" u="sng" dirty="0"/>
              <a:t>b</a:t>
            </a:r>
            <a:r>
              <a:rPr lang="en-US" sz="2600" dirty="0"/>
              <a:t>illion </a:t>
            </a:r>
          </a:p>
          <a:p>
            <a:pPr lvl="1"/>
            <a:r>
              <a:rPr lang="en-US" sz="2600" dirty="0"/>
              <a:t>US 262 </a:t>
            </a:r>
            <a:r>
              <a:rPr lang="en-US" sz="2600" b="1" u="sng" dirty="0"/>
              <a:t>m</a:t>
            </a:r>
            <a:r>
              <a:rPr lang="en-US" sz="2600" dirty="0"/>
              <a:t>illion US</a:t>
            </a:r>
          </a:p>
          <a:p>
            <a:r>
              <a:rPr lang="en-US" sz="3000" dirty="0"/>
              <a:t>US Vehicles (2019)</a:t>
            </a:r>
          </a:p>
          <a:p>
            <a:pPr lvl="1"/>
            <a:r>
              <a:rPr lang="en-US" sz="2600" dirty="0"/>
              <a:t>Internal Combustion Engines (ICE): 260 million</a:t>
            </a:r>
          </a:p>
          <a:p>
            <a:pPr lvl="1"/>
            <a:r>
              <a:rPr lang="en-US" sz="2600" dirty="0"/>
              <a:t>EVs: 1.5 million </a:t>
            </a:r>
          </a:p>
          <a:p>
            <a:r>
              <a:rPr lang="en-US" sz="3000" dirty="0"/>
              <a:t>Some governments and automakers moving away from Internal Combustion Engines</a:t>
            </a:r>
          </a:p>
        </p:txBody>
      </p:sp>
      <p:grpSp>
        <p:nvGrpSpPr>
          <p:cNvPr id="20" name="Group 19">
            <a:extLst>
              <a:ext uri="{FF2B5EF4-FFF2-40B4-BE49-F238E27FC236}">
                <a16:creationId xmlns:a16="http://schemas.microsoft.com/office/drawing/2014/main" id="{434AD732-A67A-42AE-977B-44902054AAE3}"/>
              </a:ext>
            </a:extLst>
          </p:cNvPr>
          <p:cNvGrpSpPr/>
          <p:nvPr/>
        </p:nvGrpSpPr>
        <p:grpSpPr>
          <a:xfrm>
            <a:off x="303182" y="133763"/>
            <a:ext cx="9144000" cy="6365875"/>
            <a:chOff x="0" y="144548"/>
            <a:chExt cx="9144000" cy="6365875"/>
          </a:xfrm>
        </p:grpSpPr>
        <p:grpSp>
          <p:nvGrpSpPr>
            <p:cNvPr id="13" name="Group 12">
              <a:extLst>
                <a:ext uri="{FF2B5EF4-FFF2-40B4-BE49-F238E27FC236}">
                  <a16:creationId xmlns:a16="http://schemas.microsoft.com/office/drawing/2014/main" id="{3BFED0CF-014D-42B3-90CC-257802309D5F}"/>
                </a:ext>
              </a:extLst>
            </p:cNvPr>
            <p:cNvGrpSpPr/>
            <p:nvPr/>
          </p:nvGrpSpPr>
          <p:grpSpPr>
            <a:xfrm>
              <a:off x="0" y="144548"/>
              <a:ext cx="9144000" cy="6365875"/>
              <a:chOff x="6857900" y="-724822"/>
              <a:chExt cx="9144000" cy="6365875"/>
            </a:xfrm>
          </p:grpSpPr>
          <p:pic>
            <p:nvPicPr>
              <p:cNvPr id="14" name="Picture 2">
                <a:extLst>
                  <a:ext uri="{FF2B5EF4-FFF2-40B4-BE49-F238E27FC236}">
                    <a16:creationId xmlns:a16="http://schemas.microsoft.com/office/drawing/2014/main" id="{1E5A44C4-B845-45E4-8330-45F027D27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00" y="-724822"/>
                <a:ext cx="9144000" cy="63658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195D10D-ECC7-4D88-A50D-1E2C05FF99B3}"/>
                  </a:ext>
                </a:extLst>
              </p:cNvPr>
              <p:cNvSpPr txBox="1"/>
              <p:nvPr/>
            </p:nvSpPr>
            <p:spPr>
              <a:xfrm>
                <a:off x="9654345" y="139098"/>
                <a:ext cx="3551110" cy="738664"/>
              </a:xfrm>
              <a:prstGeom prst="rect">
                <a:avLst/>
              </a:prstGeom>
              <a:noFill/>
            </p:spPr>
            <p:txBody>
              <a:bodyPr wrap="square" rtlCol="0">
                <a:spAutoFit/>
              </a:bodyPr>
              <a:lstStyle/>
              <a:p>
                <a:pPr algn="ctr"/>
                <a:r>
                  <a:rPr lang="en-US" sz="2800" b="1" dirty="0">
                    <a:solidFill>
                      <a:srgbClr val="FF0000"/>
                    </a:solidFill>
                  </a:rPr>
                  <a:t>Recent Past</a:t>
                </a:r>
                <a:br>
                  <a:rPr lang="en-US" sz="2800" b="1" dirty="0">
                    <a:solidFill>
                      <a:srgbClr val="FF0000"/>
                    </a:solidFill>
                  </a:rPr>
                </a:br>
                <a:r>
                  <a:rPr lang="en-US" sz="1400" b="1" dirty="0">
                    <a:solidFill>
                      <a:schemeClr val="bg2">
                        <a:lumMod val="50000"/>
                      </a:schemeClr>
                    </a:solidFill>
                  </a:rPr>
                  <a:t>statistica.com</a:t>
                </a:r>
                <a:endParaRPr lang="en-US" b="1" dirty="0">
                  <a:solidFill>
                    <a:schemeClr val="bg2">
                      <a:lumMod val="50000"/>
                    </a:schemeClr>
                  </a:solidFill>
                </a:endParaRPr>
              </a:p>
            </p:txBody>
          </p:sp>
        </p:grpSp>
        <p:sp>
          <p:nvSpPr>
            <p:cNvPr id="17" name="TextBox 16">
              <a:extLst>
                <a:ext uri="{FF2B5EF4-FFF2-40B4-BE49-F238E27FC236}">
                  <a16:creationId xmlns:a16="http://schemas.microsoft.com/office/drawing/2014/main" id="{B157FFF8-A6A8-4D57-989B-43EF8AFD280A}"/>
                </a:ext>
              </a:extLst>
            </p:cNvPr>
            <p:cNvSpPr txBox="1"/>
            <p:nvPr/>
          </p:nvSpPr>
          <p:spPr>
            <a:xfrm>
              <a:off x="5681472" y="1977694"/>
              <a:ext cx="2365248" cy="523220"/>
            </a:xfrm>
            <a:prstGeom prst="rect">
              <a:avLst/>
            </a:prstGeom>
            <a:noFill/>
          </p:spPr>
          <p:txBody>
            <a:bodyPr wrap="square" rtlCol="0">
              <a:spAutoFit/>
            </a:bodyPr>
            <a:lstStyle/>
            <a:p>
              <a:r>
                <a:rPr lang="en-US" sz="1400" dirty="0"/>
                <a:t>PHEV = Plug-in Hybrid EV</a:t>
              </a:r>
            </a:p>
            <a:p>
              <a:r>
                <a:rPr lang="en-US" sz="1400" dirty="0"/>
                <a:t>BEV = Battery Electric EV</a:t>
              </a:r>
            </a:p>
          </p:txBody>
        </p:sp>
      </p:grpSp>
      <p:grpSp>
        <p:nvGrpSpPr>
          <p:cNvPr id="18" name="Group 17">
            <a:extLst>
              <a:ext uri="{FF2B5EF4-FFF2-40B4-BE49-F238E27FC236}">
                <a16:creationId xmlns:a16="http://schemas.microsoft.com/office/drawing/2014/main" id="{A9940904-9559-47C8-86CA-7D48F4775F6A}"/>
              </a:ext>
            </a:extLst>
          </p:cNvPr>
          <p:cNvGrpSpPr/>
          <p:nvPr/>
        </p:nvGrpSpPr>
        <p:grpSpPr>
          <a:xfrm>
            <a:off x="397865" y="35860"/>
            <a:ext cx="8746135" cy="6568904"/>
            <a:chOff x="1002022" y="3885118"/>
            <a:chExt cx="8746135" cy="6568904"/>
          </a:xfrm>
        </p:grpSpPr>
        <p:grpSp>
          <p:nvGrpSpPr>
            <p:cNvPr id="12" name="Group 11">
              <a:extLst>
                <a:ext uri="{FF2B5EF4-FFF2-40B4-BE49-F238E27FC236}">
                  <a16:creationId xmlns:a16="http://schemas.microsoft.com/office/drawing/2014/main" id="{FAB7BD69-9DB0-4909-8AE7-54C0F3191219}"/>
                </a:ext>
              </a:extLst>
            </p:cNvPr>
            <p:cNvGrpSpPr/>
            <p:nvPr/>
          </p:nvGrpSpPr>
          <p:grpSpPr>
            <a:xfrm>
              <a:off x="1002022" y="3885118"/>
              <a:ext cx="8746135" cy="6568904"/>
              <a:chOff x="1049636" y="841116"/>
              <a:chExt cx="8196196" cy="6073836"/>
            </a:xfrm>
          </p:grpSpPr>
          <p:grpSp>
            <p:nvGrpSpPr>
              <p:cNvPr id="3" name="Group 2">
                <a:extLst>
                  <a:ext uri="{FF2B5EF4-FFF2-40B4-BE49-F238E27FC236}">
                    <a16:creationId xmlns:a16="http://schemas.microsoft.com/office/drawing/2014/main" id="{040E4757-6335-4C57-985A-BFAD576AFBC1}"/>
                  </a:ext>
                </a:extLst>
              </p:cNvPr>
              <p:cNvGrpSpPr/>
              <p:nvPr/>
            </p:nvGrpSpPr>
            <p:grpSpPr>
              <a:xfrm>
                <a:off x="1049636" y="841116"/>
                <a:ext cx="8196196" cy="6073836"/>
                <a:chOff x="5050611" y="645804"/>
                <a:chExt cx="4252179" cy="2446867"/>
              </a:xfrm>
            </p:grpSpPr>
            <p:pic>
              <p:nvPicPr>
                <p:cNvPr id="2050" name="Picture 2" descr="bnef ev outlook 2017">
                  <a:extLst>
                    <a:ext uri="{FF2B5EF4-FFF2-40B4-BE49-F238E27FC236}">
                      <a16:creationId xmlns:a16="http://schemas.microsoft.com/office/drawing/2014/main" id="{D2A98B77-977F-43A3-BE8F-2AAAF7F95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0611" y="645804"/>
                  <a:ext cx="4252179" cy="24468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43773" y="970246"/>
                  <a:ext cx="1450566" cy="435649"/>
                </a:xfrm>
                <a:prstGeom prst="rect">
                  <a:avLst/>
                </a:prstGeom>
                <a:noFill/>
              </p:spPr>
              <p:txBody>
                <a:bodyPr wrap="square" rtlCol="0">
                  <a:spAutoFit/>
                </a:bodyPr>
                <a:lstStyle/>
                <a:p>
                  <a:pPr algn="ctr"/>
                  <a:r>
                    <a:rPr lang="en-US" sz="2800" b="1" dirty="0">
                      <a:solidFill>
                        <a:srgbClr val="0033CC"/>
                      </a:solidFill>
                    </a:rPr>
                    <a:t>New Vehicle Sales Forecast: </a:t>
                  </a:r>
                </a:p>
                <a:p>
                  <a:pPr algn="ctr"/>
                  <a:r>
                    <a:rPr lang="en-US" sz="1400" b="1" dirty="0">
                      <a:solidFill>
                        <a:schemeClr val="bg2">
                          <a:lumMod val="50000"/>
                        </a:schemeClr>
                      </a:solidFill>
                    </a:rPr>
                    <a:t>Bloomberg</a:t>
                  </a:r>
                  <a:endParaRPr lang="en-US" sz="2800" b="1" dirty="0">
                    <a:solidFill>
                      <a:schemeClr val="bg2">
                        <a:lumMod val="50000"/>
                      </a:schemeClr>
                    </a:solidFill>
                  </a:endParaRPr>
                </a:p>
              </p:txBody>
            </p:sp>
          </p:grpSp>
          <p:cxnSp>
            <p:nvCxnSpPr>
              <p:cNvPr id="11" name="Straight Connector 10">
                <a:extLst>
                  <a:ext uri="{FF2B5EF4-FFF2-40B4-BE49-F238E27FC236}">
                    <a16:creationId xmlns:a16="http://schemas.microsoft.com/office/drawing/2014/main" id="{73F51D3D-4550-4BB1-A0FB-65F2D8A17131}"/>
                  </a:ext>
                </a:extLst>
              </p:cNvPr>
              <p:cNvCxnSpPr>
                <a:cxnSpLocks/>
              </p:cNvCxnSpPr>
              <p:nvPr/>
            </p:nvCxnSpPr>
            <p:spPr>
              <a:xfrm flipH="1">
                <a:off x="1581522" y="3654547"/>
                <a:ext cx="5868697" cy="0"/>
              </a:xfrm>
              <a:prstGeom prst="line">
                <a:avLst/>
              </a:prstGeom>
              <a:ln w="603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4384A128-5B35-45A8-9E07-3B613E4F9B1B}"/>
                </a:ext>
              </a:extLst>
            </p:cNvPr>
            <p:cNvSpPr txBox="1"/>
            <p:nvPr/>
          </p:nvSpPr>
          <p:spPr>
            <a:xfrm>
              <a:off x="6347555" y="4072450"/>
              <a:ext cx="3168692" cy="307777"/>
            </a:xfrm>
            <a:prstGeom prst="rect">
              <a:avLst/>
            </a:prstGeom>
            <a:noFill/>
          </p:spPr>
          <p:txBody>
            <a:bodyPr wrap="square" rtlCol="0">
              <a:spAutoFit/>
            </a:bodyPr>
            <a:lstStyle/>
            <a:p>
              <a:r>
                <a:rPr lang="en-US" sz="1400" dirty="0"/>
                <a:t>ICE = Internal Combustion Engine</a:t>
              </a:r>
            </a:p>
          </p:txBody>
        </p:sp>
      </p:grpSp>
    </p:spTree>
    <p:extLst>
      <p:ext uri="{BB962C8B-B14F-4D97-AF65-F5344CB8AC3E}">
        <p14:creationId xmlns:p14="http://schemas.microsoft.com/office/powerpoint/2010/main" val="172069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AEFAAC5A-9C4F-4278-920D-DF2BAB595749}" type="slidenum">
              <a:rPr lang="en-US" smtClean="0"/>
              <a:pPr/>
              <a:t>8</a:t>
            </a:fld>
            <a:endParaRPr lang="en-US" dirty="0"/>
          </a:p>
        </p:txBody>
      </p:sp>
      <p:sp>
        <p:nvSpPr>
          <p:cNvPr id="16" name="Text Placeholder 2"/>
          <p:cNvSpPr txBox="1">
            <a:spLocks/>
          </p:cNvSpPr>
          <p:nvPr/>
        </p:nvSpPr>
        <p:spPr>
          <a:xfrm>
            <a:off x="393842" y="1658601"/>
            <a:ext cx="6801613" cy="3958428"/>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0"/>
              </a:spcAft>
              <a:buFont typeface="Wingdings" pitchFamily="2" charset="2"/>
              <a:buNone/>
              <a:defRPr sz="2000" b="1" kern="1200" baseline="0">
                <a:solidFill>
                  <a:srgbClr val="0065A2"/>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Reducing battery costs is key</a:t>
            </a:r>
          </a:p>
          <a:p>
            <a:pPr marL="171450" indent="-171450">
              <a:spcBef>
                <a:spcPts val="750"/>
              </a:spcBef>
              <a:buFont typeface="Arial" panose="020B0604020202020204" pitchFamily="34" charset="0"/>
              <a:buChar char="•"/>
            </a:pPr>
            <a:r>
              <a:rPr lang="en-US" sz="2400" b="0" dirty="0">
                <a:solidFill>
                  <a:schemeClr val="tx1"/>
                </a:solidFill>
              </a:rPr>
              <a:t>Battery Costs have dropped 3.5:1 since 2010</a:t>
            </a:r>
          </a:p>
          <a:p>
            <a:pPr marL="171450" indent="-171450">
              <a:spcBef>
                <a:spcPts val="750"/>
              </a:spcBef>
              <a:buFont typeface="Arial" panose="020B0604020202020204" pitchFamily="34" charset="0"/>
              <a:buChar char="•"/>
            </a:pPr>
            <a:r>
              <a:rPr lang="en-US" sz="2400" b="0" dirty="0">
                <a:solidFill>
                  <a:schemeClr val="tx1"/>
                </a:solidFill>
              </a:rPr>
              <a:t>Estimate: when EV battery costs drop below </a:t>
            </a:r>
            <a:br>
              <a:rPr lang="en-US" sz="2400" b="0" dirty="0">
                <a:solidFill>
                  <a:schemeClr val="tx1"/>
                </a:solidFill>
              </a:rPr>
            </a:br>
            <a:r>
              <a:rPr lang="en-US" sz="2400" b="0" dirty="0">
                <a:solidFill>
                  <a:schemeClr val="tx1"/>
                </a:solidFill>
              </a:rPr>
              <a:t>$100-150/kWh storage </a:t>
            </a:r>
            <a:br>
              <a:rPr lang="en-US" sz="2400" b="0" dirty="0">
                <a:solidFill>
                  <a:schemeClr val="tx1"/>
                </a:solidFill>
              </a:rPr>
            </a:br>
            <a:r>
              <a:rPr lang="en-US" sz="2400" b="0" dirty="0">
                <a:solidFill>
                  <a:schemeClr val="tx1"/>
                </a:solidFill>
                <a:sym typeface="Wingdings" panose="05000000000000000000" pitchFamily="2" charset="2"/>
              </a:rPr>
              <a:t></a:t>
            </a:r>
            <a:r>
              <a:rPr lang="en-US" sz="2400" b="0" dirty="0">
                <a:solidFill>
                  <a:schemeClr val="tx1"/>
                </a:solidFill>
              </a:rPr>
              <a:t> EVs will cost about the same as </a:t>
            </a:r>
            <a:br>
              <a:rPr lang="en-US" sz="2400" b="0" dirty="0">
                <a:solidFill>
                  <a:schemeClr val="tx1"/>
                </a:solidFill>
              </a:rPr>
            </a:br>
            <a:r>
              <a:rPr lang="en-US" sz="2400" b="0" dirty="0">
                <a:solidFill>
                  <a:schemeClr val="tx1"/>
                </a:solidFill>
              </a:rPr>
              <a:t>    gasoline counterparts </a:t>
            </a:r>
          </a:p>
          <a:p>
            <a:pPr marL="171450" indent="-171450">
              <a:spcBef>
                <a:spcPts val="750"/>
              </a:spcBef>
              <a:buFont typeface="Arial" panose="020B0604020202020204" pitchFamily="34" charset="0"/>
              <a:buChar char="•"/>
            </a:pPr>
            <a:r>
              <a:rPr lang="en-US" sz="2400" b="0" dirty="0">
                <a:solidFill>
                  <a:schemeClr val="tx1"/>
                </a:solidFill>
              </a:rPr>
              <a:t>Expected between 2022 and 2025</a:t>
            </a:r>
          </a:p>
          <a:p>
            <a:pPr marL="171450" indent="-171450">
              <a:spcBef>
                <a:spcPts val="750"/>
              </a:spcBef>
              <a:buFont typeface="Arial" panose="020B0604020202020204" pitchFamily="34" charset="0"/>
              <a:buChar char="•"/>
            </a:pPr>
            <a:r>
              <a:rPr lang="en-US" sz="2400" b="0" dirty="0">
                <a:solidFill>
                  <a:schemeClr val="tx1"/>
                </a:solidFill>
              </a:rPr>
              <a:t>Total Cost of Ownership for EV: already better than ICE</a:t>
            </a:r>
          </a:p>
          <a:p>
            <a:pPr marL="171450" indent="-171450">
              <a:spcBef>
                <a:spcPts val="750"/>
              </a:spcBef>
              <a:buFont typeface="Arial" panose="020B0604020202020204" pitchFamily="34" charset="0"/>
              <a:buChar char="•"/>
            </a:pPr>
            <a:r>
              <a:rPr lang="en-US" sz="2400" b="0" dirty="0">
                <a:solidFill>
                  <a:schemeClr val="tx1"/>
                </a:solidFill>
              </a:rPr>
              <a:t>Perception: Game Changer once CapEx reaches parity</a:t>
            </a:r>
          </a:p>
          <a:p>
            <a:pPr marL="171450" indent="-171450">
              <a:spcBef>
                <a:spcPts val="750"/>
              </a:spcBef>
              <a:buFont typeface="Arial" panose="020B0604020202020204" pitchFamily="34" charset="0"/>
              <a:buChar char="•"/>
            </a:pPr>
            <a:endParaRPr lang="en-US" sz="2400" b="0" dirty="0">
              <a:solidFill>
                <a:schemeClr val="accent5"/>
              </a:solidFill>
            </a:endParaRPr>
          </a:p>
        </p:txBody>
      </p:sp>
      <p:sp>
        <p:nvSpPr>
          <p:cNvPr id="7" name="TextBox 6">
            <a:extLst>
              <a:ext uri="{FF2B5EF4-FFF2-40B4-BE49-F238E27FC236}">
                <a16:creationId xmlns:a16="http://schemas.microsoft.com/office/drawing/2014/main" id="{34029EEB-F7B9-4F82-9DF4-093FB9660912}"/>
              </a:ext>
            </a:extLst>
          </p:cNvPr>
          <p:cNvSpPr txBox="1"/>
          <p:nvPr/>
        </p:nvSpPr>
        <p:spPr>
          <a:xfrm>
            <a:off x="461513" y="5961858"/>
            <a:ext cx="5961470" cy="784830"/>
          </a:xfrm>
          <a:prstGeom prst="rect">
            <a:avLst/>
          </a:prstGeom>
          <a:solidFill>
            <a:schemeClr val="bg1"/>
          </a:solidFill>
        </p:spPr>
        <p:txBody>
          <a:bodyPr wrap="square" rtlCol="0">
            <a:spAutoFit/>
          </a:bodyPr>
          <a:lstStyle/>
          <a:p>
            <a:r>
              <a:rPr lang="en-US" sz="900" dirty="0">
                <a:solidFill>
                  <a:schemeClr val="accent5"/>
                </a:solidFill>
              </a:rPr>
              <a:t>SOURCES: </a:t>
            </a:r>
          </a:p>
          <a:p>
            <a:r>
              <a:rPr lang="en-US" sz="900" dirty="0">
                <a:solidFill>
                  <a:schemeClr val="accent5"/>
                </a:solidFill>
              </a:rPr>
              <a:t>ARB 2017; SOULOPOULOS 2017; VOELCKER 2017; SLOWIK, PAVLENKO, AND LUTSEY 2016; VOELCKER 2016; NYKVIST AND NILSSON 2015.</a:t>
            </a:r>
          </a:p>
          <a:p>
            <a:r>
              <a:rPr lang="en-US" sz="900" dirty="0">
                <a:solidFill>
                  <a:schemeClr val="accent5"/>
                </a:solidFill>
                <a:hlinkClick r:id="rId3"/>
              </a:rPr>
              <a:t>https://www.energy.gov/eere/vehicles/batteries</a:t>
            </a:r>
            <a:r>
              <a:rPr lang="en-US" sz="900" dirty="0">
                <a:solidFill>
                  <a:schemeClr val="accent5"/>
                </a:solidFill>
              </a:rPr>
              <a:t> </a:t>
            </a:r>
          </a:p>
          <a:p>
            <a:endParaRPr lang="en-US" sz="900" dirty="0">
              <a:solidFill>
                <a:schemeClr val="accent5"/>
              </a:solidFill>
            </a:endParaRPr>
          </a:p>
        </p:txBody>
      </p:sp>
      <p:sp>
        <p:nvSpPr>
          <p:cNvPr id="14" name="Title 13">
            <a:extLst>
              <a:ext uri="{FF2B5EF4-FFF2-40B4-BE49-F238E27FC236}">
                <a16:creationId xmlns:a16="http://schemas.microsoft.com/office/drawing/2014/main" id="{74020B7C-3F8C-49E4-BC6A-4467B18A6795}"/>
              </a:ext>
            </a:extLst>
          </p:cNvPr>
          <p:cNvSpPr>
            <a:spLocks noGrp="1"/>
          </p:cNvSpPr>
          <p:nvPr>
            <p:ph type="title"/>
          </p:nvPr>
        </p:nvSpPr>
        <p:spPr>
          <a:xfrm>
            <a:off x="164265" y="125634"/>
            <a:ext cx="7979228" cy="1320800"/>
          </a:xfrm>
        </p:spPr>
        <p:txBody>
          <a:bodyPr>
            <a:normAutofit/>
          </a:bodyPr>
          <a:lstStyle/>
          <a:p>
            <a:r>
              <a:rPr lang="en-US" sz="2800" dirty="0"/>
              <a:t>EV Cost Parity Predicted with Internal Combustion Engine Vehicles (ICEVs)s</a:t>
            </a:r>
          </a:p>
        </p:txBody>
      </p:sp>
      <p:grpSp>
        <p:nvGrpSpPr>
          <p:cNvPr id="13" name="Group 12">
            <a:extLst>
              <a:ext uri="{FF2B5EF4-FFF2-40B4-BE49-F238E27FC236}">
                <a16:creationId xmlns:a16="http://schemas.microsoft.com/office/drawing/2014/main" id="{99F4C84B-826F-458D-A085-DE5F976C79E3}"/>
              </a:ext>
            </a:extLst>
          </p:cNvPr>
          <p:cNvGrpSpPr/>
          <p:nvPr/>
        </p:nvGrpSpPr>
        <p:grpSpPr>
          <a:xfrm>
            <a:off x="240465" y="1219408"/>
            <a:ext cx="8815470" cy="4742450"/>
            <a:chOff x="328528" y="975147"/>
            <a:chExt cx="8486944" cy="4753543"/>
          </a:xfrm>
        </p:grpSpPr>
        <p:pic>
          <p:nvPicPr>
            <p:cNvPr id="23" name="Content Placeholder 3">
              <a:extLst>
                <a:ext uri="{FF2B5EF4-FFF2-40B4-BE49-F238E27FC236}">
                  <a16:creationId xmlns:a16="http://schemas.microsoft.com/office/drawing/2014/main" id="{D439AC2A-11BA-4FF1-866F-32EF15141198}"/>
                </a:ext>
              </a:extLst>
            </p:cNvPr>
            <p:cNvPicPr>
              <a:picLocks noChangeAspect="1"/>
            </p:cNvPicPr>
            <p:nvPr/>
          </p:nvPicPr>
          <p:blipFill rotWithShape="1">
            <a:blip r:embed="rId4"/>
            <a:srcRect t="17518" b="11495"/>
            <a:stretch/>
          </p:blipFill>
          <p:spPr>
            <a:xfrm>
              <a:off x="328528" y="975147"/>
              <a:ext cx="8486944" cy="4753543"/>
            </a:xfrm>
            <a:prstGeom prst="rect">
              <a:avLst/>
            </a:prstGeom>
            <a:ln>
              <a:solidFill>
                <a:schemeClr val="tx1"/>
              </a:solidFill>
            </a:ln>
          </p:spPr>
        </p:pic>
        <p:cxnSp>
          <p:nvCxnSpPr>
            <p:cNvPr id="24" name="Straight Connector 23">
              <a:extLst>
                <a:ext uri="{FF2B5EF4-FFF2-40B4-BE49-F238E27FC236}">
                  <a16:creationId xmlns:a16="http://schemas.microsoft.com/office/drawing/2014/main" id="{3495881F-509F-4C48-8081-4D021C56ED78}"/>
                </a:ext>
              </a:extLst>
            </p:cNvPr>
            <p:cNvCxnSpPr>
              <a:cxnSpLocks/>
            </p:cNvCxnSpPr>
            <p:nvPr/>
          </p:nvCxnSpPr>
          <p:spPr>
            <a:xfrm flipV="1">
              <a:off x="4957672" y="4023669"/>
              <a:ext cx="0" cy="134918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CEF420C0-8BCC-49F5-B3BA-533486605D87}"/>
              </a:ext>
            </a:extLst>
          </p:cNvPr>
          <p:cNvGrpSpPr/>
          <p:nvPr/>
        </p:nvGrpSpPr>
        <p:grpSpPr>
          <a:xfrm>
            <a:off x="1099689" y="4222574"/>
            <a:ext cx="6943873" cy="1422515"/>
            <a:chOff x="1596816" y="4539343"/>
            <a:chExt cx="6943873" cy="1422515"/>
          </a:xfrm>
        </p:grpSpPr>
        <p:grpSp>
          <p:nvGrpSpPr>
            <p:cNvPr id="28" name="Group 27">
              <a:extLst>
                <a:ext uri="{FF2B5EF4-FFF2-40B4-BE49-F238E27FC236}">
                  <a16:creationId xmlns:a16="http://schemas.microsoft.com/office/drawing/2014/main" id="{75859BB4-DBC3-4A5C-BB1F-881F3B98894B}"/>
                </a:ext>
              </a:extLst>
            </p:cNvPr>
            <p:cNvGrpSpPr/>
            <p:nvPr/>
          </p:nvGrpSpPr>
          <p:grpSpPr>
            <a:xfrm>
              <a:off x="1596816" y="5261483"/>
              <a:ext cx="5104179" cy="369332"/>
              <a:chOff x="1596816" y="5261483"/>
              <a:chExt cx="5104179" cy="369332"/>
            </a:xfrm>
          </p:grpSpPr>
          <p:cxnSp>
            <p:nvCxnSpPr>
              <p:cNvPr id="26" name="Straight Connector 25">
                <a:extLst>
                  <a:ext uri="{FF2B5EF4-FFF2-40B4-BE49-F238E27FC236}">
                    <a16:creationId xmlns:a16="http://schemas.microsoft.com/office/drawing/2014/main" id="{79A01430-2500-430C-B803-FCAC8B4C7F87}"/>
                  </a:ext>
                </a:extLst>
              </p:cNvPr>
              <p:cNvCxnSpPr>
                <a:cxnSpLocks/>
              </p:cNvCxnSpPr>
              <p:nvPr/>
            </p:nvCxnSpPr>
            <p:spPr>
              <a:xfrm>
                <a:off x="1704452" y="5277222"/>
                <a:ext cx="4996543" cy="1"/>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497A49F-467A-4BCF-BCF5-8FF5B86BC520}"/>
                  </a:ext>
                </a:extLst>
              </p:cNvPr>
              <p:cNvSpPr txBox="1"/>
              <p:nvPr/>
            </p:nvSpPr>
            <p:spPr>
              <a:xfrm>
                <a:off x="1596816" y="5261483"/>
                <a:ext cx="1970949" cy="369332"/>
              </a:xfrm>
              <a:prstGeom prst="rect">
                <a:avLst/>
              </a:prstGeom>
              <a:noFill/>
            </p:spPr>
            <p:txBody>
              <a:bodyPr wrap="square" rtlCol="0">
                <a:spAutoFit/>
              </a:bodyPr>
              <a:lstStyle/>
              <a:p>
                <a:r>
                  <a:rPr lang="en-US" dirty="0">
                    <a:solidFill>
                      <a:srgbClr val="FF0000"/>
                    </a:solidFill>
                  </a:rPr>
                  <a:t>$150 = Parity</a:t>
                </a:r>
              </a:p>
            </p:txBody>
          </p:sp>
        </p:grpSp>
        <p:grpSp>
          <p:nvGrpSpPr>
            <p:cNvPr id="12" name="Group 11">
              <a:extLst>
                <a:ext uri="{FF2B5EF4-FFF2-40B4-BE49-F238E27FC236}">
                  <a16:creationId xmlns:a16="http://schemas.microsoft.com/office/drawing/2014/main" id="{44F73E85-541F-42B8-9548-E3B7E7A87100}"/>
                </a:ext>
              </a:extLst>
            </p:cNvPr>
            <p:cNvGrpSpPr/>
            <p:nvPr/>
          </p:nvGrpSpPr>
          <p:grpSpPr>
            <a:xfrm>
              <a:off x="6569734" y="4539343"/>
              <a:ext cx="1970955" cy="1422515"/>
              <a:chOff x="6569734" y="4539343"/>
              <a:chExt cx="1970955" cy="1422515"/>
            </a:xfrm>
          </p:grpSpPr>
          <p:cxnSp>
            <p:nvCxnSpPr>
              <p:cNvPr id="10" name="Straight Connector 9">
                <a:extLst>
                  <a:ext uri="{FF2B5EF4-FFF2-40B4-BE49-F238E27FC236}">
                    <a16:creationId xmlns:a16="http://schemas.microsoft.com/office/drawing/2014/main" id="{461FF394-16EB-4AFF-B213-17306F7DCD13}"/>
                  </a:ext>
                </a:extLst>
              </p:cNvPr>
              <p:cNvCxnSpPr>
                <a:cxnSpLocks/>
              </p:cNvCxnSpPr>
              <p:nvPr/>
            </p:nvCxnSpPr>
            <p:spPr>
              <a:xfrm flipV="1">
                <a:off x="6569734" y="4561108"/>
                <a:ext cx="0" cy="1400750"/>
              </a:xfrm>
              <a:prstGeom prst="line">
                <a:avLst/>
              </a:prstGeom>
              <a:ln w="1270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991C5F3D-D182-446D-B74E-A575BBCB0323}"/>
                  </a:ext>
                </a:extLst>
              </p:cNvPr>
              <p:cNvSpPr/>
              <p:nvPr/>
            </p:nvSpPr>
            <p:spPr>
              <a:xfrm>
                <a:off x="6716486" y="4539343"/>
                <a:ext cx="1824203" cy="787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EVs cost less</a:t>
                </a:r>
              </a:p>
            </p:txBody>
          </p:sp>
        </p:grpSp>
      </p:grpSp>
    </p:spTree>
    <p:extLst>
      <p:ext uri="{BB962C8B-B14F-4D97-AF65-F5344CB8AC3E}">
        <p14:creationId xmlns:p14="http://schemas.microsoft.com/office/powerpoint/2010/main" val="3579314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need to be EV Ready</a:t>
            </a:r>
          </a:p>
        </p:txBody>
      </p:sp>
      <p:pic>
        <p:nvPicPr>
          <p:cNvPr id="4" name="Picture 3">
            <a:extLst>
              <a:ext uri="{FF2B5EF4-FFF2-40B4-BE49-F238E27FC236}">
                <a16:creationId xmlns:a16="http://schemas.microsoft.com/office/drawing/2014/main" id="{252B50C3-3BC6-42F0-B453-6F460968EB38}"/>
              </a:ext>
            </a:extLst>
          </p:cNvPr>
          <p:cNvPicPr>
            <a:picLocks noChangeAspect="1"/>
          </p:cNvPicPr>
          <p:nvPr/>
        </p:nvPicPr>
        <p:blipFill>
          <a:blip r:embed="rId3"/>
          <a:stretch>
            <a:fillRect/>
          </a:stretch>
        </p:blipFill>
        <p:spPr>
          <a:xfrm>
            <a:off x="4572000" y="4618193"/>
            <a:ext cx="2847079" cy="1658256"/>
          </a:xfrm>
          <a:prstGeom prst="rect">
            <a:avLst/>
          </a:prstGeom>
        </p:spPr>
      </p:pic>
      <p:sp>
        <p:nvSpPr>
          <p:cNvPr id="3" name="Text Placeholder 2"/>
          <p:cNvSpPr>
            <a:spLocks noGrp="1"/>
          </p:cNvSpPr>
          <p:nvPr>
            <p:ph type="body" idx="1"/>
          </p:nvPr>
        </p:nvSpPr>
        <p:spPr/>
        <p:txBody>
          <a:bodyPr/>
          <a:lstStyle/>
          <a:p>
            <a:r>
              <a:rPr lang="en-US" dirty="0">
                <a:solidFill>
                  <a:schemeClr val="accent5"/>
                </a:solidFill>
              </a:rPr>
              <a:t> </a:t>
            </a:r>
          </a:p>
        </p:txBody>
      </p:sp>
    </p:spTree>
    <p:extLst>
      <p:ext uri="{BB962C8B-B14F-4D97-AF65-F5344CB8AC3E}">
        <p14:creationId xmlns:p14="http://schemas.microsoft.com/office/powerpoint/2010/main" val="114678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5793</TotalTime>
  <Words>1279</Words>
  <Application>Microsoft Office PowerPoint</Application>
  <PresentationFormat>On-screen Show (4:3)</PresentationFormat>
  <Paragraphs>348</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Trebuchet MS</vt:lpstr>
      <vt:lpstr>Wingdings</vt:lpstr>
      <vt:lpstr>Wingdings 3</vt:lpstr>
      <vt:lpstr>Facet</vt:lpstr>
      <vt:lpstr>   Environment Committee  Designing an EV Ready Program   November 12, 2019  </vt:lpstr>
      <vt:lpstr>Agenda</vt:lpstr>
      <vt:lpstr>Why Become EV Ready? </vt:lpstr>
      <vt:lpstr>Greenest Region Compact Mobility &amp; Municipal Operation Goals </vt:lpstr>
      <vt:lpstr>Environment Committee working towards EV Readiness </vt:lpstr>
      <vt:lpstr>Funding &amp; Policy Support for Electrification of Transportation</vt:lpstr>
      <vt:lpstr>Key Driver: EV Market Demand</vt:lpstr>
      <vt:lpstr>EV Cost Parity Predicted with Internal Combustion Engine Vehicles (ICEVs)s</vt:lpstr>
      <vt:lpstr>We need to be EV Ready</vt:lpstr>
      <vt:lpstr>To Design an EV Ready Program</vt:lpstr>
      <vt:lpstr>Technical Background</vt:lpstr>
      <vt:lpstr>Electric Vehicle Choices </vt:lpstr>
      <vt:lpstr>EVSE = Electric Vehicle Supply Equipment  aka EV Charger aka EV Charging Station</vt:lpstr>
      <vt:lpstr>Charging Level vs. Charging Rate 100-mile range</vt:lpstr>
      <vt:lpstr>EVSE Ownership &amp; Revenue</vt:lpstr>
      <vt:lpstr>EVSE Ownership &amp; Revenue</vt:lpstr>
      <vt:lpstr>Typical Level 2  Charging Installation</vt:lpstr>
      <vt:lpstr>Typical Level 2  Charging Installation</vt:lpstr>
      <vt:lpstr>Siting and Finding EVSEs</vt:lpstr>
      <vt:lpstr>Siting and Finding EVSEs</vt:lpstr>
      <vt:lpstr>Who charges when and where?</vt:lpstr>
      <vt:lpstr>Siting EVSEs</vt:lpstr>
      <vt:lpstr>What is EV Ready?</vt:lpstr>
      <vt:lpstr>What is  EV Ready?</vt:lpstr>
      <vt:lpstr>What are the key planning considerations? </vt:lpstr>
      <vt:lpstr>What development policies need to be considered?</vt:lpstr>
      <vt:lpstr>What building codes, permitting &amp; inspection policies need to be considered?</vt:lpstr>
      <vt:lpstr>What pricing and finance issues need to be considered?</vt:lpstr>
      <vt:lpstr>What information &amp; training is needed?</vt:lpstr>
      <vt:lpstr>What needs to be considered to electrify municipal fleets?</vt:lpstr>
      <vt:lpstr>What would you like to see in an EV/EVSE ‘buying decision guide’ for municipalities?</vt:lpstr>
      <vt:lpstr>Next Steps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Committee  EV Ready Program for Municipalities   November 13, 2019</dc:title>
  <dc:creator>Tim Milburn</dc:creator>
  <cp:lastModifiedBy>Cheryl Scott</cp:lastModifiedBy>
  <cp:revision>150</cp:revision>
  <cp:lastPrinted>2019-11-05T19:39:03Z</cp:lastPrinted>
  <dcterms:created xsi:type="dcterms:W3CDTF">2019-11-05T15:33:18Z</dcterms:created>
  <dcterms:modified xsi:type="dcterms:W3CDTF">2019-11-20T23:09:25Z</dcterms:modified>
</cp:coreProperties>
</file>