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353" r:id="rId3"/>
    <p:sldId id="358" r:id="rId4"/>
    <p:sldId id="356" r:id="rId5"/>
    <p:sldId id="354" r:id="rId6"/>
    <p:sldId id="355" r:id="rId7"/>
    <p:sldId id="396" r:id="rId8"/>
    <p:sldId id="366" r:id="rId9"/>
    <p:sldId id="367" r:id="rId10"/>
    <p:sldId id="368" r:id="rId11"/>
    <p:sldId id="365" r:id="rId12"/>
    <p:sldId id="397" r:id="rId13"/>
    <p:sldId id="394" r:id="rId14"/>
    <p:sldId id="33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383838"/>
    <a:srgbClr val="414141"/>
    <a:srgbClr val="494949"/>
    <a:srgbClr val="000000"/>
    <a:srgbClr val="1F497D"/>
    <a:srgbClr val="0D0D0D"/>
    <a:srgbClr val="FFFFFF"/>
    <a:srgbClr val="DFE406"/>
    <a:srgbClr val="A0A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8" autoAdjust="0"/>
  </p:normalViewPr>
  <p:slideViewPr>
    <p:cSldViewPr>
      <p:cViewPr varScale="1">
        <p:scale>
          <a:sx n="47" d="100"/>
          <a:sy n="47" d="100"/>
        </p:scale>
        <p:origin x="134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rling\Desktop\Solar%20panel%20price%20tren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'Default Dataset'!$B$1</c:f>
              <c:strCache>
                <c:ptCount val="1"/>
                <c:pt idx="0">
                  <c:v>Price ($/W)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'Default Dataset'!$A$2:$A$39</c:f>
              <c:numCache>
                <c:formatCode>General</c:formatCode>
                <c:ptCount val="38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</c:numCache>
            </c:numRef>
          </c:cat>
          <c:val>
            <c:numRef>
              <c:f>'Default Dataset'!$B$2:$B$39</c:f>
              <c:numCache>
                <c:formatCode>0.00</c:formatCode>
                <c:ptCount val="38"/>
                <c:pt idx="0">
                  <c:v>76.67</c:v>
                </c:pt>
                <c:pt idx="1">
                  <c:v>57.849056603773498</c:v>
                </c:pt>
                <c:pt idx="2">
                  <c:v>39.735849056603698</c:v>
                </c:pt>
                <c:pt idx="3">
                  <c:v>29.7735849056603</c:v>
                </c:pt>
                <c:pt idx="4">
                  <c:v>24</c:v>
                </c:pt>
                <c:pt idx="5">
                  <c:v>18.339622641509401</c:v>
                </c:pt>
                <c:pt idx="6">
                  <c:v>15.962264150943399</c:v>
                </c:pt>
                <c:pt idx="7">
                  <c:v>13.924528301886699</c:v>
                </c:pt>
                <c:pt idx="8">
                  <c:v>12</c:v>
                </c:pt>
                <c:pt idx="9">
                  <c:v>11.320754716981099</c:v>
                </c:pt>
                <c:pt idx="10">
                  <c:v>9.8490566037735796</c:v>
                </c:pt>
                <c:pt idx="11">
                  <c:v>8.0377358490566007</c:v>
                </c:pt>
                <c:pt idx="12">
                  <c:v>7.35849056603774</c:v>
                </c:pt>
                <c:pt idx="13">
                  <c:v>7.8113207547169896</c:v>
                </c:pt>
                <c:pt idx="14">
                  <c:v>8.0377358490566007</c:v>
                </c:pt>
                <c:pt idx="15">
                  <c:v>8.0377358490566007</c:v>
                </c:pt>
                <c:pt idx="16">
                  <c:v>7.8113207547169896</c:v>
                </c:pt>
                <c:pt idx="17">
                  <c:v>7.8113207547169896</c:v>
                </c:pt>
                <c:pt idx="18">
                  <c:v>7.2452830188679203</c:v>
                </c:pt>
                <c:pt idx="19">
                  <c:v>5.88679245283019</c:v>
                </c:pt>
                <c:pt idx="20">
                  <c:v>6.3396226415094299</c:v>
                </c:pt>
                <c:pt idx="21">
                  <c:v>6.9056603773584797</c:v>
                </c:pt>
                <c:pt idx="22">
                  <c:v>6.9056603773584797</c:v>
                </c:pt>
                <c:pt idx="23">
                  <c:v>5.88679245283019</c:v>
                </c:pt>
                <c:pt idx="24">
                  <c:v>5.5471698113207504</c:v>
                </c:pt>
                <c:pt idx="25">
                  <c:v>5.7735849056603801</c:v>
                </c:pt>
                <c:pt idx="26">
                  <c:v>5.6603773584905701</c:v>
                </c:pt>
                <c:pt idx="27">
                  <c:v>4.4150943396226499</c:v>
                </c:pt>
                <c:pt idx="28">
                  <c:v>3.7358490566037701</c:v>
                </c:pt>
                <c:pt idx="29">
                  <c:v>4.1886792452830202</c:v>
                </c:pt>
                <c:pt idx="30">
                  <c:v>3.9622641509433998</c:v>
                </c:pt>
                <c:pt idx="31">
                  <c:v>3.9622641509433998</c:v>
                </c:pt>
                <c:pt idx="32">
                  <c:v>1.92452830188679</c:v>
                </c:pt>
                <c:pt idx="33">
                  <c:v>1.92452830188679</c:v>
                </c:pt>
                <c:pt idx="34">
                  <c:v>1.6981132075471601</c:v>
                </c:pt>
                <c:pt idx="35">
                  <c:v>1.24528301886792</c:v>
                </c:pt>
                <c:pt idx="36">
                  <c:v>0.79245283018868096</c:v>
                </c:pt>
                <c:pt idx="37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27"/>
        <c:axId val="4375984"/>
        <c:axId val="149745720"/>
      </c:barChart>
      <c:catAx>
        <c:axId val="437598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45720"/>
        <c:crosses val="autoZero"/>
        <c:auto val="1"/>
        <c:lblAlgn val="ctr"/>
        <c:lblOffset val="100"/>
        <c:tickLblSkip val="5"/>
        <c:noMultiLvlLbl val="0"/>
      </c:catAx>
      <c:valAx>
        <c:axId val="149745720"/>
        <c:scaling>
          <c:orientation val="minMax"/>
          <c:max val="8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>
                    <a:solidFill>
                      <a:schemeClr val="bg1"/>
                    </a:solidFill>
                  </a:rPr>
                  <a:t>$/W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5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43E5-B9BB-4D2F-AA01-8678A3A090A5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3018-2722-4828-B297-D0929CDE3E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3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3018-2722-4828-B297-D0929CDE3E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5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A9AED-FAAB-4506-9493-EFBF60F7E7F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09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Richard Swanson (</a:t>
            </a:r>
            <a:r>
              <a:rPr lang="en-US" dirty="0" err="1" smtClean="0"/>
              <a:t>SunPower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3018-2722-4828-B297-D0929CDE3E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7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atmosphere is a razor-thin,</a:t>
            </a:r>
            <a:r>
              <a:rPr lang="en-US" baseline="0" dirty="0" smtClean="0"/>
              <a:t> delicate layer protecting our planet…we should treat it with respect and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3018-2722-4828-B297-D0929CDE3E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6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5440-0623-4330-8EDC-E164C16BE07A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64EF-26C9-429D-9B83-C7270A2D8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5440-0623-4330-8EDC-E164C16BE07A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64EF-26C9-429D-9B83-C7270A2D8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5440-0623-4330-8EDC-E164C16BE07A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64EF-26C9-429D-9B83-C7270A2D8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5440-0623-4330-8EDC-E164C16BE07A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64EF-26C9-429D-9B83-C7270A2D8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5440-0623-4330-8EDC-E164C16BE07A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64EF-26C9-429D-9B83-C7270A2D8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5440-0623-4330-8EDC-E164C16BE07A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64EF-26C9-429D-9B83-C7270A2D8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5440-0623-4330-8EDC-E164C16BE07A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64EF-26C9-429D-9B83-C7270A2D8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5440-0623-4330-8EDC-E164C16BE07A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64EF-26C9-429D-9B83-C7270A2D8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5440-0623-4330-8EDC-E164C16BE07A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64EF-26C9-429D-9B83-C7270A2D8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5440-0623-4330-8EDC-E164C16BE07A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64EF-26C9-429D-9B83-C7270A2D8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5440-0623-4330-8EDC-E164C16BE07A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64EF-26C9-429D-9B83-C7270A2D8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95440-0623-4330-8EDC-E164C16BE07A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764EF-26C9-429D-9B83-C7270A2D8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763000" cy="2286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Climate Disruption</a:t>
            </a:r>
            <a:r>
              <a:rPr lang="en-US" sz="5800" b="1" dirty="0" smtClean="0"/>
              <a:t/>
            </a:r>
            <a:br>
              <a:rPr lang="en-US" sz="5800" b="1" dirty="0" smtClean="0"/>
            </a:br>
            <a:r>
              <a:rPr lang="en-US" sz="4800" b="1" i="1" dirty="0" smtClean="0"/>
              <a:t>What We Can Do</a:t>
            </a:r>
            <a:endParaRPr lang="en-US" sz="4800" b="1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46482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Seth B. Darling, PhD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0"/>
            <a:ext cx="1752600" cy="2728039"/>
          </a:xfrm>
          <a:prstGeom prst="roundRect">
            <a:avLst>
              <a:gd name="adj" fmla="val 632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20916442" lon="630813" rev="2097130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5"/>
          <p:cNvSpPr>
            <a:spLocks noChangeAspect="1" noChangeArrowheads="1"/>
          </p:cNvSpPr>
          <p:nvPr/>
        </p:nvSpPr>
        <p:spPr bwMode="auto">
          <a:xfrm>
            <a:off x="-6324600" y="-812800"/>
            <a:ext cx="8432800" cy="8432800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00CC00"/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altLang="en-US" sz="2400" b="1" dirty="0">
              <a:latin typeface="+mn-lt"/>
            </a:endParaRPr>
          </a:p>
        </p:txBody>
      </p:sp>
      <p:sp>
        <p:nvSpPr>
          <p:cNvPr id="10" name="Oval 16"/>
          <p:cNvSpPr>
            <a:spLocks noChangeAspect="1" noChangeArrowheads="1"/>
          </p:cNvSpPr>
          <p:nvPr/>
        </p:nvSpPr>
        <p:spPr bwMode="auto">
          <a:xfrm>
            <a:off x="2301081" y="1125141"/>
            <a:ext cx="4556919" cy="4556919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900" dirty="0"/>
          </a:p>
        </p:txBody>
      </p:sp>
      <p:sp>
        <p:nvSpPr>
          <p:cNvPr id="11" name="Oval 17"/>
          <p:cNvSpPr>
            <a:spLocks noChangeAspect="1" noChangeArrowheads="1"/>
          </p:cNvSpPr>
          <p:nvPr/>
        </p:nvSpPr>
        <p:spPr bwMode="auto">
          <a:xfrm>
            <a:off x="7127875" y="3081338"/>
            <a:ext cx="644525" cy="644525"/>
          </a:xfrm>
          <a:prstGeom prst="ellipse">
            <a:avLst/>
          </a:prstGeom>
          <a:gradFill flip="none" rotWithShape="1">
            <a:gsLst>
              <a:gs pos="0">
                <a:srgbClr val="8D8A00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800" b="1" dirty="0" smtClean="0">
                <a:solidFill>
                  <a:schemeClr val="bg1"/>
                </a:solidFill>
                <a:latin typeface="+mn-lt"/>
              </a:rPr>
              <a:t>560 TW</a:t>
            </a:r>
            <a:endParaRPr lang="en-US" alt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Oval 18"/>
          <p:cNvSpPr>
            <a:spLocks noChangeAspect="1" noChangeArrowheads="1"/>
          </p:cNvSpPr>
          <p:nvPr/>
        </p:nvSpPr>
        <p:spPr bwMode="auto">
          <a:xfrm>
            <a:off x="8077200" y="3232150"/>
            <a:ext cx="342900" cy="342900"/>
          </a:xfrm>
          <a:prstGeom prst="ellipse">
            <a:avLst/>
          </a:prstGeom>
          <a:gradFill>
            <a:gsLst>
              <a:gs pos="0">
                <a:srgbClr val="A0A404"/>
              </a:gs>
              <a:gs pos="100000">
                <a:srgbClr val="00CC00"/>
              </a:gs>
            </a:gsLst>
            <a:path path="circl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800" b="1" dirty="0" smtClean="0">
                <a:solidFill>
                  <a:schemeClr val="bg1"/>
                </a:solidFill>
                <a:latin typeface="+mn-lt"/>
              </a:rPr>
              <a:t>67 TW</a:t>
            </a:r>
            <a:endParaRPr lang="en-US" alt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2941935"/>
            <a:ext cx="1908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1800" b="1" dirty="0"/>
              <a:t>Total striking</a:t>
            </a:r>
          </a:p>
          <a:p>
            <a:pPr algn="r"/>
            <a:r>
              <a:rPr lang="en-US" altLang="en-US" sz="1800" b="1" dirty="0"/>
              <a:t>land/ocean</a:t>
            </a:r>
          </a:p>
          <a:p>
            <a:pPr algn="r"/>
            <a:r>
              <a:rPr lang="en-US" altLang="en-US" sz="1800" b="1" dirty="0"/>
              <a:t>96,000 TW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3080435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800" b="1" dirty="0" smtClean="0"/>
              <a:t>Land area = 29.2% of Earth</a:t>
            </a:r>
          </a:p>
          <a:p>
            <a:pPr algn="ctr"/>
            <a:r>
              <a:rPr lang="en-US" altLang="en-US" sz="1800" b="1" dirty="0" smtClean="0"/>
              <a:t>28,000 TW</a:t>
            </a:r>
            <a:endParaRPr lang="en-US" altLang="en-US" sz="1800" b="1" dirty="0"/>
          </a:p>
        </p:txBody>
      </p:sp>
      <p:sp>
        <p:nvSpPr>
          <p:cNvPr id="16" name="Rectangle 15"/>
          <p:cNvSpPr/>
          <p:nvPr/>
        </p:nvSpPr>
        <p:spPr>
          <a:xfrm>
            <a:off x="6781800" y="2514600"/>
            <a:ext cx="1223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>
                <a:solidFill>
                  <a:schemeClr val="bg1"/>
                </a:solidFill>
              </a:rPr>
              <a:t>Collect over 2% of land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60285" y="2123182"/>
            <a:ext cx="1183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>
                <a:solidFill>
                  <a:schemeClr val="bg1"/>
                </a:solidFill>
              </a:rPr>
              <a:t>Average conversion efficiency of 12%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Solar footprint in U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0512" y="4495800"/>
            <a:ext cx="33924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40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027237" y="1143000"/>
            <a:ext cx="4794250" cy="4794250"/>
          </a:xfrm>
          <a:prstGeom prst="roundRect">
            <a:avLst>
              <a:gd name="adj" fmla="val 4778"/>
            </a:avLst>
          </a:prstGeom>
          <a:solidFill>
            <a:srgbClr val="FFFF00"/>
          </a:solidFill>
          <a:ln w="28575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Solar</a:t>
            </a:r>
          </a:p>
          <a:p>
            <a:pPr algn="ctr"/>
            <a:r>
              <a:rPr lang="en-US" sz="2400" b="1"/>
              <a:t>67 TW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49662" y="2765425"/>
            <a:ext cx="3208338" cy="3208338"/>
            <a:chOff x="5149850" y="2343150"/>
            <a:chExt cx="2240280" cy="224028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149850" y="2343150"/>
              <a:ext cx="2240280" cy="2240280"/>
            </a:xfrm>
            <a:prstGeom prst="roundRect">
              <a:avLst>
                <a:gd name="adj" fmla="val 7693"/>
              </a:avLst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1" dirty="0"/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181600" y="2362200"/>
              <a:ext cx="2187468" cy="1522222"/>
              <a:chOff x="3735070" y="4179570"/>
              <a:chExt cx="2187468" cy="1522222"/>
            </a:xfrm>
          </p:grpSpPr>
          <p:sp>
            <p:nvSpPr>
              <p:cNvPr id="7" name="Rounded Rectangle 7"/>
              <p:cNvSpPr>
                <a:spLocks noChangeArrowheads="1"/>
              </p:cNvSpPr>
              <p:nvPr/>
            </p:nvSpPr>
            <p:spPr bwMode="auto">
              <a:xfrm>
                <a:off x="3735070" y="4179570"/>
                <a:ext cx="914400" cy="914400"/>
              </a:xfrm>
              <a:prstGeom prst="roundRect">
                <a:avLst>
                  <a:gd name="adj" fmla="val 10528"/>
                </a:avLst>
              </a:prstGeom>
              <a:solidFill>
                <a:srgbClr val="006600"/>
              </a:solidFill>
              <a:ln w="28575" algn="ctr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ounded Rectangle 8"/>
              <p:cNvSpPr>
                <a:spLocks noChangeArrowheads="1"/>
              </p:cNvSpPr>
              <p:nvPr/>
            </p:nvSpPr>
            <p:spPr bwMode="auto">
              <a:xfrm>
                <a:off x="4674870" y="4179570"/>
                <a:ext cx="1247668" cy="1247668"/>
              </a:xfrm>
              <a:prstGeom prst="roundRect">
                <a:avLst>
                  <a:gd name="adj" fmla="val 10528"/>
                </a:avLst>
              </a:prstGeom>
              <a:solidFill>
                <a:srgbClr val="00CC00"/>
              </a:solidFill>
              <a:ln w="28575" algn="ctr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ounded Rectangle 9"/>
              <p:cNvSpPr>
                <a:spLocks noChangeArrowheads="1"/>
              </p:cNvSpPr>
              <p:nvPr/>
            </p:nvSpPr>
            <p:spPr bwMode="auto">
              <a:xfrm>
                <a:off x="3735070" y="5125720"/>
                <a:ext cx="576072" cy="576072"/>
              </a:xfrm>
              <a:prstGeom prst="roundRect">
                <a:avLst>
                  <a:gd name="adj" fmla="val 10528"/>
                </a:avLst>
              </a:prstGeom>
              <a:solidFill>
                <a:schemeClr val="accent1"/>
              </a:solidFill>
              <a:ln w="28575" algn="ctr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" name="Rounded Rectangle 10"/>
              <p:cNvSpPr>
                <a:spLocks noChangeArrowheads="1"/>
              </p:cNvSpPr>
              <p:nvPr/>
            </p:nvSpPr>
            <p:spPr bwMode="auto">
              <a:xfrm>
                <a:off x="4344670" y="5405120"/>
                <a:ext cx="256032" cy="256032"/>
              </a:xfrm>
              <a:prstGeom prst="roundRect">
                <a:avLst>
                  <a:gd name="adj" fmla="val 10528"/>
                </a:avLst>
              </a:prstGeom>
              <a:solidFill>
                <a:srgbClr val="FF0000"/>
              </a:solidFill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" name="Rounded Rectangle 11"/>
              <p:cNvSpPr>
                <a:spLocks noChangeArrowheads="1"/>
              </p:cNvSpPr>
              <p:nvPr/>
            </p:nvSpPr>
            <p:spPr bwMode="auto">
              <a:xfrm>
                <a:off x="4344670" y="5125720"/>
                <a:ext cx="256032" cy="256032"/>
              </a:xfrm>
              <a:prstGeom prst="roundRect">
                <a:avLst>
                  <a:gd name="adj" fmla="val 10528"/>
                </a:avLst>
              </a:prstGeom>
              <a:solidFill>
                <a:srgbClr val="0070C0"/>
              </a:solidFill>
              <a:ln w="28575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b="1"/>
              </a:p>
            </p:txBody>
          </p:sp>
        </p:grpSp>
      </p:grp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313237" y="5029200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Global energy demand in 2050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30 TW</a:t>
            </a:r>
          </a:p>
        </p:txBody>
      </p:sp>
      <p:sp>
        <p:nvSpPr>
          <p:cNvPr id="13" name="Rectangle 12"/>
          <p:cNvSpPr/>
          <p:nvPr/>
        </p:nvSpPr>
        <p:spPr>
          <a:xfrm rot="19283663">
            <a:off x="3437464" y="3789719"/>
            <a:ext cx="3287472" cy="476653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02907"/>
              </a:avLst>
            </a:prstTxWarp>
            <a:normAutofit fontScale="55000" lnSpcReduction="20000"/>
          </a:bodyPr>
          <a:lstStyle/>
          <a:p>
            <a:pPr algn="ctr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Other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renewables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312716" y="5035337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Global energy demand in 2050</a:t>
            </a:r>
          </a:p>
          <a:p>
            <a:pPr algn="ctr"/>
            <a:r>
              <a:rPr lang="en-US" b="1"/>
              <a:t>30 TW</a:t>
            </a:r>
          </a:p>
        </p:txBody>
      </p:sp>
    </p:spTree>
    <p:extLst>
      <p:ext uri="{BB962C8B-B14F-4D97-AF65-F5344CB8AC3E}">
        <p14:creationId xmlns:p14="http://schemas.microsoft.com/office/powerpoint/2010/main" val="22399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536225"/>
              </p:ext>
            </p:extLst>
          </p:nvPr>
        </p:nvGraphicFramePr>
        <p:xfrm>
          <a:off x="228600" y="533400"/>
          <a:ext cx="8534400" cy="597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17919" y="609600"/>
            <a:ext cx="52613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bg1"/>
                </a:solidFill>
              </a:rPr>
              <a:t>Solar panel prices</a:t>
            </a:r>
          </a:p>
          <a:p>
            <a:pPr algn="r"/>
            <a:r>
              <a:rPr lang="en-US" sz="5400" b="1" dirty="0" smtClean="0">
                <a:solidFill>
                  <a:schemeClr val="bg1"/>
                </a:solidFill>
              </a:rPr>
              <a:t>have </a:t>
            </a:r>
            <a:r>
              <a:rPr lang="en-US" sz="5400" b="1" i="1" dirty="0" smtClean="0">
                <a:solidFill>
                  <a:schemeClr val="bg1"/>
                </a:solidFill>
              </a:rPr>
              <a:t>plummeted</a:t>
            </a:r>
          </a:p>
        </p:txBody>
      </p:sp>
    </p:spTree>
    <p:extLst>
      <p:ext uri="{BB962C8B-B14F-4D97-AF65-F5344CB8AC3E}">
        <p14:creationId xmlns:p14="http://schemas.microsoft.com/office/powerpoint/2010/main" val="25298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763000" cy="6180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241012"/>
            <a:ext cx="678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Illinois power plant emission pathways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604084"/>
            <a:ext cx="10583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darling@anl.gov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048000" y="1369695"/>
            <a:ext cx="3002280" cy="300228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2" name="Oval 4"/>
          <p:cNvSpPr/>
          <p:nvPr/>
        </p:nvSpPr>
        <p:spPr>
          <a:xfrm>
            <a:off x="3124200" y="1750695"/>
            <a:ext cx="2844331" cy="135102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bg1"/>
                </a:solidFill>
              </a:rPr>
              <a:t>Mitigation</a:t>
            </a:r>
            <a:endParaRPr lang="en-US" sz="4000" b="1" kern="12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131323" y="3246120"/>
            <a:ext cx="3002280" cy="300228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2340759"/>
              <a:satOff val="-2919"/>
              <a:lumOff val="686"/>
              <a:alphaOff val="0"/>
            </a:schemeClr>
          </a:fillRef>
          <a:effectRef idx="1">
            <a:schemeClr val="accent2">
              <a:alpha val="50000"/>
              <a:hueOff val="2340759"/>
              <a:satOff val="-2919"/>
              <a:lumOff val="686"/>
              <a:alphaOff val="0"/>
            </a:schemeClr>
          </a:effectRef>
          <a:fontRef idx="minor">
            <a:schemeClr val="tx1"/>
          </a:fontRef>
        </p:style>
      </p:sp>
      <p:sp>
        <p:nvSpPr>
          <p:cNvPr id="10" name="Oval 6"/>
          <p:cNvSpPr/>
          <p:nvPr/>
        </p:nvSpPr>
        <p:spPr>
          <a:xfrm>
            <a:off x="5049520" y="4061841"/>
            <a:ext cx="2799080" cy="165125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bg1"/>
                </a:solidFill>
              </a:rPr>
              <a:t>Adaptation</a:t>
            </a:r>
            <a:endParaRPr lang="en-US" sz="4000" b="1" kern="12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64678" y="3246120"/>
            <a:ext cx="3002280" cy="300228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alpha val="50000"/>
              <a:hueOff val="4681519"/>
              <a:satOff val="-5839"/>
              <a:lumOff val="1373"/>
              <a:alphaOff val="0"/>
            </a:schemeClr>
          </a:effectRef>
          <a:fontRef idx="minor">
            <a:schemeClr val="tx1"/>
          </a:fontRef>
        </p:style>
      </p:sp>
      <p:sp>
        <p:nvSpPr>
          <p:cNvPr id="8" name="Oval 8"/>
          <p:cNvSpPr/>
          <p:nvPr/>
        </p:nvSpPr>
        <p:spPr>
          <a:xfrm>
            <a:off x="961032" y="4061841"/>
            <a:ext cx="3753940" cy="165125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bg1"/>
                </a:solidFill>
              </a:rPr>
              <a:t>Geoengineering</a:t>
            </a:r>
            <a:endParaRPr lang="en-US" sz="4000" b="1" kern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127337"/>
            <a:ext cx="3980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Our options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90800" y="127337"/>
            <a:ext cx="3980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Our options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82" y="1219200"/>
            <a:ext cx="6711518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7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31323" y="3246120"/>
            <a:ext cx="3002280" cy="300228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2340759"/>
              <a:satOff val="-2919"/>
              <a:lumOff val="686"/>
              <a:alphaOff val="0"/>
            </a:schemeClr>
          </a:fillRef>
          <a:effectRef idx="1">
            <a:schemeClr val="accent2">
              <a:alpha val="50000"/>
              <a:hueOff val="2340759"/>
              <a:satOff val="-2919"/>
              <a:lumOff val="686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Oval 6"/>
          <p:cNvSpPr/>
          <p:nvPr/>
        </p:nvSpPr>
        <p:spPr>
          <a:xfrm>
            <a:off x="5049520" y="4061841"/>
            <a:ext cx="2799080" cy="165125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bg1"/>
                </a:solidFill>
              </a:rPr>
              <a:t>Adaptation</a:t>
            </a:r>
            <a:endParaRPr lang="en-US" sz="4000" b="1" kern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127337"/>
            <a:ext cx="3980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Our options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2463" y="5156537"/>
            <a:ext cx="3148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Plan for impacts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Build resiliency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Improve response capacity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64678" y="3246120"/>
            <a:ext cx="3002280" cy="300228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4681519"/>
              <a:satOff val="-5839"/>
              <a:lumOff val="1373"/>
              <a:alphaOff val="0"/>
            </a:schemeClr>
          </a:fillRef>
          <a:effectRef idx="1">
            <a:schemeClr val="accent2">
              <a:alpha val="50000"/>
              <a:hueOff val="4681519"/>
              <a:satOff val="-5839"/>
              <a:lumOff val="1373"/>
              <a:alphaOff val="0"/>
            </a:schemeClr>
          </a:effectRef>
          <a:fontRef idx="minor">
            <a:schemeClr val="tx1"/>
          </a:fontRef>
        </p:style>
      </p:sp>
      <p:sp>
        <p:nvSpPr>
          <p:cNvPr id="4" name="Oval 8"/>
          <p:cNvSpPr/>
          <p:nvPr/>
        </p:nvSpPr>
        <p:spPr>
          <a:xfrm>
            <a:off x="961032" y="4061841"/>
            <a:ext cx="3753940" cy="165125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bg1"/>
                </a:solidFill>
              </a:rPr>
              <a:t>Geoengineering</a:t>
            </a:r>
            <a:endParaRPr lang="en-US" sz="4000" b="1" kern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27337"/>
            <a:ext cx="3980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Our options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57720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Fertilizing the ocean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Adding minerals to ocean to enhance its 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absorption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Accelerating rock weathering (dissolves 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Capturing 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from 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Planting forests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Deploying space mirrors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Injecting aerosols into stratosphere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Seeding marine clouds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Brightening ocean with microbubbles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Growing reflective crops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Whitening rooftops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" y="2695417"/>
            <a:ext cx="449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1688068"/>
            <a:ext cx="126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Absorb CO</a:t>
            </a:r>
            <a:r>
              <a:rPr lang="en-US" b="1" i="1" baseline="-25000" dirty="0" smtClean="0">
                <a:solidFill>
                  <a:schemeClr val="bg1"/>
                </a:solidFill>
              </a:rPr>
              <a:t>2</a:t>
            </a:r>
            <a:endParaRPr lang="en-US" b="1" i="1" baseline="-25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516868"/>
            <a:ext cx="16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Reflect sunlight</a:t>
            </a:r>
            <a:endParaRPr lang="en-US" b="1" i="1" baseline="-25000" dirty="0">
              <a:solidFill>
                <a:schemeClr val="bg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6096000" y="1161772"/>
            <a:ext cx="228600" cy="1352828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096000" y="2838172"/>
            <a:ext cx="228600" cy="1721148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048000" y="1369695"/>
            <a:ext cx="3002280" cy="300228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4" name="Oval 4"/>
          <p:cNvSpPr/>
          <p:nvPr/>
        </p:nvSpPr>
        <p:spPr>
          <a:xfrm>
            <a:off x="3124200" y="1750695"/>
            <a:ext cx="2844331" cy="135102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bg1"/>
                </a:solidFill>
              </a:rPr>
              <a:t>Mitigation</a:t>
            </a:r>
            <a:endParaRPr lang="en-US" sz="4000" b="1" kern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721184"/>
            <a:ext cx="221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Reduce emissions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27337"/>
            <a:ext cx="3980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Our options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7444"/>
            <a:ext cx="8305800" cy="5844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0568" y="6611779"/>
            <a:ext cx="5934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solidFill>
                  <a:schemeClr val="bg1"/>
                </a:solidFill>
              </a:rPr>
              <a:t>EIA 2016</a:t>
            </a:r>
            <a:endParaRPr lang="en-US" sz="9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6955" y="54102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liquid fuels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6116" y="4271187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natural gas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376629" y="3200400"/>
            <a:ext cx="57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coal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6874" y="2596753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nuclear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168897"/>
            <a:ext cx="129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renewables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53407"/>
            <a:ext cx="8636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Projected low-carbon contribution is far too small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594485" y="2825646"/>
            <a:ext cx="0" cy="3422755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602123" y="3406140"/>
            <a:ext cx="3630816" cy="2872740"/>
          </a:xfrm>
          <a:custGeom>
            <a:avLst/>
            <a:gdLst>
              <a:gd name="connsiteX0" fmla="*/ 3810 w 3642360"/>
              <a:gd name="connsiteY0" fmla="*/ 0 h 2872740"/>
              <a:gd name="connsiteX1" fmla="*/ 0 w 3642360"/>
              <a:gd name="connsiteY1" fmla="*/ 2872740 h 2872740"/>
              <a:gd name="connsiteX2" fmla="*/ 3638550 w 3642360"/>
              <a:gd name="connsiteY2" fmla="*/ 2872740 h 2872740"/>
              <a:gd name="connsiteX3" fmla="*/ 3642360 w 3642360"/>
              <a:gd name="connsiteY3" fmla="*/ 445770 h 2872740"/>
              <a:gd name="connsiteX4" fmla="*/ 3810 w 3642360"/>
              <a:gd name="connsiteY4" fmla="*/ 0 h 287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2360" h="2872740">
                <a:moveTo>
                  <a:pt x="3810" y="0"/>
                </a:moveTo>
                <a:lnTo>
                  <a:pt x="0" y="2872740"/>
                </a:lnTo>
                <a:lnTo>
                  <a:pt x="3638550" y="2872740"/>
                </a:lnTo>
                <a:lnTo>
                  <a:pt x="3642360" y="445770"/>
                </a:lnTo>
                <a:lnTo>
                  <a:pt x="3810" y="0"/>
                </a:lnTo>
                <a:close/>
              </a:path>
            </a:pathLst>
          </a:custGeom>
          <a:pattFill prst="wdDn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02009" y="3242310"/>
            <a:ext cx="3630930" cy="621030"/>
          </a:xfrm>
          <a:custGeom>
            <a:avLst/>
            <a:gdLst>
              <a:gd name="connsiteX0" fmla="*/ 3810 w 3630930"/>
              <a:gd name="connsiteY0" fmla="*/ 156210 h 605790"/>
              <a:gd name="connsiteX1" fmla="*/ 0 w 3630930"/>
              <a:gd name="connsiteY1" fmla="*/ 0 h 605790"/>
              <a:gd name="connsiteX2" fmla="*/ 3627120 w 3630930"/>
              <a:gd name="connsiteY2" fmla="*/ 297180 h 605790"/>
              <a:gd name="connsiteX3" fmla="*/ 3630930 w 3630930"/>
              <a:gd name="connsiteY3" fmla="*/ 605790 h 605790"/>
              <a:gd name="connsiteX4" fmla="*/ 3810 w 3630930"/>
              <a:gd name="connsiteY4" fmla="*/ 156210 h 6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930" h="605790">
                <a:moveTo>
                  <a:pt x="3810" y="156210"/>
                </a:moveTo>
                <a:lnTo>
                  <a:pt x="0" y="0"/>
                </a:lnTo>
                <a:lnTo>
                  <a:pt x="3627120" y="297180"/>
                </a:lnTo>
                <a:lnTo>
                  <a:pt x="3630930" y="605790"/>
                </a:lnTo>
                <a:lnTo>
                  <a:pt x="3810" y="156210"/>
                </a:lnTo>
                <a:close/>
              </a:path>
            </a:pathLst>
          </a:custGeom>
          <a:pattFill prst="wdUpDiag">
            <a:fgClr>
              <a:srgbClr val="FF00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07497" y="1386840"/>
            <a:ext cx="3634740" cy="2156460"/>
          </a:xfrm>
          <a:custGeom>
            <a:avLst/>
            <a:gdLst>
              <a:gd name="connsiteX0" fmla="*/ 0 w 3634740"/>
              <a:gd name="connsiteY0" fmla="*/ 1851660 h 2156460"/>
              <a:gd name="connsiteX1" fmla="*/ 0 w 3634740"/>
              <a:gd name="connsiteY1" fmla="*/ 1428750 h 2156460"/>
              <a:gd name="connsiteX2" fmla="*/ 144780 w 3634740"/>
              <a:gd name="connsiteY2" fmla="*/ 1352550 h 2156460"/>
              <a:gd name="connsiteX3" fmla="*/ 361950 w 3634740"/>
              <a:gd name="connsiteY3" fmla="*/ 1276350 h 2156460"/>
              <a:gd name="connsiteX4" fmla="*/ 678180 w 3634740"/>
              <a:gd name="connsiteY4" fmla="*/ 1127760 h 2156460"/>
              <a:gd name="connsiteX5" fmla="*/ 3634740 w 3634740"/>
              <a:gd name="connsiteY5" fmla="*/ 0 h 2156460"/>
              <a:gd name="connsiteX6" fmla="*/ 3623310 w 3634740"/>
              <a:gd name="connsiteY6" fmla="*/ 2156460 h 2156460"/>
              <a:gd name="connsiteX7" fmla="*/ 0 w 3634740"/>
              <a:gd name="connsiteY7" fmla="*/ 1851660 h 215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740" h="2156460">
                <a:moveTo>
                  <a:pt x="0" y="1851660"/>
                </a:moveTo>
                <a:lnTo>
                  <a:pt x="0" y="1428750"/>
                </a:lnTo>
                <a:lnTo>
                  <a:pt x="144780" y="1352550"/>
                </a:lnTo>
                <a:lnTo>
                  <a:pt x="361950" y="1276350"/>
                </a:lnTo>
                <a:lnTo>
                  <a:pt x="678180" y="1127760"/>
                </a:lnTo>
                <a:lnTo>
                  <a:pt x="3634740" y="0"/>
                </a:lnTo>
                <a:lnTo>
                  <a:pt x="3623310" y="2156460"/>
                </a:lnTo>
                <a:lnTo>
                  <a:pt x="0" y="1851660"/>
                </a:lnTo>
                <a:close/>
              </a:path>
            </a:pathLst>
          </a:custGeom>
          <a:pattFill prst="dkHorz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329" y="2514600"/>
            <a:ext cx="128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renewables</a:t>
            </a:r>
            <a:endParaRPr lang="en-US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14190" y="3330357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nuclear</a:t>
            </a:r>
            <a:endParaRPr lang="en-US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70753" y="4623545"/>
            <a:ext cx="118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fossil fuels</a:t>
            </a:r>
            <a:endParaRPr lang="en-US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43616" y="1180148"/>
            <a:ext cx="4073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Need &gt;10 TW of renewables by 2050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8300591" y="1386840"/>
            <a:ext cx="157609" cy="2156460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95207" y="2111514"/>
            <a:ext cx="572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~10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TW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595751" y="1828801"/>
            <a:ext cx="3633849" cy="1407225"/>
            <a:chOff x="4595751" y="1828801"/>
            <a:chExt cx="3633849" cy="1407225"/>
          </a:xfrm>
        </p:grpSpPr>
        <p:sp>
          <p:nvSpPr>
            <p:cNvPr id="22" name="Freeform 21"/>
            <p:cNvSpPr/>
            <p:nvPr/>
          </p:nvSpPr>
          <p:spPr>
            <a:xfrm>
              <a:off x="4595751" y="1965366"/>
              <a:ext cx="3633849" cy="1270660"/>
            </a:xfrm>
            <a:custGeom>
              <a:avLst/>
              <a:gdLst>
                <a:gd name="connsiteX0" fmla="*/ 0 w 3633849"/>
                <a:gd name="connsiteY0" fmla="*/ 1270660 h 1270660"/>
                <a:gd name="connsiteX1" fmla="*/ 2202872 w 3633849"/>
                <a:gd name="connsiteY1" fmla="*/ 653143 h 1270660"/>
                <a:gd name="connsiteX2" fmla="*/ 3633849 w 3633849"/>
                <a:gd name="connsiteY2" fmla="*/ 207818 h 1270660"/>
                <a:gd name="connsiteX3" fmla="*/ 3633849 w 3633849"/>
                <a:gd name="connsiteY3" fmla="*/ 0 h 1270660"/>
                <a:gd name="connsiteX4" fmla="*/ 0 w 3633849"/>
                <a:gd name="connsiteY4" fmla="*/ 1092530 h 1270660"/>
                <a:gd name="connsiteX5" fmla="*/ 0 w 3633849"/>
                <a:gd name="connsiteY5" fmla="*/ 1270660 h 12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3849" h="1270660">
                  <a:moveTo>
                    <a:pt x="0" y="1270660"/>
                  </a:moveTo>
                  <a:lnTo>
                    <a:pt x="2202872" y="653143"/>
                  </a:lnTo>
                  <a:lnTo>
                    <a:pt x="3633849" y="207818"/>
                  </a:lnTo>
                  <a:lnTo>
                    <a:pt x="3633849" y="0"/>
                  </a:lnTo>
                  <a:lnTo>
                    <a:pt x="0" y="1092530"/>
                  </a:lnTo>
                  <a:lnTo>
                    <a:pt x="0" y="1270660"/>
                  </a:lnTo>
                  <a:close/>
                </a:path>
              </a:pathLst>
            </a:custGeom>
            <a:solidFill>
              <a:srgbClr val="4F81B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595751" y="1828801"/>
              <a:ext cx="3633849" cy="1229096"/>
            </a:xfrm>
            <a:custGeom>
              <a:avLst/>
              <a:gdLst>
                <a:gd name="connsiteX0" fmla="*/ 0 w 3633849"/>
                <a:gd name="connsiteY0" fmla="*/ 1229096 h 1229096"/>
                <a:gd name="connsiteX1" fmla="*/ 3633849 w 3633849"/>
                <a:gd name="connsiteY1" fmla="*/ 136566 h 1229096"/>
                <a:gd name="connsiteX2" fmla="*/ 3633849 w 3633849"/>
                <a:gd name="connsiteY2" fmla="*/ 0 h 1229096"/>
                <a:gd name="connsiteX3" fmla="*/ 0 w 3633849"/>
                <a:gd name="connsiteY3" fmla="*/ 1128156 h 1229096"/>
                <a:gd name="connsiteX4" fmla="*/ 0 w 3633849"/>
                <a:gd name="connsiteY4" fmla="*/ 1229096 h 122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3849" h="1229096">
                  <a:moveTo>
                    <a:pt x="0" y="1229096"/>
                  </a:moveTo>
                  <a:lnTo>
                    <a:pt x="3633849" y="136566"/>
                  </a:lnTo>
                  <a:lnTo>
                    <a:pt x="3633849" y="0"/>
                  </a:lnTo>
                  <a:lnTo>
                    <a:pt x="0" y="1128156"/>
                  </a:lnTo>
                  <a:lnTo>
                    <a:pt x="0" y="1229096"/>
                  </a:lnTo>
                  <a:close/>
                </a:path>
              </a:pathLst>
            </a:custGeom>
            <a:solidFill>
              <a:srgbClr val="0066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58723" y="1357578"/>
            <a:ext cx="1009077" cy="886791"/>
            <a:chOff x="8058723" y="1357578"/>
            <a:chExt cx="1009077" cy="886791"/>
          </a:xfrm>
        </p:grpSpPr>
        <p:sp>
          <p:nvSpPr>
            <p:cNvPr id="24" name="TextBox 23"/>
            <p:cNvSpPr txBox="1"/>
            <p:nvPr/>
          </p:nvSpPr>
          <p:spPr>
            <a:xfrm>
              <a:off x="8201814" y="1875037"/>
              <a:ext cx="736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hydro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058723" y="1357578"/>
              <a:ext cx="1009077" cy="781542"/>
              <a:chOff x="8058723" y="1357578"/>
              <a:chExt cx="1009077" cy="78154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211475" y="1646712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biofuel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211474" y="1357578"/>
                <a:ext cx="708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other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endCxn id="26" idx="1"/>
              </p:cNvCxnSpPr>
              <p:nvPr/>
            </p:nvCxnSpPr>
            <p:spPr>
              <a:xfrm flipV="1">
                <a:off x="8077200" y="1567543"/>
                <a:ext cx="217714" cy="619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8076797" y="1879534"/>
                <a:ext cx="217714" cy="619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8058723" y="2077159"/>
                <a:ext cx="217714" cy="619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2177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"/>
                                      </p:to>
                                    </p:set>
                                    <p:animEffect filter="image" prLst="opacity: 0.8">
                                      <p:cBhvr rctx="IE">
                                        <p:cTn id="5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"/>
                                      </p:to>
                                    </p:set>
                                    <p:animEffect filter="image" prLst="opacity: 0.8">
                                      <p:cBhvr rctx="IE">
                                        <p:cTn id="6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"/>
                                      </p:to>
                                    </p:set>
                                    <p:animEffect filter="image" prLst="opacity: 0.8">
                                      <p:cBhvr rctx="IE">
                                        <p:cTn id="6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8" grpId="0"/>
      <p:bldP spid="19" grpId="0"/>
      <p:bldP spid="20" grpId="0"/>
      <p:bldP spid="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/>
          <p:cNvSpPr>
            <a:spLocks noChangeArrowheads="1"/>
          </p:cNvSpPr>
          <p:nvPr/>
        </p:nvSpPr>
        <p:spPr bwMode="auto">
          <a:xfrm>
            <a:off x="304800" y="1212850"/>
            <a:ext cx="2819400" cy="2819400"/>
          </a:xfrm>
          <a:prstGeom prst="roundRect">
            <a:avLst>
              <a:gd name="adj" fmla="val 7694"/>
            </a:avLst>
          </a:prstGeom>
          <a:solidFill>
            <a:schemeClr val="bg1">
              <a:lumMod val="65000"/>
            </a:schemeClr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Fossil fuels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&gt;30 TW</a:t>
            </a:r>
          </a:p>
        </p:txBody>
      </p:sp>
      <p:sp>
        <p:nvSpPr>
          <p:cNvPr id="4" name="Rounded Rectangle 17"/>
          <p:cNvSpPr>
            <a:spLocks noChangeArrowheads="1"/>
          </p:cNvSpPr>
          <p:nvPr/>
        </p:nvSpPr>
        <p:spPr bwMode="auto">
          <a:xfrm>
            <a:off x="2667000" y="1670050"/>
            <a:ext cx="2422525" cy="2422525"/>
          </a:xfrm>
          <a:prstGeom prst="roundRect">
            <a:avLst>
              <a:gd name="adj" fmla="val 7694"/>
            </a:avLst>
          </a:prstGeom>
          <a:solidFill>
            <a:srgbClr val="CC00CC"/>
          </a:solidFill>
          <a:ln w="28575" algn="ctr">
            <a:solidFill>
              <a:srgbClr val="CC00C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Nuclear fission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&gt;30 TW</a:t>
            </a:r>
          </a:p>
        </p:txBody>
      </p:sp>
      <p:sp>
        <p:nvSpPr>
          <p:cNvPr id="5" name="Rounded Rectangle 33"/>
          <p:cNvSpPr>
            <a:spLocks noChangeArrowheads="1"/>
          </p:cNvSpPr>
          <p:nvPr/>
        </p:nvSpPr>
        <p:spPr bwMode="auto">
          <a:xfrm>
            <a:off x="6019800" y="3117850"/>
            <a:ext cx="576263" cy="576263"/>
          </a:xfrm>
          <a:prstGeom prst="roundRect">
            <a:avLst>
              <a:gd name="adj" fmla="val 10528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b="1"/>
          </a:p>
        </p:txBody>
      </p:sp>
      <p:sp>
        <p:nvSpPr>
          <p:cNvPr id="6" name="Rounded Rectangle 34"/>
          <p:cNvSpPr>
            <a:spLocks noChangeArrowheads="1"/>
          </p:cNvSpPr>
          <p:nvPr/>
        </p:nvSpPr>
        <p:spPr bwMode="auto">
          <a:xfrm>
            <a:off x="6553200" y="2965450"/>
            <a:ext cx="255588" cy="255588"/>
          </a:xfrm>
          <a:prstGeom prst="roundRect">
            <a:avLst>
              <a:gd name="adj" fmla="val 10528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b="1"/>
          </a:p>
        </p:txBody>
      </p:sp>
      <p:sp>
        <p:nvSpPr>
          <p:cNvPr id="7" name="Rounded Rectangle 35"/>
          <p:cNvSpPr>
            <a:spLocks noChangeArrowheads="1"/>
          </p:cNvSpPr>
          <p:nvPr/>
        </p:nvSpPr>
        <p:spPr bwMode="auto">
          <a:xfrm>
            <a:off x="6781800" y="2813050"/>
            <a:ext cx="255588" cy="255588"/>
          </a:xfrm>
          <a:prstGeom prst="roundRect">
            <a:avLst>
              <a:gd name="adj" fmla="val 10528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b="1"/>
          </a:p>
        </p:txBody>
      </p:sp>
      <p:sp>
        <p:nvSpPr>
          <p:cNvPr id="8" name="Rounded Rectangle 32"/>
          <p:cNvSpPr>
            <a:spLocks noChangeArrowheads="1"/>
          </p:cNvSpPr>
          <p:nvPr/>
        </p:nvSpPr>
        <p:spPr bwMode="auto">
          <a:xfrm>
            <a:off x="5562600" y="2203450"/>
            <a:ext cx="1289050" cy="1289050"/>
          </a:xfrm>
          <a:prstGeom prst="roundRect">
            <a:avLst>
              <a:gd name="adj" fmla="val 10528"/>
            </a:avLst>
          </a:prstGeom>
          <a:noFill/>
          <a:ln w="28575" algn="ctr">
            <a:solidFill>
              <a:srgbClr val="00CC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Wind</a:t>
            </a:r>
          </a:p>
          <a:p>
            <a:pPr algn="ctr"/>
            <a:r>
              <a:rPr lang="en-US" b="1">
                <a:solidFill>
                  <a:srgbClr val="000000"/>
                </a:solidFill>
              </a:rPr>
              <a:t>10 TW</a:t>
            </a:r>
          </a:p>
        </p:txBody>
      </p:sp>
      <p:sp>
        <p:nvSpPr>
          <p:cNvPr id="9" name="Rounded Rectangle 31"/>
          <p:cNvSpPr>
            <a:spLocks noChangeArrowheads="1"/>
          </p:cNvSpPr>
          <p:nvPr/>
        </p:nvSpPr>
        <p:spPr bwMode="auto">
          <a:xfrm>
            <a:off x="4876800" y="1593850"/>
            <a:ext cx="914400" cy="914400"/>
          </a:xfrm>
          <a:prstGeom prst="roundRect">
            <a:avLst>
              <a:gd name="adj" fmla="val 10528"/>
            </a:avLst>
          </a:prstGeom>
          <a:noFill/>
          <a:ln w="28575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>
                <a:solidFill>
                  <a:srgbClr val="000000"/>
                </a:solidFill>
              </a:rPr>
              <a:t>Biomass</a:t>
            </a:r>
          </a:p>
          <a:p>
            <a:pPr algn="ctr"/>
            <a:r>
              <a:rPr lang="en-US" b="1">
                <a:solidFill>
                  <a:srgbClr val="000000"/>
                </a:solidFill>
              </a:rPr>
              <a:t>5 TW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772400" y="1441450"/>
            <a:ext cx="1066800" cy="1066800"/>
          </a:xfrm>
          <a:prstGeom prst="roundRect">
            <a:avLst>
              <a:gd name="adj" fmla="val 10527"/>
            </a:avLst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7F7F7F"/>
                </a:solidFill>
              </a:rPr>
              <a:t>Nuclear fusion?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772275" y="3117850"/>
            <a:ext cx="1328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Geothermal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&lt;1 TW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967538" y="2432050"/>
            <a:ext cx="881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Oceans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&lt;1 TW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5257800" y="3614738"/>
            <a:ext cx="213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Hydropower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2 TW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5145088"/>
            <a:ext cx="1828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Global energy demand in </a:t>
            </a:r>
            <a:r>
              <a:rPr lang="en-US" b="1" dirty="0" smtClean="0">
                <a:solidFill>
                  <a:schemeClr val="bg1"/>
                </a:solidFill>
              </a:rPr>
              <a:t>2017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19 </a:t>
            </a:r>
            <a:r>
              <a:rPr lang="en-US" b="1" dirty="0">
                <a:solidFill>
                  <a:schemeClr val="bg1"/>
                </a:solidFill>
              </a:rPr>
              <a:t>TW</a:t>
            </a:r>
          </a:p>
        </p:txBody>
      </p: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4876800" y="1593850"/>
            <a:ext cx="2160588" cy="2100263"/>
            <a:chOff x="4876800" y="1143000"/>
            <a:chExt cx="2161032" cy="2100072"/>
          </a:xfrm>
        </p:grpSpPr>
        <p:sp>
          <p:nvSpPr>
            <p:cNvPr id="16" name="Rounded Rectangle 10"/>
            <p:cNvSpPr>
              <a:spLocks noChangeArrowheads="1"/>
            </p:cNvSpPr>
            <p:nvPr/>
          </p:nvSpPr>
          <p:spPr bwMode="auto">
            <a:xfrm>
              <a:off x="4876800" y="1143000"/>
              <a:ext cx="914400" cy="914400"/>
            </a:xfrm>
            <a:prstGeom prst="roundRect">
              <a:avLst>
                <a:gd name="adj" fmla="val 10528"/>
              </a:avLst>
            </a:prstGeom>
            <a:solidFill>
              <a:srgbClr val="006600"/>
            </a:solidFill>
            <a:ln w="28575" algn="ctr">
              <a:solidFill>
                <a:srgbClr val="0066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Biomass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5 TW</a:t>
              </a:r>
            </a:p>
          </p:txBody>
        </p:sp>
        <p:sp>
          <p:nvSpPr>
            <p:cNvPr id="17" name="Rounded Rectangle 9"/>
            <p:cNvSpPr>
              <a:spLocks noChangeArrowheads="1"/>
            </p:cNvSpPr>
            <p:nvPr/>
          </p:nvSpPr>
          <p:spPr bwMode="auto">
            <a:xfrm>
              <a:off x="5562599" y="1752545"/>
              <a:ext cx="1289569" cy="1289187"/>
            </a:xfrm>
            <a:prstGeom prst="roundRect">
              <a:avLst>
                <a:gd name="adj" fmla="val 10528"/>
              </a:avLst>
            </a:prstGeom>
            <a:solidFill>
              <a:srgbClr val="00CC00"/>
            </a:solidFill>
            <a:ln w="28575" algn="ctr">
              <a:solidFill>
                <a:srgbClr val="00CC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Wind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10 TW</a:t>
              </a:r>
            </a:p>
          </p:txBody>
        </p:sp>
        <p:sp>
          <p:nvSpPr>
            <p:cNvPr id="18" name="Rounded Rectangle 12"/>
            <p:cNvSpPr>
              <a:spLocks noChangeArrowheads="1"/>
            </p:cNvSpPr>
            <p:nvPr/>
          </p:nvSpPr>
          <p:spPr bwMode="auto">
            <a:xfrm>
              <a:off x="6019800" y="2667000"/>
              <a:ext cx="576072" cy="576072"/>
            </a:xfrm>
            <a:prstGeom prst="roundRect">
              <a:avLst>
                <a:gd name="adj" fmla="val 10528"/>
              </a:avLst>
            </a:prstGeom>
            <a:solidFill>
              <a:schemeClr val="accent1"/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/>
            </a:p>
          </p:txBody>
        </p:sp>
        <p:sp>
          <p:nvSpPr>
            <p:cNvPr id="19" name="Rounded Rectangle 11"/>
            <p:cNvSpPr>
              <a:spLocks noChangeArrowheads="1"/>
            </p:cNvSpPr>
            <p:nvPr/>
          </p:nvSpPr>
          <p:spPr bwMode="auto">
            <a:xfrm>
              <a:off x="6553200" y="2514600"/>
              <a:ext cx="256032" cy="256032"/>
            </a:xfrm>
            <a:prstGeom prst="roundRect">
              <a:avLst>
                <a:gd name="adj" fmla="val 10528"/>
              </a:avLst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/>
            </a:p>
          </p:txBody>
        </p:sp>
        <p:sp>
          <p:nvSpPr>
            <p:cNvPr id="20" name="Rounded Rectangle 18"/>
            <p:cNvSpPr>
              <a:spLocks noChangeArrowheads="1"/>
            </p:cNvSpPr>
            <p:nvPr/>
          </p:nvSpPr>
          <p:spPr bwMode="auto">
            <a:xfrm>
              <a:off x="6781800" y="2362200"/>
              <a:ext cx="256032" cy="256032"/>
            </a:xfrm>
            <a:prstGeom prst="roundRect">
              <a:avLst>
                <a:gd name="adj" fmla="val 10528"/>
              </a:avLst>
            </a:prstGeom>
            <a:solidFill>
              <a:srgbClr val="0070C0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/>
            </a:p>
          </p:txBody>
        </p:sp>
      </p:grp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762000" y="4419600"/>
            <a:ext cx="7543800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22" name="Rounded Rectangle 21"/>
          <p:cNvSpPr/>
          <p:nvPr/>
        </p:nvSpPr>
        <p:spPr bwMode="auto">
          <a:xfrm>
            <a:off x="2209800" y="4787900"/>
            <a:ext cx="1682750" cy="1682750"/>
          </a:xfrm>
          <a:prstGeom prst="roundRect">
            <a:avLst>
              <a:gd name="adj" fmla="val 10689"/>
            </a:avLst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3" name="Group 60"/>
          <p:cNvGrpSpPr>
            <a:grpSpLocks/>
          </p:cNvGrpSpPr>
          <p:nvPr/>
        </p:nvGrpSpPr>
        <p:grpSpPr bwMode="auto">
          <a:xfrm>
            <a:off x="2209800" y="4794250"/>
            <a:ext cx="1682750" cy="1682750"/>
            <a:chOff x="2737104" y="4343400"/>
            <a:chExt cx="1682496" cy="1682496"/>
          </a:xfrm>
        </p:grpSpPr>
        <p:sp>
          <p:nvSpPr>
            <p:cNvPr id="24" name="Rounded Rectangle 53"/>
            <p:cNvSpPr>
              <a:spLocks noChangeArrowheads="1"/>
            </p:cNvSpPr>
            <p:nvPr/>
          </p:nvSpPr>
          <p:spPr bwMode="auto">
            <a:xfrm>
              <a:off x="2737104" y="4343400"/>
              <a:ext cx="1682496" cy="1682496"/>
            </a:xfrm>
            <a:prstGeom prst="roundRect">
              <a:avLst>
                <a:gd name="adj" fmla="val 10690"/>
              </a:avLst>
            </a:prstGeom>
            <a:solidFill>
              <a:schemeClr val="bg1">
                <a:lumMod val="65000"/>
              </a:schemeClr>
            </a:solidFill>
            <a:ln w="285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ounded Rectangle 54"/>
            <p:cNvSpPr>
              <a:spLocks noChangeArrowheads="1"/>
            </p:cNvSpPr>
            <p:nvPr/>
          </p:nvSpPr>
          <p:spPr bwMode="auto">
            <a:xfrm>
              <a:off x="2749550" y="4356100"/>
              <a:ext cx="411480" cy="411480"/>
            </a:xfrm>
            <a:prstGeom prst="roundRect">
              <a:avLst>
                <a:gd name="adj" fmla="val 10690"/>
              </a:avLst>
            </a:prstGeom>
            <a:solidFill>
              <a:srgbClr val="CC00CC"/>
            </a:solidFill>
            <a:ln w="28575" algn="ctr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55"/>
            <p:cNvSpPr>
              <a:spLocks noChangeArrowheads="1"/>
            </p:cNvSpPr>
            <p:nvPr/>
          </p:nvSpPr>
          <p:spPr bwMode="auto">
            <a:xfrm>
              <a:off x="3195320" y="4356100"/>
              <a:ext cx="402336" cy="402336"/>
            </a:xfrm>
            <a:prstGeom prst="roundRect">
              <a:avLst>
                <a:gd name="adj" fmla="val 10690"/>
              </a:avLst>
            </a:prstGeom>
            <a:solidFill>
              <a:schemeClr val="accent1"/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/>
            </a:p>
          </p:txBody>
        </p:sp>
        <p:sp>
          <p:nvSpPr>
            <p:cNvPr id="27" name="Rounded Rectangle 56"/>
            <p:cNvSpPr>
              <a:spLocks noChangeArrowheads="1"/>
            </p:cNvSpPr>
            <p:nvPr/>
          </p:nvSpPr>
          <p:spPr bwMode="auto">
            <a:xfrm>
              <a:off x="3822700" y="4356100"/>
              <a:ext cx="137160" cy="137160"/>
            </a:xfrm>
            <a:prstGeom prst="roundRect">
              <a:avLst>
                <a:gd name="adj" fmla="val 10690"/>
              </a:avLst>
            </a:prstGeom>
            <a:solidFill>
              <a:srgbClr val="006600"/>
            </a:solidFill>
            <a:ln w="28575" algn="ctr">
              <a:solidFill>
                <a:srgbClr val="0066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57"/>
            <p:cNvSpPr>
              <a:spLocks noChangeArrowheads="1"/>
            </p:cNvSpPr>
            <p:nvPr/>
          </p:nvSpPr>
          <p:spPr bwMode="auto">
            <a:xfrm>
              <a:off x="3629533" y="4356100"/>
              <a:ext cx="164592" cy="164592"/>
            </a:xfrm>
            <a:prstGeom prst="roundRect">
              <a:avLst>
                <a:gd name="adj" fmla="val 10690"/>
              </a:avLst>
            </a:prstGeom>
            <a:solidFill>
              <a:srgbClr val="00CC00"/>
            </a:solidFill>
            <a:ln w="28575" algn="ctr">
              <a:solidFill>
                <a:srgbClr val="00CC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9" name="Rounded Rectangle 58"/>
            <p:cNvSpPr>
              <a:spLocks noChangeArrowheads="1"/>
            </p:cNvSpPr>
            <p:nvPr/>
          </p:nvSpPr>
          <p:spPr bwMode="auto">
            <a:xfrm>
              <a:off x="3990848" y="4356100"/>
              <a:ext cx="73152" cy="73152"/>
            </a:xfrm>
            <a:prstGeom prst="roundRect">
              <a:avLst>
                <a:gd name="adj" fmla="val 10690"/>
              </a:avLst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/>
            </a:p>
          </p:txBody>
        </p:sp>
        <p:sp>
          <p:nvSpPr>
            <p:cNvPr id="30" name="Rounded Rectangle 59"/>
            <p:cNvSpPr>
              <a:spLocks noChangeArrowheads="1"/>
            </p:cNvSpPr>
            <p:nvPr/>
          </p:nvSpPr>
          <p:spPr bwMode="auto">
            <a:xfrm>
              <a:off x="4091686" y="4352925"/>
              <a:ext cx="54864" cy="54864"/>
            </a:xfrm>
            <a:prstGeom prst="roundRect">
              <a:avLst>
                <a:gd name="adj" fmla="val 10690"/>
              </a:avLst>
            </a:prstGeom>
            <a:solidFill>
              <a:srgbClr val="FFFF00"/>
            </a:solidFill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67"/>
          <p:cNvGrpSpPr>
            <a:grpSpLocks/>
          </p:cNvGrpSpPr>
          <p:nvPr/>
        </p:nvGrpSpPr>
        <p:grpSpPr bwMode="auto">
          <a:xfrm>
            <a:off x="914400" y="1782763"/>
            <a:ext cx="5788025" cy="2051050"/>
            <a:chOff x="914400" y="1331976"/>
            <a:chExt cx="5788152" cy="2051304"/>
          </a:xfrm>
        </p:grpSpPr>
        <p:sp>
          <p:nvSpPr>
            <p:cNvPr id="32" name="Rounded Rectangle 5"/>
            <p:cNvSpPr>
              <a:spLocks noChangeArrowheads="1"/>
            </p:cNvSpPr>
            <p:nvPr/>
          </p:nvSpPr>
          <p:spPr bwMode="auto">
            <a:xfrm>
              <a:off x="914400" y="1331976"/>
              <a:ext cx="1563624" cy="1563624"/>
            </a:xfrm>
            <a:prstGeom prst="roundRect">
              <a:avLst>
                <a:gd name="adj" fmla="val 7694"/>
              </a:avLst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Fossil fuels</a:t>
              </a:r>
            </a:p>
          </p:txBody>
        </p:sp>
        <p:sp>
          <p:nvSpPr>
            <p:cNvPr id="33" name="Rounded Rectangle 5"/>
            <p:cNvSpPr>
              <a:spLocks noChangeArrowheads="1"/>
            </p:cNvSpPr>
            <p:nvPr/>
          </p:nvSpPr>
          <p:spPr bwMode="auto">
            <a:xfrm>
              <a:off x="4343400" y="2971800"/>
              <a:ext cx="411480" cy="411480"/>
            </a:xfrm>
            <a:prstGeom prst="roundRect">
              <a:avLst>
                <a:gd name="adj" fmla="val 7694"/>
              </a:avLst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34" name="Rounded Rectangle 5"/>
            <p:cNvSpPr>
              <a:spLocks noChangeArrowheads="1"/>
            </p:cNvSpPr>
            <p:nvPr/>
          </p:nvSpPr>
          <p:spPr bwMode="auto">
            <a:xfrm>
              <a:off x="6096000" y="2743200"/>
              <a:ext cx="402336" cy="402336"/>
            </a:xfrm>
            <a:prstGeom prst="roundRect">
              <a:avLst>
                <a:gd name="adj" fmla="val 7694"/>
              </a:avLst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35" name="Rounded Rectangle 5"/>
            <p:cNvSpPr>
              <a:spLocks noChangeArrowheads="1"/>
            </p:cNvSpPr>
            <p:nvPr/>
          </p:nvSpPr>
          <p:spPr bwMode="auto">
            <a:xfrm>
              <a:off x="5715000" y="2743200"/>
              <a:ext cx="164592" cy="164592"/>
            </a:xfrm>
            <a:prstGeom prst="roundRect">
              <a:avLst>
                <a:gd name="adj" fmla="val 7694"/>
              </a:avLst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36" name="Rounded Rectangle 5"/>
            <p:cNvSpPr>
              <a:spLocks noChangeArrowheads="1"/>
            </p:cNvSpPr>
            <p:nvPr/>
          </p:nvSpPr>
          <p:spPr bwMode="auto">
            <a:xfrm>
              <a:off x="5105400" y="1828800"/>
              <a:ext cx="137160" cy="137160"/>
            </a:xfrm>
            <a:prstGeom prst="roundRect">
              <a:avLst>
                <a:gd name="adj" fmla="val 7694"/>
              </a:avLst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37" name="Rounded Rectangle 5"/>
            <p:cNvSpPr>
              <a:spLocks noChangeArrowheads="1"/>
            </p:cNvSpPr>
            <p:nvPr/>
          </p:nvSpPr>
          <p:spPr bwMode="auto">
            <a:xfrm>
              <a:off x="6629400" y="2670048"/>
              <a:ext cx="73152" cy="73152"/>
            </a:xfrm>
            <a:prstGeom prst="roundRect">
              <a:avLst>
                <a:gd name="adj" fmla="val 7694"/>
              </a:avLst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578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Feasible limits…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95800" y="5181600"/>
            <a:ext cx="159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Today…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9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5 -0.38935 L -5.55556E-7 1.48148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9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about when my son is middle aged?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ounded Rectangle 5"/>
          <p:cNvSpPr>
            <a:spLocks noChangeArrowheads="1"/>
          </p:cNvSpPr>
          <p:nvPr/>
        </p:nvSpPr>
        <p:spPr bwMode="auto">
          <a:xfrm>
            <a:off x="304800" y="1066800"/>
            <a:ext cx="2819400" cy="2819400"/>
          </a:xfrm>
          <a:prstGeom prst="roundRect">
            <a:avLst>
              <a:gd name="adj" fmla="val 7694"/>
            </a:avLst>
          </a:prstGeom>
          <a:solidFill>
            <a:schemeClr val="bg1">
              <a:lumMod val="65000"/>
            </a:schemeClr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Fossil fuels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&gt;30 TW</a:t>
            </a:r>
          </a:p>
        </p:txBody>
      </p:sp>
      <p:sp>
        <p:nvSpPr>
          <p:cNvPr id="4" name="Rounded Rectangle 17"/>
          <p:cNvSpPr>
            <a:spLocks noChangeArrowheads="1"/>
          </p:cNvSpPr>
          <p:nvPr/>
        </p:nvSpPr>
        <p:spPr bwMode="auto">
          <a:xfrm>
            <a:off x="2667000" y="1524000"/>
            <a:ext cx="2422525" cy="2422525"/>
          </a:xfrm>
          <a:prstGeom prst="roundRect">
            <a:avLst>
              <a:gd name="adj" fmla="val 7694"/>
            </a:avLst>
          </a:prstGeom>
          <a:solidFill>
            <a:srgbClr val="CC00CC"/>
          </a:solidFill>
          <a:ln w="28575" algn="ctr">
            <a:solidFill>
              <a:srgbClr val="CC00C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Nuclear fission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&gt;30 TW</a:t>
            </a:r>
          </a:p>
        </p:txBody>
      </p:sp>
      <p:sp>
        <p:nvSpPr>
          <p:cNvPr id="5" name="Rounded Rectangle 33"/>
          <p:cNvSpPr>
            <a:spLocks noChangeArrowheads="1"/>
          </p:cNvSpPr>
          <p:nvPr/>
        </p:nvSpPr>
        <p:spPr bwMode="auto">
          <a:xfrm>
            <a:off x="6019800" y="2971800"/>
            <a:ext cx="576263" cy="576263"/>
          </a:xfrm>
          <a:prstGeom prst="roundRect">
            <a:avLst>
              <a:gd name="adj" fmla="val 10528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b="1"/>
          </a:p>
        </p:txBody>
      </p:sp>
      <p:sp>
        <p:nvSpPr>
          <p:cNvPr id="6" name="Rounded Rectangle 34"/>
          <p:cNvSpPr>
            <a:spLocks noChangeArrowheads="1"/>
          </p:cNvSpPr>
          <p:nvPr/>
        </p:nvSpPr>
        <p:spPr bwMode="auto">
          <a:xfrm>
            <a:off x="6553200" y="2819400"/>
            <a:ext cx="255588" cy="255588"/>
          </a:xfrm>
          <a:prstGeom prst="roundRect">
            <a:avLst>
              <a:gd name="adj" fmla="val 10528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b="1"/>
          </a:p>
        </p:txBody>
      </p:sp>
      <p:sp>
        <p:nvSpPr>
          <p:cNvPr id="7" name="Rounded Rectangle 35"/>
          <p:cNvSpPr>
            <a:spLocks noChangeArrowheads="1"/>
          </p:cNvSpPr>
          <p:nvPr/>
        </p:nvSpPr>
        <p:spPr bwMode="auto">
          <a:xfrm>
            <a:off x="6781800" y="2667000"/>
            <a:ext cx="255588" cy="255588"/>
          </a:xfrm>
          <a:prstGeom prst="roundRect">
            <a:avLst>
              <a:gd name="adj" fmla="val 10528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 b="1"/>
          </a:p>
        </p:txBody>
      </p:sp>
      <p:sp>
        <p:nvSpPr>
          <p:cNvPr id="8" name="Rounded Rectangle 32"/>
          <p:cNvSpPr>
            <a:spLocks noChangeArrowheads="1"/>
          </p:cNvSpPr>
          <p:nvPr/>
        </p:nvSpPr>
        <p:spPr bwMode="auto">
          <a:xfrm>
            <a:off x="5562600" y="2057400"/>
            <a:ext cx="1289050" cy="1289050"/>
          </a:xfrm>
          <a:prstGeom prst="roundRect">
            <a:avLst>
              <a:gd name="adj" fmla="val 10528"/>
            </a:avLst>
          </a:prstGeom>
          <a:noFill/>
          <a:ln w="28575" algn="ctr">
            <a:solidFill>
              <a:srgbClr val="00CC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Wind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10 TW</a:t>
            </a:r>
          </a:p>
        </p:txBody>
      </p:sp>
      <p:sp>
        <p:nvSpPr>
          <p:cNvPr id="9" name="Rounded Rectangle 31"/>
          <p:cNvSpPr>
            <a:spLocks noChangeArrowheads="1"/>
          </p:cNvSpPr>
          <p:nvPr/>
        </p:nvSpPr>
        <p:spPr bwMode="auto">
          <a:xfrm>
            <a:off x="4876800" y="1447800"/>
            <a:ext cx="914400" cy="914400"/>
          </a:xfrm>
          <a:prstGeom prst="roundRect">
            <a:avLst>
              <a:gd name="adj" fmla="val 10528"/>
            </a:avLst>
          </a:prstGeom>
          <a:noFill/>
          <a:ln w="28575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Biomass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5 TW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456238" y="4465638"/>
            <a:ext cx="2239962" cy="2239962"/>
          </a:xfrm>
          <a:prstGeom prst="roundRect">
            <a:avLst>
              <a:gd name="adj" fmla="val 7693"/>
            </a:avLst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7772400" y="1295400"/>
            <a:ext cx="1066800" cy="1066800"/>
          </a:xfrm>
          <a:prstGeom prst="roundRect">
            <a:avLst>
              <a:gd name="adj" fmla="val 10527"/>
            </a:avLst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7F7F7F"/>
                </a:solidFill>
              </a:rPr>
              <a:t>Nuclear fusion?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6772275" y="2971800"/>
            <a:ext cx="1328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Geothermal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&lt;1 TW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6967538" y="2286000"/>
            <a:ext cx="881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Oceans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&lt;1 TW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257800" y="3468688"/>
            <a:ext cx="213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Hydropower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2 TW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" y="4999038"/>
            <a:ext cx="18288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Global energy demand in 2050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30 TW</a:t>
            </a:r>
          </a:p>
        </p:txBody>
      </p:sp>
      <p:grpSp>
        <p:nvGrpSpPr>
          <p:cNvPr id="16" name="Group 36"/>
          <p:cNvGrpSpPr>
            <a:grpSpLocks/>
          </p:cNvGrpSpPr>
          <p:nvPr/>
        </p:nvGrpSpPr>
        <p:grpSpPr bwMode="auto">
          <a:xfrm>
            <a:off x="4880712" y="1447800"/>
            <a:ext cx="2160588" cy="2100263"/>
            <a:chOff x="4876800" y="1143000"/>
            <a:chExt cx="2161032" cy="2100072"/>
          </a:xfrm>
        </p:grpSpPr>
        <p:sp>
          <p:nvSpPr>
            <p:cNvPr id="17" name="Rounded Rectangle 10"/>
            <p:cNvSpPr>
              <a:spLocks noChangeArrowheads="1"/>
            </p:cNvSpPr>
            <p:nvPr/>
          </p:nvSpPr>
          <p:spPr bwMode="auto">
            <a:xfrm>
              <a:off x="4876800" y="1143000"/>
              <a:ext cx="914400" cy="914400"/>
            </a:xfrm>
            <a:prstGeom prst="roundRect">
              <a:avLst>
                <a:gd name="adj" fmla="val 10528"/>
              </a:avLst>
            </a:prstGeom>
            <a:solidFill>
              <a:srgbClr val="006600"/>
            </a:solidFill>
            <a:ln w="28575" algn="ctr">
              <a:solidFill>
                <a:srgbClr val="0066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Biomass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5 TW</a:t>
              </a:r>
            </a:p>
          </p:txBody>
        </p:sp>
        <p:sp>
          <p:nvSpPr>
            <p:cNvPr id="18" name="Rounded Rectangle 9"/>
            <p:cNvSpPr>
              <a:spLocks noChangeArrowheads="1"/>
            </p:cNvSpPr>
            <p:nvPr/>
          </p:nvSpPr>
          <p:spPr bwMode="auto">
            <a:xfrm>
              <a:off x="5562599" y="1752545"/>
              <a:ext cx="1289569" cy="1289187"/>
            </a:xfrm>
            <a:prstGeom prst="roundRect">
              <a:avLst>
                <a:gd name="adj" fmla="val 10528"/>
              </a:avLst>
            </a:prstGeom>
            <a:solidFill>
              <a:srgbClr val="00CC00"/>
            </a:solidFill>
            <a:ln w="28575" algn="ctr">
              <a:solidFill>
                <a:srgbClr val="00CC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Wind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10 TW</a:t>
              </a:r>
            </a:p>
          </p:txBody>
        </p:sp>
        <p:sp>
          <p:nvSpPr>
            <p:cNvPr id="19" name="Rounded Rectangle 12"/>
            <p:cNvSpPr>
              <a:spLocks noChangeArrowheads="1"/>
            </p:cNvSpPr>
            <p:nvPr/>
          </p:nvSpPr>
          <p:spPr bwMode="auto">
            <a:xfrm>
              <a:off x="6019800" y="2667000"/>
              <a:ext cx="576072" cy="576072"/>
            </a:xfrm>
            <a:prstGeom prst="roundRect">
              <a:avLst>
                <a:gd name="adj" fmla="val 10528"/>
              </a:avLst>
            </a:prstGeom>
            <a:solidFill>
              <a:schemeClr val="accent1"/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/>
            </a:p>
          </p:txBody>
        </p:sp>
        <p:sp>
          <p:nvSpPr>
            <p:cNvPr id="20" name="Rounded Rectangle 11"/>
            <p:cNvSpPr>
              <a:spLocks noChangeArrowheads="1"/>
            </p:cNvSpPr>
            <p:nvPr/>
          </p:nvSpPr>
          <p:spPr bwMode="auto">
            <a:xfrm>
              <a:off x="6553200" y="2514600"/>
              <a:ext cx="256032" cy="256032"/>
            </a:xfrm>
            <a:prstGeom prst="roundRect">
              <a:avLst>
                <a:gd name="adj" fmla="val 10528"/>
              </a:avLst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/>
            </a:p>
          </p:txBody>
        </p:sp>
        <p:sp>
          <p:nvSpPr>
            <p:cNvPr id="21" name="Rounded Rectangle 18"/>
            <p:cNvSpPr>
              <a:spLocks noChangeArrowheads="1"/>
            </p:cNvSpPr>
            <p:nvPr/>
          </p:nvSpPr>
          <p:spPr bwMode="auto">
            <a:xfrm>
              <a:off x="6781800" y="2362200"/>
              <a:ext cx="256032" cy="256032"/>
            </a:xfrm>
            <a:prstGeom prst="roundRect">
              <a:avLst>
                <a:gd name="adj" fmla="val 10528"/>
              </a:avLst>
            </a:prstGeom>
            <a:solidFill>
              <a:srgbClr val="0070C0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/>
            </a:p>
          </p:txBody>
        </p:sp>
      </p:grpSp>
      <p:grpSp>
        <p:nvGrpSpPr>
          <p:cNvPr id="22" name="Group 30"/>
          <p:cNvGrpSpPr>
            <a:grpSpLocks/>
          </p:cNvGrpSpPr>
          <p:nvPr/>
        </p:nvGrpSpPr>
        <p:grpSpPr bwMode="auto">
          <a:xfrm>
            <a:off x="5487988" y="4484688"/>
            <a:ext cx="2228850" cy="1522412"/>
            <a:chOff x="3735070" y="4179570"/>
            <a:chExt cx="2229851" cy="1522222"/>
          </a:xfrm>
        </p:grpSpPr>
        <p:sp>
          <p:nvSpPr>
            <p:cNvPr id="23" name="Rounded Rectangle 21"/>
            <p:cNvSpPr>
              <a:spLocks noChangeArrowheads="1"/>
            </p:cNvSpPr>
            <p:nvPr/>
          </p:nvSpPr>
          <p:spPr bwMode="auto">
            <a:xfrm>
              <a:off x="3735070" y="4179570"/>
              <a:ext cx="914400" cy="914400"/>
            </a:xfrm>
            <a:prstGeom prst="roundRect">
              <a:avLst>
                <a:gd name="adj" fmla="val 10528"/>
              </a:avLst>
            </a:prstGeom>
            <a:solidFill>
              <a:srgbClr val="006600"/>
            </a:solidFill>
            <a:ln w="28575" algn="ctr">
              <a:solidFill>
                <a:srgbClr val="0066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22"/>
            <p:cNvSpPr>
              <a:spLocks noChangeArrowheads="1"/>
            </p:cNvSpPr>
            <p:nvPr/>
          </p:nvSpPr>
          <p:spPr bwMode="auto">
            <a:xfrm>
              <a:off x="4674870" y="4179570"/>
              <a:ext cx="1290051" cy="1289143"/>
            </a:xfrm>
            <a:prstGeom prst="roundRect">
              <a:avLst>
                <a:gd name="adj" fmla="val 10528"/>
              </a:avLst>
            </a:prstGeom>
            <a:solidFill>
              <a:srgbClr val="00CC00"/>
            </a:solidFill>
            <a:ln w="28575" algn="ctr">
              <a:solidFill>
                <a:srgbClr val="00CC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5" name="Rounded Rectangle 23"/>
            <p:cNvSpPr>
              <a:spLocks noChangeArrowheads="1"/>
            </p:cNvSpPr>
            <p:nvPr/>
          </p:nvSpPr>
          <p:spPr bwMode="auto">
            <a:xfrm>
              <a:off x="3735070" y="5125720"/>
              <a:ext cx="576072" cy="576072"/>
            </a:xfrm>
            <a:prstGeom prst="roundRect">
              <a:avLst>
                <a:gd name="adj" fmla="val 10528"/>
              </a:avLst>
            </a:prstGeom>
            <a:solidFill>
              <a:schemeClr val="accent1"/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/>
            </a:p>
          </p:txBody>
        </p:sp>
        <p:sp>
          <p:nvSpPr>
            <p:cNvPr id="26" name="Rounded Rectangle 24"/>
            <p:cNvSpPr>
              <a:spLocks noChangeArrowheads="1"/>
            </p:cNvSpPr>
            <p:nvPr/>
          </p:nvSpPr>
          <p:spPr bwMode="auto">
            <a:xfrm>
              <a:off x="4344670" y="5405120"/>
              <a:ext cx="256032" cy="256032"/>
            </a:xfrm>
            <a:prstGeom prst="roundRect">
              <a:avLst>
                <a:gd name="adj" fmla="val 10528"/>
              </a:avLst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/>
            </a:p>
          </p:txBody>
        </p:sp>
        <p:sp>
          <p:nvSpPr>
            <p:cNvPr id="27" name="Rounded Rectangle 25"/>
            <p:cNvSpPr>
              <a:spLocks noChangeArrowheads="1"/>
            </p:cNvSpPr>
            <p:nvPr/>
          </p:nvSpPr>
          <p:spPr bwMode="auto">
            <a:xfrm>
              <a:off x="4344670" y="5125720"/>
              <a:ext cx="256032" cy="256032"/>
            </a:xfrm>
            <a:prstGeom prst="roundRect">
              <a:avLst>
                <a:gd name="adj" fmla="val 10528"/>
              </a:avLst>
            </a:prstGeom>
            <a:solidFill>
              <a:srgbClr val="0070C0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/>
            </a:p>
          </p:txBody>
        </p:sp>
      </p:grp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762000" y="4114800"/>
            <a:ext cx="7543800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105400" y="4125913"/>
            <a:ext cx="2916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Max only renewable scenario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90763" y="4114800"/>
            <a:ext cx="1900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Projected scenario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103438" y="4465638"/>
            <a:ext cx="2239962" cy="2239962"/>
          </a:xfrm>
          <a:prstGeom prst="roundRect">
            <a:avLst>
              <a:gd name="adj" fmla="val 7693"/>
            </a:avLst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819775" y="6324600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(without solar)</a:t>
            </a:r>
          </a:p>
        </p:txBody>
      </p:sp>
      <p:grpSp>
        <p:nvGrpSpPr>
          <p:cNvPr id="33" name="Group 62"/>
          <p:cNvGrpSpPr>
            <a:grpSpLocks/>
          </p:cNvGrpSpPr>
          <p:nvPr/>
        </p:nvGrpSpPr>
        <p:grpSpPr bwMode="auto">
          <a:xfrm>
            <a:off x="741363" y="1503363"/>
            <a:ext cx="6264275" cy="2273300"/>
            <a:chOff x="740664" y="1197864"/>
            <a:chExt cx="6264686" cy="2273808"/>
          </a:xfrm>
        </p:grpSpPr>
        <p:sp>
          <p:nvSpPr>
            <p:cNvPr id="34" name="Rounded Rectangle 61"/>
            <p:cNvSpPr>
              <a:spLocks noChangeArrowheads="1"/>
            </p:cNvSpPr>
            <p:nvPr/>
          </p:nvSpPr>
          <p:spPr bwMode="auto">
            <a:xfrm>
              <a:off x="740664" y="1197864"/>
              <a:ext cx="2002536" cy="2002536"/>
            </a:xfrm>
            <a:prstGeom prst="roundRect">
              <a:avLst>
                <a:gd name="adj" fmla="val 7694"/>
              </a:avLst>
            </a:prstGeom>
            <a:solidFill>
              <a:schemeClr val="bg1"/>
            </a:solidFill>
            <a:ln w="2857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Fossil fuels</a:t>
              </a:r>
            </a:p>
          </p:txBody>
        </p:sp>
        <p:sp>
          <p:nvSpPr>
            <p:cNvPr id="35" name="Rounded Rectangle 55"/>
            <p:cNvSpPr>
              <a:spLocks noChangeArrowheads="1"/>
            </p:cNvSpPr>
            <p:nvPr/>
          </p:nvSpPr>
          <p:spPr bwMode="auto">
            <a:xfrm>
              <a:off x="5562217" y="2636234"/>
              <a:ext cx="411480" cy="411480"/>
            </a:xfrm>
            <a:prstGeom prst="roundRect">
              <a:avLst>
                <a:gd name="adj" fmla="val 7694"/>
              </a:avLst>
            </a:prstGeom>
            <a:solidFill>
              <a:schemeClr val="bg1"/>
            </a:solidFill>
            <a:ln w="28575" algn="ctr">
              <a:solidFill>
                <a:srgbClr val="00CC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54"/>
            <p:cNvSpPr>
              <a:spLocks noChangeArrowheads="1"/>
            </p:cNvSpPr>
            <p:nvPr/>
          </p:nvSpPr>
          <p:spPr bwMode="auto">
            <a:xfrm>
              <a:off x="5334000" y="1828800"/>
              <a:ext cx="182880" cy="182880"/>
            </a:xfrm>
            <a:prstGeom prst="roundRect">
              <a:avLst>
                <a:gd name="adj" fmla="val 7694"/>
              </a:avLst>
            </a:prstGeom>
            <a:solidFill>
              <a:schemeClr val="bg1"/>
            </a:solidFill>
            <a:ln w="28575" algn="ctr">
              <a:solidFill>
                <a:srgbClr val="0066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56"/>
            <p:cNvSpPr>
              <a:spLocks noChangeArrowheads="1"/>
            </p:cNvSpPr>
            <p:nvPr/>
          </p:nvSpPr>
          <p:spPr bwMode="auto">
            <a:xfrm>
              <a:off x="6134714" y="2780731"/>
              <a:ext cx="448056" cy="448056"/>
            </a:xfrm>
            <a:prstGeom prst="roundRect">
              <a:avLst>
                <a:gd name="adj" fmla="val 7694"/>
              </a:avLst>
            </a:prstGeom>
            <a:solidFill>
              <a:schemeClr val="bg1"/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8" name="Rounded Rectangle 57"/>
            <p:cNvSpPr>
              <a:spLocks noChangeArrowheads="1"/>
            </p:cNvSpPr>
            <p:nvPr/>
          </p:nvSpPr>
          <p:spPr bwMode="auto">
            <a:xfrm>
              <a:off x="6621438" y="2579427"/>
              <a:ext cx="182880" cy="182880"/>
            </a:xfrm>
            <a:prstGeom prst="roundRect">
              <a:avLst>
                <a:gd name="adj" fmla="val 7694"/>
              </a:avLst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9" name="Rounded Rectangle 58"/>
            <p:cNvSpPr>
              <a:spLocks noChangeArrowheads="1"/>
            </p:cNvSpPr>
            <p:nvPr/>
          </p:nvSpPr>
          <p:spPr bwMode="auto">
            <a:xfrm>
              <a:off x="6877334" y="2462284"/>
              <a:ext cx="128016" cy="128016"/>
            </a:xfrm>
            <a:prstGeom prst="roundRect">
              <a:avLst>
                <a:gd name="adj" fmla="val 7694"/>
              </a:avLst>
            </a:prstGeom>
            <a:solidFill>
              <a:schemeClr val="bg1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59"/>
            <p:cNvSpPr>
              <a:spLocks noChangeArrowheads="1"/>
            </p:cNvSpPr>
            <p:nvPr/>
          </p:nvSpPr>
          <p:spPr bwMode="auto">
            <a:xfrm>
              <a:off x="4191000" y="2895600"/>
              <a:ext cx="576072" cy="576072"/>
            </a:xfrm>
            <a:prstGeom prst="roundRect">
              <a:avLst>
                <a:gd name="adj" fmla="val 7694"/>
              </a:avLst>
            </a:prstGeom>
            <a:solidFill>
              <a:schemeClr val="bg1"/>
            </a:solidFill>
            <a:ln w="28575" algn="ctr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9"/>
          <p:cNvGrpSpPr>
            <a:grpSpLocks/>
          </p:cNvGrpSpPr>
          <p:nvPr/>
        </p:nvGrpSpPr>
        <p:grpSpPr bwMode="auto">
          <a:xfrm>
            <a:off x="2103438" y="4465638"/>
            <a:ext cx="2239962" cy="2239962"/>
            <a:chOff x="2103120" y="4160520"/>
            <a:chExt cx="2240280" cy="2240280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2103120" y="4160520"/>
              <a:ext cx="2240280" cy="2240280"/>
            </a:xfrm>
            <a:prstGeom prst="roundRect">
              <a:avLst>
                <a:gd name="adj" fmla="val 7693"/>
              </a:avLst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1" dirty="0"/>
            </a:p>
          </p:txBody>
        </p:sp>
        <p:sp>
          <p:nvSpPr>
            <p:cNvPr id="43" name="Rounded Rectangle 41"/>
            <p:cNvSpPr>
              <a:spLocks noChangeArrowheads="1"/>
            </p:cNvSpPr>
            <p:nvPr/>
          </p:nvSpPr>
          <p:spPr bwMode="auto">
            <a:xfrm>
              <a:off x="2737965" y="4633241"/>
              <a:ext cx="182880" cy="182880"/>
            </a:xfrm>
            <a:prstGeom prst="roundRect">
              <a:avLst>
                <a:gd name="adj" fmla="val 7694"/>
              </a:avLst>
            </a:prstGeom>
            <a:solidFill>
              <a:srgbClr val="006600"/>
            </a:solidFill>
            <a:ln w="28575" algn="ctr">
              <a:solidFill>
                <a:srgbClr val="0066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42"/>
            <p:cNvSpPr>
              <a:spLocks noChangeArrowheads="1"/>
            </p:cNvSpPr>
            <p:nvPr/>
          </p:nvSpPr>
          <p:spPr bwMode="auto">
            <a:xfrm>
              <a:off x="2737123" y="4191000"/>
              <a:ext cx="411480" cy="411480"/>
            </a:xfrm>
            <a:prstGeom prst="roundRect">
              <a:avLst>
                <a:gd name="adj" fmla="val 7694"/>
              </a:avLst>
            </a:prstGeom>
            <a:solidFill>
              <a:srgbClr val="00CC00"/>
            </a:solidFill>
            <a:ln w="28575" algn="ctr">
              <a:solidFill>
                <a:srgbClr val="00CC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45" name="Rounded Rectangle 43"/>
            <p:cNvSpPr>
              <a:spLocks noChangeArrowheads="1"/>
            </p:cNvSpPr>
            <p:nvPr/>
          </p:nvSpPr>
          <p:spPr bwMode="auto">
            <a:xfrm>
              <a:off x="3177494" y="4191000"/>
              <a:ext cx="448056" cy="448056"/>
            </a:xfrm>
            <a:prstGeom prst="roundRect">
              <a:avLst>
                <a:gd name="adj" fmla="val 7694"/>
              </a:avLst>
            </a:prstGeom>
            <a:solidFill>
              <a:schemeClr val="accent1"/>
            </a:solidFill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46" name="Rounded Rectangle 44"/>
            <p:cNvSpPr>
              <a:spLocks noChangeArrowheads="1"/>
            </p:cNvSpPr>
            <p:nvPr/>
          </p:nvSpPr>
          <p:spPr bwMode="auto">
            <a:xfrm>
              <a:off x="2958710" y="4632773"/>
              <a:ext cx="182880" cy="182880"/>
            </a:xfrm>
            <a:prstGeom prst="roundRect">
              <a:avLst>
                <a:gd name="adj" fmla="val 7694"/>
              </a:avLst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47" name="Rounded Rectangle 45"/>
            <p:cNvSpPr>
              <a:spLocks noChangeArrowheads="1"/>
            </p:cNvSpPr>
            <p:nvPr/>
          </p:nvSpPr>
          <p:spPr bwMode="auto">
            <a:xfrm>
              <a:off x="3168218" y="4654820"/>
              <a:ext cx="128016" cy="128016"/>
            </a:xfrm>
            <a:prstGeom prst="roundRect">
              <a:avLst>
                <a:gd name="adj" fmla="val 7694"/>
              </a:avLst>
            </a:prstGeom>
            <a:solidFill>
              <a:srgbClr val="0070C0"/>
            </a:solidFill>
            <a:ln w="28575" algn="ctr">
              <a:solidFill>
                <a:srgbClr val="0070C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48" name="Rounded Rectangle 46"/>
            <p:cNvSpPr>
              <a:spLocks noChangeArrowheads="1"/>
            </p:cNvSpPr>
            <p:nvPr/>
          </p:nvSpPr>
          <p:spPr bwMode="auto">
            <a:xfrm>
              <a:off x="2133600" y="4191000"/>
              <a:ext cx="576072" cy="576072"/>
            </a:xfrm>
            <a:prstGeom prst="roundRect">
              <a:avLst>
                <a:gd name="adj" fmla="val 7694"/>
              </a:avLst>
            </a:prstGeom>
            <a:solidFill>
              <a:srgbClr val="CC00CC"/>
            </a:solidFill>
            <a:ln w="28575" algn="ctr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49" name="Rounded Rectangle 47"/>
            <p:cNvSpPr>
              <a:spLocks noChangeArrowheads="1"/>
            </p:cNvSpPr>
            <p:nvPr/>
          </p:nvSpPr>
          <p:spPr bwMode="auto">
            <a:xfrm>
              <a:off x="3654328" y="4191000"/>
              <a:ext cx="502920" cy="502920"/>
            </a:xfrm>
            <a:prstGeom prst="roundRect">
              <a:avLst>
                <a:gd name="adj" fmla="val 7694"/>
              </a:avLst>
            </a:prstGeom>
            <a:solidFill>
              <a:srgbClr val="FFFF00"/>
            </a:solidFill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30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 -0.38102 L -5.55556E-7 2.5925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19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38704 L 3.05556E-6 -3.7037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94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29" grpId="0"/>
      <p:bldP spid="30" grpId="0"/>
      <p:bldP spid="31" grpId="0" animBg="1"/>
      <p:bldP spid="31" grpId="1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319</Words>
  <Application>Microsoft Office PowerPoint</Application>
  <PresentationFormat>On-screen Show (4:3)</PresentationFormat>
  <Paragraphs>124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Climate Disruption What We Can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Feasible limits…</vt:lpstr>
      <vt:lpstr>What about when my son is middle aged?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Disruption</dc:title>
  <dc:creator>Seth B. Darling</dc:creator>
  <cp:lastModifiedBy>Edith Makra</cp:lastModifiedBy>
  <cp:revision>311</cp:revision>
  <dcterms:created xsi:type="dcterms:W3CDTF">2012-05-29T21:15:12Z</dcterms:created>
  <dcterms:modified xsi:type="dcterms:W3CDTF">2017-08-30T17:09:14Z</dcterms:modified>
</cp:coreProperties>
</file>