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96" r:id="rId6"/>
    <p:sldId id="297" r:id="rId7"/>
    <p:sldId id="298" r:id="rId8"/>
    <p:sldId id="299" r:id="rId9"/>
    <p:sldId id="276" r:id="rId10"/>
    <p:sldId id="300" r:id="rId11"/>
    <p:sldId id="301" r:id="rId12"/>
    <p:sldId id="281" r:id="rId13"/>
    <p:sldId id="312" r:id="rId14"/>
    <p:sldId id="313" r:id="rId15"/>
    <p:sldId id="314" r:id="rId16"/>
    <p:sldId id="315" r:id="rId17"/>
    <p:sldId id="316" r:id="rId18"/>
    <p:sldId id="317" r:id="rId19"/>
    <p:sldId id="318" r:id="rId20"/>
    <p:sldId id="319" r:id="rId21"/>
    <p:sldId id="320" r:id="rId22"/>
    <p:sldId id="306" r:id="rId23"/>
    <p:sldId id="307" r:id="rId24"/>
    <p:sldId id="290" r:id="rId25"/>
    <p:sldId id="291" r:id="rId26"/>
    <p:sldId id="287" r:id="rId27"/>
    <p:sldId id="292" r:id="rId28"/>
    <p:sldId id="308" r:id="rId29"/>
    <p:sldId id="309" r:id="rId30"/>
    <p:sldId id="310" r:id="rId31"/>
    <p:sldId id="311" r:id="rId32"/>
    <p:sldId id="321" r:id="rId33"/>
    <p:sldId id="322" r:id="rId34"/>
    <p:sldId id="323" r:id="rId35"/>
    <p:sldId id="324" r:id="rId36"/>
    <p:sldId id="271" r:id="rId37"/>
    <p:sldId id="275" r:id="rId38"/>
    <p:sldId id="295" r:id="rId39"/>
    <p:sldId id="293" r:id="rId40"/>
    <p:sldId id="325" r:id="rId41"/>
    <p:sldId id="294" r:id="rId42"/>
    <p:sldId id="269" r:id="rId43"/>
    <p:sldId id="270"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p:scale>
          <a:sx n="100" d="100"/>
          <a:sy n="100" d="100"/>
        </p:scale>
        <p:origin x="-1944" y="-324"/>
      </p:cViewPr>
      <p:guideLst>
        <p:guide orient="horz" pos="2160"/>
        <p:guide pos="2880"/>
      </p:guideLst>
    </p:cSldViewPr>
  </p:slideViewPr>
  <p:outlineViewPr>
    <p:cViewPr>
      <p:scale>
        <a:sx n="33" d="100"/>
        <a:sy n="33" d="100"/>
      </p:scale>
      <p:origin x="0" y="144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008E800-3B4C-4609-85F3-8F352CCEB5D3}"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81403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8E800-3B4C-4609-85F3-8F352CCEB5D3}"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3827760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08E800-3B4C-4609-85F3-8F352CCEB5D3}"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3399614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lvl1pPr algn="l">
              <a:defRPr sz="36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1"/>
            <a:ext cx="8229600" cy="4191000"/>
          </a:xfrm>
        </p:spPr>
        <p:txBody>
          <a:bodyPr/>
          <a:lstStyle>
            <a:lvl1pPr>
              <a:defRPr sz="2800"/>
            </a:lvl1pPr>
            <a:lvl2pPr>
              <a:defRPr sz="24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008E800-3B4C-4609-85F3-8F352CCEB5D3}"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33AD8-0161-4F50-9CDD-D80F20A297B0}" type="slidenum">
              <a:rPr lang="en-US" smtClean="0"/>
              <a:t>‹#›</a:t>
            </a:fld>
            <a:endParaRPr lang="en-US"/>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90525" y="5810253"/>
            <a:ext cx="1501775" cy="616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nvGrpSpPr>
          <p:cNvPr id="7" name="Group 6"/>
          <p:cNvGrpSpPr/>
          <p:nvPr userDrawn="1"/>
        </p:nvGrpSpPr>
        <p:grpSpPr>
          <a:xfrm>
            <a:off x="0" y="6469381"/>
            <a:ext cx="9144000" cy="388619"/>
            <a:chOff x="0" y="4495800"/>
            <a:chExt cx="9144000" cy="388619"/>
          </a:xfrm>
        </p:grpSpPr>
        <p:sp>
          <p:nvSpPr>
            <p:cNvPr id="11" name="Rectangle 10"/>
            <p:cNvSpPr/>
            <p:nvPr/>
          </p:nvSpPr>
          <p:spPr>
            <a:xfrm>
              <a:off x="0" y="4495800"/>
              <a:ext cx="9144000" cy="262889"/>
            </a:xfrm>
            <a:prstGeom prst="rect">
              <a:avLst/>
            </a:prstGeom>
            <a:solidFill>
              <a:schemeClr val="accent4">
                <a:lumMod val="50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11"/>
            <p:cNvSpPr/>
            <p:nvPr/>
          </p:nvSpPr>
          <p:spPr>
            <a:xfrm>
              <a:off x="0" y="4758689"/>
              <a:ext cx="9144000" cy="125730"/>
            </a:xfrm>
            <a:prstGeom prst="rect">
              <a:avLst/>
            </a:prstGeom>
            <a:solidFill>
              <a:schemeClr val="bg1">
                <a:lumMod val="65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sp>
        <p:nvSpPr>
          <p:cNvPr id="16" name="Rectangle 15"/>
          <p:cNvSpPr/>
          <p:nvPr/>
        </p:nvSpPr>
        <p:spPr>
          <a:xfrm>
            <a:off x="0" y="1066800"/>
            <a:ext cx="9144000" cy="262889"/>
          </a:xfrm>
          <a:prstGeom prst="rect">
            <a:avLst/>
          </a:prstGeom>
          <a:solidFill>
            <a:schemeClr val="accent4">
              <a:lumMod val="50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858000" y="5761096"/>
            <a:ext cx="1828800" cy="714895"/>
          </a:xfrm>
          <a:prstGeom prst="rect">
            <a:avLst/>
          </a:prstGeom>
        </p:spPr>
      </p:pic>
      <p:sp>
        <p:nvSpPr>
          <p:cNvPr id="10" name="AutoShape 6" descr="Image result for metropolitan mayors caucus"/>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4" name="Picture 10" descr="Image result for metropolitan mayors caucu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848099" y="5810253"/>
            <a:ext cx="1447801" cy="642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926558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08E800-3B4C-4609-85F3-8F352CCEB5D3}" type="datetimeFigureOut">
              <a:rPr lang="en-US" smtClean="0"/>
              <a:t>3/20/2018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2082245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08E800-3B4C-4609-85F3-8F352CCEB5D3}"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176889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08E800-3B4C-4609-85F3-8F352CCEB5D3}" type="datetimeFigureOut">
              <a:rPr lang="en-US" smtClean="0"/>
              <a:t>3/20/2018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313148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08E800-3B4C-4609-85F3-8F352CCEB5D3}" type="datetimeFigureOut">
              <a:rPr lang="en-US" smtClean="0"/>
              <a:t>3/20/2018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980194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08E800-3B4C-4609-85F3-8F352CCEB5D3}" type="datetimeFigureOut">
              <a:rPr lang="en-US" smtClean="0"/>
              <a:t>3/20/2018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237506256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8E800-3B4C-4609-85F3-8F352CCEB5D3}"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2675402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08E800-3B4C-4609-85F3-8F352CCEB5D3}" type="datetimeFigureOut">
              <a:rPr lang="en-US" smtClean="0"/>
              <a:t>3/20/2018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33AD8-0161-4F50-9CDD-D80F20A297B0}" type="slidenum">
              <a:rPr lang="en-US" smtClean="0"/>
              <a:t>‹#›</a:t>
            </a:fld>
            <a:endParaRPr lang="en-US"/>
          </a:p>
        </p:txBody>
      </p:sp>
    </p:spTree>
    <p:extLst>
      <p:ext uri="{BB962C8B-B14F-4D97-AF65-F5344CB8AC3E}">
        <p14:creationId xmlns:p14="http://schemas.microsoft.com/office/powerpoint/2010/main" val="607619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8E800-3B4C-4609-85F3-8F352CCEB5D3}" type="datetimeFigureOut">
              <a:rPr lang="en-US" smtClean="0"/>
              <a:t>3/20/2018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33AD8-0161-4F50-9CDD-D80F20A297B0}" type="slidenum">
              <a:rPr lang="en-US" smtClean="0"/>
              <a:t>‹#›</a:t>
            </a:fld>
            <a:endParaRPr lang="en-US"/>
          </a:p>
        </p:txBody>
      </p:sp>
    </p:spTree>
    <p:extLst>
      <p:ext uri="{BB962C8B-B14F-4D97-AF65-F5344CB8AC3E}">
        <p14:creationId xmlns:p14="http://schemas.microsoft.com/office/powerpoint/2010/main" val="2341045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taa.org/webmodules/webarticles/articlefiles/Individualized_Transportation_Plan_template.doc"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da.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c4mm.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hyperlink" Target="http://nc4mm.org/" TargetMode="External"/><Relationship Id="rId7" Type="http://schemas.openxmlformats.org/officeDocument/2006/relationships/hyperlink" Target="http://webbuilder.nationalrtap.org/" TargetMode="External"/><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hyperlink" Target="http://nadtc.org/" TargetMode="External"/><Relationship Id="rId4" Type="http://schemas.openxmlformats.org/officeDocument/2006/relationships/image" Target="../media/image7.png"/><Relationship Id="rId9" Type="http://schemas.openxmlformats.org/officeDocument/2006/relationships/hyperlink" Target="http://transitplannning4all.org/" TargetMode="External"/></Relationships>
</file>

<file path=ppt/slides/_rels/slide43.xml.rels><?xml version="1.0" encoding="UTF-8" standalone="yes"?>
<Relationships xmlns="http://schemas.openxmlformats.org/package/2006/relationships"><Relationship Id="rId2" Type="http://schemas.openxmlformats.org/officeDocument/2006/relationships/hyperlink" Target="http://nationalcenterformobilitymanagement.org/ncmm-regional-liaison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descr="Purple divider" title="Divider"/>
          <p:cNvSpPr/>
          <p:nvPr/>
        </p:nvSpPr>
        <p:spPr>
          <a:xfrm>
            <a:off x="0" y="1066800"/>
            <a:ext cx="9144000" cy="262889"/>
          </a:xfrm>
          <a:prstGeom prst="rect">
            <a:avLst/>
          </a:prstGeom>
          <a:solidFill>
            <a:schemeClr val="accent4">
              <a:lumMod val="50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ctrTitle"/>
          </p:nvPr>
        </p:nvSpPr>
        <p:spPr>
          <a:xfrm>
            <a:off x="244441" y="1600201"/>
            <a:ext cx="8605387" cy="2286000"/>
          </a:xfrm>
        </p:spPr>
        <p:txBody>
          <a:bodyPr>
            <a:normAutofit/>
          </a:bodyPr>
          <a:lstStyle/>
          <a:p>
            <a:r>
              <a:rPr lang="en-US" dirty="0" smtClean="0"/>
              <a:t>Mobility </a:t>
            </a:r>
            <a:r>
              <a:rPr lang="en-US" dirty="0" smtClean="0"/>
              <a:t>Management: History, Current Practice, and Opportunities for ADA Professionals</a:t>
            </a:r>
            <a:endParaRPr lang="en-US" dirty="0"/>
          </a:p>
        </p:txBody>
      </p:sp>
      <p:sp>
        <p:nvSpPr>
          <p:cNvPr id="3" name="Subtitle 2"/>
          <p:cNvSpPr>
            <a:spLocks noGrp="1"/>
          </p:cNvSpPr>
          <p:nvPr>
            <p:ph type="subTitle" idx="1"/>
          </p:nvPr>
        </p:nvSpPr>
        <p:spPr>
          <a:xfrm>
            <a:off x="1371600" y="4114800"/>
            <a:ext cx="6400800" cy="1752600"/>
          </a:xfrm>
        </p:spPr>
        <p:txBody>
          <a:bodyPr/>
          <a:lstStyle/>
          <a:p>
            <a:r>
              <a:rPr lang="en-US" dirty="0" smtClean="0"/>
              <a:t>March 21, </a:t>
            </a:r>
            <a:r>
              <a:rPr lang="en-US" dirty="0" smtClean="0"/>
              <a:t>2017</a:t>
            </a:r>
          </a:p>
          <a:p>
            <a:r>
              <a:rPr lang="en-US" dirty="0" smtClean="0"/>
              <a:t>ADA Coordinators Group</a:t>
            </a:r>
          </a:p>
          <a:p>
            <a:r>
              <a:rPr lang="en-US" dirty="0" smtClean="0"/>
              <a:t>Metropolitan Mayors Caucus</a:t>
            </a:r>
            <a:endParaRPr lang="en-US" dirty="0"/>
          </a:p>
        </p:txBody>
      </p:sp>
      <p:grpSp>
        <p:nvGrpSpPr>
          <p:cNvPr id="7" name="Group 6" descr="Purple and gray footer image" title="Footer"/>
          <p:cNvGrpSpPr/>
          <p:nvPr/>
        </p:nvGrpSpPr>
        <p:grpSpPr>
          <a:xfrm>
            <a:off x="0" y="6469381"/>
            <a:ext cx="9144000" cy="388619"/>
            <a:chOff x="0" y="4495800"/>
            <a:chExt cx="9144000" cy="388619"/>
          </a:xfrm>
        </p:grpSpPr>
        <p:sp>
          <p:nvSpPr>
            <p:cNvPr id="8" name="Rectangle 7"/>
            <p:cNvSpPr/>
            <p:nvPr/>
          </p:nvSpPr>
          <p:spPr>
            <a:xfrm>
              <a:off x="0" y="4495800"/>
              <a:ext cx="9144000" cy="262889"/>
            </a:xfrm>
            <a:prstGeom prst="rect">
              <a:avLst/>
            </a:prstGeom>
            <a:solidFill>
              <a:schemeClr val="accent4">
                <a:lumMod val="50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4758689"/>
              <a:ext cx="9144000" cy="125730"/>
            </a:xfrm>
            <a:prstGeom prst="rect">
              <a:avLst/>
            </a:prstGeom>
            <a:solidFill>
              <a:schemeClr val="bg1">
                <a:lumMod val="65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44442" y="76200"/>
            <a:ext cx="2041558"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76200"/>
            <a:ext cx="2144229" cy="838199"/>
          </a:xfrm>
          <a:prstGeom prst="rect">
            <a:avLst/>
          </a:prstGeom>
        </p:spPr>
      </p:pic>
      <p:pic>
        <p:nvPicPr>
          <p:cNvPr id="2050" name="Picture 2" descr="Image result for metropolitan mayors caucu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55221" y="-1"/>
            <a:ext cx="2233558"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276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304800" y="1524000"/>
            <a:ext cx="5715000" cy="4038599"/>
          </a:xfrm>
        </p:spPr>
        <p:txBody>
          <a:bodyPr>
            <a:normAutofit/>
          </a:bodyPr>
          <a:lstStyle/>
          <a:p>
            <a:r>
              <a:rPr lang="en-US" dirty="0" smtClean="0"/>
              <a:t>Who is a Mobility Manager?</a:t>
            </a:r>
          </a:p>
          <a:p>
            <a:pPr lvl="1"/>
            <a:r>
              <a:rPr lang="en-US" dirty="0" smtClean="0"/>
              <a:t>A problem solver</a:t>
            </a:r>
          </a:p>
          <a:p>
            <a:pPr lvl="1"/>
            <a:r>
              <a:rPr lang="en-US" dirty="0" smtClean="0"/>
              <a:t>An advocate for those who need transportation</a:t>
            </a:r>
          </a:p>
          <a:p>
            <a:pPr lvl="1"/>
            <a:r>
              <a:rPr lang="en-US" dirty="0" smtClean="0"/>
              <a:t>A facilitator of groups</a:t>
            </a:r>
          </a:p>
          <a:p>
            <a:pPr lvl="1"/>
            <a:r>
              <a:rPr lang="en-US" dirty="0" smtClean="0"/>
              <a:t>A teacher, communicator and cheerleader</a:t>
            </a:r>
          </a:p>
        </p:txBody>
      </p:sp>
      <p:pic>
        <p:nvPicPr>
          <p:cNvPr id="4" name="Picture 2" descr="Picture of people in front of easel - meeting" title="Picture of people at a meeting"/>
          <p:cNvPicPr>
            <a:picLocks noChangeAspect="1" noChangeArrowheads="1"/>
          </p:cNvPicPr>
          <p:nvPr/>
        </p:nvPicPr>
        <p:blipFill>
          <a:blip r:embed="rId2"/>
          <a:srcRect/>
          <a:stretch>
            <a:fillRect/>
          </a:stretch>
        </p:blipFill>
        <p:spPr bwMode="auto">
          <a:xfrm>
            <a:off x="6019800" y="2438400"/>
            <a:ext cx="2362200" cy="1771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705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228600" y="1295400"/>
            <a:ext cx="8686800" cy="4038601"/>
          </a:xfrm>
        </p:spPr>
        <p:txBody>
          <a:bodyPr>
            <a:normAutofit/>
          </a:bodyPr>
          <a:lstStyle/>
          <a:p>
            <a:r>
              <a:rPr lang="en-US" dirty="0" smtClean="0"/>
              <a:t>What does a mobility manager do?</a:t>
            </a:r>
          </a:p>
          <a:p>
            <a:pPr lvl="1"/>
            <a:r>
              <a:rPr lang="en-US" dirty="0" smtClean="0"/>
              <a:t>Builds networks</a:t>
            </a:r>
          </a:p>
          <a:p>
            <a:pPr lvl="2"/>
            <a:r>
              <a:rPr lang="en-US" dirty="0" smtClean="0"/>
              <a:t>Transportation providers and planners</a:t>
            </a:r>
          </a:p>
          <a:p>
            <a:pPr lvl="2"/>
            <a:r>
              <a:rPr lang="en-US" dirty="0" smtClean="0"/>
              <a:t>Workforce development and educational agencies</a:t>
            </a:r>
          </a:p>
          <a:p>
            <a:pPr lvl="2"/>
            <a:r>
              <a:rPr lang="en-US" dirty="0" smtClean="0"/>
              <a:t>Healthcare agencies</a:t>
            </a:r>
          </a:p>
          <a:p>
            <a:pPr lvl="2"/>
            <a:r>
              <a:rPr lang="en-US" dirty="0" smtClean="0"/>
              <a:t>Elected officials</a:t>
            </a:r>
          </a:p>
          <a:p>
            <a:pPr lvl="1"/>
            <a:r>
              <a:rPr lang="en-US" dirty="0" smtClean="0"/>
              <a:t>Understands the population they’re advocating for</a:t>
            </a:r>
          </a:p>
          <a:p>
            <a:pPr lvl="2"/>
            <a:r>
              <a:rPr lang="en-US" dirty="0" smtClean="0"/>
              <a:t>Environmental scan, inclusive planning, and solicitation of feedback</a:t>
            </a:r>
          </a:p>
        </p:txBody>
      </p:sp>
    </p:spTree>
    <p:extLst>
      <p:ext uri="{BB962C8B-B14F-4D97-AF65-F5344CB8AC3E}">
        <p14:creationId xmlns:p14="http://schemas.microsoft.com/office/powerpoint/2010/main" val="1012243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3429000" y="381000"/>
            <a:ext cx="19812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 Begins with a full understanding of customers’ transportation needs</a:t>
            </a:r>
            <a:endParaRPr lang="en-US" sz="1200" dirty="0">
              <a:solidFill>
                <a:schemeClr val="tx1"/>
              </a:solidFill>
            </a:endParaRPr>
          </a:p>
        </p:txBody>
      </p:sp>
      <p:sp>
        <p:nvSpPr>
          <p:cNvPr id="6" name="Oval 5"/>
          <p:cNvSpPr/>
          <p:nvPr/>
        </p:nvSpPr>
        <p:spPr>
          <a:xfrm>
            <a:off x="6096000" y="1286648"/>
            <a:ext cx="19812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 Brainstorms a potential solution that matches this understanding with the range of available or possible services</a:t>
            </a:r>
            <a:endParaRPr lang="en-US" sz="1200" dirty="0">
              <a:solidFill>
                <a:schemeClr val="tx1"/>
              </a:solidFill>
            </a:endParaRPr>
          </a:p>
        </p:txBody>
      </p:sp>
      <p:sp>
        <p:nvSpPr>
          <p:cNvPr id="7" name="Oval 6"/>
          <p:cNvSpPr/>
          <p:nvPr/>
        </p:nvSpPr>
        <p:spPr>
          <a:xfrm>
            <a:off x="4800600" y="3505200"/>
            <a:ext cx="19812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3. Engages one or more partners in providing the solution in a coordinated manner</a:t>
            </a:r>
            <a:endParaRPr lang="en-US" sz="1200" dirty="0">
              <a:solidFill>
                <a:schemeClr val="tx1"/>
              </a:solidFill>
            </a:endParaRPr>
          </a:p>
        </p:txBody>
      </p:sp>
      <p:sp>
        <p:nvSpPr>
          <p:cNvPr id="8" name="Oval 7"/>
          <p:cNvSpPr/>
          <p:nvPr/>
        </p:nvSpPr>
        <p:spPr>
          <a:xfrm>
            <a:off x="2133600" y="3505200"/>
            <a:ext cx="19812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4. Empowers customers to connect to the solution</a:t>
            </a:r>
            <a:endParaRPr lang="en-US" sz="1200" dirty="0">
              <a:solidFill>
                <a:schemeClr val="tx1"/>
              </a:solidFill>
            </a:endParaRPr>
          </a:p>
        </p:txBody>
      </p:sp>
      <p:sp>
        <p:nvSpPr>
          <p:cNvPr id="9" name="Oval 8"/>
          <p:cNvSpPr/>
          <p:nvPr/>
        </p:nvSpPr>
        <p:spPr>
          <a:xfrm>
            <a:off x="752764" y="1286648"/>
            <a:ext cx="1981200" cy="1981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5. Ensures customers can provide feedback on the solution so it remains relevant and useful</a:t>
            </a:r>
            <a:endParaRPr lang="en-US" sz="1200" dirty="0">
              <a:solidFill>
                <a:schemeClr val="tx1"/>
              </a:solidFill>
            </a:endParaRPr>
          </a:p>
        </p:txBody>
      </p:sp>
      <p:sp>
        <p:nvSpPr>
          <p:cNvPr id="10" name="Notched Right Arrow 9"/>
          <p:cNvSpPr/>
          <p:nvPr/>
        </p:nvSpPr>
        <p:spPr>
          <a:xfrm rot="1635446">
            <a:off x="5652364" y="1446181"/>
            <a:ext cx="4572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Notched Right Arrow 10"/>
          <p:cNvSpPr/>
          <p:nvPr/>
        </p:nvSpPr>
        <p:spPr>
          <a:xfrm rot="7556806">
            <a:off x="6371826" y="3306870"/>
            <a:ext cx="4572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Notched Right Arrow 11"/>
          <p:cNvSpPr/>
          <p:nvPr/>
        </p:nvSpPr>
        <p:spPr>
          <a:xfrm rot="10800000">
            <a:off x="4191001" y="4348844"/>
            <a:ext cx="4572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Notched Right Arrow 12"/>
          <p:cNvSpPr/>
          <p:nvPr/>
        </p:nvSpPr>
        <p:spPr>
          <a:xfrm rot="14329665">
            <a:off x="2133600" y="3258486"/>
            <a:ext cx="4572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Notched Right Arrow 13"/>
          <p:cNvSpPr/>
          <p:nvPr/>
        </p:nvSpPr>
        <p:spPr>
          <a:xfrm rot="20309426">
            <a:off x="2831227" y="1562858"/>
            <a:ext cx="457200" cy="30480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90525" y="5810253"/>
            <a:ext cx="1501775" cy="6165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grpSp>
        <p:nvGrpSpPr>
          <p:cNvPr id="17" name="Group 16"/>
          <p:cNvGrpSpPr/>
          <p:nvPr/>
        </p:nvGrpSpPr>
        <p:grpSpPr>
          <a:xfrm>
            <a:off x="0" y="6469381"/>
            <a:ext cx="9144000" cy="388619"/>
            <a:chOff x="0" y="4495800"/>
            <a:chExt cx="9144000" cy="388619"/>
          </a:xfrm>
        </p:grpSpPr>
        <p:sp>
          <p:nvSpPr>
            <p:cNvPr id="18" name="Rectangle 17"/>
            <p:cNvSpPr/>
            <p:nvPr/>
          </p:nvSpPr>
          <p:spPr>
            <a:xfrm>
              <a:off x="0" y="4495800"/>
              <a:ext cx="9144000" cy="262889"/>
            </a:xfrm>
            <a:prstGeom prst="rect">
              <a:avLst/>
            </a:prstGeom>
            <a:solidFill>
              <a:schemeClr val="accent4">
                <a:lumMod val="50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9" name="Rectangle 18"/>
            <p:cNvSpPr/>
            <p:nvPr/>
          </p:nvSpPr>
          <p:spPr>
            <a:xfrm>
              <a:off x="0" y="4758689"/>
              <a:ext cx="9144000" cy="125730"/>
            </a:xfrm>
            <a:prstGeom prst="rect">
              <a:avLst/>
            </a:prstGeom>
            <a:solidFill>
              <a:schemeClr val="bg1">
                <a:lumMod val="65000"/>
              </a:schemeClr>
            </a:solidFill>
            <a:ln>
              <a:solidFill>
                <a:schemeClr val="accent4">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gr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5761096"/>
            <a:ext cx="1828800" cy="714895"/>
          </a:xfrm>
          <a:prstGeom prst="rect">
            <a:avLst/>
          </a:prstGeom>
        </p:spPr>
      </p:pic>
      <p:pic>
        <p:nvPicPr>
          <p:cNvPr id="22" name="Picture 10" descr="Image result for metropolitan mayors caucu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8099" y="5810253"/>
            <a:ext cx="1447801" cy="6421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92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E9DC8B"/>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6"/>
                                        </p:tgtEl>
                                        <p:attrNameLst>
                                          <p:attrName>fillcolor</p:attrName>
                                        </p:attrNameLst>
                                      </p:cBhvr>
                                      <p:to>
                                        <a:srgbClr val="E9DC8B"/>
                                      </p:to>
                                    </p:animClr>
                                    <p:set>
                                      <p:cBhvr>
                                        <p:cTn id="13" dur="2000" fill="hold"/>
                                        <p:tgtEl>
                                          <p:spTgt spid="6"/>
                                        </p:tgtEl>
                                        <p:attrNameLst>
                                          <p:attrName>fill.type</p:attrName>
                                        </p:attrNameLst>
                                      </p:cBhvr>
                                      <p:to>
                                        <p:strVal val="solid"/>
                                      </p:to>
                                    </p:set>
                                    <p:set>
                                      <p:cBhvr>
                                        <p:cTn id="14" dur="2000" fill="hold"/>
                                        <p:tgtEl>
                                          <p:spTgt spid="6"/>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2000" fill="hold"/>
                                        <p:tgtEl>
                                          <p:spTgt spid="5"/>
                                        </p:tgtEl>
                                        <p:attrNameLst>
                                          <p:attrName>fillcolor</p:attrName>
                                        </p:attrNameLst>
                                      </p:cBhvr>
                                      <p:to>
                                        <a:schemeClr val="bg1"/>
                                      </p:to>
                                    </p:animClr>
                                    <p:set>
                                      <p:cBhvr>
                                        <p:cTn id="17" dur="2000" fill="hold"/>
                                        <p:tgtEl>
                                          <p:spTgt spid="5"/>
                                        </p:tgtEl>
                                        <p:attrNameLst>
                                          <p:attrName>fill.type</p:attrName>
                                        </p:attrNameLst>
                                      </p:cBhvr>
                                      <p:to>
                                        <p:strVal val="solid"/>
                                      </p:to>
                                    </p:set>
                                    <p:set>
                                      <p:cBhvr>
                                        <p:cTn id="18" dur="2000" fill="hold"/>
                                        <p:tgtEl>
                                          <p:spTgt spid="5"/>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mph" presetSubtype="2" fill="hold" nodeType="clickEffect">
                                  <p:stCondLst>
                                    <p:cond delay="0"/>
                                  </p:stCondLst>
                                  <p:childTnLst>
                                    <p:animClr clrSpc="rgb" dir="cw">
                                      <p:cBhvr>
                                        <p:cTn id="22" dur="2000" fill="hold"/>
                                        <p:tgtEl>
                                          <p:spTgt spid="7"/>
                                        </p:tgtEl>
                                        <p:attrNameLst>
                                          <p:attrName>fillcolor</p:attrName>
                                        </p:attrNameLst>
                                      </p:cBhvr>
                                      <p:to>
                                        <a:srgbClr val="E9DC8B"/>
                                      </p:to>
                                    </p:animClr>
                                    <p:set>
                                      <p:cBhvr>
                                        <p:cTn id="23" dur="2000" fill="hold"/>
                                        <p:tgtEl>
                                          <p:spTgt spid="7"/>
                                        </p:tgtEl>
                                        <p:attrNameLst>
                                          <p:attrName>fill.type</p:attrName>
                                        </p:attrNameLst>
                                      </p:cBhvr>
                                      <p:to>
                                        <p:strVal val="solid"/>
                                      </p:to>
                                    </p:set>
                                    <p:set>
                                      <p:cBhvr>
                                        <p:cTn id="24" dur="2000" fill="hold"/>
                                        <p:tgtEl>
                                          <p:spTgt spid="7"/>
                                        </p:tgtEl>
                                        <p:attrNameLst>
                                          <p:attrName>fill.on</p:attrName>
                                        </p:attrNameLst>
                                      </p:cBhvr>
                                      <p:to>
                                        <p:strVal val="true"/>
                                      </p:to>
                                    </p:set>
                                  </p:childTnLst>
                                </p:cTn>
                              </p:par>
                              <p:par>
                                <p:cTn id="25" presetID="1" presetClass="emph" presetSubtype="2" fill="hold" nodeType="withEffect">
                                  <p:stCondLst>
                                    <p:cond delay="0"/>
                                  </p:stCondLst>
                                  <p:childTnLst>
                                    <p:animClr clrSpc="rgb" dir="cw">
                                      <p:cBhvr>
                                        <p:cTn id="26" dur="2000" fill="hold"/>
                                        <p:tgtEl>
                                          <p:spTgt spid="6"/>
                                        </p:tgtEl>
                                        <p:attrNameLst>
                                          <p:attrName>fillcolor</p:attrName>
                                        </p:attrNameLst>
                                      </p:cBhvr>
                                      <p:to>
                                        <a:schemeClr val="bg1"/>
                                      </p:to>
                                    </p:animClr>
                                    <p:set>
                                      <p:cBhvr>
                                        <p:cTn id="27" dur="2000" fill="hold"/>
                                        <p:tgtEl>
                                          <p:spTgt spid="6"/>
                                        </p:tgtEl>
                                        <p:attrNameLst>
                                          <p:attrName>fill.type</p:attrName>
                                        </p:attrNameLst>
                                      </p:cBhvr>
                                      <p:to>
                                        <p:strVal val="solid"/>
                                      </p:to>
                                    </p:set>
                                    <p:set>
                                      <p:cBhvr>
                                        <p:cTn id="28" dur="2000" fill="hold"/>
                                        <p:tgtEl>
                                          <p:spTgt spid="6"/>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1" presetClass="emph" presetSubtype="2" fill="hold" nodeType="clickEffect">
                                  <p:stCondLst>
                                    <p:cond delay="0"/>
                                  </p:stCondLst>
                                  <p:childTnLst>
                                    <p:animClr clrSpc="rgb" dir="cw">
                                      <p:cBhvr>
                                        <p:cTn id="32" dur="2000" fill="hold"/>
                                        <p:tgtEl>
                                          <p:spTgt spid="8"/>
                                        </p:tgtEl>
                                        <p:attrNameLst>
                                          <p:attrName>fillcolor</p:attrName>
                                        </p:attrNameLst>
                                      </p:cBhvr>
                                      <p:to>
                                        <a:srgbClr val="E9DC8B"/>
                                      </p:to>
                                    </p:animClr>
                                    <p:set>
                                      <p:cBhvr>
                                        <p:cTn id="33" dur="2000" fill="hold"/>
                                        <p:tgtEl>
                                          <p:spTgt spid="8"/>
                                        </p:tgtEl>
                                        <p:attrNameLst>
                                          <p:attrName>fill.type</p:attrName>
                                        </p:attrNameLst>
                                      </p:cBhvr>
                                      <p:to>
                                        <p:strVal val="solid"/>
                                      </p:to>
                                    </p:set>
                                    <p:set>
                                      <p:cBhvr>
                                        <p:cTn id="34" dur="2000" fill="hold"/>
                                        <p:tgtEl>
                                          <p:spTgt spid="8"/>
                                        </p:tgtEl>
                                        <p:attrNameLst>
                                          <p:attrName>fill.on</p:attrName>
                                        </p:attrNameLst>
                                      </p:cBhvr>
                                      <p:to>
                                        <p:strVal val="true"/>
                                      </p:to>
                                    </p:set>
                                  </p:childTnLst>
                                </p:cTn>
                              </p:par>
                              <p:par>
                                <p:cTn id="35" presetID="1" presetClass="emph" presetSubtype="2" fill="hold" nodeType="withEffect">
                                  <p:stCondLst>
                                    <p:cond delay="0"/>
                                  </p:stCondLst>
                                  <p:childTnLst>
                                    <p:animClr clrSpc="rgb" dir="cw">
                                      <p:cBhvr>
                                        <p:cTn id="36" dur="2000" fill="hold"/>
                                        <p:tgtEl>
                                          <p:spTgt spid="7"/>
                                        </p:tgtEl>
                                        <p:attrNameLst>
                                          <p:attrName>fillcolor</p:attrName>
                                        </p:attrNameLst>
                                      </p:cBhvr>
                                      <p:to>
                                        <a:schemeClr val="bg1"/>
                                      </p:to>
                                    </p:animClr>
                                    <p:set>
                                      <p:cBhvr>
                                        <p:cTn id="37" dur="2000" fill="hold"/>
                                        <p:tgtEl>
                                          <p:spTgt spid="7"/>
                                        </p:tgtEl>
                                        <p:attrNameLst>
                                          <p:attrName>fill.type</p:attrName>
                                        </p:attrNameLst>
                                      </p:cBhvr>
                                      <p:to>
                                        <p:strVal val="solid"/>
                                      </p:to>
                                    </p:set>
                                    <p:set>
                                      <p:cBhvr>
                                        <p:cTn id="38" dur="2000" fill="hold"/>
                                        <p:tgtEl>
                                          <p:spTgt spid="7"/>
                                        </p:tgtEl>
                                        <p:attrNameLst>
                                          <p:attrName>fill.on</p:attrName>
                                        </p:attrNameLst>
                                      </p:cBhvr>
                                      <p:to>
                                        <p:strVal val="true"/>
                                      </p:to>
                                    </p:set>
                                  </p:childTnLst>
                                </p:cTn>
                              </p:par>
                            </p:childTnLst>
                          </p:cTn>
                        </p:par>
                      </p:childTnLst>
                    </p:cTn>
                  </p:par>
                  <p:par>
                    <p:cTn id="39" fill="hold">
                      <p:stCondLst>
                        <p:cond delay="indefinite"/>
                      </p:stCondLst>
                      <p:childTnLst>
                        <p:par>
                          <p:cTn id="40" fill="hold">
                            <p:stCondLst>
                              <p:cond delay="0"/>
                            </p:stCondLst>
                            <p:childTnLst>
                              <p:par>
                                <p:cTn id="41" presetID="1" presetClass="emph" presetSubtype="2" fill="hold" nodeType="clickEffect">
                                  <p:stCondLst>
                                    <p:cond delay="0"/>
                                  </p:stCondLst>
                                  <p:childTnLst>
                                    <p:animClr clrSpc="rgb" dir="cw">
                                      <p:cBhvr>
                                        <p:cTn id="42" dur="2000" fill="hold"/>
                                        <p:tgtEl>
                                          <p:spTgt spid="9"/>
                                        </p:tgtEl>
                                        <p:attrNameLst>
                                          <p:attrName>fillcolor</p:attrName>
                                        </p:attrNameLst>
                                      </p:cBhvr>
                                      <p:to>
                                        <a:srgbClr val="E9DC8B"/>
                                      </p:to>
                                    </p:animClr>
                                    <p:set>
                                      <p:cBhvr>
                                        <p:cTn id="43" dur="2000" fill="hold"/>
                                        <p:tgtEl>
                                          <p:spTgt spid="9"/>
                                        </p:tgtEl>
                                        <p:attrNameLst>
                                          <p:attrName>fill.type</p:attrName>
                                        </p:attrNameLst>
                                      </p:cBhvr>
                                      <p:to>
                                        <p:strVal val="solid"/>
                                      </p:to>
                                    </p:set>
                                    <p:set>
                                      <p:cBhvr>
                                        <p:cTn id="44" dur="2000" fill="hold"/>
                                        <p:tgtEl>
                                          <p:spTgt spid="9"/>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8"/>
                                        </p:tgtEl>
                                        <p:attrNameLst>
                                          <p:attrName>fillcolor</p:attrName>
                                        </p:attrNameLst>
                                      </p:cBhvr>
                                      <p:to>
                                        <a:schemeClr val="bg1"/>
                                      </p:to>
                                    </p:animClr>
                                    <p:set>
                                      <p:cBhvr>
                                        <p:cTn id="47" dur="2000" fill="hold"/>
                                        <p:tgtEl>
                                          <p:spTgt spid="8"/>
                                        </p:tgtEl>
                                        <p:attrNameLst>
                                          <p:attrName>fill.type</p:attrName>
                                        </p:attrNameLst>
                                      </p:cBhvr>
                                      <p:to>
                                        <p:strVal val="solid"/>
                                      </p:to>
                                    </p:set>
                                    <p:set>
                                      <p:cBhvr>
                                        <p:cTn id="48" dur="2000" fill="hold"/>
                                        <p:tgtEl>
                                          <p:spTgt spid="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Individuals’ Needs</a:t>
            </a:r>
            <a:endParaRPr lang="en-US" dirty="0"/>
          </a:p>
        </p:txBody>
      </p:sp>
      <p:sp>
        <p:nvSpPr>
          <p:cNvPr id="3" name="Content Placeholder 2"/>
          <p:cNvSpPr>
            <a:spLocks noGrp="1"/>
          </p:cNvSpPr>
          <p:nvPr>
            <p:ph idx="1"/>
          </p:nvPr>
        </p:nvSpPr>
        <p:spPr>
          <a:xfrm>
            <a:off x="228600" y="1295400"/>
            <a:ext cx="8610600" cy="4419600"/>
          </a:xfrm>
        </p:spPr>
        <p:txBody>
          <a:bodyPr>
            <a:normAutofit/>
          </a:bodyPr>
          <a:lstStyle/>
          <a:p>
            <a:r>
              <a:rPr lang="en-US" dirty="0" smtClean="0"/>
              <a:t>Individual and group discussions</a:t>
            </a:r>
          </a:p>
          <a:p>
            <a:r>
              <a:rPr lang="en-US" dirty="0" smtClean="0"/>
              <a:t>Family information</a:t>
            </a:r>
          </a:p>
          <a:p>
            <a:r>
              <a:rPr lang="en-US" dirty="0" smtClean="0"/>
              <a:t>Information from agencies/organizations</a:t>
            </a:r>
            <a:endParaRPr lang="en-US" dirty="0"/>
          </a:p>
          <a:p>
            <a:r>
              <a:rPr lang="en-US" dirty="0" smtClean="0"/>
              <a:t>The goal:</a:t>
            </a:r>
          </a:p>
          <a:p>
            <a:pPr lvl="1"/>
            <a:r>
              <a:rPr lang="en-US" dirty="0" smtClean="0"/>
              <a:t>Formalize the knowledge you collect about those you’re working to find solutions for</a:t>
            </a:r>
          </a:p>
          <a:p>
            <a:pPr lvl="1"/>
            <a:r>
              <a:rPr lang="en-US" dirty="0" smtClean="0"/>
              <a:t>Makes you a better advocate, solutions more reachable</a:t>
            </a:r>
          </a:p>
          <a:p>
            <a:endParaRPr lang="en-US" dirty="0" smtClean="0"/>
          </a:p>
        </p:txBody>
      </p:sp>
    </p:spTree>
    <p:extLst>
      <p:ext uri="{BB962C8B-B14F-4D97-AF65-F5344CB8AC3E}">
        <p14:creationId xmlns:p14="http://schemas.microsoft.com/office/powerpoint/2010/main" val="1951628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Individualized Transportation Needs Assessment Tool</a:t>
            </a:r>
            <a:endParaRPr lang="en-US" dirty="0"/>
          </a:p>
        </p:txBody>
      </p:sp>
      <p:sp>
        <p:nvSpPr>
          <p:cNvPr id="3" name="Content Placeholder 2"/>
          <p:cNvSpPr>
            <a:spLocks noGrp="1"/>
          </p:cNvSpPr>
          <p:nvPr>
            <p:ph idx="1"/>
          </p:nvPr>
        </p:nvSpPr>
        <p:spPr>
          <a:xfrm>
            <a:off x="228600" y="1371600"/>
            <a:ext cx="8610600" cy="4343400"/>
          </a:xfrm>
        </p:spPr>
        <p:txBody>
          <a:bodyPr>
            <a:normAutofit/>
          </a:bodyPr>
          <a:lstStyle/>
          <a:p>
            <a:r>
              <a:rPr lang="en-US" dirty="0" smtClean="0"/>
              <a:t>Document available to you </a:t>
            </a:r>
            <a:r>
              <a:rPr lang="en-US" dirty="0" smtClean="0">
                <a:hlinkClick r:id="rId2"/>
              </a:rPr>
              <a:t>here</a:t>
            </a:r>
            <a:endParaRPr lang="en-US" dirty="0" smtClean="0"/>
          </a:p>
          <a:p>
            <a:r>
              <a:rPr lang="en-US" dirty="0" smtClean="0"/>
              <a:t>Six steps:</a:t>
            </a:r>
          </a:p>
          <a:p>
            <a:pPr lvl="1"/>
            <a:r>
              <a:rPr lang="en-US" dirty="0" smtClean="0"/>
              <a:t>Current transportation options</a:t>
            </a:r>
          </a:p>
          <a:p>
            <a:pPr lvl="1"/>
            <a:r>
              <a:rPr lang="en-US" dirty="0" smtClean="0"/>
              <a:t>Where and when?</a:t>
            </a:r>
          </a:p>
          <a:p>
            <a:pPr lvl="1"/>
            <a:r>
              <a:rPr lang="en-US" dirty="0" smtClean="0"/>
              <a:t>Mobility considerations</a:t>
            </a:r>
          </a:p>
          <a:p>
            <a:pPr lvl="1"/>
            <a:r>
              <a:rPr lang="en-US" dirty="0" smtClean="0"/>
              <a:t>ADA eligibility</a:t>
            </a:r>
          </a:p>
          <a:p>
            <a:pPr lvl="1"/>
            <a:r>
              <a:rPr lang="en-US" dirty="0" smtClean="0"/>
              <a:t>Community transportation options</a:t>
            </a:r>
          </a:p>
          <a:p>
            <a:pPr lvl="1"/>
            <a:r>
              <a:rPr lang="en-US" dirty="0" smtClean="0"/>
              <a:t>Ability to pay?</a:t>
            </a:r>
          </a:p>
          <a:p>
            <a:endParaRPr lang="en-US" dirty="0" smtClean="0"/>
          </a:p>
        </p:txBody>
      </p:sp>
    </p:spTree>
    <p:extLst>
      <p:ext uri="{BB962C8B-B14F-4D97-AF65-F5344CB8AC3E}">
        <p14:creationId xmlns:p14="http://schemas.microsoft.com/office/powerpoint/2010/main" val="24508857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Current transportation options</a:t>
            </a:r>
            <a:endParaRPr lang="en-US" dirty="0"/>
          </a:p>
        </p:txBody>
      </p:sp>
      <p:sp>
        <p:nvSpPr>
          <p:cNvPr id="3" name="Content Placeholder 2"/>
          <p:cNvSpPr>
            <a:spLocks noGrp="1"/>
          </p:cNvSpPr>
          <p:nvPr>
            <p:ph idx="1"/>
          </p:nvPr>
        </p:nvSpPr>
        <p:spPr>
          <a:xfrm>
            <a:off x="228600" y="1295400"/>
            <a:ext cx="8610600" cy="4419600"/>
          </a:xfrm>
        </p:spPr>
        <p:txBody>
          <a:bodyPr>
            <a:normAutofit/>
          </a:bodyPr>
          <a:lstStyle/>
          <a:p>
            <a:r>
              <a:rPr lang="en-US" dirty="0" smtClean="0"/>
              <a:t>Private vehicle</a:t>
            </a:r>
          </a:p>
          <a:p>
            <a:endParaRPr lang="en-US" dirty="0"/>
          </a:p>
          <a:p>
            <a:r>
              <a:rPr lang="en-US" dirty="0" smtClean="0"/>
              <a:t>Shared rides</a:t>
            </a:r>
          </a:p>
          <a:p>
            <a:endParaRPr lang="en-US" dirty="0"/>
          </a:p>
          <a:p>
            <a:r>
              <a:rPr lang="en-US" dirty="0" smtClean="0"/>
              <a:t>Public transportation services</a:t>
            </a:r>
          </a:p>
          <a:p>
            <a:endParaRPr lang="en-US" dirty="0" smtClean="0"/>
          </a:p>
        </p:txBody>
      </p:sp>
    </p:spTree>
    <p:extLst>
      <p:ext uri="{BB962C8B-B14F-4D97-AF65-F5344CB8AC3E}">
        <p14:creationId xmlns:p14="http://schemas.microsoft.com/office/powerpoint/2010/main" val="2161278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2: Trip Needs and Details</a:t>
            </a:r>
            <a:endParaRPr lang="en-US" dirty="0"/>
          </a:p>
        </p:txBody>
      </p:sp>
      <p:sp>
        <p:nvSpPr>
          <p:cNvPr id="3" name="Content Placeholder 2"/>
          <p:cNvSpPr>
            <a:spLocks noGrp="1"/>
          </p:cNvSpPr>
          <p:nvPr>
            <p:ph idx="1"/>
          </p:nvPr>
        </p:nvSpPr>
        <p:spPr>
          <a:xfrm>
            <a:off x="228600" y="1295400"/>
            <a:ext cx="8610600" cy="4419600"/>
          </a:xfrm>
        </p:spPr>
        <p:txBody>
          <a:bodyPr>
            <a:normAutofit/>
          </a:bodyPr>
          <a:lstStyle/>
          <a:p>
            <a:r>
              <a:rPr lang="en-US" dirty="0" smtClean="0"/>
              <a:t>Type of destination? </a:t>
            </a:r>
          </a:p>
          <a:p>
            <a:pPr lvl="1"/>
            <a:r>
              <a:rPr lang="en-US" dirty="0" smtClean="0"/>
              <a:t>Purpose of trip impacts choice of service from available options</a:t>
            </a:r>
          </a:p>
          <a:p>
            <a:pPr lvl="1"/>
            <a:r>
              <a:rPr lang="en-US" dirty="0" smtClean="0"/>
              <a:t>Helps prioritize within community or volunteer programs</a:t>
            </a:r>
          </a:p>
          <a:p>
            <a:r>
              <a:rPr lang="en-US" dirty="0" smtClean="0"/>
              <a:t>Record all details</a:t>
            </a:r>
          </a:p>
          <a:p>
            <a:pPr lvl="1"/>
            <a:r>
              <a:rPr lang="en-US" dirty="0" smtClean="0"/>
              <a:t>Who will be traveling?</a:t>
            </a:r>
          </a:p>
          <a:p>
            <a:pPr lvl="1"/>
            <a:r>
              <a:rPr lang="en-US" dirty="0" smtClean="0"/>
              <a:t>Time?</a:t>
            </a:r>
          </a:p>
          <a:p>
            <a:endParaRPr lang="en-US" dirty="0" smtClean="0"/>
          </a:p>
        </p:txBody>
      </p:sp>
    </p:spTree>
    <p:extLst>
      <p:ext uri="{BB962C8B-B14F-4D97-AF65-F5344CB8AC3E}">
        <p14:creationId xmlns:p14="http://schemas.microsoft.com/office/powerpoint/2010/main" val="24899351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3: Considerations for Mobility</a:t>
            </a:r>
            <a:endParaRPr lang="en-US" dirty="0"/>
          </a:p>
        </p:txBody>
      </p:sp>
      <p:sp>
        <p:nvSpPr>
          <p:cNvPr id="3" name="Content Placeholder 2"/>
          <p:cNvSpPr>
            <a:spLocks noGrp="1"/>
          </p:cNvSpPr>
          <p:nvPr>
            <p:ph idx="1"/>
          </p:nvPr>
        </p:nvSpPr>
        <p:spPr>
          <a:xfrm>
            <a:off x="228600" y="1295400"/>
            <a:ext cx="8610600" cy="4419600"/>
          </a:xfrm>
        </p:spPr>
        <p:txBody>
          <a:bodyPr>
            <a:normAutofit/>
          </a:bodyPr>
          <a:lstStyle/>
          <a:p>
            <a:r>
              <a:rPr lang="en-US" dirty="0" smtClean="0"/>
              <a:t>Basic traveling skills</a:t>
            </a:r>
          </a:p>
          <a:p>
            <a:r>
              <a:rPr lang="en-US" dirty="0" smtClean="0"/>
              <a:t>Functional, sensory, and intellectual or cognitive considerations</a:t>
            </a:r>
          </a:p>
          <a:p>
            <a:r>
              <a:rPr lang="en-US" dirty="0" smtClean="0"/>
              <a:t>Disabilities that are not apparent</a:t>
            </a:r>
          </a:p>
          <a:p>
            <a:r>
              <a:rPr lang="en-US" dirty="0" smtClean="0"/>
              <a:t>Culture, language and other personal issues</a:t>
            </a:r>
          </a:p>
          <a:p>
            <a:endParaRPr lang="en-US" dirty="0" smtClean="0"/>
          </a:p>
        </p:txBody>
      </p:sp>
    </p:spTree>
    <p:extLst>
      <p:ext uri="{BB962C8B-B14F-4D97-AF65-F5344CB8AC3E}">
        <p14:creationId xmlns:p14="http://schemas.microsoft.com/office/powerpoint/2010/main" val="14020710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4: Eligibility for Paratransit Services</a:t>
            </a:r>
            <a:endParaRPr lang="en-US" dirty="0"/>
          </a:p>
        </p:txBody>
      </p:sp>
      <p:sp>
        <p:nvSpPr>
          <p:cNvPr id="3" name="Content Placeholder 2"/>
          <p:cNvSpPr>
            <a:spLocks noGrp="1"/>
          </p:cNvSpPr>
          <p:nvPr>
            <p:ph idx="1"/>
          </p:nvPr>
        </p:nvSpPr>
        <p:spPr>
          <a:xfrm>
            <a:off x="228600" y="1676400"/>
            <a:ext cx="8610600" cy="4038600"/>
          </a:xfrm>
        </p:spPr>
        <p:txBody>
          <a:bodyPr>
            <a:normAutofit/>
          </a:bodyPr>
          <a:lstStyle/>
          <a:p>
            <a:r>
              <a:rPr lang="en-US" dirty="0" smtClean="0"/>
              <a:t>Eligibility for ADA-complementary paratransit services</a:t>
            </a:r>
          </a:p>
          <a:p>
            <a:r>
              <a:rPr lang="en-US" dirty="0" smtClean="0"/>
              <a:t>Type of appropriate transportation services</a:t>
            </a:r>
          </a:p>
          <a:p>
            <a:pPr lvl="1"/>
            <a:r>
              <a:rPr lang="en-US" dirty="0" smtClean="0"/>
              <a:t>Shared?</a:t>
            </a:r>
          </a:p>
          <a:p>
            <a:pPr lvl="1"/>
            <a:r>
              <a:rPr lang="en-US" dirty="0" smtClean="0"/>
              <a:t>Alternative modes?</a:t>
            </a:r>
          </a:p>
          <a:p>
            <a:endParaRPr lang="en-US" dirty="0" smtClean="0"/>
          </a:p>
        </p:txBody>
      </p:sp>
    </p:spTree>
    <p:extLst>
      <p:ext uri="{BB962C8B-B14F-4D97-AF65-F5344CB8AC3E}">
        <p14:creationId xmlns:p14="http://schemas.microsoft.com/office/powerpoint/2010/main" val="1465071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5: Applicable Transportation Options</a:t>
            </a:r>
            <a:endParaRPr lang="en-US" dirty="0"/>
          </a:p>
        </p:txBody>
      </p:sp>
      <p:sp>
        <p:nvSpPr>
          <p:cNvPr id="3" name="Content Placeholder 2"/>
          <p:cNvSpPr>
            <a:spLocks noGrp="1"/>
          </p:cNvSpPr>
          <p:nvPr>
            <p:ph idx="1"/>
          </p:nvPr>
        </p:nvSpPr>
        <p:spPr>
          <a:xfrm>
            <a:off x="228600" y="1676400"/>
            <a:ext cx="8610600" cy="3200400"/>
          </a:xfrm>
        </p:spPr>
        <p:txBody>
          <a:bodyPr>
            <a:normAutofit/>
          </a:bodyPr>
          <a:lstStyle/>
          <a:p>
            <a:r>
              <a:rPr lang="en-US" dirty="0" smtClean="0"/>
              <a:t>Applicable routes</a:t>
            </a:r>
          </a:p>
          <a:p>
            <a:r>
              <a:rPr lang="en-US" dirty="0" smtClean="0"/>
              <a:t>Cost</a:t>
            </a:r>
          </a:p>
          <a:p>
            <a:r>
              <a:rPr lang="en-US" dirty="0" smtClean="0"/>
              <a:t>Accessibility</a:t>
            </a:r>
          </a:p>
          <a:p>
            <a:r>
              <a:rPr lang="en-US" dirty="0" smtClean="0"/>
              <a:t>Type of service</a:t>
            </a:r>
          </a:p>
          <a:p>
            <a:r>
              <a:rPr lang="en-US" dirty="0" smtClean="0"/>
              <a:t>Advance reservation requirements</a:t>
            </a:r>
          </a:p>
          <a:p>
            <a:endParaRPr lang="en-US" dirty="0" smtClean="0"/>
          </a:p>
        </p:txBody>
      </p:sp>
    </p:spTree>
    <p:extLst>
      <p:ext uri="{BB962C8B-B14F-4D97-AF65-F5344CB8AC3E}">
        <p14:creationId xmlns:p14="http://schemas.microsoft.com/office/powerpoint/2010/main" val="4076186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Topics</a:t>
            </a:r>
            <a:endParaRPr lang="en-US" dirty="0"/>
          </a:p>
        </p:txBody>
      </p:sp>
      <p:sp>
        <p:nvSpPr>
          <p:cNvPr id="3" name="Content Placeholder 2"/>
          <p:cNvSpPr>
            <a:spLocks noGrp="1"/>
          </p:cNvSpPr>
          <p:nvPr>
            <p:ph idx="1"/>
          </p:nvPr>
        </p:nvSpPr>
        <p:spPr>
          <a:xfrm>
            <a:off x="457200" y="1447800"/>
            <a:ext cx="8229600" cy="4419599"/>
          </a:xfrm>
        </p:spPr>
        <p:txBody>
          <a:bodyPr>
            <a:normAutofit/>
          </a:bodyPr>
          <a:lstStyle/>
          <a:p>
            <a:r>
              <a:rPr lang="en-US" dirty="0" smtClean="0"/>
              <a:t>Introduction</a:t>
            </a:r>
          </a:p>
          <a:p>
            <a:pPr lvl="1"/>
            <a:r>
              <a:rPr lang="en-US" dirty="0" smtClean="0"/>
              <a:t>NCMM and FTA</a:t>
            </a:r>
          </a:p>
          <a:p>
            <a:pPr lvl="1"/>
            <a:r>
              <a:rPr lang="en-US" dirty="0" smtClean="0"/>
              <a:t>NCMM Mission and History</a:t>
            </a:r>
            <a:endParaRPr lang="en-US" dirty="0" smtClean="0"/>
          </a:p>
          <a:p>
            <a:r>
              <a:rPr lang="en-US" dirty="0" smtClean="0"/>
              <a:t>Introduction to Mobility Management</a:t>
            </a:r>
          </a:p>
          <a:p>
            <a:pPr lvl="1"/>
            <a:r>
              <a:rPr lang="en-US" dirty="0" smtClean="0"/>
              <a:t>What is Mobility Management?</a:t>
            </a:r>
          </a:p>
          <a:p>
            <a:pPr lvl="1"/>
            <a:r>
              <a:rPr lang="en-US" dirty="0" smtClean="0"/>
              <a:t>Who is a Mobility Manager?</a:t>
            </a:r>
          </a:p>
          <a:p>
            <a:r>
              <a:rPr lang="en-US" dirty="0" smtClean="0"/>
              <a:t>Mobility Management Process</a:t>
            </a:r>
          </a:p>
          <a:p>
            <a:r>
              <a:rPr lang="en-US" dirty="0" smtClean="0"/>
              <a:t>National Trends and Case Studies</a:t>
            </a:r>
          </a:p>
          <a:p>
            <a:r>
              <a:rPr lang="en-US" dirty="0" smtClean="0"/>
              <a:t>Q&amp;A</a:t>
            </a:r>
          </a:p>
          <a:p>
            <a:pPr lvl="1"/>
            <a:endParaRPr lang="en-US" dirty="0"/>
          </a:p>
        </p:txBody>
      </p:sp>
    </p:spTree>
    <p:extLst>
      <p:ext uri="{BB962C8B-B14F-4D97-AF65-F5344CB8AC3E}">
        <p14:creationId xmlns:p14="http://schemas.microsoft.com/office/powerpoint/2010/main" val="38075752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6: Ability to Pay</a:t>
            </a:r>
            <a:endParaRPr lang="en-US" dirty="0"/>
          </a:p>
        </p:txBody>
      </p:sp>
      <p:sp>
        <p:nvSpPr>
          <p:cNvPr id="3" name="Content Placeholder 2"/>
          <p:cNvSpPr>
            <a:spLocks noGrp="1"/>
          </p:cNvSpPr>
          <p:nvPr>
            <p:ph idx="1"/>
          </p:nvPr>
        </p:nvSpPr>
        <p:spPr>
          <a:xfrm>
            <a:off x="228600" y="1447800"/>
            <a:ext cx="8610600" cy="4114800"/>
          </a:xfrm>
        </p:spPr>
        <p:txBody>
          <a:bodyPr>
            <a:normAutofit/>
          </a:bodyPr>
          <a:lstStyle/>
          <a:p>
            <a:r>
              <a:rPr lang="en-US" dirty="0" smtClean="0"/>
              <a:t>Current expenditures on transportation</a:t>
            </a:r>
          </a:p>
          <a:p>
            <a:r>
              <a:rPr lang="en-US" dirty="0" smtClean="0"/>
              <a:t>Amount individual is able to comfortably budget</a:t>
            </a:r>
          </a:p>
          <a:p>
            <a:r>
              <a:rPr lang="en-US" dirty="0" smtClean="0"/>
              <a:t>Amount of additional funds necessary</a:t>
            </a:r>
          </a:p>
          <a:p>
            <a:r>
              <a:rPr lang="en-US" dirty="0" smtClean="0"/>
              <a:t>Resources to help pay for transportation</a:t>
            </a:r>
          </a:p>
          <a:p>
            <a:endParaRPr lang="en-US" dirty="0"/>
          </a:p>
          <a:p>
            <a:r>
              <a:rPr lang="en-US" dirty="0" smtClean="0"/>
              <a:t>Listen to their concerns, goals, and ability to obtain additional resources</a:t>
            </a:r>
          </a:p>
          <a:p>
            <a:endParaRPr lang="en-US" dirty="0" smtClean="0"/>
          </a:p>
        </p:txBody>
      </p:sp>
    </p:spTree>
    <p:extLst>
      <p:ext uri="{BB962C8B-B14F-4D97-AF65-F5344CB8AC3E}">
        <p14:creationId xmlns:p14="http://schemas.microsoft.com/office/powerpoint/2010/main" val="1349830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Assessing Groups of Riders</a:t>
            </a:r>
            <a:endParaRPr lang="en-US" dirty="0"/>
          </a:p>
        </p:txBody>
      </p:sp>
      <p:sp>
        <p:nvSpPr>
          <p:cNvPr id="3" name="Content Placeholder 2"/>
          <p:cNvSpPr>
            <a:spLocks noGrp="1"/>
          </p:cNvSpPr>
          <p:nvPr>
            <p:ph idx="1"/>
          </p:nvPr>
        </p:nvSpPr>
        <p:spPr>
          <a:xfrm>
            <a:off x="228600" y="1447800"/>
            <a:ext cx="8610600" cy="4114800"/>
          </a:xfrm>
        </p:spPr>
        <p:txBody>
          <a:bodyPr>
            <a:normAutofit/>
          </a:bodyPr>
          <a:lstStyle/>
          <a:p>
            <a:r>
              <a:rPr lang="en-US" dirty="0" smtClean="0"/>
              <a:t>Destination</a:t>
            </a:r>
          </a:p>
          <a:p>
            <a:r>
              <a:rPr lang="en-US" dirty="0" smtClean="0"/>
              <a:t>Origin</a:t>
            </a:r>
          </a:p>
          <a:p>
            <a:r>
              <a:rPr lang="en-US" dirty="0" smtClean="0"/>
              <a:t>Agency/organization</a:t>
            </a:r>
          </a:p>
          <a:p>
            <a:pPr lvl="1"/>
            <a:r>
              <a:rPr lang="en-US" dirty="0" smtClean="0"/>
              <a:t>Built in network to utilize</a:t>
            </a:r>
          </a:p>
          <a:p>
            <a:pPr lvl="1"/>
            <a:r>
              <a:rPr lang="en-US" dirty="0" smtClean="0"/>
              <a:t>Source of education on your community and neighbor needs</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35546071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Working With Specific Populations</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smtClean="0"/>
              <a:t>People with disabilities</a:t>
            </a:r>
          </a:p>
          <a:p>
            <a:r>
              <a:rPr lang="en-US" dirty="0" smtClean="0"/>
              <a:t>Job seekers and limited income</a:t>
            </a:r>
          </a:p>
          <a:p>
            <a:r>
              <a:rPr lang="en-US" dirty="0" smtClean="0"/>
              <a:t>Medical trips</a:t>
            </a:r>
          </a:p>
          <a:p>
            <a:r>
              <a:rPr lang="en-US" dirty="0" smtClean="0"/>
              <a:t>Older adults</a:t>
            </a:r>
          </a:p>
          <a:p>
            <a:r>
              <a:rPr lang="en-US" dirty="0" smtClean="0"/>
              <a:t>Military veterans</a:t>
            </a:r>
          </a:p>
          <a:p>
            <a:r>
              <a:rPr lang="en-US" dirty="0" smtClean="0"/>
              <a:t>Other</a:t>
            </a:r>
          </a:p>
          <a:p>
            <a:pPr lvl="1"/>
            <a:r>
              <a:rPr lang="en-US" dirty="0" smtClean="0"/>
              <a:t>Social groups</a:t>
            </a:r>
          </a:p>
          <a:p>
            <a:pPr lvl="1"/>
            <a:r>
              <a:rPr lang="en-US" dirty="0" smtClean="0"/>
              <a:t>English language learners</a:t>
            </a:r>
          </a:p>
          <a:p>
            <a:pPr lvl="2"/>
            <a:endParaRPr lang="en-US" dirty="0" smtClean="0"/>
          </a:p>
          <a:p>
            <a:endParaRPr lang="en-US" dirty="0" smtClean="0"/>
          </a:p>
          <a:p>
            <a:pPr marL="457200" lvl="1" indent="0">
              <a:buNone/>
            </a:pPr>
            <a:endParaRPr lang="en-US" dirty="0" smtClean="0"/>
          </a:p>
          <a:p>
            <a:endParaRPr lang="en-US" dirty="0" smtClean="0"/>
          </a:p>
        </p:txBody>
      </p:sp>
      <p:sp>
        <p:nvSpPr>
          <p:cNvPr id="4" name="Rounded Rectangle 3"/>
          <p:cNvSpPr/>
          <p:nvPr/>
        </p:nvSpPr>
        <p:spPr>
          <a:xfrm>
            <a:off x="304800" y="1219200"/>
            <a:ext cx="4267200" cy="6096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304800" y="2286000"/>
            <a:ext cx="2590800" cy="1143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983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People with Disabilities</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smtClean="0"/>
              <a:t>Disability intersects with other populations</a:t>
            </a:r>
          </a:p>
          <a:p>
            <a:r>
              <a:rPr lang="en-US" dirty="0" smtClean="0"/>
              <a:t>Disability status may come with funding/assistance</a:t>
            </a:r>
          </a:p>
          <a:p>
            <a:r>
              <a:rPr lang="en-US" dirty="0" smtClean="0"/>
              <a:t>Some facts:</a:t>
            </a:r>
          </a:p>
          <a:p>
            <a:pPr lvl="1"/>
            <a:r>
              <a:rPr lang="en-US" dirty="0" smtClean="0"/>
              <a:t>In 2003, half a million were homebound</a:t>
            </a:r>
          </a:p>
          <a:p>
            <a:pPr lvl="1"/>
            <a:r>
              <a:rPr lang="en-US" dirty="0" smtClean="0"/>
              <a:t>In 2012, 34% employment v. 83% w/o disability</a:t>
            </a:r>
          </a:p>
          <a:p>
            <a:pPr lvl="1"/>
            <a:r>
              <a:rPr lang="en-US" dirty="0" smtClean="0"/>
              <a:t>Not all of this is owed to transportation, but it plays a role</a:t>
            </a:r>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2651200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ADA and Transportation</a:t>
            </a:r>
            <a:endParaRPr lang="en-US" dirty="0"/>
          </a:p>
        </p:txBody>
      </p:sp>
      <p:sp>
        <p:nvSpPr>
          <p:cNvPr id="3" name="Content Placeholder 2"/>
          <p:cNvSpPr>
            <a:spLocks noGrp="1"/>
          </p:cNvSpPr>
          <p:nvPr>
            <p:ph idx="1"/>
          </p:nvPr>
        </p:nvSpPr>
        <p:spPr>
          <a:xfrm>
            <a:off x="228600" y="1447800"/>
            <a:ext cx="8610600" cy="4343400"/>
          </a:xfrm>
        </p:spPr>
        <p:txBody>
          <a:bodyPr>
            <a:normAutofit/>
          </a:bodyPr>
          <a:lstStyle/>
          <a:p>
            <a:r>
              <a:rPr lang="en-US" dirty="0" smtClean="0"/>
              <a:t>Passed 1990, amended in 2008</a:t>
            </a:r>
          </a:p>
          <a:p>
            <a:r>
              <a:rPr lang="en-US" dirty="0" smtClean="0"/>
              <a:t>Designed to:</a:t>
            </a:r>
          </a:p>
          <a:p>
            <a:pPr lvl="1"/>
            <a:r>
              <a:rPr lang="en-US" dirty="0" smtClean="0"/>
              <a:t>Give civil rights protections to and eliminate discrimination against individuals with disabilities</a:t>
            </a:r>
          </a:p>
          <a:p>
            <a:pPr lvl="1"/>
            <a:r>
              <a:rPr lang="en-US" dirty="0" smtClean="0"/>
              <a:t>Eliminate barriers those with disabilities face in the public arena</a:t>
            </a:r>
          </a:p>
          <a:p>
            <a:r>
              <a:rPr lang="en-US" dirty="0" smtClean="0"/>
              <a:t>Dept. of Justice ADA website: </a:t>
            </a:r>
            <a:r>
              <a:rPr lang="en-US" dirty="0" smtClean="0">
                <a:hlinkClick r:id="rId2"/>
              </a:rPr>
              <a:t>www.ada.gov</a:t>
            </a:r>
            <a:endParaRPr lang="en-US" dirty="0" smtClean="0"/>
          </a:p>
          <a:p>
            <a:pPr marL="0" indent="0">
              <a:buNone/>
            </a:pPr>
            <a:endParaRPr lang="en-US" dirty="0" smtClean="0"/>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25233270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ADA and Transportation</a:t>
            </a:r>
            <a:endParaRPr lang="en-US" dirty="0"/>
          </a:p>
        </p:txBody>
      </p:sp>
      <p:sp>
        <p:nvSpPr>
          <p:cNvPr id="3" name="Content Placeholder 2"/>
          <p:cNvSpPr>
            <a:spLocks noGrp="1"/>
          </p:cNvSpPr>
          <p:nvPr>
            <p:ph idx="1"/>
          </p:nvPr>
        </p:nvSpPr>
        <p:spPr>
          <a:xfrm>
            <a:off x="304800" y="1524000"/>
            <a:ext cx="8610600" cy="4343400"/>
          </a:xfrm>
        </p:spPr>
        <p:txBody>
          <a:bodyPr>
            <a:normAutofit/>
          </a:bodyPr>
          <a:lstStyle/>
          <a:p>
            <a:r>
              <a:rPr lang="en-US" dirty="0" smtClean="0"/>
              <a:t>Passengers’ Rights</a:t>
            </a:r>
          </a:p>
          <a:p>
            <a:pPr lvl="1"/>
            <a:r>
              <a:rPr lang="en-US" dirty="0" smtClean="0"/>
              <a:t>Use any publicly funded bus or rail system</a:t>
            </a:r>
          </a:p>
          <a:p>
            <a:pPr lvl="1"/>
            <a:r>
              <a:rPr lang="en-US" dirty="0" smtClean="0"/>
              <a:t>Expect reasonable accommodations</a:t>
            </a:r>
          </a:p>
          <a:p>
            <a:pPr lvl="1"/>
            <a:r>
              <a:rPr lang="en-US" dirty="0" smtClean="0"/>
              <a:t>Receive complementary paratransit service if 1 of 3 eligibility categories are met</a:t>
            </a:r>
          </a:p>
          <a:p>
            <a:pPr lvl="1"/>
            <a:r>
              <a:rPr lang="en-US" dirty="0" smtClean="0"/>
              <a:t>Finally – right to file complaints if any of the above isn’t adhered to</a:t>
            </a:r>
          </a:p>
          <a:p>
            <a:pPr marL="0" indent="0">
              <a:buNone/>
            </a:pPr>
            <a:endParaRPr lang="en-US" dirty="0" smtClean="0"/>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1429440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Title VI – Transportation Implications</a:t>
            </a:r>
            <a:endParaRPr lang="en-US" dirty="0"/>
          </a:p>
        </p:txBody>
      </p:sp>
      <p:sp>
        <p:nvSpPr>
          <p:cNvPr id="3" name="Content Placeholder 2"/>
          <p:cNvSpPr>
            <a:spLocks noGrp="1"/>
          </p:cNvSpPr>
          <p:nvPr>
            <p:ph idx="1"/>
          </p:nvPr>
        </p:nvSpPr>
        <p:spPr>
          <a:xfrm>
            <a:off x="304800" y="1600199"/>
            <a:ext cx="8686800" cy="4038601"/>
          </a:xfrm>
        </p:spPr>
        <p:txBody>
          <a:bodyPr>
            <a:normAutofit/>
          </a:bodyPr>
          <a:lstStyle/>
          <a:p>
            <a:r>
              <a:rPr lang="en-US" dirty="0" smtClean="0"/>
              <a:t>Civil Rights Act of 1964</a:t>
            </a:r>
          </a:p>
          <a:p>
            <a:r>
              <a:rPr lang="en-US" dirty="0" smtClean="0"/>
              <a:t>Based on race, color and national origin</a:t>
            </a:r>
          </a:p>
          <a:p>
            <a:r>
              <a:rPr lang="en-US" dirty="0" smtClean="0"/>
              <a:t>Most recent circular is </a:t>
            </a:r>
            <a:r>
              <a:rPr lang="en-US" dirty="0" smtClean="0"/>
              <a:t>4710.1</a:t>
            </a:r>
            <a:endParaRPr lang="en-US" dirty="0" smtClean="0"/>
          </a:p>
          <a:p>
            <a:r>
              <a:rPr lang="en-US" dirty="0" smtClean="0"/>
              <a:t>Not just service, but planning participation too</a:t>
            </a:r>
          </a:p>
          <a:p>
            <a:pPr lvl="1"/>
            <a:r>
              <a:rPr lang="en-US" dirty="0" smtClean="0"/>
              <a:t>What was missing from ADA?</a:t>
            </a:r>
          </a:p>
          <a:p>
            <a:pPr lvl="1"/>
            <a:r>
              <a:rPr lang="en-US" dirty="0" smtClean="0"/>
              <a:t>More on this later!</a:t>
            </a:r>
          </a:p>
        </p:txBody>
      </p:sp>
    </p:spTree>
    <p:extLst>
      <p:ext uri="{BB962C8B-B14F-4D97-AF65-F5344CB8AC3E}">
        <p14:creationId xmlns:p14="http://schemas.microsoft.com/office/powerpoint/2010/main" val="41988878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Mobility Funding for People with Disabilities</a:t>
            </a:r>
            <a:endParaRPr lang="en-US" dirty="0"/>
          </a:p>
        </p:txBody>
      </p:sp>
      <p:sp>
        <p:nvSpPr>
          <p:cNvPr id="3" name="Content Placeholder 2"/>
          <p:cNvSpPr>
            <a:spLocks noGrp="1"/>
          </p:cNvSpPr>
          <p:nvPr>
            <p:ph idx="1"/>
          </p:nvPr>
        </p:nvSpPr>
        <p:spPr>
          <a:xfrm>
            <a:off x="228600" y="1524000"/>
            <a:ext cx="8610600" cy="4343400"/>
          </a:xfrm>
        </p:spPr>
        <p:txBody>
          <a:bodyPr>
            <a:normAutofit/>
          </a:bodyPr>
          <a:lstStyle/>
          <a:p>
            <a:r>
              <a:rPr lang="en-US" dirty="0" smtClean="0"/>
              <a:t>FAST Act 5310</a:t>
            </a:r>
          </a:p>
          <a:p>
            <a:pPr lvl="1"/>
            <a:r>
              <a:rPr lang="en-US" dirty="0" smtClean="0"/>
              <a:t>Enhanced Mobility of Seniors &amp; Individuals with Disabilities</a:t>
            </a:r>
          </a:p>
          <a:p>
            <a:pPr lvl="1"/>
            <a:r>
              <a:rPr lang="en-US" dirty="0" smtClean="0"/>
              <a:t>55% capital/45% operating, marketing and alternative transportation services</a:t>
            </a:r>
          </a:p>
          <a:p>
            <a:pPr lvl="1"/>
            <a:r>
              <a:rPr lang="en-US" dirty="0" smtClean="0"/>
              <a:t>80% federal/20% local match</a:t>
            </a:r>
          </a:p>
          <a:p>
            <a:r>
              <a:rPr lang="en-US" dirty="0" smtClean="0"/>
              <a:t>Social Security Administration Programs</a:t>
            </a:r>
          </a:p>
          <a:p>
            <a:pPr lvl="1"/>
            <a:r>
              <a:rPr lang="en-US" dirty="0" smtClean="0"/>
              <a:t>Plan for Self Sufficiency (PASS), Impairment-Related Work Expense (IRWE), Blind Work Expenses, </a:t>
            </a:r>
            <a:r>
              <a:rPr lang="en-US" dirty="0" err="1" smtClean="0"/>
              <a:t>etc</a:t>
            </a:r>
            <a:endParaRPr lang="en-US" dirty="0" smtClean="0"/>
          </a:p>
          <a:p>
            <a:pPr lvl="1"/>
            <a:endParaRPr lang="en-US" dirty="0" smtClean="0"/>
          </a:p>
          <a:p>
            <a:pPr lvl="1"/>
            <a:endParaRPr lang="en-US" dirty="0" smtClean="0"/>
          </a:p>
          <a:p>
            <a:pPr marL="0" indent="0">
              <a:buNone/>
            </a:pPr>
            <a:endParaRPr lang="en-US" dirty="0" smtClean="0"/>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600396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Service Strategies for People with Disabilities</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smtClean="0"/>
              <a:t>Fixed-route services (w/ travel instruction)</a:t>
            </a:r>
          </a:p>
          <a:p>
            <a:r>
              <a:rPr lang="en-US" dirty="0" smtClean="0"/>
              <a:t>Demand-response/subscription services</a:t>
            </a:r>
          </a:p>
          <a:p>
            <a:r>
              <a:rPr lang="en-US" dirty="0" smtClean="0"/>
              <a:t>Local disability services agencies</a:t>
            </a:r>
          </a:p>
          <a:p>
            <a:r>
              <a:rPr lang="en-US" dirty="0" smtClean="0"/>
              <a:t>Nonprofit organizations</a:t>
            </a:r>
          </a:p>
          <a:p>
            <a:pPr lvl="1"/>
            <a:r>
              <a:rPr lang="en-US" dirty="0" smtClean="0"/>
              <a:t>Volunteers, church groups, etc.</a:t>
            </a:r>
          </a:p>
          <a:p>
            <a:r>
              <a:rPr lang="en-US" dirty="0" smtClean="0"/>
              <a:t>Private providers</a:t>
            </a:r>
          </a:p>
          <a:p>
            <a:r>
              <a:rPr lang="en-US" dirty="0" smtClean="0"/>
              <a:t>Ridesharing</a:t>
            </a:r>
          </a:p>
          <a:p>
            <a:pPr marL="0" indent="0">
              <a:buNone/>
            </a:pPr>
            <a:endParaRPr lang="en-US" dirty="0" smtClean="0"/>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3267768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Travel Training Continuum</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a:t>Travel training may be necessary (continuum)</a:t>
            </a:r>
          </a:p>
          <a:p>
            <a:pPr lvl="1"/>
            <a:r>
              <a:rPr lang="en-US" dirty="0"/>
              <a:t>Written guide</a:t>
            </a:r>
          </a:p>
          <a:p>
            <a:pPr lvl="1"/>
            <a:r>
              <a:rPr lang="en-US" dirty="0"/>
              <a:t>On-line video instruction</a:t>
            </a:r>
          </a:p>
          <a:p>
            <a:pPr lvl="1"/>
            <a:r>
              <a:rPr lang="en-US" dirty="0"/>
              <a:t>In-person/on-site orientation</a:t>
            </a:r>
          </a:p>
          <a:p>
            <a:pPr lvl="1"/>
            <a:r>
              <a:rPr lang="en-US" dirty="0"/>
              <a:t>Group intro</a:t>
            </a:r>
          </a:p>
          <a:p>
            <a:pPr lvl="1"/>
            <a:r>
              <a:rPr lang="en-US" dirty="0"/>
              <a:t>Bus buddy system</a:t>
            </a:r>
          </a:p>
          <a:p>
            <a:pPr lvl="1"/>
            <a:r>
              <a:rPr lang="en-US" dirty="0"/>
              <a:t>Intensive Travel Training</a:t>
            </a:r>
          </a:p>
          <a:p>
            <a:pPr marL="0" indent="0">
              <a:buNone/>
            </a:pPr>
            <a:endParaRPr lang="en-US" dirty="0" smtClean="0"/>
          </a:p>
          <a:p>
            <a:endParaRPr lang="en-US" dirty="0" smtClean="0"/>
          </a:p>
          <a:p>
            <a:endParaRPr lang="en-US" dirty="0" smtClean="0"/>
          </a:p>
          <a:p>
            <a:pPr marL="457200" lvl="1" indent="0">
              <a:buNone/>
            </a:pPr>
            <a:endParaRPr lang="en-US" dirty="0" smtClean="0"/>
          </a:p>
          <a:p>
            <a:endParaRPr lang="en-US" dirty="0" smtClean="0"/>
          </a:p>
        </p:txBody>
      </p:sp>
    </p:spTree>
    <p:extLst>
      <p:ext uri="{BB962C8B-B14F-4D97-AF65-F5344CB8AC3E}">
        <p14:creationId xmlns:p14="http://schemas.microsoft.com/office/powerpoint/2010/main" val="1250046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National Center for Mobility Management</a:t>
            </a:r>
            <a:endParaRPr lang="en-US" dirty="0"/>
          </a:p>
        </p:txBody>
      </p:sp>
      <p:sp>
        <p:nvSpPr>
          <p:cNvPr id="3" name="Content Placeholder 2"/>
          <p:cNvSpPr>
            <a:spLocks noGrp="1"/>
          </p:cNvSpPr>
          <p:nvPr>
            <p:ph idx="1"/>
          </p:nvPr>
        </p:nvSpPr>
        <p:spPr/>
        <p:txBody>
          <a:bodyPr>
            <a:normAutofit/>
          </a:bodyPr>
          <a:lstStyle/>
          <a:p>
            <a:pPr marL="0" indent="0" algn="ctr">
              <a:buNone/>
            </a:pPr>
            <a:r>
              <a:rPr lang="en-US" sz="2400" dirty="0" smtClean="0"/>
              <a:t>We Can Help You Make Connections</a:t>
            </a:r>
          </a:p>
          <a:p>
            <a:pPr marL="0" indent="0" algn="ctr">
              <a:buNone/>
            </a:pPr>
            <a:endParaRPr lang="en-US" sz="2400" dirty="0"/>
          </a:p>
          <a:p>
            <a:pPr marL="0" indent="0" algn="ctr">
              <a:buNone/>
            </a:pPr>
            <a:r>
              <a:rPr lang="en-US" sz="2400" i="1" dirty="0" smtClean="0"/>
              <a:t>The mission of the National Center for Mobility Management (NCMM) is to facilitate communities to adopt transportation strategies and mobility options that empower people to live independently and advance health, economic vitality, self-sufficiency, and community.</a:t>
            </a:r>
          </a:p>
          <a:p>
            <a:pPr marL="0" indent="0" algn="ctr">
              <a:buNone/>
            </a:pPr>
            <a:endParaRPr lang="en-US" sz="2400" i="1" dirty="0" smtClean="0"/>
          </a:p>
          <a:p>
            <a:pPr marL="0" indent="0" algn="ctr">
              <a:buNone/>
            </a:pPr>
            <a:r>
              <a:rPr lang="en-US" sz="2400" i="1" dirty="0" smtClean="0">
                <a:hlinkClick r:id="rId2"/>
              </a:rPr>
              <a:t>National Center for Mobility Management</a:t>
            </a:r>
            <a:endParaRPr lang="en-US" sz="2400" i="1" dirty="0" smtClean="0"/>
          </a:p>
          <a:p>
            <a:pPr marL="0" indent="0" algn="ctr">
              <a:buNone/>
            </a:pPr>
            <a:endParaRPr lang="en-US" sz="2400" i="1" dirty="0"/>
          </a:p>
        </p:txBody>
      </p:sp>
    </p:spTree>
    <p:extLst>
      <p:ext uri="{BB962C8B-B14F-4D97-AF65-F5344CB8AC3E}">
        <p14:creationId xmlns:p14="http://schemas.microsoft.com/office/powerpoint/2010/main" val="33082704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Environmental Scan and Network Building</a:t>
            </a:r>
            <a:endParaRPr lang="en-US" dirty="0"/>
          </a:p>
        </p:txBody>
      </p:sp>
      <p:sp>
        <p:nvSpPr>
          <p:cNvPr id="3" name="Content Placeholder 2"/>
          <p:cNvSpPr>
            <a:spLocks noGrp="1"/>
          </p:cNvSpPr>
          <p:nvPr>
            <p:ph idx="1"/>
          </p:nvPr>
        </p:nvSpPr>
        <p:spPr>
          <a:xfrm>
            <a:off x="228600" y="1295400"/>
            <a:ext cx="8610600" cy="4038601"/>
          </a:xfrm>
        </p:spPr>
        <p:txBody>
          <a:bodyPr>
            <a:normAutofit/>
          </a:bodyPr>
          <a:lstStyle/>
          <a:p>
            <a:r>
              <a:rPr lang="en-US" dirty="0" smtClean="0"/>
              <a:t>Objectives</a:t>
            </a:r>
          </a:p>
          <a:p>
            <a:pPr lvl="1"/>
            <a:r>
              <a:rPr lang="en-US" dirty="0"/>
              <a:t>Outline different “customer” groups mobility managers interact </a:t>
            </a:r>
            <a:r>
              <a:rPr lang="en-US" dirty="0" smtClean="0"/>
              <a:t>with</a:t>
            </a:r>
          </a:p>
          <a:p>
            <a:pPr lvl="1"/>
            <a:r>
              <a:rPr lang="en-US" dirty="0" smtClean="0"/>
              <a:t>Introduce concept of environmental scan</a:t>
            </a:r>
          </a:p>
          <a:p>
            <a:pPr lvl="2"/>
            <a:r>
              <a:rPr lang="en-US" dirty="0" smtClean="0"/>
              <a:t>Needs of community</a:t>
            </a:r>
          </a:p>
          <a:p>
            <a:pPr lvl="2"/>
            <a:r>
              <a:rPr lang="en-US" dirty="0" smtClean="0"/>
              <a:t>Available services</a:t>
            </a:r>
          </a:p>
          <a:p>
            <a:pPr lvl="1"/>
            <a:r>
              <a:rPr lang="en-US" dirty="0" smtClean="0"/>
              <a:t>Introduce individual and community assessment tools and their potential use scenarios</a:t>
            </a:r>
          </a:p>
          <a:p>
            <a:endParaRPr lang="en-US" dirty="0" smtClean="0"/>
          </a:p>
        </p:txBody>
      </p:sp>
    </p:spTree>
    <p:extLst>
      <p:ext uri="{BB962C8B-B14F-4D97-AF65-F5344CB8AC3E}">
        <p14:creationId xmlns:p14="http://schemas.microsoft.com/office/powerpoint/2010/main" val="1981549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are your “customers”?</a:t>
            </a:r>
            <a:endParaRPr lang="en-US" dirty="0"/>
          </a:p>
        </p:txBody>
      </p:sp>
      <p:sp>
        <p:nvSpPr>
          <p:cNvPr id="3" name="Content Placeholder 2"/>
          <p:cNvSpPr>
            <a:spLocks noGrp="1"/>
          </p:cNvSpPr>
          <p:nvPr>
            <p:ph idx="1"/>
          </p:nvPr>
        </p:nvSpPr>
        <p:spPr>
          <a:xfrm>
            <a:off x="228600" y="1295400"/>
            <a:ext cx="8610600" cy="4419600"/>
          </a:xfrm>
        </p:spPr>
        <p:txBody>
          <a:bodyPr>
            <a:normAutofit/>
          </a:bodyPr>
          <a:lstStyle/>
          <a:p>
            <a:r>
              <a:rPr lang="en-US" dirty="0" smtClean="0"/>
              <a:t>Individual riders and their caregivers</a:t>
            </a:r>
          </a:p>
          <a:p>
            <a:r>
              <a:rPr lang="en-US" dirty="0" smtClean="0"/>
              <a:t>Particular groups of individuals</a:t>
            </a:r>
          </a:p>
          <a:p>
            <a:pPr lvl="1"/>
            <a:r>
              <a:rPr lang="en-US" dirty="0" smtClean="0"/>
              <a:t>General public</a:t>
            </a:r>
          </a:p>
          <a:p>
            <a:pPr lvl="1"/>
            <a:r>
              <a:rPr lang="en-US" dirty="0" smtClean="0"/>
              <a:t>Rural communities</a:t>
            </a:r>
          </a:p>
          <a:p>
            <a:pPr lvl="1"/>
            <a:r>
              <a:rPr lang="en-US" dirty="0" smtClean="0"/>
              <a:t>People with disabilities</a:t>
            </a:r>
          </a:p>
          <a:p>
            <a:pPr lvl="1"/>
            <a:r>
              <a:rPr lang="en-US" dirty="0" smtClean="0"/>
              <a:t>Aging populations</a:t>
            </a:r>
          </a:p>
          <a:p>
            <a:r>
              <a:rPr lang="en-US" dirty="0" smtClean="0"/>
              <a:t>Agencies and transportation providers</a:t>
            </a:r>
          </a:p>
          <a:p>
            <a:r>
              <a:rPr lang="en-US" dirty="0" smtClean="0"/>
              <a:t>Your mobility management network</a:t>
            </a:r>
          </a:p>
          <a:p>
            <a:endParaRPr lang="en-US" dirty="0" smtClean="0"/>
          </a:p>
        </p:txBody>
      </p:sp>
    </p:spTree>
    <p:extLst>
      <p:ext uri="{BB962C8B-B14F-4D97-AF65-F5344CB8AC3E}">
        <p14:creationId xmlns:p14="http://schemas.microsoft.com/office/powerpoint/2010/main" val="18494711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Referrals from Agencies/Organizations</a:t>
            </a:r>
            <a:endParaRPr lang="en-US" dirty="0"/>
          </a:p>
        </p:txBody>
      </p:sp>
      <p:sp>
        <p:nvSpPr>
          <p:cNvPr id="3" name="Content Placeholder 2"/>
          <p:cNvSpPr>
            <a:spLocks noGrp="1"/>
          </p:cNvSpPr>
          <p:nvPr>
            <p:ph idx="1"/>
          </p:nvPr>
        </p:nvSpPr>
        <p:spPr>
          <a:xfrm>
            <a:off x="228600" y="1447800"/>
            <a:ext cx="8610600" cy="4114800"/>
          </a:xfrm>
        </p:spPr>
        <p:txBody>
          <a:bodyPr>
            <a:normAutofit/>
          </a:bodyPr>
          <a:lstStyle/>
          <a:p>
            <a:r>
              <a:rPr lang="en-US" dirty="0" smtClean="0"/>
              <a:t>Referral protocol</a:t>
            </a:r>
          </a:p>
          <a:p>
            <a:pPr lvl="1"/>
            <a:r>
              <a:rPr lang="en-US" dirty="0" smtClean="0"/>
              <a:t>Case managers do assessment described earlier</a:t>
            </a:r>
          </a:p>
          <a:p>
            <a:pPr lvl="1"/>
            <a:r>
              <a:rPr lang="en-US" dirty="0" smtClean="0"/>
              <a:t>Share results with mobility manager</a:t>
            </a:r>
          </a:p>
          <a:p>
            <a:pPr lvl="1"/>
            <a:r>
              <a:rPr lang="en-US" dirty="0" smtClean="0"/>
              <a:t>Mobility manager assists in problem solving, connections</a:t>
            </a:r>
          </a:p>
          <a:p>
            <a:r>
              <a:rPr lang="en-US" dirty="0" smtClean="0"/>
              <a:t>Formal system</a:t>
            </a:r>
          </a:p>
          <a:p>
            <a:pPr lvl="1"/>
            <a:r>
              <a:rPr lang="en-US" dirty="0" smtClean="0"/>
              <a:t>Based on data from missed appointments, where available</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36061402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Referrals from Agencies/Organizations</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smtClean="0"/>
              <a:t>Referral protocol</a:t>
            </a:r>
          </a:p>
          <a:p>
            <a:pPr lvl="1"/>
            <a:r>
              <a:rPr lang="en-US" dirty="0" smtClean="0"/>
              <a:t>Case managers do assessment described earlier</a:t>
            </a:r>
          </a:p>
          <a:p>
            <a:pPr lvl="1"/>
            <a:r>
              <a:rPr lang="en-US" dirty="0" smtClean="0"/>
              <a:t>Share results with mobility manager</a:t>
            </a:r>
          </a:p>
          <a:p>
            <a:pPr lvl="1"/>
            <a:r>
              <a:rPr lang="en-US" dirty="0" smtClean="0"/>
              <a:t>Mobility manager assists in problem solving, connections</a:t>
            </a:r>
          </a:p>
          <a:p>
            <a:r>
              <a:rPr lang="en-US" dirty="0" smtClean="0"/>
              <a:t>Formal system</a:t>
            </a:r>
          </a:p>
          <a:p>
            <a:pPr lvl="1"/>
            <a:r>
              <a:rPr lang="en-US" dirty="0" smtClean="0"/>
              <a:t>Based on data from missed appointments, where available</a:t>
            </a:r>
          </a:p>
          <a:p>
            <a:pPr lvl="1"/>
            <a:r>
              <a:rPr lang="en-US" dirty="0" smtClean="0"/>
              <a:t>Important to consider solution that respects privacy</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50781066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Agencies/Organizations as Customers</a:t>
            </a:r>
            <a:endParaRPr lang="en-US" dirty="0"/>
          </a:p>
        </p:txBody>
      </p:sp>
      <p:sp>
        <p:nvSpPr>
          <p:cNvPr id="3" name="Content Placeholder 2"/>
          <p:cNvSpPr>
            <a:spLocks noGrp="1"/>
          </p:cNvSpPr>
          <p:nvPr>
            <p:ph idx="1"/>
          </p:nvPr>
        </p:nvSpPr>
        <p:spPr>
          <a:xfrm>
            <a:off x="228600" y="1295400"/>
            <a:ext cx="8610600" cy="4343400"/>
          </a:xfrm>
        </p:spPr>
        <p:txBody>
          <a:bodyPr>
            <a:normAutofit/>
          </a:bodyPr>
          <a:lstStyle/>
          <a:p>
            <a:r>
              <a:rPr lang="en-US" dirty="0" smtClean="0"/>
              <a:t>Human service/workforce development agency</a:t>
            </a:r>
          </a:p>
          <a:p>
            <a:pPr lvl="1"/>
            <a:r>
              <a:rPr lang="en-US" dirty="0" smtClean="0"/>
              <a:t>Share information on services</a:t>
            </a:r>
          </a:p>
          <a:p>
            <a:pPr lvl="1"/>
            <a:r>
              <a:rPr lang="en-US" dirty="0" smtClean="0"/>
              <a:t>Process for collecting data on unmet needs</a:t>
            </a:r>
          </a:p>
          <a:p>
            <a:pPr lvl="1"/>
            <a:r>
              <a:rPr lang="en-US" dirty="0" smtClean="0"/>
              <a:t>Reducing customer missed/late appointments</a:t>
            </a:r>
          </a:p>
          <a:p>
            <a:r>
              <a:rPr lang="en-US" dirty="0" smtClean="0"/>
              <a:t>Businesses and employers</a:t>
            </a:r>
          </a:p>
          <a:p>
            <a:r>
              <a:rPr lang="en-US" dirty="0" smtClean="0"/>
              <a:t>Nonprofit organizations</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2015724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Mobility Management Network as Customer</a:t>
            </a:r>
            <a:endParaRPr lang="en-US" dirty="0"/>
          </a:p>
        </p:txBody>
      </p:sp>
      <p:sp>
        <p:nvSpPr>
          <p:cNvPr id="3" name="Content Placeholder 2"/>
          <p:cNvSpPr>
            <a:spLocks noGrp="1"/>
          </p:cNvSpPr>
          <p:nvPr>
            <p:ph idx="1"/>
          </p:nvPr>
        </p:nvSpPr>
        <p:spPr>
          <a:xfrm>
            <a:off x="228600" y="1447800"/>
            <a:ext cx="8610600" cy="4191000"/>
          </a:xfrm>
        </p:spPr>
        <p:txBody>
          <a:bodyPr>
            <a:normAutofit/>
          </a:bodyPr>
          <a:lstStyle/>
          <a:p>
            <a:r>
              <a:rPr lang="en-US" dirty="0" smtClean="0"/>
              <a:t>Members of your network are you customer</a:t>
            </a:r>
          </a:p>
          <a:p>
            <a:pPr lvl="1"/>
            <a:r>
              <a:rPr lang="en-US" dirty="0" smtClean="0"/>
              <a:t>How does transportation fit into their work?</a:t>
            </a:r>
          </a:p>
          <a:p>
            <a:pPr lvl="1"/>
            <a:r>
              <a:rPr lang="en-US" dirty="0" smtClean="0"/>
              <a:t>What is their capacity for focus on transportation?</a:t>
            </a:r>
          </a:p>
          <a:p>
            <a:pPr lvl="1"/>
            <a:r>
              <a:rPr lang="en-US" dirty="0" smtClean="0"/>
              <a:t>Partner in education?</a:t>
            </a:r>
          </a:p>
          <a:p>
            <a:r>
              <a:rPr lang="en-US" dirty="0" smtClean="0"/>
              <a:t>Their concerns for their clients</a:t>
            </a:r>
          </a:p>
          <a:p>
            <a:pPr lvl="1"/>
            <a:r>
              <a:rPr lang="en-US" dirty="0" smtClean="0"/>
              <a:t>Desire to see client/individual needs met</a:t>
            </a:r>
          </a:p>
          <a:p>
            <a:pPr lvl="1"/>
            <a:r>
              <a:rPr lang="en-US" dirty="0" smtClean="0"/>
              <a:t>Standards adhered to</a:t>
            </a:r>
          </a:p>
          <a:p>
            <a:pPr marL="457200" lvl="1" indent="0">
              <a:buNone/>
            </a:pPr>
            <a:endParaRPr lang="en-US" dirty="0" smtClean="0"/>
          </a:p>
          <a:p>
            <a:endParaRPr lang="en-US" dirty="0" smtClean="0"/>
          </a:p>
        </p:txBody>
      </p:sp>
    </p:spTree>
    <p:extLst>
      <p:ext uri="{BB962C8B-B14F-4D97-AF65-F5344CB8AC3E}">
        <p14:creationId xmlns:p14="http://schemas.microsoft.com/office/powerpoint/2010/main" val="31288135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a:t>
            </a:r>
            <a:endParaRPr lang="en-US" dirty="0"/>
          </a:p>
        </p:txBody>
      </p:sp>
      <p:sp>
        <p:nvSpPr>
          <p:cNvPr id="3" name="Content Placeholder 2"/>
          <p:cNvSpPr>
            <a:spLocks noGrp="1"/>
          </p:cNvSpPr>
          <p:nvPr>
            <p:ph idx="1"/>
          </p:nvPr>
        </p:nvSpPr>
        <p:spPr/>
        <p:txBody>
          <a:bodyPr/>
          <a:lstStyle/>
          <a:p>
            <a:r>
              <a:rPr lang="en-US" dirty="0"/>
              <a:t>TNC/Shared-Use Pilot Programs</a:t>
            </a:r>
          </a:p>
          <a:p>
            <a:r>
              <a:rPr lang="en-US" dirty="0"/>
              <a:t>Expanding Statewide Networks</a:t>
            </a:r>
          </a:p>
          <a:p>
            <a:r>
              <a:rPr lang="en-US" dirty="0"/>
              <a:t>Inclusive Planning</a:t>
            </a:r>
          </a:p>
          <a:p>
            <a:endParaRPr lang="en-US" dirty="0"/>
          </a:p>
        </p:txBody>
      </p:sp>
    </p:spTree>
    <p:extLst>
      <p:ext uri="{BB962C8B-B14F-4D97-AF65-F5344CB8AC3E}">
        <p14:creationId xmlns:p14="http://schemas.microsoft.com/office/powerpoint/2010/main" val="24205387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 – TNC/Shared Use</a:t>
            </a:r>
            <a:endParaRPr lang="en-US" dirty="0"/>
          </a:p>
        </p:txBody>
      </p:sp>
      <p:sp>
        <p:nvSpPr>
          <p:cNvPr id="3" name="Content Placeholder 2"/>
          <p:cNvSpPr>
            <a:spLocks noGrp="1"/>
          </p:cNvSpPr>
          <p:nvPr>
            <p:ph idx="1"/>
          </p:nvPr>
        </p:nvSpPr>
        <p:spPr/>
        <p:txBody>
          <a:bodyPr>
            <a:normAutofit lnSpcReduction="10000"/>
          </a:bodyPr>
          <a:lstStyle/>
          <a:p>
            <a:r>
              <a:rPr lang="en-US" dirty="0" smtClean="0"/>
              <a:t>Lyft pilot programs</a:t>
            </a:r>
          </a:p>
          <a:p>
            <a:pPr lvl="1"/>
            <a:r>
              <a:rPr lang="en-US" dirty="0" smtClean="0"/>
              <a:t>Brookdale Senior Living Solutions</a:t>
            </a:r>
          </a:p>
          <a:p>
            <a:pPr lvl="2"/>
            <a:r>
              <a:rPr lang="en-US" dirty="0" smtClean="0"/>
              <a:t>Limited pilot</a:t>
            </a:r>
          </a:p>
          <a:p>
            <a:pPr lvl="2"/>
            <a:r>
              <a:rPr lang="en-US" dirty="0" smtClean="0"/>
              <a:t>Use of service without app via concierge</a:t>
            </a:r>
          </a:p>
          <a:p>
            <a:pPr lvl="2"/>
            <a:r>
              <a:rPr lang="en-US" dirty="0" smtClean="0"/>
              <a:t>Charges directly to resident bill</a:t>
            </a:r>
          </a:p>
          <a:p>
            <a:pPr lvl="2"/>
            <a:r>
              <a:rPr lang="en-US" dirty="0" smtClean="0"/>
              <a:t>Pilot came about through direct resident involvement</a:t>
            </a:r>
          </a:p>
          <a:p>
            <a:pPr lvl="3"/>
            <a:r>
              <a:rPr lang="en-US" dirty="0" smtClean="0"/>
              <a:t>What needs are unmet, where is opportunity?</a:t>
            </a:r>
            <a:endParaRPr lang="en-US" dirty="0"/>
          </a:p>
          <a:p>
            <a:pPr lvl="1"/>
            <a:r>
              <a:rPr lang="en-US" dirty="0" smtClean="0"/>
              <a:t>Blue Cross Blue Shield</a:t>
            </a:r>
          </a:p>
          <a:p>
            <a:pPr lvl="2"/>
            <a:r>
              <a:rPr lang="en-US" dirty="0" smtClean="0"/>
              <a:t>Pharmacy connections in transportation deserts in Chicago</a:t>
            </a:r>
          </a:p>
          <a:p>
            <a:pPr lvl="2"/>
            <a:r>
              <a:rPr lang="en-US" dirty="0" smtClean="0"/>
              <a:t>Appointment rides in certain areas of Pittsburgh</a:t>
            </a:r>
          </a:p>
          <a:p>
            <a:pPr lvl="2"/>
            <a:r>
              <a:rPr lang="en-US" dirty="0" smtClean="0"/>
              <a:t>Still in development</a:t>
            </a:r>
            <a:endParaRPr lang="en-US" dirty="0"/>
          </a:p>
        </p:txBody>
      </p:sp>
    </p:spTree>
    <p:extLst>
      <p:ext uri="{BB962C8B-B14F-4D97-AF65-F5344CB8AC3E}">
        <p14:creationId xmlns:p14="http://schemas.microsoft.com/office/powerpoint/2010/main" val="28667800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 – TNC/Shared Use</a:t>
            </a:r>
            <a:endParaRPr lang="en-US" dirty="0"/>
          </a:p>
        </p:txBody>
      </p:sp>
      <p:sp>
        <p:nvSpPr>
          <p:cNvPr id="3" name="Content Placeholder 2"/>
          <p:cNvSpPr>
            <a:spLocks noGrp="1"/>
          </p:cNvSpPr>
          <p:nvPr>
            <p:ph idx="1"/>
          </p:nvPr>
        </p:nvSpPr>
        <p:spPr/>
        <p:txBody>
          <a:bodyPr/>
          <a:lstStyle/>
          <a:p>
            <a:r>
              <a:rPr lang="en-US" dirty="0" smtClean="0"/>
              <a:t>Key questions remain</a:t>
            </a:r>
          </a:p>
          <a:p>
            <a:pPr lvl="1"/>
            <a:r>
              <a:rPr lang="en-US" dirty="0" smtClean="0"/>
              <a:t>Equity in practice</a:t>
            </a:r>
          </a:p>
          <a:p>
            <a:pPr lvl="1"/>
            <a:r>
              <a:rPr lang="en-US" dirty="0" smtClean="0"/>
              <a:t>Local constituency/ability to enforce</a:t>
            </a:r>
          </a:p>
          <a:p>
            <a:r>
              <a:rPr lang="en-US" dirty="0" smtClean="0"/>
              <a:t>Strategies for adoption</a:t>
            </a:r>
          </a:p>
          <a:p>
            <a:pPr lvl="1"/>
            <a:r>
              <a:rPr lang="en-US" dirty="0" smtClean="0"/>
              <a:t>Seek all partners</a:t>
            </a:r>
          </a:p>
          <a:p>
            <a:pPr lvl="1"/>
            <a:r>
              <a:rPr lang="en-US" dirty="0" smtClean="0"/>
              <a:t>Transportation not limited to government entities</a:t>
            </a:r>
            <a:endParaRPr lang="en-US" dirty="0"/>
          </a:p>
        </p:txBody>
      </p:sp>
    </p:spTree>
    <p:extLst>
      <p:ext uri="{BB962C8B-B14F-4D97-AF65-F5344CB8AC3E}">
        <p14:creationId xmlns:p14="http://schemas.microsoft.com/office/powerpoint/2010/main" val="37714406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 – Expanding Networks</a:t>
            </a:r>
            <a:endParaRPr lang="en-US" dirty="0"/>
          </a:p>
        </p:txBody>
      </p:sp>
      <p:sp>
        <p:nvSpPr>
          <p:cNvPr id="3" name="Content Placeholder 2"/>
          <p:cNvSpPr>
            <a:spLocks noGrp="1"/>
          </p:cNvSpPr>
          <p:nvPr>
            <p:ph idx="1"/>
          </p:nvPr>
        </p:nvSpPr>
        <p:spPr/>
        <p:txBody>
          <a:bodyPr/>
          <a:lstStyle/>
          <a:p>
            <a:r>
              <a:rPr lang="en-US" dirty="0" smtClean="0"/>
              <a:t>Ohio Mobility Management Program</a:t>
            </a:r>
          </a:p>
          <a:p>
            <a:r>
              <a:rPr lang="en-US" dirty="0" smtClean="0"/>
              <a:t>Similar to other state networks</a:t>
            </a:r>
          </a:p>
          <a:p>
            <a:pPr lvl="1"/>
            <a:r>
              <a:rPr lang="en-US" dirty="0" smtClean="0"/>
              <a:t>Wisconsin</a:t>
            </a:r>
          </a:p>
          <a:p>
            <a:pPr lvl="1"/>
            <a:r>
              <a:rPr lang="en-US" dirty="0" smtClean="0"/>
              <a:t>Maine</a:t>
            </a:r>
          </a:p>
          <a:p>
            <a:pPr lvl="1"/>
            <a:r>
              <a:rPr lang="en-US" dirty="0" smtClean="0"/>
              <a:t>Michigan</a:t>
            </a:r>
          </a:p>
          <a:p>
            <a:r>
              <a:rPr lang="en-US" dirty="0" smtClean="0"/>
              <a:t>Not just for transportation officials!</a:t>
            </a:r>
          </a:p>
          <a:p>
            <a:pPr lvl="1"/>
            <a:r>
              <a:rPr lang="en-US" dirty="0" smtClean="0"/>
              <a:t>Area Agencies on Aging, Disability Rights Groups</a:t>
            </a:r>
            <a:endParaRPr lang="en-US" dirty="0"/>
          </a:p>
        </p:txBody>
      </p:sp>
    </p:spTree>
    <p:extLst>
      <p:ext uri="{BB962C8B-B14F-4D97-AF65-F5344CB8AC3E}">
        <p14:creationId xmlns:p14="http://schemas.microsoft.com/office/powerpoint/2010/main" val="2137358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NCMM</a:t>
            </a:r>
            <a:endParaRPr lang="en-US" dirty="0"/>
          </a:p>
        </p:txBody>
      </p:sp>
      <p:sp>
        <p:nvSpPr>
          <p:cNvPr id="3" name="Content Placeholder 2"/>
          <p:cNvSpPr>
            <a:spLocks noGrp="1"/>
          </p:cNvSpPr>
          <p:nvPr>
            <p:ph idx="1"/>
          </p:nvPr>
        </p:nvSpPr>
        <p:spPr/>
        <p:txBody>
          <a:bodyPr/>
          <a:lstStyle/>
          <a:p>
            <a:r>
              <a:rPr lang="en-US" dirty="0" smtClean="0"/>
              <a:t>National technical assistance center</a:t>
            </a:r>
          </a:p>
          <a:p>
            <a:r>
              <a:rPr lang="en-US" dirty="0" smtClean="0"/>
              <a:t>Launched in early 2013</a:t>
            </a:r>
          </a:p>
          <a:p>
            <a:r>
              <a:rPr lang="en-US" dirty="0" smtClean="0"/>
              <a:t>Jointly operated by three national organizations:</a:t>
            </a:r>
          </a:p>
          <a:p>
            <a:pPr lvl="1"/>
            <a:r>
              <a:rPr lang="en-US" dirty="0" smtClean="0"/>
              <a:t>Easterseals</a:t>
            </a:r>
          </a:p>
          <a:p>
            <a:pPr lvl="1"/>
            <a:r>
              <a:rPr lang="en-US" dirty="0" smtClean="0"/>
              <a:t>American Public Transportation Association</a:t>
            </a:r>
          </a:p>
          <a:p>
            <a:pPr lvl="1"/>
            <a:r>
              <a:rPr lang="en-US" dirty="0" smtClean="0"/>
              <a:t>Community Transportation Association of America</a:t>
            </a:r>
          </a:p>
          <a:p>
            <a:r>
              <a:rPr lang="en-US" dirty="0" smtClean="0"/>
              <a:t>Cooperative Agreement with the Federal Transit Administration, USDOT</a:t>
            </a:r>
            <a:endParaRPr lang="en-US" dirty="0"/>
          </a:p>
        </p:txBody>
      </p:sp>
    </p:spTree>
    <p:extLst>
      <p:ext uri="{BB962C8B-B14F-4D97-AF65-F5344CB8AC3E}">
        <p14:creationId xmlns:p14="http://schemas.microsoft.com/office/powerpoint/2010/main" val="13563591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 – Expanding Networks</a:t>
            </a:r>
            <a:endParaRPr lang="en-US" dirty="0"/>
          </a:p>
        </p:txBody>
      </p:sp>
      <p:sp>
        <p:nvSpPr>
          <p:cNvPr id="3" name="Content Placeholder 2"/>
          <p:cNvSpPr>
            <a:spLocks noGrp="1"/>
          </p:cNvSpPr>
          <p:nvPr>
            <p:ph idx="1"/>
          </p:nvPr>
        </p:nvSpPr>
        <p:spPr/>
        <p:txBody>
          <a:bodyPr/>
          <a:lstStyle/>
          <a:p>
            <a:r>
              <a:rPr lang="en-US" dirty="0" smtClean="0"/>
              <a:t>What could this look like in Chicago region?</a:t>
            </a:r>
          </a:p>
          <a:p>
            <a:pPr lvl="1"/>
            <a:r>
              <a:rPr lang="en-US" dirty="0" smtClean="0"/>
              <a:t>Connections to all RTA services</a:t>
            </a:r>
          </a:p>
          <a:p>
            <a:pPr lvl="1"/>
            <a:r>
              <a:rPr lang="en-US" dirty="0" smtClean="0"/>
              <a:t>Volunteer and Human Service Connections</a:t>
            </a:r>
          </a:p>
          <a:p>
            <a:pPr lvl="2"/>
            <a:r>
              <a:rPr lang="en-US" dirty="0" smtClean="0"/>
              <a:t>Across muni borders</a:t>
            </a:r>
          </a:p>
          <a:p>
            <a:pPr lvl="2"/>
            <a:r>
              <a:rPr lang="en-US" dirty="0" smtClean="0"/>
              <a:t>Share resources, share benefits</a:t>
            </a:r>
          </a:p>
          <a:p>
            <a:r>
              <a:rPr lang="en-US" dirty="0" smtClean="0"/>
              <a:t>Barriers to cooperation?</a:t>
            </a:r>
            <a:endParaRPr lang="en-US" dirty="0"/>
          </a:p>
        </p:txBody>
      </p:sp>
    </p:spTree>
    <p:extLst>
      <p:ext uri="{BB962C8B-B14F-4D97-AF65-F5344CB8AC3E}">
        <p14:creationId xmlns:p14="http://schemas.microsoft.com/office/powerpoint/2010/main" val="19888290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Trends – Inclusive Planning</a:t>
            </a:r>
            <a:endParaRPr lang="en-US" dirty="0"/>
          </a:p>
        </p:txBody>
      </p:sp>
      <p:sp>
        <p:nvSpPr>
          <p:cNvPr id="3" name="Content Placeholder 2"/>
          <p:cNvSpPr>
            <a:spLocks noGrp="1"/>
          </p:cNvSpPr>
          <p:nvPr>
            <p:ph idx="1"/>
          </p:nvPr>
        </p:nvSpPr>
        <p:spPr/>
        <p:txBody>
          <a:bodyPr/>
          <a:lstStyle/>
          <a:p>
            <a:r>
              <a:rPr lang="en-US" dirty="0" smtClean="0"/>
              <a:t>Administration for Community Living</a:t>
            </a:r>
          </a:p>
          <a:p>
            <a:pPr lvl="1"/>
            <a:r>
              <a:rPr lang="en-US" dirty="0" smtClean="0"/>
              <a:t>Transit Planning 4 All</a:t>
            </a:r>
          </a:p>
          <a:p>
            <a:pPr lvl="1"/>
            <a:r>
              <a:rPr lang="en-US" dirty="0" smtClean="0"/>
              <a:t>25 Demonstration Programs</a:t>
            </a:r>
          </a:p>
          <a:p>
            <a:pPr lvl="1"/>
            <a:r>
              <a:rPr lang="en-US" dirty="0" smtClean="0"/>
              <a:t>Not just about </a:t>
            </a:r>
            <a:r>
              <a:rPr lang="en-US" dirty="0" smtClean="0"/>
              <a:t>compliance</a:t>
            </a:r>
          </a:p>
          <a:p>
            <a:r>
              <a:rPr lang="en-US" dirty="0" smtClean="0"/>
              <a:t>OSU – </a:t>
            </a:r>
            <a:r>
              <a:rPr lang="en-US" dirty="0" err="1" smtClean="0"/>
              <a:t>Nisonger</a:t>
            </a:r>
            <a:r>
              <a:rPr lang="en-US" dirty="0" smtClean="0"/>
              <a:t> Center</a:t>
            </a:r>
          </a:p>
          <a:p>
            <a:pPr lvl="1"/>
            <a:r>
              <a:rPr lang="en-US" dirty="0" smtClean="0"/>
              <a:t>Personal mobility technology </a:t>
            </a:r>
          </a:p>
          <a:p>
            <a:pPr lvl="1"/>
            <a:r>
              <a:rPr lang="en-US" dirty="0" smtClean="0"/>
              <a:t>People with cognitive disabilities were focus</a:t>
            </a:r>
            <a:endParaRPr lang="en-US" dirty="0" smtClean="0"/>
          </a:p>
          <a:p>
            <a:r>
              <a:rPr lang="en-US" dirty="0" smtClean="0"/>
              <a:t>Inclusive Planning</a:t>
            </a:r>
          </a:p>
          <a:p>
            <a:pPr lvl="1"/>
            <a:r>
              <a:rPr lang="en-US" dirty="0" smtClean="0"/>
              <a:t>Design *from* and not *for*</a:t>
            </a:r>
          </a:p>
        </p:txBody>
      </p:sp>
    </p:spTree>
    <p:extLst>
      <p:ext uri="{BB962C8B-B14F-4D97-AF65-F5344CB8AC3E}">
        <p14:creationId xmlns:p14="http://schemas.microsoft.com/office/powerpoint/2010/main" val="24346084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Tap into Resources</a:t>
            </a:r>
            <a:endParaRPr lang="en-US" dirty="0"/>
          </a:p>
        </p:txBody>
      </p:sp>
      <p:pic>
        <p:nvPicPr>
          <p:cNvPr id="4" name="Picture 4" title="NCMM logo"/>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501860" y="1597025"/>
            <a:ext cx="1739479" cy="717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6"/>
          <p:cNvSpPr txBox="1">
            <a:spLocks noChangeArrowheads="1"/>
          </p:cNvSpPr>
          <p:nvPr/>
        </p:nvSpPr>
        <p:spPr bwMode="auto">
          <a:xfrm>
            <a:off x="4038600" y="1771014"/>
            <a:ext cx="504666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C326A"/>
              </a:buClr>
              <a:buFont typeface="Wingdings" pitchFamily="2" charset="2"/>
              <a:buChar char="§"/>
              <a:defRPr sz="3200">
                <a:solidFill>
                  <a:schemeClr val="tx1"/>
                </a:solidFill>
                <a:latin typeface="Calibri" pitchFamily="34" charset="0"/>
              </a:defRPr>
            </a:lvl1pPr>
            <a:lvl2pPr marL="742950" indent="-285750">
              <a:spcBef>
                <a:spcPct val="20000"/>
              </a:spcBef>
              <a:buClr>
                <a:srgbClr val="A31D1D"/>
              </a:buClr>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ClrTx/>
              <a:buFontTx/>
              <a:buNone/>
            </a:pPr>
            <a:r>
              <a:rPr lang="en-US" altLang="en-US" sz="1800" dirty="0" smtClean="0">
                <a:latin typeface="Arial" pitchFamily="34" charset="0"/>
                <a:hlinkClick r:id="rId3"/>
              </a:rPr>
              <a:t>National Center for Mobility Management</a:t>
            </a:r>
            <a:r>
              <a:rPr lang="en-US" altLang="en-US" sz="1800" dirty="0" smtClean="0">
                <a:latin typeface="Arial" pitchFamily="34" charset="0"/>
              </a:rPr>
              <a:t> </a:t>
            </a:r>
          </a:p>
        </p:txBody>
      </p:sp>
      <p:pic>
        <p:nvPicPr>
          <p:cNvPr id="11" name="Picture 2" title="NADTC logo"/>
          <p:cNvPicPr>
            <a:picLocks noChangeAspect="1" noChangeArrowheads="1"/>
          </p:cNvPicPr>
          <p:nvPr/>
        </p:nvPicPr>
        <p:blipFill rotWithShape="1">
          <a:blip r:embed="rId4">
            <a:extLst>
              <a:ext uri="{28A0092B-C50C-407E-A947-70E740481C1C}">
                <a14:useLocalDpi xmlns:a14="http://schemas.microsoft.com/office/drawing/2010/main" val="0"/>
              </a:ext>
            </a:extLst>
          </a:blip>
          <a:srcRect r="46642"/>
          <a:stretch/>
        </p:blipFill>
        <p:spPr bwMode="auto">
          <a:xfrm>
            <a:off x="457200" y="2441283"/>
            <a:ext cx="2057699" cy="976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p:nvSpPr>
        <p:spPr>
          <a:xfrm>
            <a:off x="4038601" y="2606246"/>
            <a:ext cx="4038600" cy="646331"/>
          </a:xfrm>
          <a:prstGeom prst="rect">
            <a:avLst/>
          </a:prstGeom>
          <a:noFill/>
        </p:spPr>
        <p:txBody>
          <a:bodyPr wrap="square" rtlCol="0">
            <a:spAutoFit/>
          </a:bodyPr>
          <a:lstStyle/>
          <a:p>
            <a:r>
              <a:rPr lang="en-US" dirty="0" smtClean="0">
                <a:latin typeface="Arial" panose="020B0604020202020204" pitchFamily="34" charset="0"/>
                <a:cs typeface="Arial" panose="020B0604020202020204" pitchFamily="34" charset="0"/>
                <a:hlinkClick r:id="rId5"/>
              </a:rPr>
              <a:t>National Aging and Disability Transportation Center</a:t>
            </a:r>
            <a:r>
              <a:rPr lang="en-US" dirty="0" smtClean="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6" name="Picture 3" title="National RTAP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3667663"/>
            <a:ext cx="1842979" cy="8942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7"/>
          <p:cNvSpPr txBox="1">
            <a:spLocks noChangeArrowheads="1"/>
          </p:cNvSpPr>
          <p:nvPr/>
        </p:nvSpPr>
        <p:spPr bwMode="auto">
          <a:xfrm>
            <a:off x="4038599" y="3883967"/>
            <a:ext cx="480060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C326A"/>
              </a:buClr>
              <a:buFont typeface="Wingdings" pitchFamily="2" charset="2"/>
              <a:buChar char="§"/>
              <a:defRPr sz="3200">
                <a:solidFill>
                  <a:schemeClr val="tx1"/>
                </a:solidFill>
                <a:latin typeface="Calibri" pitchFamily="34" charset="0"/>
              </a:defRPr>
            </a:lvl1pPr>
            <a:lvl2pPr marL="742950" indent="-285750">
              <a:spcBef>
                <a:spcPct val="20000"/>
              </a:spcBef>
              <a:buClr>
                <a:srgbClr val="A31D1D"/>
              </a:buClr>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ClrTx/>
              <a:buFontTx/>
              <a:buNone/>
            </a:pPr>
            <a:r>
              <a:rPr lang="en-US" altLang="en-US" sz="1800" dirty="0" smtClean="0">
                <a:latin typeface="Arial" pitchFamily="34" charset="0"/>
                <a:hlinkClick r:id="rId7"/>
              </a:rPr>
              <a:t>National Rural Transit Assistance Program</a:t>
            </a:r>
            <a:r>
              <a:rPr lang="en-US" altLang="en-US" sz="2400" dirty="0" smtClean="0">
                <a:latin typeface="Arial" pitchFamily="34" charset="0"/>
              </a:rPr>
              <a:t> </a:t>
            </a:r>
            <a:endParaRPr lang="en-US" altLang="en-US" sz="2400" dirty="0">
              <a:latin typeface="Arial" pitchFamily="34" charset="0"/>
            </a:endParaRPr>
          </a:p>
        </p:txBody>
      </p:sp>
      <p:pic>
        <p:nvPicPr>
          <p:cNvPr id="8" name="Picture 1" title="Transit Planning 4 All Logo"/>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457200" y="4785565"/>
            <a:ext cx="1889150" cy="875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2"/>
          <p:cNvSpPr>
            <a:spLocks noChangeArrowheads="1"/>
          </p:cNvSpPr>
          <p:nvPr/>
        </p:nvSpPr>
        <p:spPr bwMode="auto">
          <a:xfrm>
            <a:off x="4038600" y="4953000"/>
            <a:ext cx="29077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0C326A"/>
              </a:buClr>
              <a:buFont typeface="Wingdings" pitchFamily="2" charset="2"/>
              <a:buChar char="§"/>
              <a:defRPr sz="3200">
                <a:solidFill>
                  <a:schemeClr val="tx1"/>
                </a:solidFill>
                <a:latin typeface="Calibri" pitchFamily="34" charset="0"/>
              </a:defRPr>
            </a:lvl1pPr>
            <a:lvl2pPr marL="742950" indent="-285750">
              <a:spcBef>
                <a:spcPct val="20000"/>
              </a:spcBef>
              <a:buClr>
                <a:srgbClr val="A31D1D"/>
              </a:buClr>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spcBef>
                <a:spcPct val="0"/>
              </a:spcBef>
              <a:buClrTx/>
              <a:buFontTx/>
              <a:buNone/>
            </a:pPr>
            <a:r>
              <a:rPr lang="en-US" altLang="en-US" sz="1800" dirty="0" smtClean="0">
                <a:latin typeface="Arial" pitchFamily="34" charset="0"/>
                <a:cs typeface="Arial" pitchFamily="34" charset="0"/>
                <a:hlinkClick r:id="rId9"/>
              </a:rPr>
              <a:t>ACL Transit Planning 4 All</a:t>
            </a:r>
            <a:r>
              <a:rPr lang="en-US" altLang="en-US" sz="1800" dirty="0" smtClean="0">
                <a:latin typeface="Arial" pitchFamily="34" charset="0"/>
                <a:cs typeface="Arial" pitchFamily="34" charset="0"/>
              </a:rPr>
              <a:t> </a:t>
            </a:r>
            <a:endParaRPr lang="en-US" altLang="en-US" sz="1800" dirty="0">
              <a:latin typeface="Arial" pitchFamily="34" charset="0"/>
              <a:cs typeface="Arial" pitchFamily="34" charset="0"/>
            </a:endParaRPr>
          </a:p>
        </p:txBody>
      </p:sp>
    </p:spTree>
    <p:extLst>
      <p:ext uri="{BB962C8B-B14F-4D97-AF65-F5344CB8AC3E}">
        <p14:creationId xmlns:p14="http://schemas.microsoft.com/office/powerpoint/2010/main" val="30058418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Advantage of Our Resources</a:t>
            </a:r>
            <a:endParaRPr lang="en-US" dirty="0"/>
          </a:p>
        </p:txBody>
      </p:sp>
      <p:sp>
        <p:nvSpPr>
          <p:cNvPr id="3" name="Content Placeholder 2"/>
          <p:cNvSpPr>
            <a:spLocks noGrp="1"/>
          </p:cNvSpPr>
          <p:nvPr>
            <p:ph idx="1"/>
          </p:nvPr>
        </p:nvSpPr>
        <p:spPr/>
        <p:txBody>
          <a:bodyPr/>
          <a:lstStyle/>
          <a:p>
            <a:r>
              <a:rPr lang="en-US" dirty="0" smtClean="0"/>
              <a:t>Webinars, Newsletters, Products</a:t>
            </a:r>
          </a:p>
          <a:p>
            <a:r>
              <a:rPr lang="en-US" dirty="0" smtClean="0"/>
              <a:t>Mobility Management &amp; Information Practices Database (MMIP)</a:t>
            </a:r>
          </a:p>
          <a:p>
            <a:r>
              <a:rPr lang="en-US" dirty="0" smtClean="0"/>
              <a:t>Technical Assistance – ask your liaison</a:t>
            </a:r>
          </a:p>
          <a:p>
            <a:pPr lvl="1"/>
            <a:r>
              <a:rPr lang="en-US" dirty="0" smtClean="0">
                <a:hlinkClick r:id="rId2"/>
              </a:rPr>
              <a:t>Link to Liaisons</a:t>
            </a:r>
            <a:endParaRPr lang="en-US" dirty="0" smtClean="0"/>
          </a:p>
        </p:txBody>
      </p:sp>
    </p:spTree>
    <p:extLst>
      <p:ext uri="{BB962C8B-B14F-4D97-AF65-F5344CB8AC3E}">
        <p14:creationId xmlns:p14="http://schemas.microsoft.com/office/powerpoint/2010/main" val="3865135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228600" y="1295400"/>
            <a:ext cx="8686800" cy="4343400"/>
          </a:xfrm>
        </p:spPr>
        <p:txBody>
          <a:bodyPr>
            <a:normAutofit/>
          </a:bodyPr>
          <a:lstStyle/>
          <a:p>
            <a:r>
              <a:rPr lang="en-US" dirty="0" smtClean="0"/>
              <a:t>What is Mobility Management?</a:t>
            </a:r>
          </a:p>
          <a:p>
            <a:pPr lvl="1"/>
            <a:r>
              <a:rPr lang="en-US" dirty="0" smtClean="0"/>
              <a:t>Innovation in transportation service and coordination</a:t>
            </a:r>
          </a:p>
          <a:p>
            <a:pPr lvl="2"/>
            <a:r>
              <a:rPr lang="en-US" dirty="0" smtClean="0"/>
              <a:t>Local and regional solutions to fit community need</a:t>
            </a:r>
          </a:p>
          <a:p>
            <a:pPr lvl="2"/>
            <a:r>
              <a:rPr lang="en-US" dirty="0" smtClean="0"/>
              <a:t>Assist those that face transportation challenges</a:t>
            </a:r>
          </a:p>
          <a:p>
            <a:pPr lvl="3"/>
            <a:r>
              <a:rPr lang="en-US" dirty="0" smtClean="0"/>
              <a:t>Youth</a:t>
            </a:r>
          </a:p>
          <a:p>
            <a:pPr lvl="3"/>
            <a:r>
              <a:rPr lang="en-US" dirty="0" smtClean="0"/>
              <a:t>People with disabilities</a:t>
            </a:r>
          </a:p>
          <a:p>
            <a:pPr lvl="3"/>
            <a:r>
              <a:rPr lang="en-US" dirty="0" smtClean="0"/>
              <a:t>Aging populations</a:t>
            </a:r>
          </a:p>
          <a:p>
            <a:pPr lvl="3"/>
            <a:r>
              <a:rPr lang="en-US" dirty="0" smtClean="0"/>
              <a:t>English language learners</a:t>
            </a:r>
          </a:p>
          <a:p>
            <a:pPr lvl="3"/>
            <a:r>
              <a:rPr lang="en-US" dirty="0" smtClean="0"/>
              <a:t>Those with limited income</a:t>
            </a:r>
          </a:p>
          <a:p>
            <a:pPr lvl="2"/>
            <a:r>
              <a:rPr lang="en-US" dirty="0" smtClean="0"/>
              <a:t>Networked services to provide solutions to those above</a:t>
            </a:r>
          </a:p>
        </p:txBody>
      </p:sp>
    </p:spTree>
    <p:extLst>
      <p:ext uri="{BB962C8B-B14F-4D97-AF65-F5344CB8AC3E}">
        <p14:creationId xmlns:p14="http://schemas.microsoft.com/office/powerpoint/2010/main" val="2810207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228600" y="1295400"/>
            <a:ext cx="8686800" cy="4038601"/>
          </a:xfrm>
        </p:spPr>
        <p:txBody>
          <a:bodyPr>
            <a:normAutofit/>
          </a:bodyPr>
          <a:lstStyle/>
          <a:p>
            <a:r>
              <a:rPr lang="en-US" dirty="0" smtClean="0"/>
              <a:t>History of Mobility Management</a:t>
            </a:r>
          </a:p>
          <a:p>
            <a:pPr lvl="1"/>
            <a:r>
              <a:rPr lang="en-US" dirty="0" smtClean="0"/>
              <a:t>Transportation services were offered in an era of:</a:t>
            </a:r>
          </a:p>
          <a:p>
            <a:pPr lvl="2"/>
            <a:r>
              <a:rPr lang="en-US" dirty="0" smtClean="0"/>
              <a:t>Smaller communities</a:t>
            </a:r>
          </a:p>
          <a:p>
            <a:pPr lvl="2"/>
            <a:r>
              <a:rPr lang="en-US" dirty="0" smtClean="0"/>
              <a:t>Less sprawl</a:t>
            </a:r>
          </a:p>
          <a:p>
            <a:pPr lvl="2"/>
            <a:r>
              <a:rPr lang="en-US" dirty="0" smtClean="0"/>
              <a:t>Consumers with predictable needs</a:t>
            </a:r>
          </a:p>
          <a:p>
            <a:pPr lvl="1"/>
            <a:r>
              <a:rPr lang="en-US" dirty="0" smtClean="0"/>
              <a:t>Transportation/transit success measured by:</a:t>
            </a:r>
          </a:p>
          <a:p>
            <a:pPr lvl="2"/>
            <a:r>
              <a:rPr lang="en-US" dirty="0" smtClean="0"/>
              <a:t>Efficiency, effectiveness and overall productivity</a:t>
            </a:r>
          </a:p>
          <a:p>
            <a:pPr lvl="2"/>
            <a:r>
              <a:rPr lang="en-US" dirty="0" smtClean="0"/>
              <a:t>Transportation as product, not solution</a:t>
            </a:r>
          </a:p>
        </p:txBody>
      </p:sp>
    </p:spTree>
    <p:extLst>
      <p:ext uri="{BB962C8B-B14F-4D97-AF65-F5344CB8AC3E}">
        <p14:creationId xmlns:p14="http://schemas.microsoft.com/office/powerpoint/2010/main" val="2015817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228600" y="1295400"/>
            <a:ext cx="8686800" cy="4038601"/>
          </a:xfrm>
        </p:spPr>
        <p:txBody>
          <a:bodyPr>
            <a:normAutofit/>
          </a:bodyPr>
          <a:lstStyle/>
          <a:p>
            <a:r>
              <a:rPr lang="en-US" dirty="0" smtClean="0"/>
              <a:t>History of Mobility Management, continued</a:t>
            </a:r>
          </a:p>
          <a:p>
            <a:pPr lvl="1"/>
            <a:r>
              <a:rPr lang="en-US" dirty="0" smtClean="0"/>
              <a:t>In 2003, a shift in perspective</a:t>
            </a:r>
          </a:p>
          <a:p>
            <a:pPr lvl="2"/>
            <a:r>
              <a:rPr lang="en-US" dirty="0" smtClean="0"/>
              <a:t>Quality of customer experience</a:t>
            </a:r>
          </a:p>
          <a:p>
            <a:pPr lvl="2"/>
            <a:r>
              <a:rPr lang="en-US" dirty="0" smtClean="0"/>
              <a:t>Operational issues are still important, but subordinate</a:t>
            </a:r>
          </a:p>
          <a:p>
            <a:pPr lvl="2"/>
            <a:r>
              <a:rPr lang="en-US" dirty="0" smtClean="0"/>
              <a:t>Quality is more important than territorial concerns of equipment and service</a:t>
            </a:r>
          </a:p>
          <a:p>
            <a:pPr lvl="1"/>
            <a:r>
              <a:rPr lang="en-US" dirty="0" smtClean="0"/>
              <a:t>The last decade has seen change, but process ongoing</a:t>
            </a:r>
          </a:p>
        </p:txBody>
      </p:sp>
    </p:spTree>
    <p:extLst>
      <p:ext uri="{BB962C8B-B14F-4D97-AF65-F5344CB8AC3E}">
        <p14:creationId xmlns:p14="http://schemas.microsoft.com/office/powerpoint/2010/main" val="119148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 to Mobility Management</a:t>
            </a:r>
            <a:endParaRPr lang="en-US" dirty="0"/>
          </a:p>
        </p:txBody>
      </p:sp>
      <p:sp>
        <p:nvSpPr>
          <p:cNvPr id="3" name="Content Placeholder 2"/>
          <p:cNvSpPr>
            <a:spLocks noGrp="1"/>
          </p:cNvSpPr>
          <p:nvPr>
            <p:ph idx="1"/>
          </p:nvPr>
        </p:nvSpPr>
        <p:spPr>
          <a:xfrm>
            <a:off x="228600" y="1295400"/>
            <a:ext cx="8686800" cy="4038601"/>
          </a:xfrm>
        </p:spPr>
        <p:txBody>
          <a:bodyPr>
            <a:normAutofit/>
          </a:bodyPr>
          <a:lstStyle/>
          <a:p>
            <a:r>
              <a:rPr lang="en-US" dirty="0" smtClean="0"/>
              <a:t>History of Mobility Management, continued</a:t>
            </a:r>
          </a:p>
          <a:p>
            <a:pPr lvl="1"/>
            <a:r>
              <a:rPr lang="en-US" dirty="0" smtClean="0"/>
              <a:t>In 2003, a shift in perspective</a:t>
            </a:r>
          </a:p>
          <a:p>
            <a:pPr lvl="2"/>
            <a:r>
              <a:rPr lang="en-US" dirty="0" smtClean="0"/>
              <a:t>Quality of customer experience</a:t>
            </a:r>
          </a:p>
          <a:p>
            <a:pPr lvl="2"/>
            <a:r>
              <a:rPr lang="en-US" dirty="0" smtClean="0"/>
              <a:t>Operational issues are still important, but subordinate</a:t>
            </a:r>
          </a:p>
          <a:p>
            <a:pPr lvl="2"/>
            <a:r>
              <a:rPr lang="en-US" dirty="0" smtClean="0"/>
              <a:t>Quality is more important than territorial concerns of equipment and service</a:t>
            </a:r>
          </a:p>
          <a:p>
            <a:pPr lvl="1"/>
            <a:r>
              <a:rPr lang="en-US" dirty="0" smtClean="0"/>
              <a:t>The last decade has seen change, but process ongoing</a:t>
            </a:r>
          </a:p>
        </p:txBody>
      </p:sp>
    </p:spTree>
    <p:extLst>
      <p:ext uri="{BB962C8B-B14F-4D97-AF65-F5344CB8AC3E}">
        <p14:creationId xmlns:p14="http://schemas.microsoft.com/office/powerpoint/2010/main" val="2603131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Mobility Management: Coordination of People and Transportation Providers</a:t>
            </a:r>
            <a:endParaRPr lang="en-US" dirty="0"/>
          </a:p>
        </p:txBody>
      </p:sp>
      <p:sp>
        <p:nvSpPr>
          <p:cNvPr id="4" name="Oval 3"/>
          <p:cNvSpPr/>
          <p:nvPr/>
        </p:nvSpPr>
        <p:spPr>
          <a:xfrm>
            <a:off x="533400" y="2672282"/>
            <a:ext cx="1524000" cy="762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Human Services</a:t>
            </a:r>
            <a:endParaRPr lang="en-US" dirty="0">
              <a:solidFill>
                <a:schemeClr val="tx1"/>
              </a:solidFill>
            </a:endParaRPr>
          </a:p>
        </p:txBody>
      </p:sp>
      <p:sp>
        <p:nvSpPr>
          <p:cNvPr id="6" name="Oval 5"/>
          <p:cNvSpPr/>
          <p:nvPr/>
        </p:nvSpPr>
        <p:spPr>
          <a:xfrm>
            <a:off x="457200" y="3768610"/>
            <a:ext cx="1600200" cy="10319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Transit-Mobility providers</a:t>
            </a:r>
            <a:endParaRPr lang="en-US" dirty="0">
              <a:solidFill>
                <a:schemeClr val="tx1"/>
              </a:solidFill>
            </a:endParaRPr>
          </a:p>
        </p:txBody>
      </p:sp>
      <p:sp>
        <p:nvSpPr>
          <p:cNvPr id="7" name="TextBox 6"/>
          <p:cNvSpPr txBox="1"/>
          <p:nvPr/>
        </p:nvSpPr>
        <p:spPr>
          <a:xfrm>
            <a:off x="457200" y="1524000"/>
            <a:ext cx="3886200" cy="369332"/>
          </a:xfrm>
          <a:prstGeom prst="rect">
            <a:avLst/>
          </a:prstGeom>
          <a:noFill/>
        </p:spPr>
        <p:txBody>
          <a:bodyPr wrap="square" rtlCol="0">
            <a:spAutoFit/>
          </a:bodyPr>
          <a:lstStyle/>
          <a:p>
            <a:r>
              <a:rPr lang="en-US" b="1" dirty="0" smtClean="0"/>
              <a:t>Mobility </a:t>
            </a:r>
            <a:r>
              <a:rPr lang="en-US" b="1" dirty="0"/>
              <a:t>M</a:t>
            </a:r>
            <a:r>
              <a:rPr lang="en-US" b="1" dirty="0" smtClean="0"/>
              <a:t>anagers Work In</a:t>
            </a:r>
            <a:endParaRPr lang="en-US" b="1" dirty="0"/>
          </a:p>
        </p:txBody>
      </p:sp>
      <p:cxnSp>
        <p:nvCxnSpPr>
          <p:cNvPr id="9" name="Straight Arrow Connector 8"/>
          <p:cNvCxnSpPr/>
          <p:nvPr/>
        </p:nvCxnSpPr>
        <p:spPr>
          <a:xfrm>
            <a:off x="2209800" y="3048202"/>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48000" y="2438400"/>
            <a:ext cx="5562600" cy="1477328"/>
          </a:xfrm>
          <a:prstGeom prst="rect">
            <a:avLst/>
          </a:prstGeom>
          <a:noFill/>
        </p:spPr>
        <p:txBody>
          <a:bodyPr wrap="square" rtlCol="0">
            <a:spAutoFit/>
          </a:bodyPr>
          <a:lstStyle/>
          <a:p>
            <a:r>
              <a:rPr lang="en-US" dirty="0" smtClean="0"/>
              <a:t>Non-profits, AAAs, Community Action Agencies, Aging &amp; Disability Resource Centers, Schools, Higher ED, Governmental agencies,  Workforce Development, Hospitals, Fed Qualified Health Centers, Food &amp; Nutrition Programs, Faith-Based Service Organizations</a:t>
            </a:r>
            <a:endParaRPr lang="en-US" dirty="0"/>
          </a:p>
        </p:txBody>
      </p:sp>
      <p:cxnSp>
        <p:nvCxnSpPr>
          <p:cNvPr id="12" name="Straight Arrow Connector 11"/>
          <p:cNvCxnSpPr/>
          <p:nvPr/>
        </p:nvCxnSpPr>
        <p:spPr>
          <a:xfrm>
            <a:off x="2209800" y="4272482"/>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042920" y="4038600"/>
            <a:ext cx="5567680" cy="646331"/>
          </a:xfrm>
          <a:prstGeom prst="rect">
            <a:avLst/>
          </a:prstGeom>
          <a:noFill/>
        </p:spPr>
        <p:txBody>
          <a:bodyPr wrap="square" rtlCol="0">
            <a:spAutoFit/>
          </a:bodyPr>
          <a:lstStyle/>
          <a:p>
            <a:r>
              <a:rPr lang="en-US" dirty="0" smtClean="0"/>
              <a:t>Public – fixed route providers, private agencies &amp; providers – NEMT providers – Planning organizations</a:t>
            </a:r>
            <a:endParaRPr lang="en-US" dirty="0"/>
          </a:p>
        </p:txBody>
      </p:sp>
    </p:spTree>
    <p:extLst>
      <p:ext uri="{BB962C8B-B14F-4D97-AF65-F5344CB8AC3E}">
        <p14:creationId xmlns:p14="http://schemas.microsoft.com/office/powerpoint/2010/main" val="24344231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1683</TotalTime>
  <Words>1609</Words>
  <Application>Microsoft Office PowerPoint</Application>
  <PresentationFormat>On-screen Show (4:3)</PresentationFormat>
  <Paragraphs>329</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Mobility Management: History, Current Practice, and Opportunities for ADA Professionals</vt:lpstr>
      <vt:lpstr>Today’s Topics</vt:lpstr>
      <vt:lpstr>National Center for Mobility Management</vt:lpstr>
      <vt:lpstr>About the NCMM</vt:lpstr>
      <vt:lpstr>Introduction to Mobility Management</vt:lpstr>
      <vt:lpstr>Introduction to Mobility Management</vt:lpstr>
      <vt:lpstr>Introduction to Mobility Management</vt:lpstr>
      <vt:lpstr>Introduction to Mobility Management</vt:lpstr>
      <vt:lpstr>Mobility Management: Coordination of People and Transportation Providers</vt:lpstr>
      <vt:lpstr>Introduction to Mobility Management</vt:lpstr>
      <vt:lpstr>Introduction to Mobility Management</vt:lpstr>
      <vt:lpstr>PowerPoint Presentation</vt:lpstr>
      <vt:lpstr>Understanding Individuals’ Needs</vt:lpstr>
      <vt:lpstr>Individualized Transportation Needs Assessment Tool</vt:lpstr>
      <vt:lpstr>Step 1: Current transportation options</vt:lpstr>
      <vt:lpstr>Step 2: Trip Needs and Details</vt:lpstr>
      <vt:lpstr>Step 3: Considerations for Mobility</vt:lpstr>
      <vt:lpstr>Step 4: Eligibility for Paratransit Services</vt:lpstr>
      <vt:lpstr>Step 5: Applicable Transportation Options</vt:lpstr>
      <vt:lpstr>Step 6: Ability to Pay</vt:lpstr>
      <vt:lpstr>Assessing Groups of Riders</vt:lpstr>
      <vt:lpstr>Working With Specific Populations</vt:lpstr>
      <vt:lpstr>People with Disabilities</vt:lpstr>
      <vt:lpstr>The ADA and Transportation</vt:lpstr>
      <vt:lpstr>The ADA and Transportation</vt:lpstr>
      <vt:lpstr>Title VI – Transportation Implications</vt:lpstr>
      <vt:lpstr>Mobility Funding for People with Disabilities</vt:lpstr>
      <vt:lpstr>Service Strategies for People with Disabilities</vt:lpstr>
      <vt:lpstr>Travel Training Continuum</vt:lpstr>
      <vt:lpstr>Environmental Scan and Network Building</vt:lpstr>
      <vt:lpstr>Who are your “customers”?</vt:lpstr>
      <vt:lpstr>Referrals from Agencies/Organizations</vt:lpstr>
      <vt:lpstr>Referrals from Agencies/Organizations</vt:lpstr>
      <vt:lpstr>Agencies/Organizations as Customers</vt:lpstr>
      <vt:lpstr>Mobility Management Network as Customer</vt:lpstr>
      <vt:lpstr>National Trends</vt:lpstr>
      <vt:lpstr>National Trends – TNC/Shared Use</vt:lpstr>
      <vt:lpstr>National Trends – TNC/Shared Use</vt:lpstr>
      <vt:lpstr>National Trends – Expanding Networks</vt:lpstr>
      <vt:lpstr>National Trends – Expanding Networks</vt:lpstr>
      <vt:lpstr>National Trends – Inclusive Planning</vt:lpstr>
      <vt:lpstr>Tap into Resources</vt:lpstr>
      <vt:lpstr>Take Advantage of Our Resources</vt:lpstr>
    </vt:vector>
  </TitlesOfParts>
  <Company>Easter Seals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NewUser</dc:creator>
  <cp:lastModifiedBy>NewUser</cp:lastModifiedBy>
  <cp:revision>53</cp:revision>
  <dcterms:created xsi:type="dcterms:W3CDTF">2017-03-27T15:27:18Z</dcterms:created>
  <dcterms:modified xsi:type="dcterms:W3CDTF">2018-03-21T12:44:04Z</dcterms:modified>
</cp:coreProperties>
</file>